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7" r:id="rId3"/>
    <p:sldId id="263" r:id="rId4"/>
    <p:sldId id="262" r:id="rId5"/>
    <p:sldId id="261" r:id="rId6"/>
    <p:sldId id="265" r:id="rId7"/>
    <p:sldId id="260" r:id="rId8"/>
    <p:sldId id="26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7" d="100"/>
          <a:sy n="67" d="100"/>
        </p:scale>
        <p:origin x="-1392" y="-108"/>
      </p:cViewPr>
      <p:guideLst>
        <p:guide orient="horz" pos="2160"/>
        <p:guide pos="2880"/>
      </p:guideLst>
    </p:cSldViewPr>
  </p:slideViewPr>
  <p:notesTextViewPr>
    <p:cViewPr>
      <p:scale>
        <a:sx n="100" d="100"/>
        <a:sy n="100" d="100"/>
      </p:scale>
      <p:origin x="0" y="0"/>
    </p:cViewPr>
  </p:notesTextViewPr>
  <p:notesViewPr>
    <p:cSldViewPr>
      <p:cViewPr>
        <p:scale>
          <a:sx n="80" d="100"/>
          <a:sy n="80" d="100"/>
        </p:scale>
        <p:origin x="-2214" y="-78"/>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802.15-15/249r0</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de-DE" smtClean="0"/>
              <a:t>March 2015</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de-DE" smtClean="0"/>
              <a:t>Michael Bahr, Ludwig Winkel, (Siemens AG)</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4CED6D7A-16A1-4F84-BC53-5A13B69163A1}" type="slidenum">
              <a:rPr lang="en-US"/>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802.15-15/249r0</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de-DE"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de-DE" smtClean="0"/>
              <a:t>Michael Bahr, Ludwig Winkel, (Siemens AG)</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D3497B0-C602-4157-A888-308EA5EFAB64}" type="slidenum">
              <a:rPr lang="en-US"/>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endParaRPr lang="de-DE"/>
          </a:p>
        </p:txBody>
      </p:sp>
      <p:sp>
        <p:nvSpPr>
          <p:cNvPr id="4" name="Kopfzeilenplatzhalter 3"/>
          <p:cNvSpPr>
            <a:spLocks noGrp="1"/>
          </p:cNvSpPr>
          <p:nvPr>
            <p:ph type="hdr" sz="quarter" idx="10"/>
          </p:nvPr>
        </p:nvSpPr>
        <p:spPr/>
        <p:txBody>
          <a:bodyPr/>
          <a:lstStyle/>
          <a:p>
            <a:r>
              <a:rPr lang="en-US" smtClean="0"/>
              <a:t>doc.: IEEE 802.15-15/249r0</a:t>
            </a:r>
            <a:endParaRPr lang="en-US"/>
          </a:p>
        </p:txBody>
      </p:sp>
      <p:sp>
        <p:nvSpPr>
          <p:cNvPr id="5" name="Datumsplatzhalter 4"/>
          <p:cNvSpPr>
            <a:spLocks noGrp="1"/>
          </p:cNvSpPr>
          <p:nvPr>
            <p:ph type="dt" idx="11"/>
          </p:nvPr>
        </p:nvSpPr>
        <p:spPr/>
        <p:txBody>
          <a:bodyPr/>
          <a:lstStyle/>
          <a:p>
            <a:r>
              <a:rPr lang="de-DE" smtClean="0"/>
              <a:t>March 2015</a:t>
            </a:r>
            <a:endParaRPr lang="en-US"/>
          </a:p>
        </p:txBody>
      </p:sp>
      <p:sp>
        <p:nvSpPr>
          <p:cNvPr id="6" name="Fußzeilenplatzhalter 5"/>
          <p:cNvSpPr>
            <a:spLocks noGrp="1"/>
          </p:cNvSpPr>
          <p:nvPr>
            <p:ph type="ftr" sz="quarter" idx="12"/>
          </p:nvPr>
        </p:nvSpPr>
        <p:spPr/>
        <p:txBody>
          <a:bodyPr/>
          <a:lstStyle/>
          <a:p>
            <a:pPr lvl="4"/>
            <a:r>
              <a:rPr lang="de-DE" smtClean="0"/>
              <a:t>Michael Bahr, Ludwig Winkel, (Siemens AG)</a:t>
            </a:r>
            <a:endParaRPr lang="en-US"/>
          </a:p>
        </p:txBody>
      </p:sp>
      <p:sp>
        <p:nvSpPr>
          <p:cNvPr id="7" name="Foliennummernplatzhalter 6"/>
          <p:cNvSpPr>
            <a:spLocks noGrp="1"/>
          </p:cNvSpPr>
          <p:nvPr>
            <p:ph type="sldNum" sz="quarter" idx="13"/>
          </p:nvPr>
        </p:nvSpPr>
        <p:spPr/>
        <p:txBody>
          <a:bodyPr/>
          <a:lstStyle/>
          <a:p>
            <a:r>
              <a:rPr lang="en-US" smtClean="0"/>
              <a:t>Page </a:t>
            </a:r>
            <a:fld id="{0D3497B0-C602-4157-A888-308EA5EFAB6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802.15-15/249r0</a:t>
            </a:r>
            <a:endParaRPr lang="en-US"/>
          </a:p>
        </p:txBody>
      </p:sp>
      <p:sp>
        <p:nvSpPr>
          <p:cNvPr id="5" name="Rectangle 3"/>
          <p:cNvSpPr>
            <a:spLocks noGrp="1" noChangeArrowheads="1"/>
          </p:cNvSpPr>
          <p:nvPr>
            <p:ph type="dt" idx="1"/>
          </p:nvPr>
        </p:nvSpPr>
        <p:spPr>
          <a:ln/>
        </p:spPr>
        <p:txBody>
          <a:bodyPr/>
          <a:lstStyle/>
          <a:p>
            <a:r>
              <a:rPr lang="de-DE" smtClean="0"/>
              <a:t>March 2015</a:t>
            </a:r>
            <a:endParaRPr lang="en-US"/>
          </a:p>
        </p:txBody>
      </p:sp>
      <p:sp>
        <p:nvSpPr>
          <p:cNvPr id="6" name="Rectangle 6"/>
          <p:cNvSpPr>
            <a:spLocks noGrp="1" noChangeArrowheads="1"/>
          </p:cNvSpPr>
          <p:nvPr>
            <p:ph type="ftr" sz="quarter" idx="4"/>
          </p:nvPr>
        </p:nvSpPr>
        <p:spPr>
          <a:ln/>
        </p:spPr>
        <p:txBody>
          <a:bodyPr/>
          <a:lstStyle/>
          <a:p>
            <a:pPr lvl="4"/>
            <a:r>
              <a:rPr lang="de-DE" smtClean="0"/>
              <a:t>Michael Bahr, Ludwig Winkel, (Siemens AG)</a:t>
            </a:r>
            <a:endParaRPr lang="en-US"/>
          </a:p>
        </p:txBody>
      </p:sp>
      <p:sp>
        <p:nvSpPr>
          <p:cNvPr id="7" name="Rectangle 7"/>
          <p:cNvSpPr>
            <a:spLocks noGrp="1" noChangeArrowheads="1"/>
          </p:cNvSpPr>
          <p:nvPr>
            <p:ph type="sldNum" sz="quarter" idx="5"/>
          </p:nvPr>
        </p:nvSpPr>
        <p:spPr>
          <a:ln/>
        </p:spPr>
        <p:txBody>
          <a:bodyPr/>
          <a:lstStyle/>
          <a:p>
            <a:r>
              <a:rPr lang="en-US"/>
              <a:t>Page </a:t>
            </a:r>
            <a:fld id="{6DE49292-FB0F-44F1-B03C-DEB762C98B1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de-DE" smtClean="0"/>
              <a:t>March 2015</a:t>
            </a:r>
            <a:endParaRPr lang="en-US"/>
          </a:p>
        </p:txBody>
      </p:sp>
      <p:sp>
        <p:nvSpPr>
          <p:cNvPr id="5" name="Fußzeilenplatzhalter 4"/>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0A799ECD-A081-4AB9-8393-ED664C9EDEC7}"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smtClean="0"/>
              <a:t>March 2015</a:t>
            </a:r>
            <a:endParaRPr lang="en-US"/>
          </a:p>
        </p:txBody>
      </p:sp>
      <p:sp>
        <p:nvSpPr>
          <p:cNvPr id="5" name="Fußzeilenplatzhalter 4"/>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036A2ECB-86ED-491F-A0CD-CE0E9283B141}"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smtClean="0"/>
              <a:t>March 2015</a:t>
            </a:r>
            <a:endParaRPr lang="en-US"/>
          </a:p>
        </p:txBody>
      </p:sp>
      <p:sp>
        <p:nvSpPr>
          <p:cNvPr id="5" name="Fußzeilenplatzhalter 4"/>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33878D5B-7731-48C1-B905-3E2066678DE7}"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smtClean="0"/>
              <a:t>March 2015</a:t>
            </a:r>
            <a:endParaRPr lang="en-US"/>
          </a:p>
        </p:txBody>
      </p:sp>
      <p:sp>
        <p:nvSpPr>
          <p:cNvPr id="5" name="Fußzeilenplatzhalter 4"/>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2DEA53D1-2834-45EF-BC70-3FEB361A14C6}"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de-DE" smtClean="0"/>
              <a:t>March 2015</a:t>
            </a:r>
            <a:endParaRPr lang="en-US"/>
          </a:p>
        </p:txBody>
      </p:sp>
      <p:sp>
        <p:nvSpPr>
          <p:cNvPr id="5" name="Fußzeilenplatzhalter 4"/>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DC58F451-9E27-4800-93D2-CCD78E44A437}"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de-DE" smtClean="0"/>
              <a:t>March 2015</a:t>
            </a:r>
            <a:endParaRPr lang="en-US"/>
          </a:p>
        </p:txBody>
      </p:sp>
      <p:sp>
        <p:nvSpPr>
          <p:cNvPr id="6" name="Fußzeilenplatzhalter 5"/>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7" name="Foliennummernplatzhalter 6"/>
          <p:cNvSpPr>
            <a:spLocks noGrp="1"/>
          </p:cNvSpPr>
          <p:nvPr>
            <p:ph type="sldNum" sz="quarter" idx="12"/>
          </p:nvPr>
        </p:nvSpPr>
        <p:spPr/>
        <p:txBody>
          <a:bodyPr/>
          <a:lstStyle>
            <a:lvl1pPr>
              <a:defRPr/>
            </a:lvl1pPr>
          </a:lstStyle>
          <a:p>
            <a:r>
              <a:rPr lang="en-US"/>
              <a:t>Slide </a:t>
            </a:r>
            <a:fld id="{DB97BA1E-D519-44E8-B268-EC03A66B8970}"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de-DE" smtClean="0"/>
              <a:t>March 2015</a:t>
            </a:r>
            <a:endParaRPr lang="en-US"/>
          </a:p>
        </p:txBody>
      </p:sp>
      <p:sp>
        <p:nvSpPr>
          <p:cNvPr id="8" name="Fußzeilenplatzhalter 7"/>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9" name="Foliennummernplatzhalter 8"/>
          <p:cNvSpPr>
            <a:spLocks noGrp="1"/>
          </p:cNvSpPr>
          <p:nvPr>
            <p:ph type="sldNum" sz="quarter" idx="12"/>
          </p:nvPr>
        </p:nvSpPr>
        <p:spPr/>
        <p:txBody>
          <a:bodyPr/>
          <a:lstStyle>
            <a:lvl1pPr>
              <a:defRPr/>
            </a:lvl1pPr>
          </a:lstStyle>
          <a:p>
            <a:r>
              <a:rPr lang="en-US"/>
              <a:t>Slide </a:t>
            </a:r>
            <a:fld id="{1E7CDE44-D462-4A61-942C-B69D391B4FD1}"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de-DE" smtClean="0"/>
              <a:t>March 2015</a:t>
            </a:r>
            <a:endParaRPr lang="en-US"/>
          </a:p>
        </p:txBody>
      </p:sp>
      <p:sp>
        <p:nvSpPr>
          <p:cNvPr id="4" name="Fußzeilenplatzhalter 3"/>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5" name="Foliennummernplatzhalter 4"/>
          <p:cNvSpPr>
            <a:spLocks noGrp="1"/>
          </p:cNvSpPr>
          <p:nvPr>
            <p:ph type="sldNum" sz="quarter" idx="12"/>
          </p:nvPr>
        </p:nvSpPr>
        <p:spPr/>
        <p:txBody>
          <a:bodyPr/>
          <a:lstStyle>
            <a:lvl1pPr>
              <a:defRPr/>
            </a:lvl1pPr>
          </a:lstStyle>
          <a:p>
            <a:r>
              <a:rPr lang="en-US"/>
              <a:t>Slide </a:t>
            </a:r>
            <a:fld id="{B03BFCEE-61B0-4410-AEEF-A4A2A409F5A0}"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smtClean="0"/>
              <a:t>March 2015</a:t>
            </a:r>
            <a:endParaRPr lang="en-US"/>
          </a:p>
        </p:txBody>
      </p:sp>
      <p:sp>
        <p:nvSpPr>
          <p:cNvPr id="3" name="Fußzeilenplatzhalter 2"/>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4" name="Foliennummernplatzhalter 3"/>
          <p:cNvSpPr>
            <a:spLocks noGrp="1"/>
          </p:cNvSpPr>
          <p:nvPr>
            <p:ph type="sldNum" sz="quarter" idx="12"/>
          </p:nvPr>
        </p:nvSpPr>
        <p:spPr/>
        <p:txBody>
          <a:bodyPr/>
          <a:lstStyle>
            <a:lvl1pPr>
              <a:defRPr/>
            </a:lvl1pPr>
          </a:lstStyle>
          <a:p>
            <a:r>
              <a:rPr lang="en-US"/>
              <a:t>Slide </a:t>
            </a:r>
            <a:fld id="{C7E26A62-614A-4B65-9C32-FFC44A912DCE}"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de-DE" smtClean="0"/>
              <a:t>March 2015</a:t>
            </a:r>
            <a:endParaRPr lang="en-US"/>
          </a:p>
        </p:txBody>
      </p:sp>
      <p:sp>
        <p:nvSpPr>
          <p:cNvPr id="6" name="Fußzeilenplatzhalter 5"/>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7" name="Foliennummernplatzhalter 6"/>
          <p:cNvSpPr>
            <a:spLocks noGrp="1"/>
          </p:cNvSpPr>
          <p:nvPr>
            <p:ph type="sldNum" sz="quarter" idx="12"/>
          </p:nvPr>
        </p:nvSpPr>
        <p:spPr/>
        <p:txBody>
          <a:bodyPr/>
          <a:lstStyle>
            <a:lvl1pPr>
              <a:defRPr/>
            </a:lvl1pPr>
          </a:lstStyle>
          <a:p>
            <a:r>
              <a:rPr lang="en-US"/>
              <a:t>Slide </a:t>
            </a:r>
            <a:fld id="{0F8342B6-8702-4370-9D95-5475ACA1FA3A}"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de-DE" smtClean="0"/>
              <a:t>March 2015</a:t>
            </a:r>
            <a:endParaRPr lang="en-US"/>
          </a:p>
        </p:txBody>
      </p:sp>
      <p:sp>
        <p:nvSpPr>
          <p:cNvPr id="6" name="Fußzeilenplatzhalter 5"/>
          <p:cNvSpPr>
            <a:spLocks noGrp="1"/>
          </p:cNvSpPr>
          <p:nvPr>
            <p:ph type="ftr" sz="quarter" idx="11"/>
          </p:nvPr>
        </p:nvSpPr>
        <p:spPr/>
        <p:txBody>
          <a:bodyPr/>
          <a:lstStyle>
            <a:lvl1pPr>
              <a:defRPr/>
            </a:lvl1pPr>
          </a:lstStyle>
          <a:p>
            <a:r>
              <a:rPr lang="de-DE" smtClean="0"/>
              <a:t>Michael Bahr, Ludwig Winkel, (Siemens AG)</a:t>
            </a:r>
            <a:endParaRPr lang="en-US"/>
          </a:p>
        </p:txBody>
      </p:sp>
      <p:sp>
        <p:nvSpPr>
          <p:cNvPr id="7" name="Foliennummernplatzhalter 6"/>
          <p:cNvSpPr>
            <a:spLocks noGrp="1"/>
          </p:cNvSpPr>
          <p:nvPr>
            <p:ph type="sldNum" sz="quarter" idx="12"/>
          </p:nvPr>
        </p:nvSpPr>
        <p:spPr/>
        <p:txBody>
          <a:bodyPr/>
          <a:lstStyle>
            <a:lvl1pPr>
              <a:defRPr/>
            </a:lvl1pPr>
          </a:lstStyle>
          <a:p>
            <a:r>
              <a:rPr lang="en-US"/>
              <a:t>Slide </a:t>
            </a:r>
            <a:fld id="{F286FAE2-1D32-45F0-AACD-CEAAE9707DA8}"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de-DE" smtClean="0"/>
              <a:t>March 2015</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de-DE" smtClean="0"/>
              <a:t>Michael Bahr, Ludwig Winkel, (Siemens AG)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2CC36695-38BD-4D17-90C6-F211EC7C256B}" type="slidenum">
              <a:rPr lang="en-US"/>
              <a:pPr/>
              <a:t>‹Nr.›</a:t>
            </a:fld>
            <a:endParaRPr lang="en-US"/>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lvl="4" algn="r"/>
            <a:r>
              <a:rPr lang="en-US" sz="1400" b="1"/>
              <a:t>doc.: IEEE </a:t>
            </a:r>
            <a:r>
              <a:rPr lang="en-US" sz="1400" b="1" smtClean="0"/>
              <a:t>802.15-15/249r0</a:t>
            </a:r>
            <a:endParaRPr 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3.xml"/><Relationship Id="rId7" Type="http://schemas.openxmlformats.org/officeDocument/2006/relationships/image" Target="../media/image2.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1.jpeg"/><Relationship Id="rId5" Type="http://schemas.openxmlformats.org/officeDocument/2006/relationships/slideLayout" Target="../slideLayouts/slideLayout4.xml"/><Relationship Id="rId4" Type="http://schemas.openxmlformats.org/officeDocument/2006/relationships/tags" Target="../tags/tag4.xml"/><Relationship Id="rId9"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smtClean="0"/>
              <a:t>March 2015</a:t>
            </a:r>
            <a:endParaRPr lang="en-US"/>
          </a:p>
        </p:txBody>
      </p:sp>
      <p:sp>
        <p:nvSpPr>
          <p:cNvPr id="5" name="Fußzeilenplatzhalter 2"/>
          <p:cNvSpPr>
            <a:spLocks noGrp="1"/>
          </p:cNvSpPr>
          <p:nvPr>
            <p:ph type="ftr" sz="quarter" idx="11"/>
          </p:nvPr>
        </p:nvSpPr>
        <p:spPr/>
        <p:txBody>
          <a:bodyPr/>
          <a:lstStyle/>
          <a:p>
            <a:r>
              <a:rPr lang="de-DE" smtClean="0"/>
              <a:t>Michael Bahr, Ludwig Winkel, (Siemens AG)</a:t>
            </a:r>
            <a:endParaRPr lang="en-US"/>
          </a:p>
        </p:txBody>
      </p:sp>
      <p:sp>
        <p:nvSpPr>
          <p:cNvPr id="6" name="Foliennummernplatzhalter 3"/>
          <p:cNvSpPr>
            <a:spLocks noGrp="1"/>
          </p:cNvSpPr>
          <p:nvPr>
            <p:ph type="sldNum" sz="quarter" idx="12"/>
          </p:nvPr>
        </p:nvSpPr>
        <p:spPr/>
        <p:txBody>
          <a:bodyPr/>
          <a:lstStyle/>
          <a:p>
            <a:r>
              <a:rPr lang="en-US"/>
              <a:t>Slide </a:t>
            </a:r>
            <a:fld id="{8F75D2E6-0090-494C-AE9D-1ABEB1D90BA9}" type="slidenum">
              <a:rPr lang="en-US"/>
              <a:pPr/>
              <a:t>1</a:t>
            </a:fld>
            <a:endParaRPr lang="en-US"/>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a:effectLst>
                  <a:outerShdw blurRad="38100" dist="38100" dir="2700000" algn="tl">
                    <a:srgbClr val="C0C0C0"/>
                  </a:outerShdw>
                </a:effectLst>
              </a:rPr>
              <a:t>Project: IEEE P802.15 Working Group for Wireless Personal Area Networks (WPANs)</a:t>
            </a:r>
            <a:endParaRPr lang="en-US" sz="1600" b="1"/>
          </a:p>
          <a:p>
            <a:endParaRPr lang="en-US" sz="1600"/>
          </a:p>
          <a:p>
            <a:r>
              <a:rPr lang="en-US" sz="1600" b="1"/>
              <a:t>Submission Title:</a:t>
            </a:r>
            <a:r>
              <a:rPr lang="en-US" sz="1600"/>
              <a:t> </a:t>
            </a:r>
            <a:r>
              <a:rPr lang="en-US" sz="1600" smtClean="0"/>
              <a:t>[Low Latency Deterministic Networks (LLDN) in IEEE 802.15.4]</a:t>
            </a:r>
            <a:r>
              <a:rPr lang="en-US" sz="1600"/>
              <a:t>	</a:t>
            </a:r>
          </a:p>
          <a:p>
            <a:r>
              <a:rPr lang="en-US" sz="1600" b="1"/>
              <a:t>Date Submitted: </a:t>
            </a:r>
            <a:r>
              <a:rPr lang="en-US" sz="1600" smtClean="0"/>
              <a:t>[11 March,  2015]</a:t>
            </a:r>
            <a:r>
              <a:rPr lang="en-US" sz="1600"/>
              <a:t>	</a:t>
            </a:r>
          </a:p>
          <a:p>
            <a:r>
              <a:rPr lang="en-US" sz="1600" b="1"/>
              <a:t>Source:</a:t>
            </a:r>
            <a:r>
              <a:rPr lang="en-US" sz="1600"/>
              <a:t> </a:t>
            </a:r>
            <a:r>
              <a:rPr lang="en-US" sz="1600" smtClean="0"/>
              <a:t>[Michael Bahr, Ludwig Winkel] </a:t>
            </a:r>
            <a:r>
              <a:rPr lang="en-US" sz="1600"/>
              <a:t>Company </a:t>
            </a:r>
            <a:r>
              <a:rPr lang="en-US" sz="1600" smtClean="0"/>
              <a:t>[Siemens AG]</a:t>
            </a:r>
            <a:endParaRPr lang="en-US" sz="1600"/>
          </a:p>
          <a:p>
            <a:r>
              <a:rPr lang="en-US" sz="1600"/>
              <a:t>Address </a:t>
            </a:r>
            <a:r>
              <a:rPr lang="en-US" sz="1600" smtClean="0"/>
              <a:t>[Otto-Hahn-Ring 6, 81739 München, Germany]</a:t>
            </a:r>
            <a:endParaRPr lang="en-US" sz="1600"/>
          </a:p>
          <a:p>
            <a:r>
              <a:rPr lang="en-US" sz="1600"/>
              <a:t>Voice</a:t>
            </a:r>
            <a:r>
              <a:rPr lang="en-US" sz="1600" smtClean="0"/>
              <a:t>:[+49-89-636-49926], </a:t>
            </a:r>
            <a:r>
              <a:rPr lang="en-US" sz="1600"/>
              <a:t>FAX: [</a:t>
            </a:r>
            <a:r>
              <a:rPr lang="en-US" sz="1600">
                <a:solidFill>
                  <a:schemeClr val="bg1"/>
                </a:solidFill>
              </a:rPr>
              <a:t>Add FAX number</a:t>
            </a:r>
            <a:r>
              <a:rPr lang="en-US" sz="1600"/>
              <a:t>], E-Mail</a:t>
            </a:r>
            <a:r>
              <a:rPr lang="en-US" sz="1600" smtClean="0"/>
              <a:t>:[bahr et siemens dod com]</a:t>
            </a:r>
            <a:r>
              <a:rPr lang="en-US" sz="1600"/>
              <a:t>	</a:t>
            </a:r>
          </a:p>
          <a:p>
            <a:pPr>
              <a:spcBef>
                <a:spcPts val="600"/>
              </a:spcBef>
              <a:spcAft>
                <a:spcPts val="600"/>
              </a:spcAft>
            </a:pPr>
            <a:r>
              <a:rPr lang="en-US" sz="1600" b="1"/>
              <a:t>Re:</a:t>
            </a:r>
            <a:r>
              <a:rPr lang="en-US" sz="1600"/>
              <a:t> </a:t>
            </a:r>
            <a:r>
              <a:rPr lang="en-US" sz="1600" smtClean="0"/>
              <a:t>[Motivation for Low Latency Deterministic Networks (LLDN) in IEEE 802.15.4 in response to LLDN-related problems in IEEE 802.15.4 REVc]</a:t>
            </a:r>
            <a:endParaRPr lang="en-US" sz="1600"/>
          </a:p>
          <a:p>
            <a:pPr>
              <a:spcBef>
                <a:spcPts val="600"/>
              </a:spcBef>
              <a:spcAft>
                <a:spcPts val="600"/>
              </a:spcAft>
            </a:pPr>
            <a:r>
              <a:rPr lang="en-US" sz="1600" b="1" smtClean="0"/>
              <a:t>Abstract</a:t>
            </a:r>
            <a:r>
              <a:rPr lang="en-US" sz="1600" b="1"/>
              <a:t>:</a:t>
            </a:r>
            <a:r>
              <a:rPr lang="en-US" sz="1600"/>
              <a:t>	</a:t>
            </a:r>
            <a:r>
              <a:rPr lang="en-US" sz="1600" smtClean="0"/>
              <a:t>[Motivation for Low Latency Deterministic Networks (LLDN) in IEEE 802.15.4  and outlook on fixing the issues with the LLDN mode in IEEE 802.15.4 REVc]</a:t>
            </a:r>
            <a:endParaRPr lang="en-US" sz="1600"/>
          </a:p>
          <a:p>
            <a:pPr>
              <a:spcBef>
                <a:spcPts val="600"/>
              </a:spcBef>
              <a:spcAft>
                <a:spcPts val="600"/>
              </a:spcAft>
            </a:pPr>
            <a:r>
              <a:rPr lang="en-US" sz="1600" b="1"/>
              <a:t>Purpose:</a:t>
            </a:r>
            <a:r>
              <a:rPr lang="en-US" sz="1600"/>
              <a:t>	</a:t>
            </a:r>
            <a:r>
              <a:rPr lang="en-US" sz="1600" smtClean="0"/>
              <a:t>[Motivation for Low Latency Deterministic Networks (LLDN) in IEEE 802.15.4 in order to keep the </a:t>
            </a:r>
            <a:r>
              <a:rPr lang="en-US" sz="1600" smtClean="0"/>
              <a:t>LLDN </a:t>
            </a:r>
            <a:r>
              <a:rPr lang="en-US" sz="1600" smtClean="0"/>
              <a:t>specification of IEEE 802.15.4e </a:t>
            </a:r>
            <a:r>
              <a:rPr lang="en-US" sz="1600" smtClean="0"/>
              <a:t>(with fixed issues) </a:t>
            </a:r>
            <a:r>
              <a:rPr lang="en-US" sz="1600" smtClean="0"/>
              <a:t>in </a:t>
            </a:r>
            <a:r>
              <a:rPr lang="en-US" sz="1600" smtClean="0"/>
              <a:t>the REVc of IEEE 802.15.4.]</a:t>
            </a:r>
            <a:endParaRPr lang="en-US" sz="1600"/>
          </a:p>
          <a:p>
            <a:r>
              <a:rPr lang="en-US" sz="1600" b="1"/>
              <a:t>Notice:</a:t>
            </a:r>
            <a:r>
              <a:rPr lang="en-US" sz="160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a:t>Release:</a:t>
            </a:r>
            <a:r>
              <a:rPr lang="en-US" sz="160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March 2015</a:t>
            </a:r>
            <a:endParaRPr lang="en-US"/>
          </a:p>
        </p:txBody>
      </p:sp>
      <p:sp>
        <p:nvSpPr>
          <p:cNvPr id="5" name="Fußzeilenplatzhalter 4"/>
          <p:cNvSpPr>
            <a:spLocks noGrp="1"/>
          </p:cNvSpPr>
          <p:nvPr>
            <p:ph type="ftr" sz="quarter" idx="11"/>
          </p:nvPr>
        </p:nvSpPr>
        <p:spPr/>
        <p:txBody>
          <a:bodyPr/>
          <a:lstStyle/>
          <a:p>
            <a:r>
              <a:rPr lang="de-DE" smtClean="0"/>
              <a:t>Michael Bahr, Ludwig Winkel, (Siemens AG)</a:t>
            </a:r>
            <a:endParaRPr lang="en-US"/>
          </a:p>
        </p:txBody>
      </p:sp>
      <p:sp>
        <p:nvSpPr>
          <p:cNvPr id="6" name="Foliennummernplatzhalter 5"/>
          <p:cNvSpPr>
            <a:spLocks noGrp="1"/>
          </p:cNvSpPr>
          <p:nvPr>
            <p:ph type="sldNum" sz="quarter" idx="12"/>
          </p:nvPr>
        </p:nvSpPr>
        <p:spPr/>
        <p:txBody>
          <a:bodyPr/>
          <a:lstStyle/>
          <a:p>
            <a:r>
              <a:rPr lang="en-US"/>
              <a:t>Slide </a:t>
            </a:r>
            <a:fld id="{46E73A0B-D84E-4C16-AA1B-5482F1D5B91A}" type="slidenum">
              <a:rPr lang="en-US"/>
              <a:pPr/>
              <a:t>2</a:t>
            </a:fld>
            <a:endParaRPr lang="en-US"/>
          </a:p>
        </p:txBody>
      </p:sp>
      <p:sp>
        <p:nvSpPr>
          <p:cNvPr id="4098" name="Rectangle 2"/>
          <p:cNvSpPr>
            <a:spLocks noGrp="1" noChangeArrowheads="1"/>
          </p:cNvSpPr>
          <p:nvPr>
            <p:ph type="title"/>
          </p:nvPr>
        </p:nvSpPr>
        <p:spPr>
          <a:noFill/>
          <a:ln/>
        </p:spPr>
        <p:txBody>
          <a:bodyPr/>
          <a:lstStyle/>
          <a:p>
            <a:r>
              <a:rPr lang="de-DE" sz="3200" smtClean="0"/>
              <a:t>Low Latency Deterministic Networks</a:t>
            </a:r>
            <a:br>
              <a:rPr lang="de-DE" sz="3200" smtClean="0"/>
            </a:br>
            <a:r>
              <a:rPr lang="de-DE" sz="3200" smtClean="0"/>
              <a:t> in </a:t>
            </a:r>
            <a:r>
              <a:rPr lang="de-DE" smtClean="0"/>
              <a:t>IEEE</a:t>
            </a:r>
            <a:r>
              <a:rPr lang="de-DE" sz="3200" smtClean="0"/>
              <a:t> 802.15.4</a:t>
            </a:r>
            <a:endParaRPr lang="de-DE" sz="3200"/>
          </a:p>
        </p:txBody>
      </p:sp>
      <p:sp>
        <p:nvSpPr>
          <p:cNvPr id="4099" name="Rectangle 3"/>
          <p:cNvSpPr>
            <a:spLocks noGrp="1" noChangeArrowheads="1"/>
          </p:cNvSpPr>
          <p:nvPr>
            <p:ph type="body" idx="1"/>
          </p:nvPr>
        </p:nvSpPr>
        <p:spPr>
          <a:xfrm>
            <a:off x="685800" y="1981200"/>
            <a:ext cx="8207375" cy="4114800"/>
          </a:xfrm>
          <a:noFill/>
          <a:ln/>
        </p:spPr>
        <p:txBody>
          <a:bodyPr/>
          <a:lstStyle/>
          <a:p>
            <a:r>
              <a:rPr lang="de-DE" sz="2400" smtClean="0"/>
              <a:t>IEEE 802.15.4e defines Low Latency Deterministic Networks (LLDN mode)</a:t>
            </a:r>
          </a:p>
          <a:p>
            <a:r>
              <a:rPr lang="de-DE" sz="2400" smtClean="0"/>
              <a:t>Target at industrial applications with low latency requirements (≤ 2 ms per device) such as factory automation</a:t>
            </a:r>
          </a:p>
          <a:p>
            <a:pPr marL="342900" lvl="1" indent="-342900">
              <a:buFontTx/>
              <a:buChar char="•"/>
            </a:pPr>
            <a:r>
              <a:rPr lang="de-DE" sz="2400" smtClean="0">
                <a:ea typeface="+mn-ea"/>
                <a:cs typeface="+mn-cs"/>
              </a:rPr>
              <a:t>Basic concept: Low </a:t>
            </a:r>
            <a:r>
              <a:rPr lang="de-DE" sz="2400">
                <a:ea typeface="+mn-ea"/>
                <a:cs typeface="+mn-cs"/>
              </a:rPr>
              <a:t>latency through short data packets in short dedicated </a:t>
            </a:r>
            <a:r>
              <a:rPr lang="de-DE" sz="2400" smtClean="0">
                <a:ea typeface="+mn-ea"/>
                <a:cs typeface="+mn-cs"/>
              </a:rPr>
              <a:t>timeslots of </a:t>
            </a:r>
            <a:r>
              <a:rPr lang="de-DE" sz="2400">
                <a:ea typeface="+mn-ea"/>
                <a:cs typeface="+mn-cs"/>
              </a:rPr>
              <a:t>fixed </a:t>
            </a:r>
            <a:r>
              <a:rPr lang="de-DE" sz="2400" smtClean="0">
                <a:ea typeface="+mn-ea"/>
                <a:cs typeface="+mn-cs"/>
              </a:rPr>
              <a:t>length</a:t>
            </a:r>
          </a:p>
          <a:p>
            <a:pPr marL="342900" lvl="1" indent="-342900">
              <a:buFontTx/>
              <a:buChar char="•"/>
            </a:pPr>
            <a:r>
              <a:rPr lang="de-DE" sz="2400" smtClean="0">
                <a:ea typeface="+mn-ea"/>
                <a:cs typeface="+mn-cs"/>
              </a:rPr>
              <a:t>Mechanisms for flexible usage and configuration of time slots (shared group timeslots) </a:t>
            </a:r>
            <a:endParaRPr lang="de-DE" sz="240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4"/>
          <p:cNvSpPr>
            <a:spLocks noGrp="1"/>
          </p:cNvSpPr>
          <p:nvPr>
            <p:ph type="dt" sz="half" idx="10"/>
          </p:nvPr>
        </p:nvSpPr>
        <p:spPr/>
        <p:txBody>
          <a:bodyPr/>
          <a:lstStyle/>
          <a:p>
            <a:r>
              <a:rPr lang="de-DE" smtClean="0"/>
              <a:t>March 2015</a:t>
            </a:r>
            <a:endParaRPr lang="en-US"/>
          </a:p>
        </p:txBody>
      </p:sp>
      <p:sp>
        <p:nvSpPr>
          <p:cNvPr id="9" name="Fußzeilenplatzhalter 5"/>
          <p:cNvSpPr>
            <a:spLocks noGrp="1"/>
          </p:cNvSpPr>
          <p:nvPr>
            <p:ph type="ftr" sz="quarter" idx="11"/>
          </p:nvPr>
        </p:nvSpPr>
        <p:spPr/>
        <p:txBody>
          <a:bodyPr/>
          <a:lstStyle/>
          <a:p>
            <a:r>
              <a:rPr lang="de-DE" smtClean="0"/>
              <a:t>Michael Bahr, Ludwig Winkel, (Siemens AG)</a:t>
            </a:r>
            <a:endParaRPr lang="en-US"/>
          </a:p>
        </p:txBody>
      </p:sp>
      <p:sp>
        <p:nvSpPr>
          <p:cNvPr id="10" name="Foliennummernplatzhalter 6"/>
          <p:cNvSpPr>
            <a:spLocks noGrp="1"/>
          </p:cNvSpPr>
          <p:nvPr>
            <p:ph type="sldNum" sz="quarter" idx="12"/>
          </p:nvPr>
        </p:nvSpPr>
        <p:spPr/>
        <p:txBody>
          <a:bodyPr/>
          <a:lstStyle/>
          <a:p>
            <a:r>
              <a:rPr lang="en-US"/>
              <a:t>Slide </a:t>
            </a:r>
            <a:fld id="{2B90D648-AE1C-4004-B869-DB99DE78D82F}" type="slidenum">
              <a:rPr lang="en-US"/>
              <a:pPr/>
              <a:t>3</a:t>
            </a:fld>
            <a:endParaRPr lang="en-US"/>
          </a:p>
        </p:txBody>
      </p:sp>
      <p:sp>
        <p:nvSpPr>
          <p:cNvPr id="34818" name="Rectangle 2"/>
          <p:cNvSpPr>
            <a:spLocks noGrp="1" noChangeArrowheads="1"/>
          </p:cNvSpPr>
          <p:nvPr>
            <p:ph type="title"/>
          </p:nvPr>
        </p:nvSpPr>
        <p:spPr>
          <a:xfrm>
            <a:off x="685800" y="685800"/>
            <a:ext cx="7918648" cy="1066800"/>
          </a:xfrm>
        </p:spPr>
        <p:txBody>
          <a:bodyPr/>
          <a:lstStyle/>
          <a:p>
            <a:r>
              <a:rPr lang="de-DE"/>
              <a:t>Use Cases </a:t>
            </a:r>
            <a:r>
              <a:rPr lang="de-DE" smtClean="0"/>
              <a:t>for IEEE 802.15.4e Low Latency Deterministic Networks (LLDN)</a:t>
            </a:r>
            <a:endParaRPr lang="de-DE"/>
          </a:p>
        </p:txBody>
      </p:sp>
      <p:sp>
        <p:nvSpPr>
          <p:cNvPr id="34819" name="Rectangle 3"/>
          <p:cNvSpPr>
            <a:spLocks noGrp="1" noChangeArrowheads="1"/>
          </p:cNvSpPr>
          <p:nvPr>
            <p:ph type="body" sz="half" idx="1"/>
          </p:nvPr>
        </p:nvSpPr>
        <p:spPr>
          <a:xfrm>
            <a:off x="468313" y="1989138"/>
            <a:ext cx="4027487" cy="4114800"/>
          </a:xfrm>
        </p:spPr>
        <p:txBody>
          <a:bodyPr/>
          <a:lstStyle/>
          <a:p>
            <a:pPr>
              <a:lnSpc>
                <a:spcPct val="80000"/>
              </a:lnSpc>
            </a:pPr>
            <a:r>
              <a:rPr lang="de-DE" sz="2000" smtClean="0"/>
              <a:t>factory automation</a:t>
            </a:r>
          </a:p>
          <a:p>
            <a:pPr>
              <a:lnSpc>
                <a:spcPct val="80000"/>
              </a:lnSpc>
            </a:pPr>
            <a:r>
              <a:rPr lang="de-DE" sz="2000"/>
              <a:t>a</a:t>
            </a:r>
            <a:r>
              <a:rPr lang="de-DE" sz="2000" smtClean="0"/>
              <a:t>utomotive production lines</a:t>
            </a:r>
            <a:endParaRPr lang="de-DE" sz="2000"/>
          </a:p>
          <a:p>
            <a:pPr lvl="1">
              <a:lnSpc>
                <a:spcPct val="80000"/>
              </a:lnSpc>
            </a:pPr>
            <a:r>
              <a:rPr lang="de-DE" sz="1800"/>
              <a:t> robots</a:t>
            </a:r>
          </a:p>
          <a:p>
            <a:pPr lvl="1">
              <a:lnSpc>
                <a:spcPct val="80000"/>
              </a:lnSpc>
            </a:pPr>
            <a:r>
              <a:rPr lang="de-DE" sz="1800"/>
              <a:t> suspension tracks</a:t>
            </a:r>
          </a:p>
          <a:p>
            <a:pPr lvl="1">
              <a:lnSpc>
                <a:spcPct val="80000"/>
              </a:lnSpc>
            </a:pPr>
            <a:r>
              <a:rPr lang="de-DE" sz="1800"/>
              <a:t> portable</a:t>
            </a:r>
          </a:p>
          <a:p>
            <a:pPr>
              <a:lnSpc>
                <a:spcPct val="80000"/>
              </a:lnSpc>
            </a:pPr>
            <a:r>
              <a:rPr lang="de-DE" sz="2000"/>
              <a:t>machine tools</a:t>
            </a:r>
          </a:p>
          <a:p>
            <a:pPr lvl="1">
              <a:lnSpc>
                <a:spcPct val="80000"/>
              </a:lnSpc>
            </a:pPr>
            <a:r>
              <a:rPr lang="de-DE" sz="1800"/>
              <a:t>milling, turning </a:t>
            </a:r>
          </a:p>
          <a:p>
            <a:pPr lvl="1">
              <a:lnSpc>
                <a:spcPct val="80000"/>
              </a:lnSpc>
            </a:pPr>
            <a:r>
              <a:rPr lang="de-DE" sz="1800"/>
              <a:t>robot revolver</a:t>
            </a:r>
          </a:p>
          <a:p>
            <a:pPr>
              <a:lnSpc>
                <a:spcPct val="80000"/>
              </a:lnSpc>
            </a:pPr>
            <a:r>
              <a:rPr lang="de-DE" sz="2000"/>
              <a:t>filling</a:t>
            </a:r>
          </a:p>
          <a:p>
            <a:pPr>
              <a:lnSpc>
                <a:spcPct val="80000"/>
              </a:lnSpc>
            </a:pPr>
            <a:r>
              <a:rPr lang="de-DE" sz="2000"/>
              <a:t>cargo</a:t>
            </a:r>
          </a:p>
          <a:p>
            <a:pPr lvl="1">
              <a:lnSpc>
                <a:spcPct val="80000"/>
              </a:lnSpc>
            </a:pPr>
            <a:r>
              <a:rPr lang="de-DE" sz="1800"/>
              <a:t> airport logistics</a:t>
            </a:r>
          </a:p>
          <a:p>
            <a:pPr lvl="1">
              <a:lnSpc>
                <a:spcPct val="80000"/>
              </a:lnSpc>
            </a:pPr>
            <a:r>
              <a:rPr lang="de-DE" sz="1800"/>
              <a:t> post</a:t>
            </a:r>
          </a:p>
          <a:p>
            <a:pPr>
              <a:lnSpc>
                <a:spcPct val="80000"/>
              </a:lnSpc>
            </a:pPr>
            <a:r>
              <a:rPr lang="de-DE" sz="2000"/>
              <a:t>packaging industry</a:t>
            </a:r>
          </a:p>
          <a:p>
            <a:pPr>
              <a:lnSpc>
                <a:spcPct val="80000"/>
              </a:lnSpc>
            </a:pPr>
            <a:r>
              <a:rPr lang="de-DE" sz="2000"/>
              <a:t>special engineering</a:t>
            </a:r>
          </a:p>
          <a:p>
            <a:pPr>
              <a:lnSpc>
                <a:spcPct val="80000"/>
              </a:lnSpc>
            </a:pPr>
            <a:r>
              <a:rPr lang="de-DE" sz="2000"/>
              <a:t>conveyor technique</a:t>
            </a:r>
            <a:endParaRPr lang="de-DE" sz="2000">
              <a:solidFill>
                <a:schemeClr val="accent1"/>
              </a:solidFill>
            </a:endParaRPr>
          </a:p>
        </p:txBody>
      </p:sp>
      <p:pic>
        <p:nvPicPr>
          <p:cNvPr id="34821" name="Picture 5"/>
          <p:cNvPicPr>
            <a:picLocks noChangeAspect="1" noChangeArrowheads="1"/>
          </p:cNvPicPr>
          <p:nvPr>
            <p:custDataLst>
              <p:tags r:id="rId1"/>
            </p:custDataLst>
          </p:nvPr>
        </p:nvPicPr>
        <p:blipFill>
          <a:blip r:embed="rId6" cstate="print"/>
          <a:srcRect/>
          <a:stretch>
            <a:fillRect/>
          </a:stretch>
        </p:blipFill>
        <p:spPr bwMode="auto">
          <a:xfrm>
            <a:off x="4716463" y="2060575"/>
            <a:ext cx="2233612" cy="1676400"/>
          </a:xfrm>
          <a:prstGeom prst="rect">
            <a:avLst/>
          </a:prstGeom>
          <a:noFill/>
          <a:ln w="9525">
            <a:solidFill>
              <a:schemeClr val="bg1"/>
            </a:solidFill>
            <a:miter lim="800000"/>
            <a:headEnd/>
            <a:tailEnd/>
          </a:ln>
        </p:spPr>
      </p:pic>
      <p:pic>
        <p:nvPicPr>
          <p:cNvPr id="34822" name="Picture 6" descr="DrehenB"/>
          <p:cNvPicPr>
            <a:picLocks noChangeAspect="1" noChangeArrowheads="1"/>
          </p:cNvPicPr>
          <p:nvPr>
            <p:custDataLst>
              <p:tags r:id="rId2"/>
            </p:custDataLst>
          </p:nvPr>
        </p:nvPicPr>
        <p:blipFill>
          <a:blip r:embed="rId7" cstate="print"/>
          <a:srcRect/>
          <a:stretch>
            <a:fillRect/>
          </a:stretch>
        </p:blipFill>
        <p:spPr bwMode="auto">
          <a:xfrm>
            <a:off x="7172325" y="3500438"/>
            <a:ext cx="1657350" cy="1512887"/>
          </a:xfrm>
          <a:prstGeom prst="rect">
            <a:avLst/>
          </a:prstGeom>
          <a:noFill/>
          <a:ln w="9525">
            <a:solidFill>
              <a:schemeClr val="bg1"/>
            </a:solidFill>
            <a:miter lim="800000"/>
            <a:headEnd/>
            <a:tailEnd/>
          </a:ln>
        </p:spPr>
      </p:pic>
      <p:pic>
        <p:nvPicPr>
          <p:cNvPr id="34823" name="Picture 7" descr="Abfuellanlage"/>
          <p:cNvPicPr>
            <a:picLocks noChangeAspect="1" noChangeArrowheads="1"/>
          </p:cNvPicPr>
          <p:nvPr>
            <p:custDataLst>
              <p:tags r:id="rId3"/>
            </p:custDataLst>
          </p:nvPr>
        </p:nvPicPr>
        <p:blipFill>
          <a:blip r:embed="rId8" cstate="print"/>
          <a:srcRect/>
          <a:stretch>
            <a:fillRect/>
          </a:stretch>
        </p:blipFill>
        <p:spPr bwMode="auto">
          <a:xfrm>
            <a:off x="7172325" y="2060575"/>
            <a:ext cx="1908175" cy="1244600"/>
          </a:xfrm>
          <a:prstGeom prst="rect">
            <a:avLst/>
          </a:prstGeom>
          <a:noFill/>
          <a:ln w="9525">
            <a:solidFill>
              <a:schemeClr val="bg1"/>
            </a:solidFill>
            <a:miter lim="800000"/>
            <a:headEnd/>
            <a:tailEnd/>
          </a:ln>
        </p:spPr>
      </p:pic>
      <p:pic>
        <p:nvPicPr>
          <p:cNvPr id="34825" name="Picture 9" descr="startbild"/>
          <p:cNvPicPr>
            <a:picLocks noChangeAspect="1" noChangeArrowheads="1"/>
          </p:cNvPicPr>
          <p:nvPr>
            <p:custDataLst>
              <p:tags r:id="rId4"/>
            </p:custDataLst>
          </p:nvPr>
        </p:nvPicPr>
        <p:blipFill>
          <a:blip r:embed="rId9" cstate="print"/>
          <a:srcRect/>
          <a:stretch>
            <a:fillRect/>
          </a:stretch>
        </p:blipFill>
        <p:spPr bwMode="auto">
          <a:xfrm>
            <a:off x="4500563" y="4724400"/>
            <a:ext cx="2449512" cy="1489075"/>
          </a:xfrm>
          <a:prstGeom prst="rect">
            <a:avLst/>
          </a:prstGeom>
          <a:noFill/>
          <a:ln w="9525">
            <a:solidFill>
              <a:schemeClr val="bg1"/>
            </a:solid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March 2015</a:t>
            </a:r>
            <a:endParaRPr lang="en-US"/>
          </a:p>
        </p:txBody>
      </p:sp>
      <p:sp>
        <p:nvSpPr>
          <p:cNvPr id="6" name="Fußzeilenplatzhalter 5"/>
          <p:cNvSpPr>
            <a:spLocks noGrp="1"/>
          </p:cNvSpPr>
          <p:nvPr>
            <p:ph type="ftr" sz="quarter" idx="11"/>
          </p:nvPr>
        </p:nvSpPr>
        <p:spPr/>
        <p:txBody>
          <a:bodyPr/>
          <a:lstStyle/>
          <a:p>
            <a:r>
              <a:rPr lang="de-DE" smtClean="0"/>
              <a:t>Michael Bahr, Ludwig Winkel, (Siemens AG)</a:t>
            </a:r>
            <a:endParaRPr lang="en-US"/>
          </a:p>
        </p:txBody>
      </p:sp>
      <p:sp>
        <p:nvSpPr>
          <p:cNvPr id="7" name="Foliennummernplatzhalter 6"/>
          <p:cNvSpPr>
            <a:spLocks noGrp="1"/>
          </p:cNvSpPr>
          <p:nvPr>
            <p:ph type="sldNum" sz="quarter" idx="12"/>
          </p:nvPr>
        </p:nvSpPr>
        <p:spPr/>
        <p:txBody>
          <a:bodyPr/>
          <a:lstStyle/>
          <a:p>
            <a:r>
              <a:rPr lang="en-US"/>
              <a:t>Slide </a:t>
            </a:r>
            <a:fld id="{28B00611-BB2B-450F-86F4-6A1C20DEDF3D}" type="slidenum">
              <a:rPr lang="en-US"/>
              <a:pPr/>
              <a:t>4</a:t>
            </a:fld>
            <a:endParaRPr lang="en-US"/>
          </a:p>
        </p:txBody>
      </p:sp>
      <p:sp>
        <p:nvSpPr>
          <p:cNvPr id="30722" name="Rectangle 2"/>
          <p:cNvSpPr>
            <a:spLocks noGrp="1" noChangeArrowheads="1"/>
          </p:cNvSpPr>
          <p:nvPr>
            <p:ph type="title"/>
          </p:nvPr>
        </p:nvSpPr>
        <p:spPr/>
        <p:txBody>
          <a:bodyPr/>
          <a:lstStyle/>
          <a:p>
            <a:r>
              <a:rPr lang="de-DE" sz="3200" smtClean="0"/>
              <a:t>Network </a:t>
            </a:r>
            <a:r>
              <a:rPr lang="de-DE" sz="3200"/>
              <a:t>Topology</a:t>
            </a:r>
          </a:p>
        </p:txBody>
      </p:sp>
      <p:sp>
        <p:nvSpPr>
          <p:cNvPr id="30726" name="Rectangle 6"/>
          <p:cNvSpPr>
            <a:spLocks noGrp="1" noChangeArrowheads="1"/>
          </p:cNvSpPr>
          <p:nvPr>
            <p:ph type="body" sz="half" idx="2"/>
          </p:nvPr>
        </p:nvSpPr>
        <p:spPr>
          <a:xfrm>
            <a:off x="5076825" y="1981200"/>
            <a:ext cx="3810000" cy="4114800"/>
          </a:xfrm>
          <a:noFill/>
          <a:ln/>
        </p:spPr>
        <p:txBody>
          <a:bodyPr/>
          <a:lstStyle/>
          <a:p>
            <a:pPr>
              <a:lnSpc>
                <a:spcPct val="80000"/>
              </a:lnSpc>
            </a:pPr>
            <a:r>
              <a:rPr lang="de-DE" sz="2400"/>
              <a:t>star topology</a:t>
            </a:r>
          </a:p>
          <a:p>
            <a:pPr>
              <a:lnSpc>
                <a:spcPct val="80000"/>
              </a:lnSpc>
            </a:pPr>
            <a:r>
              <a:rPr lang="de-DE" sz="2400" smtClean="0"/>
              <a:t>LLDN PAN coordinator</a:t>
            </a:r>
            <a:endParaRPr lang="de-DE" sz="2400"/>
          </a:p>
          <a:p>
            <a:pPr>
              <a:lnSpc>
                <a:spcPct val="80000"/>
              </a:lnSpc>
            </a:pPr>
            <a:r>
              <a:rPr lang="de-DE" sz="2400"/>
              <a:t>devices</a:t>
            </a:r>
          </a:p>
          <a:p>
            <a:pPr lvl="1">
              <a:lnSpc>
                <a:spcPct val="80000"/>
              </a:lnSpc>
            </a:pPr>
            <a:r>
              <a:rPr lang="de-DE" sz="2000"/>
              <a:t>sensors:</a:t>
            </a:r>
            <a:br>
              <a:rPr lang="de-DE" sz="2000"/>
            </a:br>
            <a:r>
              <a:rPr lang="de-DE" sz="2000"/>
              <a:t>unidirectional data exchange from devices to gateway</a:t>
            </a:r>
          </a:p>
          <a:p>
            <a:pPr lvl="1">
              <a:lnSpc>
                <a:spcPct val="80000"/>
              </a:lnSpc>
            </a:pPr>
            <a:r>
              <a:rPr lang="de-DE" sz="2000"/>
              <a:t>actuators: </a:t>
            </a:r>
            <a:br>
              <a:rPr lang="de-DE" sz="2000"/>
            </a:br>
            <a:r>
              <a:rPr lang="de-DE" sz="2000"/>
              <a:t>bidirectional data exchange between devices and gateway</a:t>
            </a:r>
          </a:p>
          <a:p>
            <a:pPr lvl="1">
              <a:lnSpc>
                <a:spcPct val="80000"/>
              </a:lnSpc>
            </a:pPr>
            <a:r>
              <a:rPr lang="de-DE" sz="2000"/>
              <a:t>management devices (temporary)</a:t>
            </a:r>
          </a:p>
        </p:txBody>
      </p:sp>
      <p:pic>
        <p:nvPicPr>
          <p:cNvPr id="30727" name="Picture 7"/>
          <p:cNvPicPr>
            <a:picLocks noChangeAspect="1" noChangeArrowheads="1"/>
          </p:cNvPicPr>
          <p:nvPr/>
        </p:nvPicPr>
        <p:blipFill>
          <a:blip r:embed="rId2" cstate="print"/>
          <a:srcRect/>
          <a:stretch>
            <a:fillRect/>
          </a:stretch>
        </p:blipFill>
        <p:spPr bwMode="auto">
          <a:xfrm>
            <a:off x="276225" y="1612900"/>
            <a:ext cx="4502150" cy="4071938"/>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March 2015</a:t>
            </a:r>
            <a:endParaRPr lang="en-US"/>
          </a:p>
        </p:txBody>
      </p:sp>
      <p:sp>
        <p:nvSpPr>
          <p:cNvPr id="6" name="Fußzeilenplatzhalter 5"/>
          <p:cNvSpPr>
            <a:spLocks noGrp="1"/>
          </p:cNvSpPr>
          <p:nvPr>
            <p:ph type="ftr" sz="quarter" idx="11"/>
          </p:nvPr>
        </p:nvSpPr>
        <p:spPr/>
        <p:txBody>
          <a:bodyPr/>
          <a:lstStyle/>
          <a:p>
            <a:r>
              <a:rPr lang="de-DE" smtClean="0"/>
              <a:t>Michael Bahr, Ludwig Winkel, (Siemens AG)</a:t>
            </a:r>
            <a:endParaRPr lang="en-US"/>
          </a:p>
        </p:txBody>
      </p:sp>
      <p:sp>
        <p:nvSpPr>
          <p:cNvPr id="7" name="Foliennummernplatzhalter 6"/>
          <p:cNvSpPr>
            <a:spLocks noGrp="1"/>
          </p:cNvSpPr>
          <p:nvPr>
            <p:ph type="sldNum" sz="quarter" idx="12"/>
          </p:nvPr>
        </p:nvSpPr>
        <p:spPr/>
        <p:txBody>
          <a:bodyPr/>
          <a:lstStyle/>
          <a:p>
            <a:r>
              <a:rPr lang="en-US"/>
              <a:t>Slide </a:t>
            </a:r>
            <a:fld id="{6A82B3DB-53CF-4162-B2F2-BF51857F9268}" type="slidenum">
              <a:rPr lang="en-US"/>
              <a:pPr/>
              <a:t>5</a:t>
            </a:fld>
            <a:endParaRPr lang="en-US"/>
          </a:p>
        </p:txBody>
      </p:sp>
      <p:sp>
        <p:nvSpPr>
          <p:cNvPr id="29698" name="Rectangle 2"/>
          <p:cNvSpPr>
            <a:spLocks noGrp="1" noChangeArrowheads="1"/>
          </p:cNvSpPr>
          <p:nvPr>
            <p:ph type="title"/>
          </p:nvPr>
        </p:nvSpPr>
        <p:spPr>
          <a:xfrm>
            <a:off x="685800" y="685800"/>
            <a:ext cx="7918648" cy="1066800"/>
          </a:xfrm>
        </p:spPr>
        <p:txBody>
          <a:bodyPr/>
          <a:lstStyle/>
          <a:p>
            <a:r>
              <a:rPr lang="de-DE" smtClean="0"/>
              <a:t>Requirements and Assumptions for Low Latency Deterministic Networks (LLDN)</a:t>
            </a:r>
            <a:endParaRPr lang="de-DE"/>
          </a:p>
        </p:txBody>
      </p:sp>
      <p:sp>
        <p:nvSpPr>
          <p:cNvPr id="29702" name="Rectangle 6"/>
          <p:cNvSpPr>
            <a:spLocks noGrp="1" noChangeArrowheads="1"/>
          </p:cNvSpPr>
          <p:nvPr>
            <p:ph type="body" sz="half" idx="1"/>
          </p:nvPr>
        </p:nvSpPr>
        <p:spPr>
          <a:xfrm>
            <a:off x="251520" y="1844824"/>
            <a:ext cx="5472608" cy="4114800"/>
          </a:xfrm>
          <a:noFill/>
          <a:ln/>
        </p:spPr>
        <p:txBody>
          <a:bodyPr/>
          <a:lstStyle/>
          <a:p>
            <a:pPr>
              <a:lnSpc>
                <a:spcPct val="80000"/>
              </a:lnSpc>
              <a:buFontTx/>
              <a:buNone/>
            </a:pPr>
            <a:r>
              <a:rPr lang="de-DE" sz="2000" b="1"/>
              <a:t>Requirements</a:t>
            </a:r>
          </a:p>
          <a:p>
            <a:pPr marL="182563" indent="-182563">
              <a:lnSpc>
                <a:spcPct val="80000"/>
              </a:lnSpc>
            </a:pPr>
            <a:r>
              <a:rPr lang="de-DE" sz="1800" smtClean="0"/>
              <a:t>usage </a:t>
            </a:r>
            <a:r>
              <a:rPr lang="de-DE" sz="1800"/>
              <a:t>in factory automation possible</a:t>
            </a:r>
          </a:p>
          <a:p>
            <a:pPr marL="182563" indent="-182563">
              <a:lnSpc>
                <a:spcPct val="80000"/>
              </a:lnSpc>
            </a:pPr>
            <a:r>
              <a:rPr lang="de-DE" sz="1800"/>
              <a:t>high </a:t>
            </a:r>
            <a:r>
              <a:rPr lang="de-DE" sz="1800" smtClean="0"/>
              <a:t>determinism, high </a:t>
            </a:r>
            <a:r>
              <a:rPr lang="de-DE" sz="1800"/>
              <a:t>reliability</a:t>
            </a:r>
          </a:p>
          <a:p>
            <a:pPr marL="182563" indent="-182563">
              <a:lnSpc>
                <a:spcPct val="80000"/>
              </a:lnSpc>
            </a:pPr>
            <a:r>
              <a:rPr lang="de-DE" sz="1800"/>
              <a:t>low latency: </a:t>
            </a:r>
          </a:p>
          <a:p>
            <a:pPr marL="438150" lvl="1">
              <a:lnSpc>
                <a:spcPct val="80000"/>
              </a:lnSpc>
            </a:pPr>
            <a:r>
              <a:rPr lang="de-DE" sz="1600"/>
              <a:t>transmission of sensor data in </a:t>
            </a:r>
            <a:r>
              <a:rPr lang="de-DE" sz="1600">
                <a:sym typeface="Symbol" pitchFamily="18" charset="2"/>
              </a:rPr>
              <a:t></a:t>
            </a:r>
            <a:r>
              <a:rPr lang="de-DE" sz="1600"/>
              <a:t> 10 </a:t>
            </a:r>
            <a:r>
              <a:rPr lang="de-DE" sz="1600" smtClean="0"/>
              <a:t>ms </a:t>
            </a:r>
            <a:br>
              <a:rPr lang="de-DE" sz="1600" smtClean="0"/>
            </a:br>
            <a:r>
              <a:rPr lang="de-DE" sz="1600" smtClean="0"/>
              <a:t>(</a:t>
            </a:r>
            <a:r>
              <a:rPr lang="de-DE" sz="1600" smtClean="0">
                <a:sym typeface="Symbol" pitchFamily="18" charset="2"/>
              </a:rPr>
              <a:t> 2 ms per device)</a:t>
            </a:r>
            <a:endParaRPr lang="de-DE" sz="1600"/>
          </a:p>
          <a:p>
            <a:pPr marL="438150" lvl="1">
              <a:lnSpc>
                <a:spcPct val="80000"/>
              </a:lnSpc>
            </a:pPr>
            <a:r>
              <a:rPr lang="de-DE" sz="1600"/>
              <a:t>low round-trip </a:t>
            </a:r>
            <a:r>
              <a:rPr lang="de-DE" sz="1600" smtClean="0"/>
              <a:t>time</a:t>
            </a:r>
          </a:p>
          <a:p>
            <a:pPr marL="438150" lvl="1">
              <a:lnSpc>
                <a:spcPct val="80000"/>
              </a:lnSpc>
            </a:pPr>
            <a:r>
              <a:rPr lang="de-DE" sz="1600" smtClean="0"/>
              <a:t>short duration between subsequent transmissions</a:t>
            </a:r>
          </a:p>
          <a:p>
            <a:pPr marL="182563" lvl="1" indent="-182563">
              <a:lnSpc>
                <a:spcPct val="80000"/>
              </a:lnSpc>
              <a:buFontTx/>
              <a:buChar char="•"/>
            </a:pPr>
            <a:r>
              <a:rPr lang="de-DE" sz="1800" smtClean="0">
                <a:ea typeface="+mn-ea"/>
                <a:cs typeface="+mn-cs"/>
              </a:rPr>
              <a:t>small data: might be only 1 octet</a:t>
            </a:r>
            <a:endParaRPr lang="de-DE" sz="2000" smtClean="0"/>
          </a:p>
          <a:p>
            <a:pPr marL="182563" indent="-182563">
              <a:lnSpc>
                <a:spcPct val="80000"/>
              </a:lnSpc>
            </a:pPr>
            <a:r>
              <a:rPr lang="de-DE" sz="1800" smtClean="0"/>
              <a:t>high performance cyclic communication</a:t>
            </a:r>
          </a:p>
          <a:p>
            <a:pPr marL="182563" indent="-182563">
              <a:lnSpc>
                <a:spcPct val="80000"/>
              </a:lnSpc>
            </a:pPr>
            <a:r>
              <a:rPr lang="de-DE" sz="1800" smtClean="0"/>
              <a:t>relatively short communication distance</a:t>
            </a:r>
          </a:p>
          <a:p>
            <a:pPr marL="182563" indent="-182563">
              <a:lnSpc>
                <a:spcPct val="80000"/>
              </a:lnSpc>
            </a:pPr>
            <a:r>
              <a:rPr lang="de-DE" sz="1800" smtClean="0"/>
              <a:t>many devices </a:t>
            </a:r>
            <a:r>
              <a:rPr lang="de-DE" sz="1800"/>
              <a:t>per gateway</a:t>
            </a:r>
          </a:p>
          <a:p>
            <a:pPr marL="438150" lvl="1">
              <a:lnSpc>
                <a:spcPct val="80000"/>
              </a:lnSpc>
            </a:pPr>
            <a:r>
              <a:rPr lang="de-DE" sz="1600"/>
              <a:t>might be more than 100 sensors per </a:t>
            </a:r>
            <a:r>
              <a:rPr lang="de-DE" sz="1600" smtClean="0"/>
              <a:t>LLDN PAN coordinator</a:t>
            </a:r>
            <a:endParaRPr lang="de-DE" sz="1600"/>
          </a:p>
          <a:p>
            <a:pPr marL="438150" lvl="1">
              <a:lnSpc>
                <a:spcPct val="80000"/>
              </a:lnSpc>
            </a:pPr>
            <a:r>
              <a:rPr lang="de-DE" sz="1600" smtClean="0">
                <a:sym typeface="Wingdings" pitchFamily="2" charset="2"/>
              </a:rPr>
              <a:t> </a:t>
            </a:r>
            <a:r>
              <a:rPr lang="de-DE" sz="1600" smtClean="0"/>
              <a:t>trade-off </a:t>
            </a:r>
            <a:r>
              <a:rPr lang="de-DE" sz="1600"/>
              <a:t>with </a:t>
            </a:r>
            <a:r>
              <a:rPr lang="de-DE" sz="1600" smtClean="0"/>
              <a:t>latency!</a:t>
            </a:r>
          </a:p>
          <a:p>
            <a:pPr marL="438150" lvl="1">
              <a:lnSpc>
                <a:spcPct val="80000"/>
              </a:lnSpc>
            </a:pPr>
            <a:r>
              <a:rPr lang="de-DE" sz="1600" smtClean="0"/>
              <a:t>common size of LLDN network only a few devices</a:t>
            </a:r>
            <a:endParaRPr lang="de-DE" sz="1600"/>
          </a:p>
          <a:p>
            <a:pPr lvl="1">
              <a:lnSpc>
                <a:spcPct val="80000"/>
              </a:lnSpc>
            </a:pPr>
            <a:endParaRPr lang="de-DE" sz="1600"/>
          </a:p>
        </p:txBody>
      </p:sp>
      <p:sp>
        <p:nvSpPr>
          <p:cNvPr id="29703" name="Rectangle 7"/>
          <p:cNvSpPr>
            <a:spLocks noGrp="1" noChangeArrowheads="1"/>
          </p:cNvSpPr>
          <p:nvPr>
            <p:ph type="body" sz="half" idx="2"/>
          </p:nvPr>
        </p:nvSpPr>
        <p:spPr>
          <a:xfrm>
            <a:off x="5724128" y="1844824"/>
            <a:ext cx="324036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a:lnSpc>
                <a:spcPct val="80000"/>
              </a:lnSpc>
              <a:buFontTx/>
              <a:buNone/>
            </a:pPr>
            <a:r>
              <a:rPr lang="de-DE" sz="2000" b="1"/>
              <a:t>Assumptions</a:t>
            </a:r>
          </a:p>
          <a:p>
            <a:pPr marL="182563" indent="-182563">
              <a:lnSpc>
                <a:spcPct val="80000"/>
              </a:lnSpc>
            </a:pPr>
            <a:r>
              <a:rPr lang="de-DE" sz="1800"/>
              <a:t>controlled </a:t>
            </a:r>
            <a:r>
              <a:rPr lang="de-DE" sz="1800" smtClean="0"/>
              <a:t>environment </a:t>
            </a:r>
            <a:r>
              <a:rPr lang="de-DE" sz="1800"/>
              <a:t>(factory floor)</a:t>
            </a:r>
          </a:p>
          <a:p>
            <a:pPr marL="182563" indent="-182563">
              <a:lnSpc>
                <a:spcPct val="80000"/>
              </a:lnSpc>
            </a:pPr>
            <a:r>
              <a:rPr lang="de-DE" sz="1800"/>
              <a:t>off-line configuration for optimal performance</a:t>
            </a:r>
          </a:p>
          <a:p>
            <a:pPr marL="182563" indent="-182563">
              <a:lnSpc>
                <a:spcPct val="80000"/>
              </a:lnSpc>
            </a:pPr>
            <a:r>
              <a:rPr lang="de-DE" sz="1800" smtClean="0"/>
              <a:t>network planning</a:t>
            </a:r>
          </a:p>
          <a:p>
            <a:pPr marL="182563" indent="-182563">
              <a:lnSpc>
                <a:spcPct val="80000"/>
              </a:lnSpc>
            </a:pPr>
            <a:r>
              <a:rPr lang="de-DE" sz="1800" smtClean="0"/>
              <a:t>network </a:t>
            </a:r>
            <a:r>
              <a:rPr lang="de-DE" sz="1800"/>
              <a:t>management and frequency planning for avoidance of co-existence issues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3"/>
          <p:cNvSpPr>
            <a:spLocks noGrp="1"/>
          </p:cNvSpPr>
          <p:nvPr>
            <p:ph type="dt" sz="half" idx="10"/>
          </p:nvPr>
        </p:nvSpPr>
        <p:spPr/>
        <p:txBody>
          <a:bodyPr/>
          <a:lstStyle/>
          <a:p>
            <a:r>
              <a:rPr lang="de-DE" smtClean="0"/>
              <a:t>March 2015</a:t>
            </a:r>
            <a:endParaRPr lang="en-US"/>
          </a:p>
        </p:txBody>
      </p:sp>
      <p:sp>
        <p:nvSpPr>
          <p:cNvPr id="7" name="Fußzeilenplatzhalter 4"/>
          <p:cNvSpPr>
            <a:spLocks noGrp="1"/>
          </p:cNvSpPr>
          <p:nvPr>
            <p:ph type="ftr" sz="quarter" idx="11"/>
          </p:nvPr>
        </p:nvSpPr>
        <p:spPr/>
        <p:txBody>
          <a:bodyPr/>
          <a:lstStyle/>
          <a:p>
            <a:r>
              <a:rPr lang="de-DE" smtClean="0"/>
              <a:t>Michael Bahr, Ludwig Winkel, (Siemens AG)</a:t>
            </a:r>
            <a:endParaRPr lang="en-US"/>
          </a:p>
        </p:txBody>
      </p:sp>
      <p:sp>
        <p:nvSpPr>
          <p:cNvPr id="8" name="Foliennummernplatzhalter 5"/>
          <p:cNvSpPr>
            <a:spLocks noGrp="1"/>
          </p:cNvSpPr>
          <p:nvPr>
            <p:ph type="sldNum" sz="quarter" idx="12"/>
          </p:nvPr>
        </p:nvSpPr>
        <p:spPr/>
        <p:txBody>
          <a:bodyPr/>
          <a:lstStyle/>
          <a:p>
            <a:r>
              <a:rPr lang="en-US"/>
              <a:t>Slide </a:t>
            </a:r>
            <a:fld id="{5D7E5330-12CC-4B67-92DE-5AE494804B12}" type="slidenum">
              <a:rPr lang="en-US"/>
              <a:pPr/>
              <a:t>6</a:t>
            </a:fld>
            <a:endParaRPr lang="en-US"/>
          </a:p>
        </p:txBody>
      </p:sp>
      <p:sp>
        <p:nvSpPr>
          <p:cNvPr id="64514" name="Rectangle 2"/>
          <p:cNvSpPr>
            <a:spLocks noGrp="1" noChangeArrowheads="1"/>
          </p:cNvSpPr>
          <p:nvPr>
            <p:ph type="title"/>
          </p:nvPr>
        </p:nvSpPr>
        <p:spPr/>
        <p:txBody>
          <a:bodyPr/>
          <a:lstStyle/>
          <a:p>
            <a:r>
              <a:rPr lang="de-DE"/>
              <a:t>Why </a:t>
            </a:r>
            <a:r>
              <a:rPr lang="de-DE" smtClean="0"/>
              <a:t>LLDN in IEEE </a:t>
            </a:r>
            <a:r>
              <a:rPr lang="de-DE"/>
              <a:t>802.15.4?</a:t>
            </a:r>
          </a:p>
        </p:txBody>
      </p:sp>
      <p:sp>
        <p:nvSpPr>
          <p:cNvPr id="64515" name="Rectangle 3"/>
          <p:cNvSpPr>
            <a:spLocks noGrp="1" noChangeArrowheads="1"/>
          </p:cNvSpPr>
          <p:nvPr>
            <p:ph type="body" idx="1"/>
          </p:nvPr>
        </p:nvSpPr>
        <p:spPr>
          <a:xfrm>
            <a:off x="685800" y="1700213"/>
            <a:ext cx="7772400" cy="4681537"/>
          </a:xfrm>
        </p:spPr>
        <p:txBody>
          <a:bodyPr/>
          <a:lstStyle/>
          <a:p>
            <a:pPr>
              <a:lnSpc>
                <a:spcPct val="80000"/>
              </a:lnSpc>
            </a:pPr>
            <a:r>
              <a:rPr lang="de-DE" sz="2000" smtClean="0"/>
              <a:t>good coexistence </a:t>
            </a:r>
            <a:r>
              <a:rPr lang="de-DE" sz="2000"/>
              <a:t>with IEEE 802.11 </a:t>
            </a:r>
            <a:r>
              <a:rPr lang="de-DE" sz="2000" smtClean="0"/>
              <a:t>Wireless LAN</a:t>
            </a:r>
            <a:endParaRPr lang="de-DE" sz="2000"/>
          </a:p>
          <a:p>
            <a:pPr lvl="1">
              <a:lnSpc>
                <a:spcPct val="80000"/>
              </a:lnSpc>
            </a:pPr>
            <a:r>
              <a:rPr lang="de-DE" sz="1800"/>
              <a:t>3 non-overlapping channels for IEEE 802.11</a:t>
            </a:r>
          </a:p>
          <a:p>
            <a:pPr lvl="1">
              <a:lnSpc>
                <a:spcPct val="80000"/>
              </a:lnSpc>
            </a:pPr>
            <a:r>
              <a:rPr lang="de-DE" sz="1800"/>
              <a:t>4 channels for IEEE 802.15.4</a:t>
            </a:r>
          </a:p>
          <a:p>
            <a:pPr>
              <a:lnSpc>
                <a:spcPct val="80000"/>
              </a:lnSpc>
            </a:pPr>
            <a:endParaRPr lang="de-DE" sz="2000"/>
          </a:p>
          <a:p>
            <a:pPr>
              <a:lnSpc>
                <a:spcPct val="80000"/>
              </a:lnSpc>
            </a:pPr>
            <a:endParaRPr lang="de-DE" sz="2000"/>
          </a:p>
          <a:p>
            <a:pPr>
              <a:lnSpc>
                <a:spcPct val="80000"/>
              </a:lnSpc>
            </a:pPr>
            <a:endParaRPr lang="de-DE" sz="2000"/>
          </a:p>
          <a:p>
            <a:pPr>
              <a:lnSpc>
                <a:spcPct val="80000"/>
              </a:lnSpc>
            </a:pPr>
            <a:endParaRPr lang="de-DE" sz="2000"/>
          </a:p>
          <a:p>
            <a:pPr>
              <a:lnSpc>
                <a:spcPct val="80000"/>
              </a:lnSpc>
            </a:pPr>
            <a:endParaRPr lang="de-DE" sz="2000"/>
          </a:p>
          <a:p>
            <a:pPr>
              <a:lnSpc>
                <a:spcPct val="80000"/>
              </a:lnSpc>
            </a:pPr>
            <a:endParaRPr lang="de-DE" sz="2000"/>
          </a:p>
          <a:p>
            <a:pPr>
              <a:lnSpc>
                <a:spcPct val="80000"/>
              </a:lnSpc>
            </a:pPr>
            <a:endParaRPr lang="de-DE" sz="2000"/>
          </a:p>
          <a:p>
            <a:pPr>
              <a:lnSpc>
                <a:spcPct val="80000"/>
              </a:lnSpc>
            </a:pPr>
            <a:endParaRPr lang="de-DE" sz="2000"/>
          </a:p>
          <a:p>
            <a:pPr>
              <a:lnSpc>
                <a:spcPct val="80000"/>
              </a:lnSpc>
            </a:pPr>
            <a:endParaRPr lang="de-DE" sz="2000"/>
          </a:p>
          <a:p>
            <a:pPr>
              <a:lnSpc>
                <a:spcPct val="80000"/>
              </a:lnSpc>
            </a:pPr>
            <a:r>
              <a:rPr lang="de-DE" sz="2000"/>
              <a:t>sufficient range</a:t>
            </a:r>
          </a:p>
          <a:p>
            <a:pPr>
              <a:lnSpc>
                <a:spcPct val="80000"/>
              </a:lnSpc>
            </a:pPr>
            <a:r>
              <a:rPr lang="de-DE" sz="2000"/>
              <a:t>worldwide acceptance</a:t>
            </a:r>
          </a:p>
          <a:p>
            <a:pPr>
              <a:lnSpc>
                <a:spcPct val="80000"/>
              </a:lnSpc>
            </a:pPr>
            <a:r>
              <a:rPr lang="de-DE" sz="2000"/>
              <a:t>worldwide </a:t>
            </a:r>
            <a:r>
              <a:rPr lang="de-DE" sz="2000" smtClean="0"/>
              <a:t>standard</a:t>
            </a:r>
          </a:p>
          <a:p>
            <a:pPr>
              <a:lnSpc>
                <a:spcPct val="80000"/>
              </a:lnSpc>
            </a:pPr>
            <a:r>
              <a:rPr lang="de-DE" sz="2000" smtClean="0"/>
              <a:t>common wireless technology in industrial applications</a:t>
            </a:r>
            <a:endParaRPr lang="de-DE" sz="2000"/>
          </a:p>
        </p:txBody>
      </p:sp>
      <p:pic>
        <p:nvPicPr>
          <p:cNvPr id="64516" name="Picture 4"/>
          <p:cNvPicPr>
            <a:picLocks noChangeAspect="1" noChangeArrowheads="1"/>
          </p:cNvPicPr>
          <p:nvPr/>
        </p:nvPicPr>
        <p:blipFill>
          <a:blip r:embed="rId2" cstate="print"/>
          <a:srcRect/>
          <a:stretch>
            <a:fillRect/>
          </a:stretch>
        </p:blipFill>
        <p:spPr bwMode="auto">
          <a:xfrm>
            <a:off x="684213" y="2565400"/>
            <a:ext cx="7839075" cy="2762250"/>
          </a:xfrm>
          <a:prstGeom prst="rect">
            <a:avLst/>
          </a:prstGeom>
          <a:solidFill>
            <a:srgbClr val="E6E6E6"/>
          </a:solidFill>
          <a:ln w="12700">
            <a:noFill/>
            <a:miter lim="800000"/>
            <a:headEnd type="none" w="sm" len="sm"/>
            <a:tailEnd type="none" w="sm" len="sm"/>
          </a:ln>
          <a:effectLst/>
        </p:spPr>
      </p:pic>
      <p:sp>
        <p:nvSpPr>
          <p:cNvPr id="64517" name="Rectangle 5"/>
          <p:cNvSpPr>
            <a:spLocks noChangeArrowheads="1"/>
          </p:cNvSpPr>
          <p:nvPr/>
        </p:nvSpPr>
        <p:spPr bwMode="auto">
          <a:xfrm>
            <a:off x="6372225" y="2565400"/>
            <a:ext cx="2151063" cy="792163"/>
          </a:xfrm>
          <a:prstGeom prst="rect">
            <a:avLst/>
          </a:prstGeom>
          <a:solidFill>
            <a:srgbClr val="E6E6E6"/>
          </a:solidFill>
          <a:ln w="12700">
            <a:noFill/>
            <a:miter lim="800000"/>
            <a:headEnd type="none" w="sm" len="sm"/>
            <a:tailEnd type="none" w="sm" len="sm"/>
          </a:ln>
          <a:effectLst/>
        </p:spPr>
        <p:txBody>
          <a:bodyPr wrap="none" anchor="ctr"/>
          <a:lstStyle/>
          <a:p>
            <a:pPr algn="ctr"/>
            <a:r>
              <a:rPr lang="de-DE" sz="2000" b="1">
                <a:solidFill>
                  <a:schemeClr val="accent2"/>
                </a:solidFill>
                <a:latin typeface="Arial" charset="0"/>
              </a:rPr>
              <a:t>North America</a:t>
            </a:r>
          </a:p>
          <a:p>
            <a:pPr algn="ctr"/>
            <a:r>
              <a:rPr lang="de-DE" sz="1400" b="1">
                <a:solidFill>
                  <a:schemeClr val="accent2"/>
                </a:solidFill>
                <a:latin typeface="Arial" charset="0"/>
              </a:rPr>
              <a:t>(similar worldwide)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March 2015</a:t>
            </a:r>
            <a:endParaRPr lang="en-US"/>
          </a:p>
        </p:txBody>
      </p:sp>
      <p:sp>
        <p:nvSpPr>
          <p:cNvPr id="5" name="Fußzeilenplatzhalter 4"/>
          <p:cNvSpPr>
            <a:spLocks noGrp="1"/>
          </p:cNvSpPr>
          <p:nvPr>
            <p:ph type="ftr" sz="quarter" idx="11"/>
          </p:nvPr>
        </p:nvSpPr>
        <p:spPr/>
        <p:txBody>
          <a:bodyPr/>
          <a:lstStyle/>
          <a:p>
            <a:r>
              <a:rPr lang="de-DE" smtClean="0"/>
              <a:t>Michael Bahr, Ludwig Winkel, (Siemens AG)</a:t>
            </a:r>
            <a:endParaRPr lang="en-US"/>
          </a:p>
        </p:txBody>
      </p:sp>
      <p:sp>
        <p:nvSpPr>
          <p:cNvPr id="6" name="Foliennummernplatzhalter 5"/>
          <p:cNvSpPr>
            <a:spLocks noGrp="1"/>
          </p:cNvSpPr>
          <p:nvPr>
            <p:ph type="sldNum" sz="quarter" idx="12"/>
          </p:nvPr>
        </p:nvSpPr>
        <p:spPr/>
        <p:txBody>
          <a:bodyPr/>
          <a:lstStyle/>
          <a:p>
            <a:r>
              <a:rPr lang="en-US"/>
              <a:t>Slide </a:t>
            </a:r>
            <a:fld id="{1D516D7C-53E0-4604-8CAD-AC389F1D39F5}" type="slidenum">
              <a:rPr lang="en-US"/>
              <a:pPr/>
              <a:t>7</a:t>
            </a:fld>
            <a:endParaRPr lang="en-US"/>
          </a:p>
        </p:txBody>
      </p:sp>
      <p:sp>
        <p:nvSpPr>
          <p:cNvPr id="53250" name="Rectangle 2"/>
          <p:cNvSpPr>
            <a:spLocks noGrp="1" noChangeArrowheads="1"/>
          </p:cNvSpPr>
          <p:nvPr>
            <p:ph type="title"/>
          </p:nvPr>
        </p:nvSpPr>
        <p:spPr/>
        <p:txBody>
          <a:bodyPr/>
          <a:lstStyle/>
          <a:p>
            <a:r>
              <a:rPr lang="de-DE" smtClean="0"/>
              <a:t>LLDN in IEEE 802.15.4 REVc</a:t>
            </a:r>
            <a:endParaRPr lang="de-DE"/>
          </a:p>
        </p:txBody>
      </p:sp>
      <p:sp>
        <p:nvSpPr>
          <p:cNvPr id="53252" name="Rectangle 4"/>
          <p:cNvSpPr>
            <a:spLocks noGrp="1" noChangeArrowheads="1"/>
          </p:cNvSpPr>
          <p:nvPr>
            <p:ph type="body" idx="1"/>
          </p:nvPr>
        </p:nvSpPr>
        <p:spPr>
          <a:xfrm>
            <a:off x="683568" y="1844824"/>
            <a:ext cx="7918648" cy="4114800"/>
          </a:xfrm>
          <a:noFill/>
          <a:ln/>
        </p:spPr>
        <p:txBody>
          <a:bodyPr/>
          <a:lstStyle/>
          <a:p>
            <a:pPr>
              <a:lnSpc>
                <a:spcPct val="80000"/>
              </a:lnSpc>
            </a:pPr>
            <a:r>
              <a:rPr lang="de-DE" sz="2400" smtClean="0"/>
              <a:t>Low Latency Deterministic Networks (LLDN) part of IEEE 802.15.4e</a:t>
            </a:r>
          </a:p>
          <a:p>
            <a:pPr>
              <a:lnSpc>
                <a:spcPct val="80000"/>
              </a:lnSpc>
            </a:pPr>
            <a:r>
              <a:rPr lang="de-DE" sz="2400" smtClean="0"/>
              <a:t>During the revision process of IEEE 802.15.4 (REVc), problems and issues with LLDN have been discovered (see document </a:t>
            </a:r>
            <a:r>
              <a:rPr lang="de-DE" sz="2400" smtClean="0"/>
              <a:t>15-14/224)</a:t>
            </a:r>
            <a:endParaRPr lang="de-DE" sz="2400" smtClean="0"/>
          </a:p>
          <a:p>
            <a:pPr>
              <a:lnSpc>
                <a:spcPct val="80000"/>
              </a:lnSpc>
            </a:pPr>
            <a:r>
              <a:rPr lang="de-DE" sz="2400" smtClean="0"/>
              <a:t>Experts are now available for solving the LLDN issues</a:t>
            </a:r>
          </a:p>
          <a:p>
            <a:pPr lvl="1">
              <a:lnSpc>
                <a:spcPct val="80000"/>
              </a:lnSpc>
            </a:pPr>
            <a:r>
              <a:rPr lang="de-DE" sz="2000" smtClean="0"/>
              <a:t>First responses to LLDN-related issues are provided in document 15-15/174</a:t>
            </a:r>
          </a:p>
          <a:p>
            <a:pPr lvl="1">
              <a:lnSpc>
                <a:spcPct val="80000"/>
              </a:lnSpc>
            </a:pPr>
            <a:r>
              <a:rPr lang="de-DE" sz="2000" smtClean="0"/>
              <a:t>Base text for LLDN for re-insertion into IEEEW 802.15.4 REVc document provided in document </a:t>
            </a:r>
            <a:r>
              <a:rPr lang="de-DE" sz="2000" smtClean="0"/>
              <a:t>15-15/245 </a:t>
            </a:r>
            <a:r>
              <a:rPr lang="de-DE" sz="2000" smtClean="0"/>
              <a:t>(text based on IEEE 802.15.4 REVc DF3)</a:t>
            </a:r>
          </a:p>
          <a:p>
            <a:pPr>
              <a:lnSpc>
                <a:spcPct val="80000"/>
              </a:lnSpc>
            </a:pPr>
            <a:r>
              <a:rPr lang="de-DE" sz="2400" smtClean="0"/>
              <a:t>For any arising issues related to LLDN and the revision process, please contact the authors</a:t>
            </a:r>
          </a:p>
          <a:p>
            <a:pPr>
              <a:lnSpc>
                <a:spcPct val="80000"/>
              </a:lnSpc>
            </a:pPr>
            <a:r>
              <a:rPr lang="de-DE" sz="2400" smtClean="0"/>
              <a:t>Necessary efforts for keeping LLDN in IEEE 802.15.4 will be undertaken</a:t>
            </a:r>
          </a:p>
          <a:p>
            <a:pPr>
              <a:lnSpc>
                <a:spcPct val="80000"/>
              </a:lnSpc>
              <a:buNone/>
            </a:pPr>
            <a:endParaRPr lang="de-DE"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Summary</a:t>
            </a:r>
            <a:endParaRPr lang="de-DE"/>
          </a:p>
        </p:txBody>
      </p:sp>
      <p:sp>
        <p:nvSpPr>
          <p:cNvPr id="3" name="Inhaltsplatzhalter 2"/>
          <p:cNvSpPr>
            <a:spLocks noGrp="1"/>
          </p:cNvSpPr>
          <p:nvPr>
            <p:ph idx="1"/>
          </p:nvPr>
        </p:nvSpPr>
        <p:spPr>
          <a:xfrm>
            <a:off x="685800" y="1700808"/>
            <a:ext cx="7772400" cy="4114800"/>
          </a:xfrm>
        </p:spPr>
        <p:txBody>
          <a:bodyPr/>
          <a:lstStyle/>
          <a:p>
            <a:r>
              <a:rPr lang="de-DE" sz="2800" smtClean="0"/>
              <a:t>Keep Low Latency Deterministic Networks (LLDN) in IEEE 802.15.4</a:t>
            </a:r>
          </a:p>
          <a:p>
            <a:endParaRPr lang="de-DE" sz="1200" smtClean="0"/>
          </a:p>
          <a:p>
            <a:r>
              <a:rPr lang="de-DE" sz="2800" smtClean="0"/>
              <a:t>Keep IEEE 802.15.4 ready with LLDN for the next step of wireless communication in industrial applications: low latency wireless</a:t>
            </a:r>
          </a:p>
          <a:p>
            <a:pPr lvl="1"/>
            <a:r>
              <a:rPr lang="de-DE" sz="2400" smtClean="0"/>
              <a:t>Factory automation and similar use cases</a:t>
            </a:r>
          </a:p>
          <a:p>
            <a:pPr lvl="1"/>
            <a:r>
              <a:rPr lang="de-DE" sz="2400" smtClean="0"/>
              <a:t>Important for Internet of Things (IoT) and future smart manufacturing</a:t>
            </a:r>
          </a:p>
          <a:p>
            <a:pPr lvl="1"/>
            <a:r>
              <a:rPr lang="de-DE" sz="2400" smtClean="0"/>
              <a:t>Several calls for funded projects in the area of low latency wireless underway in Europe</a:t>
            </a:r>
          </a:p>
          <a:p>
            <a:endParaRPr lang="de-DE" sz="2800"/>
          </a:p>
        </p:txBody>
      </p:sp>
      <p:sp>
        <p:nvSpPr>
          <p:cNvPr id="4" name="Datumsplatzhalter 3"/>
          <p:cNvSpPr>
            <a:spLocks noGrp="1"/>
          </p:cNvSpPr>
          <p:nvPr>
            <p:ph type="dt" sz="half" idx="10"/>
          </p:nvPr>
        </p:nvSpPr>
        <p:spPr/>
        <p:txBody>
          <a:bodyPr/>
          <a:lstStyle/>
          <a:p>
            <a:r>
              <a:rPr lang="de-DE" smtClean="0"/>
              <a:t>March 2015</a:t>
            </a:r>
            <a:endParaRPr lang="en-US"/>
          </a:p>
        </p:txBody>
      </p:sp>
      <p:sp>
        <p:nvSpPr>
          <p:cNvPr id="5" name="Fußzeilenplatzhalter 4"/>
          <p:cNvSpPr>
            <a:spLocks noGrp="1"/>
          </p:cNvSpPr>
          <p:nvPr>
            <p:ph type="ftr" sz="quarter" idx="11"/>
          </p:nvPr>
        </p:nvSpPr>
        <p:spPr/>
        <p:txBody>
          <a:bodyPr/>
          <a:lstStyle/>
          <a:p>
            <a:r>
              <a:rPr lang="de-DE" smtClean="0"/>
              <a:t>Michael Bahr, Ludwig Winkel, (Siemens AG)</a:t>
            </a:r>
            <a:endParaRPr lang="en-US"/>
          </a:p>
        </p:txBody>
      </p:sp>
      <p:sp>
        <p:nvSpPr>
          <p:cNvPr id="6" name="Foliennummernplatzhalter 5"/>
          <p:cNvSpPr>
            <a:spLocks noGrp="1"/>
          </p:cNvSpPr>
          <p:nvPr>
            <p:ph type="sldNum" sz="quarter" idx="12"/>
          </p:nvPr>
        </p:nvSpPr>
        <p:spPr/>
        <p:txBody>
          <a:bodyPr/>
          <a:lstStyle/>
          <a:p>
            <a:r>
              <a:rPr lang="en-US" smtClean="0"/>
              <a:t>Slide </a:t>
            </a:r>
            <a:fld id="{2DEA53D1-2834-45EF-BC70-3FEB361A14C6}" type="slidenum">
              <a:rPr lang="en-US" smtClean="0"/>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BD4VYkUa50u9Ol41Ej.Yo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HAt0mPTp_UauEQZd3x5_i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a.mIDLm4.0e2GipRVu0q1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Z9.6TosfWkqraPus..v81A"/>
</p:tagLst>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568</Words>
  <Application>Microsoft Office PowerPoint</Application>
  <PresentationFormat>Bildschirmpräsentation (4:3)</PresentationFormat>
  <Paragraphs>126</Paragraphs>
  <Slides>8</Slides>
  <Notes>2</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IEEE-P802_15</vt:lpstr>
      <vt:lpstr>Folie 1</vt:lpstr>
      <vt:lpstr>Low Latency Deterministic Networks  in IEEE 802.15.4</vt:lpstr>
      <vt:lpstr>Use Cases for IEEE 802.15.4e Low Latency Deterministic Networks (LLDN)</vt:lpstr>
      <vt:lpstr>Network Topology</vt:lpstr>
      <vt:lpstr>Requirements and Assumptions for Low Latency Deterministic Networks (LLDN)</vt:lpstr>
      <vt:lpstr>Why LLDN in IEEE 802.15.4?</vt:lpstr>
      <vt:lpstr>LLDN in IEEE 802.15.4 REVc</vt:lpstr>
      <vt:lpstr>Summary</vt:lpstr>
    </vt:vector>
  </TitlesOfParts>
  <Company>Siemens AG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 Latency Deterministic Networks (LLDN) in IEEE 802.15.4</dc:title>
  <dc:subject>IEEE 802.15 &lt;subject&gt;</dc:subject>
  <dc:creator>Michael Bahr</dc:creator>
  <dc:description>&lt;doc-xx#&gt;</dc:description>
  <cp:lastModifiedBy>LLDN REVc DF3 adaption</cp:lastModifiedBy>
  <cp:revision>23</cp:revision>
  <cp:lastPrinted>1998-02-10T13:28:06Z</cp:lastPrinted>
  <dcterms:created xsi:type="dcterms:W3CDTF">2015-03-11T05:33:09Z</dcterms:created>
  <dcterms:modified xsi:type="dcterms:W3CDTF">2015-03-11T13:39:09Z</dcterms:modified>
</cp:coreProperties>
</file>