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9" r:id="rId2"/>
    <p:sldId id="262"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81" r:id="rId19"/>
    <p:sldId id="283" r:id="rId20"/>
    <p:sldId id="287" r:id="rId21"/>
    <p:sldId id="290" r:id="rId22"/>
    <p:sldId id="291" r:id="rId23"/>
    <p:sldId id="289" r:id="rId24"/>
    <p:sldId id="285" r:id="rId25"/>
    <p:sldId id="292" r:id="rId26"/>
    <p:sldId id="293" r:id="rId27"/>
    <p:sldId id="294" r:id="rId28"/>
    <p:sldId id="295" r:id="rId29"/>
    <p:sldId id="296" r:id="rId30"/>
    <p:sldId id="297" r:id="rId31"/>
    <p:sldId id="288" r:id="rId32"/>
    <p:sldId id="286" r:id="rId33"/>
    <p:sldId id="284"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43" autoAdjust="0"/>
    <p:restoredTop sz="94660"/>
  </p:normalViewPr>
  <p:slideViewPr>
    <p:cSldViewPr>
      <p:cViewPr varScale="1">
        <p:scale>
          <a:sx n="81" d="100"/>
          <a:sy n="81" d="100"/>
        </p:scale>
        <p:origin x="-533" y="-72"/>
      </p:cViewPr>
      <p:guideLst>
        <p:guide orient="horz" pos="2160"/>
        <p:guide pos="2880"/>
      </p:guideLst>
    </p:cSldViewPr>
  </p:slideViewPr>
  <p:notesTextViewPr>
    <p:cViewPr>
      <p:scale>
        <a:sx n="1" d="1"/>
        <a:sy n="1" d="1"/>
      </p:scale>
      <p:origin x="0" y="0"/>
    </p:cViewPr>
  </p:notesTextViewPr>
  <p:notesViewPr>
    <p:cSldViewPr>
      <p:cViewPr varScale="1">
        <p:scale>
          <a:sx n="64" d="100"/>
          <a:sy n="64" d="100"/>
        </p:scale>
        <p:origin x="-1872" y="-67"/>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March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March.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802.15-15-0244-00-0008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March</a:t>
            </a:r>
            <a:r>
              <a:rPr lang="en-US" altLang="ko-KR" dirty="0" smtClean="0"/>
              <a:t>. </a:t>
            </a:r>
            <a:r>
              <a:rPr lang="en-US" altLang="ko-KR" dirty="0" smtClean="0"/>
              <a:t>2015</a:t>
            </a:r>
            <a:endParaRPr lang="en-US" altLang="ko-KR" dirty="0"/>
          </a:p>
        </p:txBody>
      </p:sp>
      <p:sp>
        <p:nvSpPr>
          <p:cNvPr id="5" name="바닥글 개체 틀 2"/>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Introduction to 802.11 Association Procedure</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March</a:t>
            </a:r>
            <a:r>
              <a:rPr lang="en-US" altLang="ko-KR" sz="1600" dirty="0" smtClean="0">
                <a:solidFill>
                  <a:schemeClr val="tx2"/>
                </a:solidFill>
                <a:ea typeface="굴림" charset="-127"/>
              </a:rPr>
              <a:t> </a:t>
            </a:r>
            <a:r>
              <a:rPr lang="en-US" altLang="ko-KR" sz="1600" dirty="0" smtClean="0">
                <a:solidFill>
                  <a:schemeClr val="tx2"/>
                </a:solidFill>
                <a:ea typeface="굴림" charset="-127"/>
              </a:rPr>
              <a:t>2015.</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Seung</a:t>
            </a:r>
            <a:r>
              <a:rPr lang="en-US" altLang="ko-KR" sz="1600" dirty="0" smtClean="0">
                <a:solidFill>
                  <a:schemeClr val="tx2"/>
                </a:solidFill>
                <a:ea typeface="굴림" charset="-127"/>
              </a:rPr>
              <a:t> Lee, </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ea typeface="굴림" charset="-127"/>
              </a:rPr>
              <a:t>, </a:t>
            </a:r>
            <a:r>
              <a:rPr lang="en-US" altLang="ko-KR" sz="1600" dirty="0">
                <a:solidFill>
                  <a:schemeClr val="tx2"/>
                </a:solidFill>
                <a:ea typeface="굴림" charset="-127"/>
              </a:rPr>
              <a:t>Moon-</a:t>
            </a:r>
            <a:r>
              <a:rPr lang="en-US" altLang="ko-KR" sz="1600" dirty="0" err="1">
                <a:solidFill>
                  <a:schemeClr val="tx2"/>
                </a:solidFill>
                <a:ea typeface="굴림" charset="-127"/>
              </a:rPr>
              <a:t>Sik</a:t>
            </a:r>
            <a:r>
              <a:rPr lang="en-US" altLang="ko-KR" sz="1600" dirty="0">
                <a:solidFill>
                  <a:schemeClr val="tx2"/>
                </a:solidFill>
                <a:ea typeface="굴림" charset="-127"/>
              </a:rPr>
              <a:t> </a:t>
            </a:r>
            <a:r>
              <a:rPr lang="en-US" altLang="ko-KR" sz="1600" dirty="0" smtClean="0">
                <a:solidFill>
                  <a:schemeClr val="tx2"/>
                </a:solidFill>
                <a:ea typeface="굴림" charset="-127"/>
              </a:rPr>
              <a:t>Lee</a:t>
            </a:r>
            <a:endParaRPr lang="en-US" altLang="ko-KR" sz="1600" dirty="0" smtClean="0">
              <a:ea typeface="굴림" charset="-127"/>
            </a:endParaRPr>
          </a:p>
          <a:p>
            <a:r>
              <a:rPr lang="en-US" altLang="ko-KR" sz="1600" dirty="0" smtClean="0">
                <a:solidFill>
                  <a:schemeClr val="tx2"/>
                </a:solidFill>
                <a:ea typeface="굴림" charset="-127"/>
              </a:rPr>
              <a:t>Company: </a:t>
            </a:r>
            <a:r>
              <a:rPr lang="en-US" altLang="ko-KR" sz="1600" dirty="0" smtClean="0">
                <a:ea typeface="굴림" charset="-127"/>
              </a:rPr>
              <a:t>ETRI</a:t>
            </a:r>
            <a:endParaRPr lang="en-US" altLang="ko-KR" sz="1600" dirty="0" smtClean="0">
              <a:solidFill>
                <a:schemeClr val="tx2"/>
              </a:solidFill>
              <a:ea typeface="굴림" charset="-127"/>
            </a:endParaRPr>
          </a:p>
          <a:p>
            <a:r>
              <a:rPr lang="en-US" altLang="ko-KR" sz="1600" dirty="0" smtClean="0">
                <a:solidFill>
                  <a:schemeClr val="tx2"/>
                </a:solidFill>
                <a:ea typeface="굴림" charset="-127"/>
              </a:rPr>
              <a:t>Address: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305-700, Korea</a:t>
            </a:r>
          </a:p>
          <a:p>
            <a:r>
              <a:rPr lang="en-US" altLang="ko-KR" sz="1600" dirty="0" smtClean="0">
                <a:solidFill>
                  <a:schemeClr val="tx2"/>
                </a:solidFill>
                <a:ea typeface="굴림" charset="-127"/>
              </a:rPr>
              <a:t>Voice: +82-42-860-1326</a:t>
            </a:r>
          </a:p>
          <a:p>
            <a:r>
              <a:rPr lang="en-US" altLang="ko-KR" sz="1600" dirty="0" smtClean="0">
                <a:solidFill>
                  <a:schemeClr val="tx2"/>
                </a:solidFill>
                <a:ea typeface="굴림" charset="-127"/>
              </a:rPr>
              <a:t>FAX:</a:t>
            </a:r>
          </a:p>
          <a:p>
            <a:r>
              <a:rPr lang="en-US" altLang="ko-KR" sz="1600" dirty="0" smtClean="0">
                <a:solidFill>
                  <a:schemeClr val="tx2"/>
                </a:solidFill>
                <a:ea typeface="굴림" charset="-127"/>
              </a:rPr>
              <a:t>E-Mail: [</a:t>
            </a:r>
            <a:r>
              <a:rPr lang="en-US" altLang="ko-KR" sz="1600" dirty="0" smtClean="0">
                <a:solidFill>
                  <a:schemeClr val="tx2"/>
                </a:solidFill>
                <a:ea typeface="굴림" charset="-127"/>
              </a:rPr>
              <a:t>jasonlee@etri.re.kr,</a:t>
            </a:r>
            <a:r>
              <a:rPr lang="en-US" altLang="ko-KR" sz="1600" dirty="0" smtClean="0">
                <a:solidFill>
                  <a:schemeClr val="tx2"/>
                </a:solidFill>
                <a:ea typeface="굴림" charset="-127"/>
              </a:rPr>
              <a:t> </a:t>
            </a:r>
            <a:r>
              <a:rPr lang="en-US" altLang="ko-KR" sz="1600" dirty="0">
                <a:solidFill>
                  <a:schemeClr val="tx2"/>
                </a:solidFill>
                <a:ea typeface="굴림" charset="-127"/>
              </a:rPr>
              <a:t>bjkwak@etri.re.kr, moonsiklee@etri.re.kr]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ea typeface="굴림" charset="-127"/>
              </a:rPr>
              <a:t>P802.15.8 Draft </a:t>
            </a:r>
            <a:r>
              <a:rPr lang="en-US" altLang="ko-KR" sz="1600" dirty="0" smtClean="0">
                <a:ea typeface="굴림" charset="-127"/>
              </a:rPr>
              <a:t>D0.8</a:t>
            </a:r>
            <a:endParaRPr lang="en-US" altLang="ko-KR" dirty="0">
              <a:ea typeface="굴림" charset="-127"/>
            </a:endParaRPr>
          </a:p>
          <a:p>
            <a:pPr>
              <a:spcBef>
                <a:spcPts val="600"/>
              </a:spcBef>
              <a:spcAft>
                <a:spcPts val="600"/>
              </a:spcAft>
            </a:pPr>
            <a:r>
              <a:rPr lang="en-US" altLang="ko-KR" sz="1600" b="1" dirty="0">
                <a:solidFill>
                  <a:schemeClr val="tx2"/>
                </a:solidFill>
                <a:ea typeface="굴림" charset="-127"/>
              </a:rPr>
              <a:t>Abstract:</a:t>
            </a:r>
            <a:r>
              <a:rPr lang="en-US" altLang="ko-KR" sz="1600" dirty="0">
                <a:solidFill>
                  <a:schemeClr val="tx2"/>
                </a:solidFill>
                <a:ea typeface="굴림" charset="-127"/>
              </a:rPr>
              <a:t>	</a:t>
            </a:r>
            <a:r>
              <a:rPr lang="en-US" altLang="ko-KR" sz="1600" dirty="0" smtClean="0">
                <a:solidFill>
                  <a:schemeClr val="tx2"/>
                </a:solidFill>
                <a:ea typeface="굴림" charset="-127"/>
              </a:rPr>
              <a:t>Introduction material about 802.11 Association Procedure.</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Informational.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Higher Layer Setup</a:t>
            </a:r>
            <a:endParaRPr lang="ko-KR" altLang="en-US" dirty="0"/>
          </a:p>
        </p:txBody>
      </p:sp>
      <p:sp>
        <p:nvSpPr>
          <p:cNvPr id="3" name="내용 개체 틀 2"/>
          <p:cNvSpPr>
            <a:spLocks noGrp="1"/>
          </p:cNvSpPr>
          <p:nvPr>
            <p:ph idx="1"/>
          </p:nvPr>
        </p:nvSpPr>
        <p:spPr>
          <a:xfrm>
            <a:off x="685800" y="1981200"/>
            <a:ext cx="7990656" cy="4114800"/>
          </a:xfrm>
        </p:spPr>
        <p:txBody>
          <a:bodyPr/>
          <a:lstStyle/>
          <a:p>
            <a:pPr marL="400050">
              <a:lnSpc>
                <a:spcPct val="73000"/>
              </a:lnSpc>
              <a:defRPr/>
            </a:pPr>
            <a:r>
              <a:rPr lang="en-US" altLang="ko-KR" sz="2400" dirty="0" smtClean="0"/>
              <a:t>Higher Layer Setup is required to establish IP layer connectivity</a:t>
            </a:r>
          </a:p>
          <a:p>
            <a:pPr marL="400050">
              <a:lnSpc>
                <a:spcPct val="73000"/>
              </a:lnSpc>
              <a:defRPr/>
            </a:pPr>
            <a:r>
              <a:rPr lang="en-US" altLang="ko-KR" sz="2400" dirty="0" smtClean="0"/>
              <a:t>DHCP is used for IP configuration</a:t>
            </a:r>
          </a:p>
          <a:p>
            <a:pPr marL="400050">
              <a:lnSpc>
                <a:spcPct val="73000"/>
              </a:lnSpc>
              <a:defRPr/>
            </a:pPr>
            <a:r>
              <a:rPr lang="en-US" altLang="ko-KR" sz="2400" dirty="0" smtClean="0"/>
              <a:t>Outside the scope of IEEE 802.11</a:t>
            </a:r>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81923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Initial Link Setup Procedure</a:t>
            </a:r>
            <a:endParaRPr lang="ko-KR" altLang="en-US"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cxnSp>
        <p:nvCxnSpPr>
          <p:cNvPr id="7" name="Straight Connector 9"/>
          <p:cNvCxnSpPr/>
          <p:nvPr/>
        </p:nvCxnSpPr>
        <p:spPr>
          <a:xfrm>
            <a:off x="1676400" y="1716088"/>
            <a:ext cx="0" cy="490061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1"/>
          <p:cNvCxnSpPr/>
          <p:nvPr/>
        </p:nvCxnSpPr>
        <p:spPr>
          <a:xfrm>
            <a:off x="4111625" y="1716088"/>
            <a:ext cx="0" cy="490061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12"/>
          <p:cNvCxnSpPr/>
          <p:nvPr/>
        </p:nvCxnSpPr>
        <p:spPr>
          <a:xfrm>
            <a:off x="6926263" y="1716088"/>
            <a:ext cx="0" cy="49006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13"/>
          <p:cNvCxnSpPr/>
          <p:nvPr/>
        </p:nvCxnSpPr>
        <p:spPr>
          <a:xfrm flipH="1">
            <a:off x="1676400" y="2000250"/>
            <a:ext cx="24352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89100" y="1792288"/>
            <a:ext cx="2419350"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Beacon with 802.11u Interworking IE </a:t>
            </a:r>
          </a:p>
        </p:txBody>
      </p:sp>
      <p:cxnSp>
        <p:nvCxnSpPr>
          <p:cNvPr id="12" name="Straight Arrow Connector 16"/>
          <p:cNvCxnSpPr/>
          <p:nvPr/>
        </p:nvCxnSpPr>
        <p:spPr>
          <a:xfrm>
            <a:off x="1682750" y="2262188"/>
            <a:ext cx="24225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7"/>
          <p:cNvCxnSpPr/>
          <p:nvPr/>
        </p:nvCxnSpPr>
        <p:spPr>
          <a:xfrm flipH="1">
            <a:off x="1676400" y="2511425"/>
            <a:ext cx="24352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355850" y="2046288"/>
            <a:ext cx="1085850"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Probe Request</a:t>
            </a:r>
          </a:p>
        </p:txBody>
      </p:sp>
      <p:sp>
        <p:nvSpPr>
          <p:cNvPr id="15" name="TextBox 14"/>
          <p:cNvSpPr txBox="1"/>
          <p:nvPr/>
        </p:nvSpPr>
        <p:spPr>
          <a:xfrm>
            <a:off x="2305050" y="2301875"/>
            <a:ext cx="1187450"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Probe Response</a:t>
            </a:r>
          </a:p>
        </p:txBody>
      </p:sp>
      <p:cxnSp>
        <p:nvCxnSpPr>
          <p:cNvPr id="16" name="Straight Arrow Connector 23"/>
          <p:cNvCxnSpPr/>
          <p:nvPr/>
        </p:nvCxnSpPr>
        <p:spPr>
          <a:xfrm>
            <a:off x="1676400" y="2776538"/>
            <a:ext cx="24415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p:nvPr/>
        </p:nvCxnSpPr>
        <p:spPr>
          <a:xfrm flipH="1">
            <a:off x="1676400" y="3035300"/>
            <a:ext cx="24352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217738" y="2559050"/>
            <a:ext cx="1362075"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GAS Initial Request</a:t>
            </a:r>
          </a:p>
        </p:txBody>
      </p:sp>
      <p:sp>
        <p:nvSpPr>
          <p:cNvPr id="19" name="TextBox 18"/>
          <p:cNvSpPr txBox="1"/>
          <p:nvPr/>
        </p:nvSpPr>
        <p:spPr>
          <a:xfrm>
            <a:off x="2165350" y="2825750"/>
            <a:ext cx="1466850"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GAS Initial Response</a:t>
            </a:r>
          </a:p>
        </p:txBody>
      </p:sp>
      <p:cxnSp>
        <p:nvCxnSpPr>
          <p:cNvPr id="20" name="Straight Arrow Connector 27"/>
          <p:cNvCxnSpPr/>
          <p:nvPr/>
        </p:nvCxnSpPr>
        <p:spPr>
          <a:xfrm>
            <a:off x="1679575" y="3494088"/>
            <a:ext cx="24415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8"/>
          <p:cNvCxnSpPr/>
          <p:nvPr/>
        </p:nvCxnSpPr>
        <p:spPr>
          <a:xfrm flipH="1">
            <a:off x="1670050" y="3752850"/>
            <a:ext cx="24352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052638" y="3289300"/>
            <a:ext cx="1692275"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GAS Comeback Request</a:t>
            </a:r>
          </a:p>
        </p:txBody>
      </p:sp>
      <p:sp>
        <p:nvSpPr>
          <p:cNvPr id="23" name="TextBox 22"/>
          <p:cNvSpPr txBox="1"/>
          <p:nvPr/>
        </p:nvSpPr>
        <p:spPr>
          <a:xfrm>
            <a:off x="2000250" y="3541713"/>
            <a:ext cx="1797050"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GAS Comeback Response</a:t>
            </a:r>
          </a:p>
        </p:txBody>
      </p:sp>
      <p:cxnSp>
        <p:nvCxnSpPr>
          <p:cNvPr id="24" name="Straight Arrow Connector 35"/>
          <p:cNvCxnSpPr/>
          <p:nvPr/>
        </p:nvCxnSpPr>
        <p:spPr>
          <a:xfrm>
            <a:off x="1685925" y="5011738"/>
            <a:ext cx="24415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36"/>
          <p:cNvCxnSpPr/>
          <p:nvPr/>
        </p:nvCxnSpPr>
        <p:spPr>
          <a:xfrm flipH="1">
            <a:off x="1673225" y="5254625"/>
            <a:ext cx="24352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139950" y="4795838"/>
            <a:ext cx="1517650"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802.1X (EAPOL-Start)</a:t>
            </a:r>
          </a:p>
        </p:txBody>
      </p:sp>
      <p:sp>
        <p:nvSpPr>
          <p:cNvPr id="27" name="TextBox 26"/>
          <p:cNvSpPr txBox="1"/>
          <p:nvPr/>
        </p:nvSpPr>
        <p:spPr>
          <a:xfrm>
            <a:off x="1885950" y="5045075"/>
            <a:ext cx="2025650"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802.1X (EAP-Identity Request)</a:t>
            </a:r>
          </a:p>
        </p:txBody>
      </p:sp>
      <p:sp>
        <p:nvSpPr>
          <p:cNvPr id="28" name="TextBox 27"/>
          <p:cNvSpPr txBox="1"/>
          <p:nvPr/>
        </p:nvSpPr>
        <p:spPr>
          <a:xfrm>
            <a:off x="1843088" y="5302250"/>
            <a:ext cx="2111375"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802.1X (EAP-Identity Response)</a:t>
            </a:r>
          </a:p>
        </p:txBody>
      </p:sp>
      <p:cxnSp>
        <p:nvCxnSpPr>
          <p:cNvPr id="29" name="Straight Arrow Connector 41"/>
          <p:cNvCxnSpPr/>
          <p:nvPr/>
        </p:nvCxnSpPr>
        <p:spPr>
          <a:xfrm>
            <a:off x="1682750" y="5519738"/>
            <a:ext cx="24415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42"/>
          <p:cNvCxnSpPr/>
          <p:nvPr/>
        </p:nvCxnSpPr>
        <p:spPr>
          <a:xfrm flipH="1">
            <a:off x="1677988" y="5778500"/>
            <a:ext cx="2435225"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97063" y="5561013"/>
            <a:ext cx="2003425"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802.1X (EAP-Auth. Exchange)</a:t>
            </a:r>
          </a:p>
        </p:txBody>
      </p:sp>
      <p:cxnSp>
        <p:nvCxnSpPr>
          <p:cNvPr id="32" name="Straight Arrow Connector 44"/>
          <p:cNvCxnSpPr/>
          <p:nvPr/>
        </p:nvCxnSpPr>
        <p:spPr>
          <a:xfrm flipH="1" flipV="1">
            <a:off x="4103688" y="5775325"/>
            <a:ext cx="2822575" cy="317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484688" y="5556250"/>
            <a:ext cx="2117725"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RADIUS (EAP-Auth. Exchange)</a:t>
            </a:r>
          </a:p>
        </p:txBody>
      </p:sp>
      <p:cxnSp>
        <p:nvCxnSpPr>
          <p:cNvPr id="34" name="Straight Arrow Connector 46"/>
          <p:cNvCxnSpPr/>
          <p:nvPr/>
        </p:nvCxnSpPr>
        <p:spPr>
          <a:xfrm flipH="1">
            <a:off x="4092575" y="6107113"/>
            <a:ext cx="28336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4687888" y="5886450"/>
            <a:ext cx="1711325"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RADIUS (Access-Accept)</a:t>
            </a:r>
          </a:p>
        </p:txBody>
      </p:sp>
      <p:cxnSp>
        <p:nvCxnSpPr>
          <p:cNvPr id="36" name="Straight Arrow Connector 48"/>
          <p:cNvCxnSpPr/>
          <p:nvPr/>
        </p:nvCxnSpPr>
        <p:spPr>
          <a:xfrm flipH="1">
            <a:off x="1676400" y="6254750"/>
            <a:ext cx="24352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117725" y="6043613"/>
            <a:ext cx="1562100"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802.1X (EAP-Success)</a:t>
            </a:r>
          </a:p>
        </p:txBody>
      </p:sp>
      <p:sp>
        <p:nvSpPr>
          <p:cNvPr id="39" name="TextBox 38"/>
          <p:cNvSpPr txBox="1"/>
          <p:nvPr/>
        </p:nvSpPr>
        <p:spPr>
          <a:xfrm>
            <a:off x="4335462" y="2773363"/>
            <a:ext cx="2797175" cy="769441"/>
          </a:xfrm>
          <a:prstGeom prst="rect">
            <a:avLst/>
          </a:prstGeom>
          <a:noFill/>
        </p:spPr>
        <p:txBody>
          <a:bodyPr wrap="square">
            <a:spAutoFit/>
          </a:bodyPr>
          <a:lstStyle/>
          <a:p>
            <a:pPr>
              <a:defRPr/>
            </a:pPr>
            <a:r>
              <a:rPr lang="en-US" altLang="ko-KR" sz="1100" b="1" dirty="0" smtClean="0">
                <a:solidFill>
                  <a:srgbClr val="006699"/>
                </a:solidFill>
                <a:latin typeface="Arial" pitchFamily="34" charset="0"/>
                <a:ea typeface="+mn-ea"/>
              </a:rPr>
              <a:t>- Network Discovery (Defined by 11u)</a:t>
            </a:r>
            <a:endParaRPr lang="en-US" altLang="ko-KR" sz="1100" b="1" dirty="0">
              <a:solidFill>
                <a:srgbClr val="006699"/>
              </a:solidFill>
              <a:latin typeface="Arial" pitchFamily="34" charset="0"/>
              <a:ea typeface="+mn-ea"/>
            </a:endParaRPr>
          </a:p>
          <a:p>
            <a:pPr marL="171450" indent="-171450">
              <a:buFontTx/>
              <a:buChar char="-"/>
              <a:defRPr/>
            </a:pPr>
            <a:r>
              <a:rPr lang="en-US" sz="1100" b="1" dirty="0" smtClean="0">
                <a:solidFill>
                  <a:srgbClr val="006699"/>
                </a:solidFill>
                <a:latin typeface="Arial" pitchFamily="34" charset="0"/>
                <a:ea typeface="굴림" pitchFamily="50" charset="-127"/>
              </a:rPr>
              <a:t>ANQP provides Network Information</a:t>
            </a:r>
            <a:endParaRPr lang="en-US" sz="1100" b="1" dirty="0">
              <a:solidFill>
                <a:srgbClr val="006699"/>
              </a:solidFill>
              <a:latin typeface="Arial" pitchFamily="34" charset="0"/>
            </a:endParaRPr>
          </a:p>
          <a:p>
            <a:pPr marL="171450" indent="-171450">
              <a:buFontTx/>
              <a:buChar char="-"/>
              <a:defRPr/>
            </a:pPr>
            <a:r>
              <a:rPr lang="en-US" sz="1100" b="1" dirty="0" smtClean="0">
                <a:solidFill>
                  <a:srgbClr val="006699"/>
                </a:solidFill>
                <a:latin typeface="Arial" pitchFamily="34" charset="0"/>
                <a:ea typeface="굴림" pitchFamily="50" charset="-127"/>
              </a:rPr>
              <a:t>STA selects network using the information</a:t>
            </a:r>
          </a:p>
        </p:txBody>
      </p:sp>
      <p:sp>
        <p:nvSpPr>
          <p:cNvPr id="40" name="Right Brace 50"/>
          <p:cNvSpPr/>
          <p:nvPr/>
        </p:nvSpPr>
        <p:spPr>
          <a:xfrm>
            <a:off x="4117975" y="2727325"/>
            <a:ext cx="168275" cy="1073150"/>
          </a:xfrm>
          <a:prstGeom prst="rightBrace">
            <a:avLst/>
          </a:prstGeom>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en-US">
              <a:solidFill>
                <a:srgbClr val="006699"/>
              </a:solidFill>
              <a:latin typeface="Arial"/>
            </a:endParaRPr>
          </a:p>
        </p:txBody>
      </p:sp>
      <p:sp>
        <p:nvSpPr>
          <p:cNvPr id="42" name="Right Brace 52"/>
          <p:cNvSpPr/>
          <p:nvPr/>
        </p:nvSpPr>
        <p:spPr>
          <a:xfrm flipH="1">
            <a:off x="1403648" y="4476750"/>
            <a:ext cx="201613" cy="333375"/>
          </a:xfrm>
          <a:prstGeom prst="rightBrace">
            <a:avLst/>
          </a:prstGeom>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en-US">
              <a:solidFill>
                <a:srgbClr val="006699"/>
              </a:solidFill>
              <a:latin typeface="Arial"/>
            </a:endParaRPr>
          </a:p>
        </p:txBody>
      </p:sp>
      <p:sp>
        <p:nvSpPr>
          <p:cNvPr id="43" name="TextBox 42"/>
          <p:cNvSpPr txBox="1"/>
          <p:nvPr/>
        </p:nvSpPr>
        <p:spPr>
          <a:xfrm>
            <a:off x="115888" y="4360863"/>
            <a:ext cx="1316037" cy="600164"/>
          </a:xfrm>
          <a:prstGeom prst="rect">
            <a:avLst/>
          </a:prstGeom>
          <a:noFill/>
        </p:spPr>
        <p:txBody>
          <a:bodyPr>
            <a:spAutoFit/>
          </a:bodyPr>
          <a:lstStyle/>
          <a:p>
            <a:pPr algn="ctr">
              <a:defRPr/>
            </a:pPr>
            <a:r>
              <a:rPr lang="en-US" sz="1100" b="1" dirty="0" smtClean="0">
                <a:solidFill>
                  <a:srgbClr val="006699"/>
                </a:solidFill>
                <a:latin typeface="Arial" pitchFamily="34" charset="0"/>
                <a:ea typeface="+mn-ea"/>
              </a:rPr>
              <a:t>Association Request/</a:t>
            </a:r>
          </a:p>
          <a:p>
            <a:pPr algn="ctr">
              <a:defRPr/>
            </a:pPr>
            <a:r>
              <a:rPr lang="en-US" sz="1100" b="1" dirty="0" smtClean="0">
                <a:solidFill>
                  <a:srgbClr val="006699"/>
                </a:solidFill>
                <a:latin typeface="Arial" pitchFamily="34" charset="0"/>
                <a:ea typeface="+mn-ea"/>
              </a:rPr>
              <a:t>Response</a:t>
            </a:r>
            <a:endParaRPr lang="en-US" sz="1100" b="1" dirty="0">
              <a:solidFill>
                <a:srgbClr val="006699"/>
              </a:solidFill>
              <a:latin typeface="Arial" pitchFamily="34" charset="0"/>
              <a:ea typeface="+mn-ea"/>
            </a:endParaRPr>
          </a:p>
        </p:txBody>
      </p:sp>
      <p:sp>
        <p:nvSpPr>
          <p:cNvPr id="44" name="TextBox 43"/>
          <p:cNvSpPr txBox="1"/>
          <p:nvPr/>
        </p:nvSpPr>
        <p:spPr>
          <a:xfrm>
            <a:off x="6340475" y="1340768"/>
            <a:ext cx="1111250" cy="307975"/>
          </a:xfrm>
          <a:prstGeom prst="rect">
            <a:avLst/>
          </a:prstGeom>
          <a:noFill/>
        </p:spPr>
        <p:txBody>
          <a:bodyPr wrap="none">
            <a:spAutoFit/>
          </a:bodyPr>
          <a:lstStyle/>
          <a:p>
            <a:pPr>
              <a:defRPr/>
            </a:pPr>
            <a:r>
              <a:rPr lang="en-US" sz="1400" dirty="0">
                <a:solidFill>
                  <a:srgbClr val="006699"/>
                </a:solidFill>
                <a:latin typeface="Arial" pitchFamily="34" charset="0"/>
                <a:ea typeface="+mn-ea"/>
              </a:rPr>
              <a:t>AAA Server</a:t>
            </a:r>
          </a:p>
        </p:txBody>
      </p:sp>
      <p:sp>
        <p:nvSpPr>
          <p:cNvPr id="45" name="TextBox 44"/>
          <p:cNvSpPr txBox="1"/>
          <p:nvPr/>
        </p:nvSpPr>
        <p:spPr>
          <a:xfrm>
            <a:off x="3851920" y="1340768"/>
            <a:ext cx="425450" cy="307975"/>
          </a:xfrm>
          <a:prstGeom prst="rect">
            <a:avLst/>
          </a:prstGeom>
          <a:noFill/>
        </p:spPr>
        <p:txBody>
          <a:bodyPr wrap="none">
            <a:spAutoFit/>
          </a:bodyPr>
          <a:lstStyle/>
          <a:p>
            <a:pPr>
              <a:defRPr/>
            </a:pPr>
            <a:r>
              <a:rPr lang="en-US" sz="1400" dirty="0">
                <a:solidFill>
                  <a:srgbClr val="006699"/>
                </a:solidFill>
                <a:latin typeface="Arial" pitchFamily="34" charset="0"/>
                <a:ea typeface="+mn-ea"/>
              </a:rPr>
              <a:t>AP</a:t>
            </a:r>
          </a:p>
        </p:txBody>
      </p:sp>
      <p:cxnSp>
        <p:nvCxnSpPr>
          <p:cNvPr id="48" name="Straight Arrow Connector 60"/>
          <p:cNvCxnSpPr/>
          <p:nvPr/>
        </p:nvCxnSpPr>
        <p:spPr>
          <a:xfrm>
            <a:off x="1679575" y="4005263"/>
            <a:ext cx="24415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61"/>
          <p:cNvCxnSpPr/>
          <p:nvPr/>
        </p:nvCxnSpPr>
        <p:spPr>
          <a:xfrm flipH="1">
            <a:off x="1676400" y="4264025"/>
            <a:ext cx="24352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2224088" y="3794125"/>
            <a:ext cx="1387475"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Authentication (null)</a:t>
            </a:r>
          </a:p>
        </p:txBody>
      </p:sp>
      <p:sp>
        <p:nvSpPr>
          <p:cNvPr id="51" name="TextBox 50"/>
          <p:cNvSpPr txBox="1"/>
          <p:nvPr/>
        </p:nvSpPr>
        <p:spPr>
          <a:xfrm>
            <a:off x="2070100" y="4054475"/>
            <a:ext cx="1695450" cy="254000"/>
          </a:xfrm>
          <a:prstGeom prst="rect">
            <a:avLst/>
          </a:prstGeom>
          <a:noFill/>
        </p:spPr>
        <p:txBody>
          <a:bodyPr wrap="none">
            <a:spAutoFit/>
          </a:bodyPr>
          <a:lstStyle/>
          <a:p>
            <a:pPr algn="ctr">
              <a:defRPr/>
            </a:pPr>
            <a:r>
              <a:rPr lang="en-US" sz="1050" dirty="0">
                <a:solidFill>
                  <a:srgbClr val="006699"/>
                </a:solidFill>
                <a:latin typeface="Arial" pitchFamily="34" charset="0"/>
                <a:ea typeface="굴림" pitchFamily="50" charset="-127"/>
              </a:rPr>
              <a:t>Authentication</a:t>
            </a:r>
            <a:r>
              <a:rPr lang="en-US" sz="1050" dirty="0">
                <a:solidFill>
                  <a:srgbClr val="006699"/>
                </a:solidFill>
                <a:latin typeface="Arial" pitchFamily="34" charset="0"/>
                <a:ea typeface="+mn-ea"/>
              </a:rPr>
              <a:t> Response</a:t>
            </a:r>
          </a:p>
        </p:txBody>
      </p:sp>
      <p:cxnSp>
        <p:nvCxnSpPr>
          <p:cNvPr id="52" name="Straight Arrow Connector 64"/>
          <p:cNvCxnSpPr/>
          <p:nvPr/>
        </p:nvCxnSpPr>
        <p:spPr>
          <a:xfrm>
            <a:off x="1679575" y="4518025"/>
            <a:ext cx="24415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65"/>
          <p:cNvCxnSpPr/>
          <p:nvPr/>
        </p:nvCxnSpPr>
        <p:spPr>
          <a:xfrm flipH="1">
            <a:off x="1676400" y="4776788"/>
            <a:ext cx="24352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2003425" y="4313238"/>
            <a:ext cx="1866900"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Association Request (SSID)</a:t>
            </a:r>
          </a:p>
        </p:txBody>
      </p:sp>
      <p:sp>
        <p:nvSpPr>
          <p:cNvPr id="55" name="TextBox 54"/>
          <p:cNvSpPr txBox="1"/>
          <p:nvPr/>
        </p:nvSpPr>
        <p:spPr>
          <a:xfrm>
            <a:off x="1995488" y="4565650"/>
            <a:ext cx="1881187"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Association Response (AID)</a:t>
            </a:r>
          </a:p>
        </p:txBody>
      </p:sp>
      <p:cxnSp>
        <p:nvCxnSpPr>
          <p:cNvPr id="56" name="Straight Arrow Connector 73"/>
          <p:cNvCxnSpPr/>
          <p:nvPr/>
        </p:nvCxnSpPr>
        <p:spPr>
          <a:xfrm flipH="1">
            <a:off x="1681163" y="6524625"/>
            <a:ext cx="2435225"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1887538" y="6307138"/>
            <a:ext cx="2027237" cy="254000"/>
          </a:xfrm>
          <a:prstGeom prst="rect">
            <a:avLst/>
          </a:prstGeom>
          <a:noFill/>
        </p:spPr>
        <p:txBody>
          <a:bodyPr wrap="none">
            <a:spAutoFit/>
          </a:bodyPr>
          <a:lstStyle/>
          <a:p>
            <a:pPr algn="ctr">
              <a:defRPr/>
            </a:pPr>
            <a:r>
              <a:rPr lang="en-US" sz="1050" dirty="0">
                <a:solidFill>
                  <a:srgbClr val="006699"/>
                </a:solidFill>
                <a:latin typeface="Arial" pitchFamily="34" charset="0"/>
                <a:ea typeface="+mn-ea"/>
              </a:rPr>
              <a:t>4-Way Handshake (PTK, GTK)</a:t>
            </a:r>
          </a:p>
        </p:txBody>
      </p:sp>
      <p:sp>
        <p:nvSpPr>
          <p:cNvPr id="59" name="TextBox 58"/>
          <p:cNvSpPr txBox="1"/>
          <p:nvPr/>
        </p:nvSpPr>
        <p:spPr>
          <a:xfrm>
            <a:off x="1246188" y="1320825"/>
            <a:ext cx="520784" cy="307777"/>
          </a:xfrm>
          <a:prstGeom prst="rect">
            <a:avLst/>
          </a:prstGeom>
          <a:noFill/>
        </p:spPr>
        <p:txBody>
          <a:bodyPr wrap="none">
            <a:spAutoFit/>
          </a:bodyPr>
          <a:lstStyle/>
          <a:p>
            <a:pPr>
              <a:defRPr/>
            </a:pPr>
            <a:r>
              <a:rPr lang="en-US" sz="1400" dirty="0" smtClean="0">
                <a:solidFill>
                  <a:srgbClr val="006699"/>
                </a:solidFill>
                <a:latin typeface="Arial" pitchFamily="34" charset="0"/>
                <a:ea typeface="+mn-ea"/>
              </a:rPr>
              <a:t>STA</a:t>
            </a:r>
            <a:endParaRPr lang="en-US" sz="1400" dirty="0">
              <a:solidFill>
                <a:srgbClr val="006699"/>
              </a:solidFill>
              <a:latin typeface="Arial" pitchFamily="34" charset="0"/>
              <a:ea typeface="+mn-ea"/>
            </a:endParaRPr>
          </a:p>
        </p:txBody>
      </p:sp>
      <p:sp>
        <p:nvSpPr>
          <p:cNvPr id="60" name="Right Brace 52"/>
          <p:cNvSpPr/>
          <p:nvPr/>
        </p:nvSpPr>
        <p:spPr>
          <a:xfrm flipH="1">
            <a:off x="1403648" y="2006600"/>
            <a:ext cx="201613" cy="504825"/>
          </a:xfrm>
          <a:prstGeom prst="rightBrace">
            <a:avLst/>
          </a:prstGeom>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en-US">
              <a:solidFill>
                <a:srgbClr val="006699"/>
              </a:solidFill>
              <a:latin typeface="Arial"/>
            </a:endParaRPr>
          </a:p>
        </p:txBody>
      </p:sp>
      <p:sp>
        <p:nvSpPr>
          <p:cNvPr id="61" name="TextBox 60"/>
          <p:cNvSpPr txBox="1"/>
          <p:nvPr/>
        </p:nvSpPr>
        <p:spPr>
          <a:xfrm>
            <a:off x="15603" y="1842209"/>
            <a:ext cx="1316037" cy="938719"/>
          </a:xfrm>
          <a:prstGeom prst="rect">
            <a:avLst/>
          </a:prstGeom>
          <a:noFill/>
        </p:spPr>
        <p:txBody>
          <a:bodyPr>
            <a:spAutoFit/>
          </a:bodyPr>
          <a:lstStyle/>
          <a:p>
            <a:pPr algn="r">
              <a:defRPr/>
            </a:pPr>
            <a:r>
              <a:rPr lang="en-US" altLang="ko-KR" sz="1100" b="1" dirty="0" smtClean="0">
                <a:solidFill>
                  <a:srgbClr val="006699"/>
                </a:solidFill>
                <a:latin typeface="Arial" pitchFamily="34" charset="0"/>
              </a:rPr>
              <a:t>BSS Discovery</a:t>
            </a:r>
          </a:p>
          <a:p>
            <a:pPr algn="ctr">
              <a:defRPr/>
            </a:pPr>
            <a:r>
              <a:rPr lang="en-US" altLang="ko-KR" sz="1100" b="1" dirty="0" smtClean="0">
                <a:solidFill>
                  <a:srgbClr val="006699"/>
                </a:solidFill>
                <a:latin typeface="Arial" pitchFamily="34" charset="0"/>
                <a:ea typeface="+mn-ea"/>
              </a:rPr>
              <a:t>(Passive Scanning or Active Scanning)</a:t>
            </a:r>
            <a:endParaRPr lang="en-US" altLang="ko-KR" sz="1100" b="1" dirty="0">
              <a:solidFill>
                <a:srgbClr val="006699"/>
              </a:solidFill>
              <a:latin typeface="Arial" pitchFamily="34" charset="0"/>
              <a:ea typeface="+mn-ea"/>
            </a:endParaRPr>
          </a:p>
        </p:txBody>
      </p:sp>
      <p:sp>
        <p:nvSpPr>
          <p:cNvPr id="62" name="Right Brace 52"/>
          <p:cNvSpPr/>
          <p:nvPr/>
        </p:nvSpPr>
        <p:spPr>
          <a:xfrm flipH="1">
            <a:off x="1418059" y="3952835"/>
            <a:ext cx="201613" cy="333375"/>
          </a:xfrm>
          <a:prstGeom prst="rightBrace">
            <a:avLst/>
          </a:prstGeom>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en-US">
              <a:solidFill>
                <a:srgbClr val="006699"/>
              </a:solidFill>
              <a:latin typeface="Arial"/>
            </a:endParaRPr>
          </a:p>
        </p:txBody>
      </p:sp>
      <p:sp>
        <p:nvSpPr>
          <p:cNvPr id="63" name="TextBox 62"/>
          <p:cNvSpPr txBox="1"/>
          <p:nvPr/>
        </p:nvSpPr>
        <p:spPr>
          <a:xfrm>
            <a:off x="35496" y="3836948"/>
            <a:ext cx="1316037" cy="430887"/>
          </a:xfrm>
          <a:prstGeom prst="rect">
            <a:avLst/>
          </a:prstGeom>
          <a:noFill/>
        </p:spPr>
        <p:txBody>
          <a:bodyPr>
            <a:spAutoFit/>
          </a:bodyPr>
          <a:lstStyle/>
          <a:p>
            <a:pPr algn="ctr">
              <a:defRPr/>
            </a:pPr>
            <a:r>
              <a:rPr lang="en-US" sz="1100" b="1" dirty="0" smtClean="0">
                <a:solidFill>
                  <a:srgbClr val="006699"/>
                </a:solidFill>
                <a:latin typeface="Arial" pitchFamily="34" charset="0"/>
                <a:ea typeface="+mn-ea"/>
              </a:rPr>
              <a:t>Open Authentication</a:t>
            </a:r>
            <a:endParaRPr lang="en-US" sz="1100" b="1" dirty="0">
              <a:solidFill>
                <a:srgbClr val="006699"/>
              </a:solidFill>
              <a:latin typeface="Arial" pitchFamily="34" charset="0"/>
              <a:ea typeface="+mn-ea"/>
            </a:endParaRPr>
          </a:p>
        </p:txBody>
      </p:sp>
      <p:sp>
        <p:nvSpPr>
          <p:cNvPr id="64" name="Right Brace 52"/>
          <p:cNvSpPr/>
          <p:nvPr/>
        </p:nvSpPr>
        <p:spPr>
          <a:xfrm flipH="1">
            <a:off x="1403647" y="4967833"/>
            <a:ext cx="201613" cy="1202780"/>
          </a:xfrm>
          <a:prstGeom prst="rightBrace">
            <a:avLst/>
          </a:prstGeom>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en-US">
              <a:solidFill>
                <a:srgbClr val="006699"/>
              </a:solidFill>
              <a:latin typeface="Arial"/>
            </a:endParaRPr>
          </a:p>
        </p:txBody>
      </p:sp>
      <p:sp>
        <p:nvSpPr>
          <p:cNvPr id="65" name="TextBox 64"/>
          <p:cNvSpPr txBox="1"/>
          <p:nvPr/>
        </p:nvSpPr>
        <p:spPr>
          <a:xfrm>
            <a:off x="35496" y="5085184"/>
            <a:ext cx="1316037" cy="430887"/>
          </a:xfrm>
          <a:prstGeom prst="rect">
            <a:avLst/>
          </a:prstGeom>
          <a:noFill/>
        </p:spPr>
        <p:txBody>
          <a:bodyPr>
            <a:spAutoFit/>
          </a:bodyPr>
          <a:lstStyle/>
          <a:p>
            <a:pPr algn="ctr">
              <a:defRPr/>
            </a:pPr>
            <a:r>
              <a:rPr lang="en-US" sz="1100" b="1" dirty="0" smtClean="0">
                <a:solidFill>
                  <a:srgbClr val="006699"/>
                </a:solidFill>
                <a:latin typeface="Arial" pitchFamily="34" charset="0"/>
                <a:ea typeface="+mn-ea"/>
              </a:rPr>
              <a:t>802.1x EAP Authentication</a:t>
            </a:r>
            <a:endParaRPr lang="en-US" sz="1100" b="1" dirty="0">
              <a:solidFill>
                <a:srgbClr val="006699"/>
              </a:solidFill>
              <a:latin typeface="Arial" pitchFamily="34" charset="0"/>
              <a:ea typeface="+mn-ea"/>
            </a:endParaRPr>
          </a:p>
        </p:txBody>
      </p:sp>
      <p:sp>
        <p:nvSpPr>
          <p:cNvPr id="66" name="Right Brace 52"/>
          <p:cNvSpPr/>
          <p:nvPr/>
        </p:nvSpPr>
        <p:spPr>
          <a:xfrm flipH="1">
            <a:off x="1418059" y="6281191"/>
            <a:ext cx="201613" cy="333375"/>
          </a:xfrm>
          <a:prstGeom prst="rightBrace">
            <a:avLst/>
          </a:prstGeom>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en-US">
              <a:solidFill>
                <a:srgbClr val="006699"/>
              </a:solidFill>
              <a:latin typeface="Arial"/>
            </a:endParaRPr>
          </a:p>
        </p:txBody>
      </p:sp>
      <p:sp>
        <p:nvSpPr>
          <p:cNvPr id="67" name="TextBox 66"/>
          <p:cNvSpPr txBox="1"/>
          <p:nvPr/>
        </p:nvSpPr>
        <p:spPr>
          <a:xfrm>
            <a:off x="35496" y="5589240"/>
            <a:ext cx="1316037" cy="938719"/>
          </a:xfrm>
          <a:prstGeom prst="rect">
            <a:avLst/>
          </a:prstGeom>
          <a:noFill/>
        </p:spPr>
        <p:txBody>
          <a:bodyPr>
            <a:spAutoFit/>
          </a:bodyPr>
          <a:lstStyle/>
          <a:p>
            <a:pPr algn="ctr">
              <a:defRPr/>
            </a:pPr>
            <a:r>
              <a:rPr lang="en-US" sz="1100" b="1" dirty="0" smtClean="0">
                <a:solidFill>
                  <a:srgbClr val="006699"/>
                </a:solidFill>
                <a:latin typeface="Arial" pitchFamily="34" charset="0"/>
                <a:ea typeface="+mn-ea"/>
              </a:rPr>
              <a:t>4-way handshake</a:t>
            </a:r>
          </a:p>
          <a:p>
            <a:pPr algn="ctr">
              <a:defRPr/>
            </a:pPr>
            <a:r>
              <a:rPr lang="en-US" sz="1100" b="1" dirty="0" smtClean="0">
                <a:solidFill>
                  <a:srgbClr val="006699"/>
                </a:solidFill>
                <a:latin typeface="Arial" pitchFamily="34" charset="0"/>
                <a:ea typeface="+mn-ea"/>
              </a:rPr>
              <a:t>(Pairwise and Group Key establishment</a:t>
            </a:r>
            <a:r>
              <a:rPr lang="en-US" sz="1100" b="1" dirty="0" smtClean="0">
                <a:solidFill>
                  <a:srgbClr val="006699"/>
                </a:solidFill>
                <a:latin typeface="Arial" pitchFamily="34" charset="0"/>
              </a:rPr>
              <a:t>)</a:t>
            </a:r>
            <a:endParaRPr lang="en-US" sz="1100" b="1" dirty="0">
              <a:solidFill>
                <a:srgbClr val="006699"/>
              </a:solidFill>
              <a:latin typeface="Arial" pitchFamily="34" charset="0"/>
              <a:ea typeface="+mn-ea"/>
            </a:endParaRPr>
          </a:p>
        </p:txBody>
      </p:sp>
      <p:sp>
        <p:nvSpPr>
          <p:cNvPr id="68"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3555694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802.11ai (FILS) Overview</a:t>
            </a:r>
            <a:endParaRPr lang="ko-KR" altLang="en-US"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sp>
        <p:nvSpPr>
          <p:cNvPr id="68" name="내용 개체 틀 2"/>
          <p:cNvSpPr>
            <a:spLocks noGrp="1"/>
          </p:cNvSpPr>
          <p:nvPr>
            <p:ph idx="1"/>
          </p:nvPr>
        </p:nvSpPr>
        <p:spPr>
          <a:xfrm>
            <a:off x="685800" y="1981200"/>
            <a:ext cx="8206680" cy="4114800"/>
          </a:xfrm>
        </p:spPr>
        <p:txBody>
          <a:bodyPr/>
          <a:lstStyle/>
          <a:p>
            <a:pPr marL="400050">
              <a:lnSpc>
                <a:spcPct val="73000"/>
              </a:lnSpc>
              <a:defRPr/>
            </a:pPr>
            <a:r>
              <a:rPr lang="en-GB" altLang="ko-KR" sz="2400" dirty="0" err="1" smtClean="0"/>
              <a:t>TGai</a:t>
            </a:r>
            <a:r>
              <a:rPr lang="en-GB" altLang="ko-KR" sz="2400" dirty="0" smtClean="0"/>
              <a:t> </a:t>
            </a:r>
            <a:r>
              <a:rPr lang="en-GB" altLang="ko-KR" sz="2400" dirty="0"/>
              <a:t>focuses on reducing the time spent in any phase of the initial link </a:t>
            </a:r>
            <a:r>
              <a:rPr lang="en-GB" altLang="ko-KR" sz="2400" dirty="0" smtClean="0"/>
              <a:t>set-up</a:t>
            </a:r>
          </a:p>
          <a:p>
            <a:pPr marL="400050">
              <a:lnSpc>
                <a:spcPct val="73000"/>
              </a:lnSpc>
              <a:defRPr/>
            </a:pPr>
            <a:r>
              <a:rPr lang="en-US" altLang="ja-JP" sz="2200" dirty="0"/>
              <a:t>FILS focuses on an environment where mobile users are </a:t>
            </a:r>
          </a:p>
          <a:p>
            <a:pPr marL="57150" indent="0">
              <a:lnSpc>
                <a:spcPct val="73000"/>
              </a:lnSpc>
              <a:buNone/>
              <a:defRPr/>
            </a:pPr>
            <a:r>
              <a:rPr lang="en-US" altLang="ja-JP" sz="2200" dirty="0"/>
              <a:t>   </a:t>
            </a:r>
            <a:r>
              <a:rPr lang="en-US" altLang="ja-JP" sz="2200" dirty="0">
                <a:solidFill>
                  <a:srgbClr val="FF0000"/>
                </a:solidFill>
              </a:rPr>
              <a:t>constantly entering and leaving the coverage area </a:t>
            </a:r>
            <a:endParaRPr lang="en-US" altLang="ja-JP" sz="2200" dirty="0" smtClean="0">
              <a:solidFill>
                <a:srgbClr val="FF0000"/>
              </a:solidFill>
            </a:endParaRPr>
          </a:p>
          <a:p>
            <a:pPr marL="57150" indent="0">
              <a:lnSpc>
                <a:spcPct val="73000"/>
              </a:lnSpc>
              <a:buNone/>
              <a:defRPr/>
            </a:pPr>
            <a:r>
              <a:rPr lang="en-US" altLang="ja-JP" sz="2200" dirty="0">
                <a:solidFill>
                  <a:srgbClr val="FF0000"/>
                </a:solidFill>
              </a:rPr>
              <a:t> </a:t>
            </a:r>
            <a:r>
              <a:rPr lang="en-US" altLang="ja-JP" sz="2200" dirty="0" smtClean="0">
                <a:solidFill>
                  <a:srgbClr val="FF0000"/>
                </a:solidFill>
              </a:rPr>
              <a:t>   </a:t>
            </a:r>
            <a:r>
              <a:rPr lang="en-US" altLang="ja-JP" sz="2200" dirty="0" smtClean="0"/>
              <a:t>of </a:t>
            </a:r>
            <a:r>
              <a:rPr lang="en-US" altLang="ja-JP" sz="2200" dirty="0"/>
              <a:t>an existing extended service set (ESS)</a:t>
            </a:r>
          </a:p>
          <a:p>
            <a:pPr marL="800100" lvl="1">
              <a:lnSpc>
                <a:spcPct val="73000"/>
              </a:lnSpc>
              <a:defRPr/>
            </a:pPr>
            <a:r>
              <a:rPr lang="en-US" altLang="ja-JP" sz="2200" dirty="0"/>
              <a:t>Every time the mobile device enters an ESS, the mobile </a:t>
            </a:r>
          </a:p>
          <a:p>
            <a:pPr marL="514350" lvl="1" indent="0">
              <a:lnSpc>
                <a:spcPct val="73000"/>
              </a:lnSpc>
              <a:buNone/>
              <a:defRPr/>
            </a:pPr>
            <a:r>
              <a:rPr lang="en-US" altLang="ja-JP" sz="2200" dirty="0"/>
              <a:t>  device has to do an initial link set-up. </a:t>
            </a:r>
          </a:p>
          <a:p>
            <a:pPr marL="514350" lvl="1" indent="0">
              <a:lnSpc>
                <a:spcPct val="73000"/>
              </a:lnSpc>
              <a:buNone/>
              <a:defRPr/>
            </a:pPr>
            <a:r>
              <a:rPr lang="en-US" altLang="ja-JP" sz="2200" dirty="0"/>
              <a:t>  </a:t>
            </a:r>
            <a:endParaRPr lang="en-US" altLang="ja-JP" sz="2200" dirty="0" smtClean="0"/>
          </a:p>
          <a:p>
            <a:pPr marL="514350" lvl="1" indent="0">
              <a:lnSpc>
                <a:spcPct val="73000"/>
              </a:lnSpc>
              <a:buNone/>
              <a:defRPr/>
            </a:pPr>
            <a:r>
              <a:rPr lang="en-US" altLang="ja-JP" sz="2200" dirty="0" smtClean="0"/>
              <a:t> This </a:t>
            </a:r>
            <a:r>
              <a:rPr lang="en-US" altLang="ja-JP" sz="2200" dirty="0"/>
              <a:t>requires efficient mechanisms that</a:t>
            </a:r>
            <a:r>
              <a:rPr lang="en-US" altLang="ja-JP" sz="2200" dirty="0" smtClean="0"/>
              <a:t>:</a:t>
            </a:r>
            <a:endParaRPr lang="ja-JP" altLang="en-US" sz="2200" dirty="0"/>
          </a:p>
          <a:p>
            <a:pPr marL="971550" lvl="2" indent="0">
              <a:lnSpc>
                <a:spcPct val="73000"/>
              </a:lnSpc>
              <a:buNone/>
              <a:defRPr/>
            </a:pPr>
            <a:r>
              <a:rPr lang="en-US" altLang="ja-JP" sz="2000" dirty="0"/>
              <a:t>(a) scale with a high number of users simultaneously entering an ESS </a:t>
            </a:r>
            <a:endParaRPr lang="ja-JP" altLang="en-US" sz="2000" dirty="0"/>
          </a:p>
          <a:p>
            <a:pPr marL="971550" lvl="2" indent="0">
              <a:lnSpc>
                <a:spcPct val="73000"/>
              </a:lnSpc>
              <a:buNone/>
              <a:defRPr/>
            </a:pPr>
            <a:r>
              <a:rPr lang="en-US" altLang="ja-JP" sz="2000" dirty="0"/>
              <a:t>(b) minimize the time spent within the initial link set-up phase</a:t>
            </a:r>
            <a:endParaRPr lang="ja-JP" altLang="en-US" sz="2000" dirty="0"/>
          </a:p>
          <a:p>
            <a:pPr marL="971550" lvl="2" indent="0">
              <a:lnSpc>
                <a:spcPct val="73000"/>
              </a:lnSpc>
              <a:buNone/>
              <a:defRPr/>
            </a:pPr>
            <a:r>
              <a:rPr lang="en-US" altLang="ja-JP" sz="2000" dirty="0"/>
              <a:t>(c) securely provide initial authentication</a:t>
            </a:r>
            <a:endParaRPr lang="en-GB" altLang="ko-KR" sz="2000" dirty="0">
              <a:solidFill>
                <a:srgbClr val="0000FF"/>
              </a:solidFill>
            </a:endParaRPr>
          </a:p>
          <a:p>
            <a:pPr marL="400050">
              <a:lnSpc>
                <a:spcPct val="73000"/>
              </a:lnSpc>
              <a:defRPr/>
            </a:pPr>
            <a:endParaRPr lang="en-US" altLang="ko-KR" sz="2400" dirty="0" smtClean="0"/>
          </a:p>
          <a:p>
            <a:pPr marL="400050">
              <a:lnSpc>
                <a:spcPct val="73000"/>
              </a:lnSpc>
              <a:defRPr/>
            </a:pPr>
            <a:endParaRPr lang="en-US" altLang="ko-KR" sz="2200" dirty="0" smtClean="0"/>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1724859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11ai Scanning Enhancement</a:t>
            </a:r>
            <a:endParaRPr lang="ko-KR" altLang="en-US"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sp>
        <p:nvSpPr>
          <p:cNvPr id="68" name="내용 개체 틀 2"/>
          <p:cNvSpPr>
            <a:spLocks noGrp="1"/>
          </p:cNvSpPr>
          <p:nvPr>
            <p:ph idx="1"/>
          </p:nvPr>
        </p:nvSpPr>
        <p:spPr>
          <a:xfrm>
            <a:off x="685800" y="1981200"/>
            <a:ext cx="8206680" cy="4114800"/>
          </a:xfrm>
        </p:spPr>
        <p:txBody>
          <a:bodyPr/>
          <a:lstStyle/>
          <a:p>
            <a:pPr marL="400050">
              <a:lnSpc>
                <a:spcPct val="73000"/>
              </a:lnSpc>
              <a:defRPr/>
            </a:pPr>
            <a:r>
              <a:rPr lang="en-US" altLang="ja-JP" sz="2400" dirty="0" smtClean="0"/>
              <a:t>More </a:t>
            </a:r>
            <a:r>
              <a:rPr lang="en-US" altLang="ja-JP" sz="2400" dirty="0"/>
              <a:t>control to scanning </a:t>
            </a:r>
            <a:r>
              <a:rPr lang="en-US" altLang="ja-JP" sz="2400" dirty="0" smtClean="0"/>
              <a:t>procedures:</a:t>
            </a:r>
          </a:p>
          <a:p>
            <a:pPr marL="800100" lvl="1">
              <a:lnSpc>
                <a:spcPct val="73000"/>
              </a:lnSpc>
              <a:defRPr/>
            </a:pPr>
            <a:r>
              <a:rPr lang="en-US" altLang="ja-JP" sz="2000" dirty="0" smtClean="0"/>
              <a:t>Terminating </a:t>
            </a:r>
            <a:r>
              <a:rPr lang="en-US" altLang="ja-JP" sz="2000" dirty="0"/>
              <a:t>the on-going </a:t>
            </a:r>
            <a:r>
              <a:rPr lang="en-US" altLang="ja-JP" sz="2000" dirty="0" smtClean="0"/>
              <a:t>scanning</a:t>
            </a:r>
          </a:p>
          <a:p>
            <a:pPr marL="800100" lvl="1">
              <a:lnSpc>
                <a:spcPct val="73000"/>
              </a:lnSpc>
              <a:defRPr/>
            </a:pPr>
            <a:r>
              <a:rPr lang="en-US" altLang="ja-JP" sz="2000" dirty="0" smtClean="0"/>
              <a:t>More </a:t>
            </a:r>
            <a:r>
              <a:rPr lang="en-US" altLang="ja-JP" sz="2000" dirty="0"/>
              <a:t>reporting options of the scanning </a:t>
            </a:r>
            <a:r>
              <a:rPr lang="en-US" altLang="ja-JP" sz="2000" dirty="0" smtClean="0"/>
              <a:t>result</a:t>
            </a:r>
          </a:p>
          <a:p>
            <a:pPr marL="800100" lvl="1">
              <a:lnSpc>
                <a:spcPct val="73000"/>
              </a:lnSpc>
              <a:defRPr/>
            </a:pPr>
            <a:r>
              <a:rPr lang="en-US" altLang="ja-JP" sz="2000" dirty="0" smtClean="0"/>
              <a:t>Immediate reporting</a:t>
            </a:r>
          </a:p>
          <a:p>
            <a:pPr marL="800100" lvl="1">
              <a:lnSpc>
                <a:spcPct val="73000"/>
              </a:lnSpc>
              <a:defRPr/>
            </a:pPr>
            <a:r>
              <a:rPr lang="en-US" altLang="ja-JP" sz="2000" dirty="0" smtClean="0"/>
              <a:t>Reporting </a:t>
            </a:r>
            <a:r>
              <a:rPr lang="en-US" altLang="ja-JP" sz="2000" dirty="0"/>
              <a:t>after a channel is </a:t>
            </a:r>
            <a:r>
              <a:rPr lang="en-US" altLang="ja-JP" sz="2000" dirty="0" smtClean="0"/>
              <a:t>scanned</a:t>
            </a:r>
          </a:p>
          <a:p>
            <a:pPr marL="800100" lvl="1">
              <a:lnSpc>
                <a:spcPct val="73000"/>
              </a:lnSpc>
              <a:defRPr/>
            </a:pPr>
            <a:r>
              <a:rPr lang="en-US" altLang="ja-JP" sz="2000" dirty="0" smtClean="0"/>
              <a:t>Legacy</a:t>
            </a:r>
            <a:r>
              <a:rPr lang="en-US" altLang="ja-JP" sz="2000" dirty="0"/>
              <a:t>: reporting after scanning is completed</a:t>
            </a:r>
          </a:p>
          <a:p>
            <a:pPr marL="400050">
              <a:lnSpc>
                <a:spcPct val="73000"/>
              </a:lnSpc>
              <a:defRPr/>
            </a:pPr>
            <a:endParaRPr lang="en-US" altLang="ko-KR" sz="2400" dirty="0" smtClean="0"/>
          </a:p>
          <a:p>
            <a:pPr marL="400050">
              <a:lnSpc>
                <a:spcPct val="73000"/>
              </a:lnSpc>
              <a:defRPr/>
            </a:pPr>
            <a:r>
              <a:rPr lang="en-US" altLang="ja-JP" sz="2400" dirty="0"/>
              <a:t>Announcing</a:t>
            </a:r>
            <a:r>
              <a:rPr lang="en-US" altLang="ja-JP" sz="2400" dirty="0" smtClean="0"/>
              <a:t> </a:t>
            </a:r>
            <a:r>
              <a:rPr lang="en-US" altLang="ja-JP" sz="2400" dirty="0"/>
              <a:t>one or </a:t>
            </a:r>
            <a:r>
              <a:rPr lang="en-US" altLang="ja-JP" sz="2400" dirty="0">
                <a:solidFill>
                  <a:srgbClr val="FF0000"/>
                </a:solidFill>
              </a:rPr>
              <a:t>more neighbor BSS or channel </a:t>
            </a:r>
          </a:p>
          <a:p>
            <a:pPr marL="57150" indent="0">
              <a:lnSpc>
                <a:spcPct val="73000"/>
              </a:lnSpc>
              <a:buNone/>
              <a:defRPr/>
            </a:pPr>
            <a:r>
              <a:rPr lang="en-US" altLang="ja-JP" sz="2400" dirty="0">
                <a:solidFill>
                  <a:srgbClr val="FF0000"/>
                </a:solidFill>
              </a:rPr>
              <a:t>  information </a:t>
            </a:r>
            <a:r>
              <a:rPr lang="en-US" altLang="ja-JP" sz="2400" dirty="0"/>
              <a:t>in Beacon, Probe Response and </a:t>
            </a:r>
          </a:p>
          <a:p>
            <a:pPr marL="57150" indent="0">
              <a:lnSpc>
                <a:spcPct val="73000"/>
              </a:lnSpc>
              <a:buNone/>
              <a:defRPr/>
            </a:pPr>
            <a:r>
              <a:rPr lang="en-US" altLang="ja-JP" sz="2400" dirty="0" smtClean="0"/>
              <a:t>  Fast Discovery (</a:t>
            </a:r>
            <a:r>
              <a:rPr lang="en-US" altLang="ja-JP" sz="2400" dirty="0"/>
              <a:t>FD) </a:t>
            </a:r>
            <a:r>
              <a:rPr lang="en-US" altLang="ja-JP" sz="2400" dirty="0" smtClean="0"/>
              <a:t>frame</a:t>
            </a:r>
            <a:endParaRPr lang="en-US" altLang="ja-JP" sz="2400" dirty="0"/>
          </a:p>
          <a:p>
            <a:pPr lvl="1">
              <a:defRPr/>
            </a:pPr>
            <a:r>
              <a:rPr lang="en-US" altLang="zh-CN" sz="2000" dirty="0" smtClean="0"/>
              <a:t>Reduce</a:t>
            </a:r>
            <a:r>
              <a:rPr lang="zh-CN" altLang="en-US" sz="2000" dirty="0" smtClean="0"/>
              <a:t> </a:t>
            </a:r>
            <a:r>
              <a:rPr lang="en-US" altLang="zh-CN" sz="2000" dirty="0"/>
              <a:t>chances</a:t>
            </a:r>
            <a:r>
              <a:rPr lang="zh-CN" altLang="en-US" sz="2000" dirty="0"/>
              <a:t> </a:t>
            </a:r>
            <a:r>
              <a:rPr lang="en-US" altLang="zh-CN" sz="2000" dirty="0"/>
              <a:t>of </a:t>
            </a:r>
            <a:r>
              <a:rPr lang="en-US" altLang="ja-JP" sz="2000" dirty="0"/>
              <a:t>scanning channels with no AP</a:t>
            </a:r>
          </a:p>
          <a:p>
            <a:pPr lvl="1">
              <a:defRPr/>
            </a:pPr>
            <a:r>
              <a:rPr lang="en-US" altLang="ja-JP" sz="2000" dirty="0"/>
              <a:t>BSSID of neighbor AP enables more precise active </a:t>
            </a:r>
            <a:r>
              <a:rPr lang="en-US" altLang="ja-JP" sz="2000" dirty="0" smtClean="0"/>
              <a:t>scanning</a:t>
            </a:r>
            <a:endParaRPr lang="en-US" altLang="ja-JP" sz="2000" dirty="0"/>
          </a:p>
          <a:p>
            <a:pPr lvl="1">
              <a:defRPr/>
            </a:pPr>
            <a:r>
              <a:rPr lang="en-US" altLang="ja-JP" sz="2000" dirty="0"/>
              <a:t>More information on neighbor BSSs may be provided</a:t>
            </a:r>
          </a:p>
          <a:p>
            <a:pPr marL="800100" lvl="1">
              <a:lnSpc>
                <a:spcPct val="73000"/>
              </a:lnSpc>
              <a:defRPr/>
            </a:pPr>
            <a:endParaRPr lang="en-US" altLang="ja-JP" sz="2000" dirty="0"/>
          </a:p>
          <a:p>
            <a:pPr marL="400050">
              <a:lnSpc>
                <a:spcPct val="73000"/>
              </a:lnSpc>
              <a:defRPr/>
            </a:pPr>
            <a:endParaRPr lang="en-US" altLang="ko-KR" sz="2400" dirty="0" smtClean="0"/>
          </a:p>
          <a:p>
            <a:pPr marL="400050">
              <a:lnSpc>
                <a:spcPct val="73000"/>
              </a:lnSpc>
              <a:defRPr/>
            </a:pPr>
            <a:endParaRPr lang="en-US" altLang="ko-KR" sz="2200" dirty="0" smtClean="0"/>
          </a:p>
        </p:txBody>
      </p:sp>
      <p:sp>
        <p:nvSpPr>
          <p:cNvPr id="7" name="コンテンツ プレースホルダ 3"/>
          <p:cNvSpPr>
            <a:spLocks noGrp="1"/>
          </p:cNvSpPr>
          <p:nvPr/>
        </p:nvSpPr>
        <p:spPr bwMode="auto">
          <a:xfrm>
            <a:off x="616644" y="6237312"/>
            <a:ext cx="42433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lIns="90000" tIns="66168" rIns="90000" bIns="45000"/>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eaLnBrk="1">
              <a:lnSpc>
                <a:spcPct val="73000"/>
              </a:lnSpc>
              <a:spcBef>
                <a:spcPct val="0"/>
              </a:spcBef>
              <a:spcAft>
                <a:spcPts val="1425"/>
              </a:spcAft>
              <a:buClr>
                <a:srgbClr val="000000"/>
              </a:buClr>
              <a:buFont typeface="Times New Roman" pitchFamily="18" charset="0"/>
              <a:buNone/>
            </a:pPr>
            <a:r>
              <a:rPr lang="en-US" altLang="ja-JP" sz="1400" b="0" dirty="0">
                <a:solidFill>
                  <a:srgbClr val="000000"/>
                </a:solidFill>
                <a:latin typeface="Arial Unicode MS" pitchFamily="50" charset="-127"/>
                <a:ea typeface="Arial Unicode MS" pitchFamily="50" charset="-127"/>
                <a:cs typeface="Arial Unicode MS" pitchFamily="50" charset="-127"/>
              </a:rPr>
              <a:t>Source: IEEE 802.11-13/1325r5</a:t>
            </a: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p:txBody>
      </p:sp>
      <p:sp>
        <p:nvSpPr>
          <p:cNvPr id="8"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30236743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11ai Active Scanning </a:t>
            </a:r>
            <a:r>
              <a:rPr lang="en-US" altLang="ko-KR" dirty="0" smtClean="0"/>
              <a:t>Enhancement (1/2)</a:t>
            </a:r>
            <a:endParaRPr lang="ko-KR" altLang="en-US"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14</a:t>
            </a:fld>
            <a:endParaRPr lang="en-US" altLang="ko-KR"/>
          </a:p>
        </p:txBody>
      </p:sp>
      <p:sp>
        <p:nvSpPr>
          <p:cNvPr id="68" name="내용 개체 틀 2"/>
          <p:cNvSpPr>
            <a:spLocks noGrp="1"/>
          </p:cNvSpPr>
          <p:nvPr>
            <p:ph idx="1"/>
          </p:nvPr>
        </p:nvSpPr>
        <p:spPr>
          <a:xfrm>
            <a:off x="685800" y="1981200"/>
            <a:ext cx="8206680" cy="4114800"/>
          </a:xfrm>
        </p:spPr>
        <p:txBody>
          <a:bodyPr/>
          <a:lstStyle/>
          <a:p>
            <a:pPr marL="400050">
              <a:lnSpc>
                <a:spcPct val="73000"/>
              </a:lnSpc>
              <a:defRPr/>
            </a:pPr>
            <a:r>
              <a:rPr lang="en-US" altLang="ja-JP" sz="2400" dirty="0" smtClean="0"/>
              <a:t>More </a:t>
            </a:r>
            <a:r>
              <a:rPr lang="en-US" altLang="ja-JP" sz="2400" dirty="0"/>
              <a:t>control </a:t>
            </a:r>
            <a:r>
              <a:rPr lang="en-US" altLang="ja-JP" sz="2400" dirty="0" smtClean="0"/>
              <a:t>to scanning procedures:</a:t>
            </a:r>
          </a:p>
          <a:p>
            <a:pPr marL="400050">
              <a:lnSpc>
                <a:spcPct val="73000"/>
              </a:lnSpc>
              <a:defRPr/>
            </a:pPr>
            <a:r>
              <a:rPr lang="fi-FI" altLang="ja-JP" sz="2400" dirty="0"/>
              <a:t>One Probe Response may contain </a:t>
            </a:r>
            <a:r>
              <a:rPr lang="fi-FI" altLang="ja-JP" sz="2400" dirty="0">
                <a:solidFill>
                  <a:srgbClr val="FF0000"/>
                </a:solidFill>
              </a:rPr>
              <a:t>information of </a:t>
            </a:r>
          </a:p>
          <a:p>
            <a:pPr marL="57150" indent="0">
              <a:lnSpc>
                <a:spcPct val="73000"/>
              </a:lnSpc>
              <a:buNone/>
              <a:defRPr/>
            </a:pPr>
            <a:r>
              <a:rPr lang="fi-FI" altLang="ja-JP" sz="2400" dirty="0">
                <a:solidFill>
                  <a:srgbClr val="FF0000"/>
                </a:solidFill>
              </a:rPr>
              <a:t>   multiple APs </a:t>
            </a:r>
          </a:p>
          <a:p>
            <a:pPr marL="800100" lvl="1">
              <a:lnSpc>
                <a:spcPct val="73000"/>
              </a:lnSpc>
              <a:defRPr/>
            </a:pPr>
            <a:r>
              <a:rPr lang="fi-FI" altLang="ja-JP" sz="2000" dirty="0" smtClean="0"/>
              <a:t>The </a:t>
            </a:r>
            <a:r>
              <a:rPr lang="fi-FI" altLang="ja-JP" sz="2000" dirty="0"/>
              <a:t>total number of Probe Request and Probe </a:t>
            </a:r>
            <a:r>
              <a:rPr lang="fi-FI" altLang="ja-JP" sz="2000" dirty="0" smtClean="0"/>
              <a:t>Responses </a:t>
            </a:r>
            <a:r>
              <a:rPr lang="fi-FI" altLang="ja-JP" sz="2000" dirty="0"/>
              <a:t>is </a:t>
            </a:r>
            <a:endParaRPr lang="fi-FI" altLang="ja-JP" sz="2000" dirty="0" smtClean="0"/>
          </a:p>
          <a:p>
            <a:pPr marL="514350" lvl="1" indent="0">
              <a:lnSpc>
                <a:spcPct val="73000"/>
              </a:lnSpc>
              <a:buNone/>
              <a:defRPr/>
            </a:pPr>
            <a:r>
              <a:rPr lang="fi-FI" altLang="ja-JP" sz="2000" dirty="0"/>
              <a:t> </a:t>
            </a:r>
            <a:r>
              <a:rPr lang="fi-FI" altLang="ja-JP" sz="2000" dirty="0" smtClean="0"/>
              <a:t>   reduced</a:t>
            </a:r>
            <a:endParaRPr lang="en-US" altLang="ja-JP" sz="2000" dirty="0"/>
          </a:p>
          <a:p>
            <a:pPr marL="800100" lvl="1">
              <a:lnSpc>
                <a:spcPct val="73000"/>
              </a:lnSpc>
              <a:defRPr/>
            </a:pPr>
            <a:endParaRPr lang="en-US" altLang="ja-JP" sz="2000" dirty="0" smtClean="0"/>
          </a:p>
          <a:p>
            <a:pPr marL="400050">
              <a:lnSpc>
                <a:spcPct val="73000"/>
              </a:lnSpc>
              <a:defRPr/>
            </a:pPr>
            <a:endParaRPr lang="en-US" altLang="ko-KR" sz="2400" dirty="0" smtClean="0"/>
          </a:p>
          <a:p>
            <a:pPr marL="400050">
              <a:lnSpc>
                <a:spcPct val="73000"/>
              </a:lnSpc>
              <a:defRPr/>
            </a:pPr>
            <a:endParaRPr lang="en-US" altLang="ko-KR" sz="2200" dirty="0" smtClean="0"/>
          </a:p>
        </p:txBody>
      </p:sp>
      <p:grpSp>
        <p:nvGrpSpPr>
          <p:cNvPr id="7" name="Group 6"/>
          <p:cNvGrpSpPr>
            <a:grpSpLocks/>
          </p:cNvGrpSpPr>
          <p:nvPr/>
        </p:nvGrpSpPr>
        <p:grpSpPr bwMode="auto">
          <a:xfrm>
            <a:off x="1470025" y="3762846"/>
            <a:ext cx="6342063" cy="2330450"/>
            <a:chOff x="0" y="0"/>
            <a:chExt cx="5120033" cy="1816735"/>
          </a:xfrm>
        </p:grpSpPr>
        <p:grpSp>
          <p:nvGrpSpPr>
            <p:cNvPr id="8" name="Group 7"/>
            <p:cNvGrpSpPr>
              <a:grpSpLocks/>
            </p:cNvGrpSpPr>
            <p:nvPr/>
          </p:nvGrpSpPr>
          <p:grpSpPr bwMode="auto">
            <a:xfrm>
              <a:off x="0" y="0"/>
              <a:ext cx="2086389" cy="1816735"/>
              <a:chOff x="0" y="0"/>
              <a:chExt cx="2086389" cy="1816735"/>
            </a:xfrm>
          </p:grpSpPr>
          <p:grpSp>
            <p:nvGrpSpPr>
              <p:cNvPr id="21" name="Group 20"/>
              <p:cNvGrpSpPr>
                <a:grpSpLocks/>
              </p:cNvGrpSpPr>
              <p:nvPr/>
            </p:nvGrpSpPr>
            <p:grpSpPr bwMode="auto">
              <a:xfrm>
                <a:off x="238539" y="0"/>
                <a:ext cx="1847850" cy="1816735"/>
                <a:chOff x="3395" y="7377"/>
                <a:chExt cx="2910" cy="2861"/>
              </a:xfrm>
            </p:grpSpPr>
            <p:sp>
              <p:nvSpPr>
                <p:cNvPr id="25" name="AutoShape 159"/>
                <p:cNvSpPr>
                  <a:spLocks noChangeArrowheads="1"/>
                </p:cNvSpPr>
                <p:nvPr/>
              </p:nvSpPr>
              <p:spPr bwMode="auto">
                <a:xfrm>
                  <a:off x="3958" y="9706"/>
                  <a:ext cx="642" cy="532"/>
                </a:xfrm>
                <a:prstGeom prst="roundRect">
                  <a:avLst>
                    <a:gd name="adj" fmla="val 16667"/>
                  </a:avLst>
                </a:prstGeom>
                <a:solidFill>
                  <a:srgbClr val="F79646"/>
                </a:solidFill>
                <a:ln w="38100">
                  <a:solidFill>
                    <a:srgbClr val="F2F2F2"/>
                  </a:solidFill>
                  <a:round/>
                  <a:headEnd/>
                  <a:tailEnd/>
                </a:ln>
                <a:effectLst>
                  <a:outerShdw dist="28398" dir="3806097" algn="ctr" rotWithShape="0">
                    <a:srgbClr val="974706">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STA 1</a:t>
                  </a:r>
                </a:p>
              </p:txBody>
            </p:sp>
            <p:cxnSp>
              <p:nvCxnSpPr>
                <p:cNvPr id="26" name="AutoShape 160"/>
                <p:cNvCxnSpPr>
                  <a:cxnSpLocks noChangeShapeType="1"/>
                </p:cNvCxnSpPr>
                <p:nvPr/>
              </p:nvCxnSpPr>
              <p:spPr bwMode="auto">
                <a:xfrm flipV="1">
                  <a:off x="4255" y="8494"/>
                  <a:ext cx="1" cy="109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7" name="Rectangle 26"/>
                <p:cNvSpPr>
                  <a:spLocks noChangeArrowheads="1"/>
                </p:cNvSpPr>
                <p:nvPr/>
              </p:nvSpPr>
              <p:spPr bwMode="auto">
                <a:xfrm>
                  <a:off x="3617" y="8815"/>
                  <a:ext cx="1247" cy="596"/>
                </a:xfrm>
                <a:prstGeom prst="rect">
                  <a:avLst/>
                </a:prstGeom>
                <a:solidFill>
                  <a:srgbClr val="4BACC6"/>
                </a:solidFill>
                <a:ln w="38100">
                  <a:solidFill>
                    <a:srgbClr val="F2F2F2"/>
                  </a:solidFill>
                  <a:miter lim="800000"/>
                  <a:headEnd/>
                  <a:tailEnd/>
                </a:ln>
                <a:effectLst>
                  <a:outerShdw dist="28398" dir="3806097" algn="ctr" rotWithShape="0">
                    <a:srgbClr val="205867">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Probe</a:t>
                  </a:r>
                </a:p>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 Request</a:t>
                  </a:r>
                </a:p>
              </p:txBody>
            </p:sp>
            <p:sp>
              <p:nvSpPr>
                <p:cNvPr id="28" name="Rectangle 27"/>
                <p:cNvSpPr>
                  <a:spLocks noChangeArrowheads="1"/>
                </p:cNvSpPr>
                <p:nvPr/>
              </p:nvSpPr>
              <p:spPr bwMode="auto">
                <a:xfrm>
                  <a:off x="3395" y="7377"/>
                  <a:ext cx="759" cy="316"/>
                </a:xfrm>
                <a:prstGeom prst="rect">
                  <a:avLst/>
                </a:prstGeom>
                <a:solidFill>
                  <a:srgbClr val="C2FFF0"/>
                </a:solidFill>
                <a:ln w="9525">
                  <a:solidFill>
                    <a:srgbClr val="000000"/>
                  </a:solidFill>
                  <a:miter lim="800000"/>
                  <a:headEnd/>
                  <a:tailEnd/>
                </a:ln>
                <a:effectLst>
                  <a:outerShdw blurRad="40000" dist="23000" dir="5400000" rotWithShape="0">
                    <a:srgbClr val="808080">
                      <a:alpha val="34998"/>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Ch 1</a:t>
                  </a:r>
                </a:p>
              </p:txBody>
            </p:sp>
            <p:sp>
              <p:nvSpPr>
                <p:cNvPr id="29" name="Rectangle 28"/>
                <p:cNvSpPr>
                  <a:spLocks noChangeArrowheads="1"/>
                </p:cNvSpPr>
                <p:nvPr/>
              </p:nvSpPr>
              <p:spPr bwMode="auto">
                <a:xfrm>
                  <a:off x="4799" y="7377"/>
                  <a:ext cx="761" cy="316"/>
                </a:xfrm>
                <a:prstGeom prst="rect">
                  <a:avLst/>
                </a:prstGeom>
                <a:solidFill>
                  <a:srgbClr val="C2FFF0"/>
                </a:solidFill>
                <a:ln w="9525">
                  <a:solidFill>
                    <a:srgbClr val="000000"/>
                  </a:solidFill>
                  <a:miter lim="800000"/>
                  <a:headEnd/>
                  <a:tailEnd/>
                </a:ln>
                <a:effectLst>
                  <a:outerShdw blurRad="40000" dist="23000" dir="5400000" rotWithShape="0">
                    <a:srgbClr val="808080">
                      <a:alpha val="34998"/>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Ch 6</a:t>
                  </a:r>
                </a:p>
              </p:txBody>
            </p:sp>
            <p:sp>
              <p:nvSpPr>
                <p:cNvPr id="30" name="Arc 168"/>
                <p:cNvSpPr>
                  <a:spLocks/>
                </p:cNvSpPr>
                <p:nvPr/>
              </p:nvSpPr>
              <p:spPr bwMode="auto">
                <a:xfrm rot="10652231">
                  <a:off x="4440" y="9258"/>
                  <a:ext cx="533" cy="37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ko-KR" altLang="en-US"/>
                </a:p>
              </p:txBody>
            </p:sp>
            <p:sp>
              <p:nvSpPr>
                <p:cNvPr id="31" name="Text Box 169"/>
                <p:cNvSpPr txBox="1">
                  <a:spLocks noChangeArrowheads="1"/>
                </p:cNvSpPr>
                <p:nvPr/>
              </p:nvSpPr>
              <p:spPr bwMode="auto">
                <a:xfrm>
                  <a:off x="4975" y="9265"/>
                  <a:ext cx="1330" cy="678"/>
                </a:xfrm>
                <a:prstGeom prst="rect">
                  <a:avLst/>
                </a:prstGeom>
                <a:gradFill rotWithShape="1">
                  <a:gsLst>
                    <a:gs pos="0">
                      <a:srgbClr val="85FFDB"/>
                    </a:gs>
                    <a:gs pos="100000">
                      <a:srgbClr val="00EBA8"/>
                    </a:gs>
                  </a:gsLst>
                  <a:lin ang="5400000"/>
                </a:gradFill>
                <a:ln w="9525">
                  <a:solidFill>
                    <a:srgbClr val="00CC98"/>
                  </a:solidFill>
                  <a:miter lim="800000"/>
                  <a:headEnd/>
                  <a:tailEnd/>
                </a:ln>
                <a:effectLst>
                  <a:outerShdw blurRad="40000" dist="23000" dir="5400000" rotWithShape="0">
                    <a:srgbClr val="808080">
                      <a:alpha val="34998"/>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Request for </a:t>
                  </a:r>
                </a:p>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information of other BSSs</a:t>
                  </a:r>
                </a:p>
              </p:txBody>
            </p:sp>
          </p:grpSp>
          <p:sp>
            <p:nvSpPr>
              <p:cNvPr id="22" name="AutoShape 81"/>
              <p:cNvSpPr>
                <a:spLocks noChangeArrowheads="1"/>
              </p:cNvSpPr>
              <p:nvPr/>
            </p:nvSpPr>
            <p:spPr bwMode="auto">
              <a:xfrm>
                <a:off x="0" y="262362"/>
                <a:ext cx="378075" cy="367554"/>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AP1</a:t>
                </a:r>
              </a:p>
            </p:txBody>
          </p:sp>
          <p:sp>
            <p:nvSpPr>
              <p:cNvPr id="23" name="AutoShape 82"/>
              <p:cNvSpPr>
                <a:spLocks noChangeArrowheads="1"/>
              </p:cNvSpPr>
              <p:nvPr/>
            </p:nvSpPr>
            <p:spPr bwMode="auto">
              <a:xfrm>
                <a:off x="595949" y="262362"/>
                <a:ext cx="378075" cy="367554"/>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AP2</a:t>
                </a:r>
              </a:p>
            </p:txBody>
          </p:sp>
          <p:sp>
            <p:nvSpPr>
              <p:cNvPr id="24" name="AutoShape 83"/>
              <p:cNvSpPr>
                <a:spLocks noChangeArrowheads="1"/>
              </p:cNvSpPr>
              <p:nvPr/>
            </p:nvSpPr>
            <p:spPr bwMode="auto">
              <a:xfrm>
                <a:off x="1191898" y="262362"/>
                <a:ext cx="379357" cy="367554"/>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AP3</a:t>
                </a:r>
              </a:p>
            </p:txBody>
          </p:sp>
        </p:grpSp>
        <p:grpSp>
          <p:nvGrpSpPr>
            <p:cNvPr id="9" name="Group 8"/>
            <p:cNvGrpSpPr>
              <a:grpSpLocks/>
            </p:cNvGrpSpPr>
            <p:nvPr/>
          </p:nvGrpSpPr>
          <p:grpSpPr bwMode="auto">
            <a:xfrm>
              <a:off x="2373419" y="0"/>
              <a:ext cx="2746614" cy="1816735"/>
              <a:chOff x="194761" y="0"/>
              <a:chExt cx="2746614" cy="1816735"/>
            </a:xfrm>
          </p:grpSpPr>
          <p:grpSp>
            <p:nvGrpSpPr>
              <p:cNvPr id="10" name="Group 9"/>
              <p:cNvGrpSpPr>
                <a:grpSpLocks/>
              </p:cNvGrpSpPr>
              <p:nvPr/>
            </p:nvGrpSpPr>
            <p:grpSpPr bwMode="auto">
              <a:xfrm>
                <a:off x="408995" y="0"/>
                <a:ext cx="2532380" cy="1816735"/>
                <a:chOff x="7094" y="7377"/>
                <a:chExt cx="3988" cy="2861"/>
              </a:xfrm>
            </p:grpSpPr>
            <p:sp>
              <p:nvSpPr>
                <p:cNvPr id="14" name="AutoShape 152"/>
                <p:cNvSpPr>
                  <a:spLocks noChangeArrowheads="1"/>
                </p:cNvSpPr>
                <p:nvPr/>
              </p:nvSpPr>
              <p:spPr bwMode="auto">
                <a:xfrm>
                  <a:off x="7792" y="9706"/>
                  <a:ext cx="644" cy="532"/>
                </a:xfrm>
                <a:prstGeom prst="roundRect">
                  <a:avLst>
                    <a:gd name="adj" fmla="val 16667"/>
                  </a:avLst>
                </a:prstGeom>
                <a:solidFill>
                  <a:srgbClr val="F79646"/>
                </a:solidFill>
                <a:ln w="38100">
                  <a:solidFill>
                    <a:srgbClr val="F2F2F2"/>
                  </a:solidFill>
                  <a:round/>
                  <a:headEnd/>
                  <a:tailEnd/>
                </a:ln>
                <a:effectLst>
                  <a:outerShdw dist="28398" dir="3806097" algn="ctr" rotWithShape="0">
                    <a:srgbClr val="974706">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STA 1</a:t>
                  </a:r>
                </a:p>
              </p:txBody>
            </p:sp>
            <p:cxnSp>
              <p:nvCxnSpPr>
                <p:cNvPr id="15" name="AutoShape 153"/>
                <p:cNvCxnSpPr>
                  <a:cxnSpLocks noChangeShapeType="1"/>
                  <a:endCxn id="14" idx="0"/>
                </p:cNvCxnSpPr>
                <p:nvPr/>
              </p:nvCxnSpPr>
              <p:spPr bwMode="auto">
                <a:xfrm>
                  <a:off x="8069" y="8420"/>
                  <a:ext cx="44" cy="128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6" name="Rectangle 15"/>
                <p:cNvSpPr>
                  <a:spLocks noChangeArrowheads="1"/>
                </p:cNvSpPr>
                <p:nvPr/>
              </p:nvSpPr>
              <p:spPr bwMode="auto">
                <a:xfrm>
                  <a:off x="7304" y="8562"/>
                  <a:ext cx="1381" cy="805"/>
                </a:xfrm>
                <a:prstGeom prst="rect">
                  <a:avLst/>
                </a:prstGeom>
                <a:solidFill>
                  <a:srgbClr val="4BACC6"/>
                </a:solidFill>
                <a:ln w="38100">
                  <a:solidFill>
                    <a:srgbClr val="F2F2F2"/>
                  </a:solidFill>
                  <a:miter lim="800000"/>
                  <a:headEnd/>
                  <a:tailEnd/>
                </a:ln>
                <a:effectLst>
                  <a:outerShdw dist="28398" dir="3806097" algn="ctr" rotWithShape="0">
                    <a:srgbClr val="205867">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Probe Response + Neighbor List</a:t>
                  </a:r>
                </a:p>
              </p:txBody>
            </p:sp>
            <p:sp>
              <p:nvSpPr>
                <p:cNvPr id="17" name="Arc 170"/>
                <p:cNvSpPr>
                  <a:spLocks/>
                </p:cNvSpPr>
                <p:nvPr/>
              </p:nvSpPr>
              <p:spPr bwMode="auto">
                <a:xfrm rot="10652231">
                  <a:off x="8718" y="9315"/>
                  <a:ext cx="533" cy="37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ko-KR" altLang="en-US"/>
                </a:p>
              </p:txBody>
            </p:sp>
            <p:sp>
              <p:nvSpPr>
                <p:cNvPr id="18" name="Text Box 172"/>
                <p:cNvSpPr txBox="1">
                  <a:spLocks noChangeArrowheads="1"/>
                </p:cNvSpPr>
                <p:nvPr/>
              </p:nvSpPr>
              <p:spPr bwMode="auto">
                <a:xfrm>
                  <a:off x="9259" y="8862"/>
                  <a:ext cx="1823" cy="1218"/>
                </a:xfrm>
                <a:prstGeom prst="rect">
                  <a:avLst/>
                </a:prstGeom>
                <a:gradFill rotWithShape="1">
                  <a:gsLst>
                    <a:gs pos="0">
                      <a:srgbClr val="85FFDB"/>
                    </a:gs>
                    <a:gs pos="100000">
                      <a:srgbClr val="00EBA8"/>
                    </a:gs>
                  </a:gsLst>
                  <a:lin ang="5400000"/>
                </a:gradFill>
                <a:ln w="9525">
                  <a:solidFill>
                    <a:srgbClr val="00CC98"/>
                  </a:solidFill>
                  <a:miter lim="800000"/>
                  <a:headEnd/>
                  <a:tailEnd/>
                </a:ln>
                <a:effectLst>
                  <a:outerShdw blurRad="40000" dist="23000" dir="5400000" rotWithShape="0">
                    <a:srgbClr val="808080">
                      <a:alpha val="34998"/>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kumimoji="0" lang="en-US" altLang="ja-JP" sz="1000" b="0">
                      <a:solidFill>
                        <a:schemeClr val="tx1"/>
                      </a:solidFill>
                      <a:latin typeface="Arial" pitchFamily="34" charset="0"/>
                      <a:ea typeface="MS Gothic" pitchFamily="49" charset="-128"/>
                      <a:cs typeface="Times New Roman" pitchFamily="18" charset="0"/>
                    </a:rPr>
                    <a:t>Contains information of itself (AP 2), as well as AP 1 and AP 3 of Channel 1 and </a:t>
                  </a:r>
                </a:p>
                <a:p>
                  <a:pPr algn="ctr" eaLnBrk="1">
                    <a:lnSpc>
                      <a:spcPct val="93000"/>
                    </a:lnSpc>
                    <a:spcBef>
                      <a:spcPct val="0"/>
                    </a:spcBef>
                    <a:buClr>
                      <a:srgbClr val="000000"/>
                    </a:buClr>
                    <a:buFont typeface="Times New Roman" pitchFamily="18" charset="0"/>
                    <a:buNone/>
                  </a:pPr>
                  <a:r>
                    <a:rPr kumimoji="0" lang="en-US" altLang="ja-JP" sz="1000" b="0">
                      <a:solidFill>
                        <a:schemeClr val="tx1"/>
                      </a:solidFill>
                      <a:latin typeface="Arial" pitchFamily="34" charset="0"/>
                      <a:ea typeface="MS Gothic" pitchFamily="49" charset="-128"/>
                      <a:cs typeface="Times New Roman" pitchFamily="18" charset="0"/>
                    </a:rPr>
                    <a:t>Channel 6</a:t>
                  </a:r>
                </a:p>
              </p:txBody>
            </p:sp>
            <p:sp>
              <p:nvSpPr>
                <p:cNvPr id="19" name="Rectangle 18"/>
                <p:cNvSpPr>
                  <a:spLocks noChangeArrowheads="1"/>
                </p:cNvSpPr>
                <p:nvPr/>
              </p:nvSpPr>
              <p:spPr bwMode="auto">
                <a:xfrm>
                  <a:off x="7094" y="7377"/>
                  <a:ext cx="763" cy="316"/>
                </a:xfrm>
                <a:prstGeom prst="rect">
                  <a:avLst/>
                </a:prstGeom>
                <a:solidFill>
                  <a:srgbClr val="C2FFF0"/>
                </a:solidFill>
                <a:ln w="9525">
                  <a:solidFill>
                    <a:srgbClr val="000000"/>
                  </a:solidFill>
                  <a:miter lim="800000"/>
                  <a:headEnd/>
                  <a:tailEnd/>
                </a:ln>
                <a:effectLst>
                  <a:outerShdw blurRad="40000" dist="23000" dir="5400000" rotWithShape="0">
                    <a:srgbClr val="808080">
                      <a:alpha val="34998"/>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Cn 1</a:t>
                  </a:r>
                </a:p>
              </p:txBody>
            </p:sp>
            <p:sp>
              <p:nvSpPr>
                <p:cNvPr id="20" name="Rectangle 19"/>
                <p:cNvSpPr>
                  <a:spLocks noChangeArrowheads="1"/>
                </p:cNvSpPr>
                <p:nvPr/>
              </p:nvSpPr>
              <p:spPr bwMode="auto">
                <a:xfrm>
                  <a:off x="8499" y="7377"/>
                  <a:ext cx="761" cy="316"/>
                </a:xfrm>
                <a:prstGeom prst="rect">
                  <a:avLst/>
                </a:prstGeom>
                <a:solidFill>
                  <a:srgbClr val="C2FFF0"/>
                </a:solidFill>
                <a:ln w="9525">
                  <a:solidFill>
                    <a:srgbClr val="000000"/>
                  </a:solidFill>
                  <a:miter lim="800000"/>
                  <a:headEnd/>
                  <a:tailEnd/>
                </a:ln>
                <a:effectLst>
                  <a:outerShdw blurRad="40000" dist="23000" dir="5400000" rotWithShape="0">
                    <a:srgbClr val="808080">
                      <a:alpha val="34998"/>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Ch 6</a:t>
                  </a:r>
                </a:p>
              </p:txBody>
            </p:sp>
          </p:grpSp>
          <p:sp>
            <p:nvSpPr>
              <p:cNvPr id="11" name="AutoShape 81"/>
              <p:cNvSpPr>
                <a:spLocks noChangeArrowheads="1"/>
              </p:cNvSpPr>
              <p:nvPr/>
            </p:nvSpPr>
            <p:spPr bwMode="auto">
              <a:xfrm>
                <a:off x="194884" y="262362"/>
                <a:ext cx="378075" cy="367554"/>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AP1</a:t>
                </a:r>
              </a:p>
            </p:txBody>
          </p:sp>
          <p:sp>
            <p:nvSpPr>
              <p:cNvPr id="12" name="AutoShape 82"/>
              <p:cNvSpPr>
                <a:spLocks noChangeArrowheads="1"/>
              </p:cNvSpPr>
              <p:nvPr/>
            </p:nvSpPr>
            <p:spPr bwMode="auto">
              <a:xfrm>
                <a:off x="790833" y="262362"/>
                <a:ext cx="379357" cy="367554"/>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AP2</a:t>
                </a:r>
              </a:p>
            </p:txBody>
          </p:sp>
          <p:sp>
            <p:nvSpPr>
              <p:cNvPr id="13" name="AutoShape 83"/>
              <p:cNvSpPr>
                <a:spLocks noChangeArrowheads="1"/>
              </p:cNvSpPr>
              <p:nvPr/>
            </p:nvSpPr>
            <p:spPr bwMode="auto">
              <a:xfrm>
                <a:off x="1388063" y="262362"/>
                <a:ext cx="378075" cy="367554"/>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000" b="0">
                    <a:solidFill>
                      <a:schemeClr val="tx1"/>
                    </a:solidFill>
                    <a:latin typeface="Arial" pitchFamily="34" charset="0"/>
                    <a:cs typeface="Times New Roman" pitchFamily="18" charset="0"/>
                  </a:rPr>
                  <a:t>AP3</a:t>
                </a:r>
              </a:p>
            </p:txBody>
          </p:sp>
        </p:grpSp>
      </p:grpSp>
      <p:sp>
        <p:nvSpPr>
          <p:cNvPr id="32" name="コンテンツ プレースホルダ 3"/>
          <p:cNvSpPr>
            <a:spLocks noGrp="1"/>
          </p:cNvSpPr>
          <p:nvPr/>
        </p:nvSpPr>
        <p:spPr bwMode="auto">
          <a:xfrm>
            <a:off x="616644" y="6237312"/>
            <a:ext cx="42433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lIns="90000" tIns="66168" rIns="90000" bIns="45000"/>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eaLnBrk="1">
              <a:lnSpc>
                <a:spcPct val="73000"/>
              </a:lnSpc>
              <a:spcBef>
                <a:spcPct val="0"/>
              </a:spcBef>
              <a:spcAft>
                <a:spcPts val="1425"/>
              </a:spcAft>
              <a:buClr>
                <a:srgbClr val="000000"/>
              </a:buClr>
              <a:buFont typeface="Times New Roman" pitchFamily="18" charset="0"/>
              <a:buNone/>
            </a:pPr>
            <a:r>
              <a:rPr lang="en-US" altLang="ja-JP" sz="1400" b="0" dirty="0">
                <a:solidFill>
                  <a:srgbClr val="000000"/>
                </a:solidFill>
                <a:latin typeface="Arial Unicode MS" pitchFamily="50" charset="-127"/>
                <a:ea typeface="Arial Unicode MS" pitchFamily="50" charset="-127"/>
                <a:cs typeface="Arial Unicode MS" pitchFamily="50" charset="-127"/>
              </a:rPr>
              <a:t>Source: IEEE 802.11-13/1325r5</a:t>
            </a: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p:txBody>
      </p:sp>
      <p:sp>
        <p:nvSpPr>
          <p:cNvPr id="33"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1053160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11ai Active Scanning </a:t>
            </a:r>
            <a:r>
              <a:rPr lang="en-US" altLang="ko-KR" dirty="0" smtClean="0"/>
              <a:t>Enhancement (2/2)</a:t>
            </a:r>
            <a:endParaRPr lang="ko-KR" altLang="en-US"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15</a:t>
            </a:fld>
            <a:endParaRPr lang="en-US" altLang="ko-KR"/>
          </a:p>
        </p:txBody>
      </p:sp>
      <p:sp>
        <p:nvSpPr>
          <p:cNvPr id="68" name="내용 개체 틀 2"/>
          <p:cNvSpPr>
            <a:spLocks noGrp="1"/>
          </p:cNvSpPr>
          <p:nvPr>
            <p:ph idx="1"/>
          </p:nvPr>
        </p:nvSpPr>
        <p:spPr>
          <a:xfrm>
            <a:off x="685800" y="1981200"/>
            <a:ext cx="8206680" cy="4114800"/>
          </a:xfrm>
        </p:spPr>
        <p:txBody>
          <a:bodyPr/>
          <a:lstStyle/>
          <a:p>
            <a:pPr marL="400050">
              <a:lnSpc>
                <a:spcPct val="73000"/>
              </a:lnSpc>
              <a:defRPr/>
            </a:pPr>
            <a:r>
              <a:rPr lang="fi-FI" altLang="ja-JP" sz="2400" dirty="0" smtClean="0"/>
              <a:t>Probe </a:t>
            </a:r>
            <a:r>
              <a:rPr lang="fi-FI" altLang="ja-JP" sz="2400" dirty="0"/>
              <a:t>Request contains criteria to responding </a:t>
            </a:r>
            <a:r>
              <a:rPr lang="fi-FI" altLang="ja-JP" sz="2400" dirty="0" smtClean="0"/>
              <a:t>Probe</a:t>
            </a:r>
          </a:p>
          <a:p>
            <a:pPr marL="57150" indent="0">
              <a:lnSpc>
                <a:spcPct val="73000"/>
              </a:lnSpc>
              <a:buNone/>
              <a:defRPr/>
            </a:pPr>
            <a:r>
              <a:rPr lang="fi-FI" altLang="ja-JP" sz="2400" dirty="0" smtClean="0"/>
              <a:t>    </a:t>
            </a:r>
            <a:r>
              <a:rPr lang="fi-FI" altLang="ja-JP" sz="2400" dirty="0"/>
              <a:t>Response from the </a:t>
            </a:r>
            <a:r>
              <a:rPr lang="fi-FI" altLang="ja-JP" sz="2400" dirty="0" smtClean="0"/>
              <a:t>AP</a:t>
            </a:r>
          </a:p>
          <a:p>
            <a:pPr marL="800100" lvl="1">
              <a:lnSpc>
                <a:spcPct val="73000"/>
              </a:lnSpc>
              <a:defRPr/>
            </a:pPr>
            <a:r>
              <a:rPr lang="en-US" altLang="ja-JP" sz="2000" dirty="0"/>
              <a:t>Response is transmitted by the AP only if the criteria </a:t>
            </a:r>
            <a:r>
              <a:rPr lang="en-US" altLang="ja-JP" sz="2000" dirty="0" smtClean="0"/>
              <a:t>is </a:t>
            </a:r>
            <a:r>
              <a:rPr lang="en-US" altLang="ja-JP" sz="2000" dirty="0"/>
              <a:t>met to reduce unnecessary Probe </a:t>
            </a:r>
            <a:r>
              <a:rPr lang="en-US" altLang="ja-JP" sz="2000" dirty="0" smtClean="0"/>
              <a:t>Responses</a:t>
            </a:r>
          </a:p>
          <a:p>
            <a:pPr marL="800100" lvl="1">
              <a:lnSpc>
                <a:spcPct val="73000"/>
              </a:lnSpc>
              <a:defRPr/>
            </a:pPr>
            <a:r>
              <a:rPr lang="en-US" altLang="ja-JP" sz="2000" dirty="0" smtClean="0"/>
              <a:t>Criteria include:</a:t>
            </a:r>
          </a:p>
          <a:p>
            <a:pPr marL="1143000" lvl="2">
              <a:lnSpc>
                <a:spcPct val="73000"/>
              </a:lnSpc>
              <a:defRPr/>
            </a:pPr>
            <a:r>
              <a:rPr lang="fi-FI" altLang="ja-JP" sz="1600" dirty="0"/>
              <a:t>STA’s preference on AP’s capability (</a:t>
            </a:r>
            <a:r>
              <a:rPr lang="fi-FI" altLang="ja-JP" sz="1400" dirty="0"/>
              <a:t>E.g, STA prefers only HT or VHT Aps)</a:t>
            </a:r>
          </a:p>
          <a:p>
            <a:pPr marL="1143000" lvl="2">
              <a:lnSpc>
                <a:spcPct val="73000"/>
              </a:lnSpc>
              <a:defRPr/>
            </a:pPr>
            <a:r>
              <a:rPr lang="fi-FI" altLang="ja-JP" sz="1600" dirty="0"/>
              <a:t>Reception power </a:t>
            </a:r>
          </a:p>
          <a:p>
            <a:pPr marL="1143000" lvl="2">
              <a:lnSpc>
                <a:spcPct val="73000"/>
              </a:lnSpc>
              <a:defRPr/>
            </a:pPr>
            <a:r>
              <a:rPr lang="fi-FI" altLang="ja-JP" sz="1600" dirty="0"/>
              <a:t>AP’s channel access delay, STA’s QoS requirement, etc</a:t>
            </a:r>
            <a:endParaRPr lang="en-US" altLang="ja-JP" sz="1600" dirty="0"/>
          </a:p>
          <a:p>
            <a:pPr marL="1143000" lvl="2">
              <a:lnSpc>
                <a:spcPct val="73000"/>
              </a:lnSpc>
              <a:defRPr/>
            </a:pPr>
            <a:endParaRPr lang="en-US" altLang="ja-JP" sz="1600" dirty="0"/>
          </a:p>
          <a:p>
            <a:pPr marL="400050">
              <a:lnSpc>
                <a:spcPct val="73000"/>
              </a:lnSpc>
              <a:defRPr/>
            </a:pPr>
            <a:endParaRPr lang="fi-FI" altLang="ja-JP" sz="2400" dirty="0"/>
          </a:p>
          <a:p>
            <a:pPr marL="400050">
              <a:lnSpc>
                <a:spcPct val="73000"/>
              </a:lnSpc>
              <a:defRPr/>
            </a:pPr>
            <a:endParaRPr lang="en-US" altLang="ja-JP" sz="2400" dirty="0">
              <a:solidFill>
                <a:srgbClr val="FF0000"/>
              </a:solidFill>
            </a:endParaRPr>
          </a:p>
          <a:p>
            <a:pPr marL="800100" lvl="1">
              <a:lnSpc>
                <a:spcPct val="73000"/>
              </a:lnSpc>
              <a:defRPr/>
            </a:pPr>
            <a:endParaRPr lang="en-US" altLang="ja-JP" sz="2000" dirty="0" smtClean="0"/>
          </a:p>
          <a:p>
            <a:pPr marL="400050">
              <a:lnSpc>
                <a:spcPct val="73000"/>
              </a:lnSpc>
              <a:defRPr/>
            </a:pPr>
            <a:endParaRPr lang="en-US" altLang="ko-KR" sz="2400" dirty="0" smtClean="0"/>
          </a:p>
          <a:p>
            <a:pPr marL="400050">
              <a:lnSpc>
                <a:spcPct val="73000"/>
              </a:lnSpc>
              <a:defRPr/>
            </a:pPr>
            <a:endParaRPr lang="en-US" altLang="ko-KR" sz="2200" dirty="0" smtClean="0"/>
          </a:p>
        </p:txBody>
      </p:sp>
      <p:grpSp>
        <p:nvGrpSpPr>
          <p:cNvPr id="32" name="Group 6"/>
          <p:cNvGrpSpPr>
            <a:grpSpLocks/>
          </p:cNvGrpSpPr>
          <p:nvPr/>
        </p:nvGrpSpPr>
        <p:grpSpPr bwMode="auto">
          <a:xfrm>
            <a:off x="1420813" y="4149080"/>
            <a:ext cx="3121025" cy="2327275"/>
            <a:chOff x="0" y="0"/>
            <a:chExt cx="2167255" cy="1670203"/>
          </a:xfrm>
        </p:grpSpPr>
        <p:grpSp>
          <p:nvGrpSpPr>
            <p:cNvPr id="33" name="Group 7"/>
            <p:cNvGrpSpPr>
              <a:grpSpLocks/>
            </p:cNvGrpSpPr>
            <p:nvPr/>
          </p:nvGrpSpPr>
          <p:grpSpPr bwMode="auto">
            <a:xfrm>
              <a:off x="182880" y="435128"/>
              <a:ext cx="1984375" cy="1235075"/>
              <a:chOff x="2206" y="4388"/>
              <a:chExt cx="3125" cy="1945"/>
            </a:xfrm>
          </p:grpSpPr>
          <p:grpSp>
            <p:nvGrpSpPr>
              <p:cNvPr id="37" name="Group 11"/>
              <p:cNvGrpSpPr>
                <a:grpSpLocks/>
              </p:cNvGrpSpPr>
              <p:nvPr/>
            </p:nvGrpSpPr>
            <p:grpSpPr bwMode="auto">
              <a:xfrm>
                <a:off x="2206" y="4388"/>
                <a:ext cx="1853" cy="1744"/>
                <a:chOff x="2357" y="4397"/>
                <a:chExt cx="1853" cy="1744"/>
              </a:xfrm>
            </p:grpSpPr>
            <p:sp>
              <p:nvSpPr>
                <p:cNvPr id="40" name="AutoShape 297"/>
                <p:cNvSpPr>
                  <a:spLocks noChangeArrowheads="1"/>
                </p:cNvSpPr>
                <p:nvPr/>
              </p:nvSpPr>
              <p:spPr bwMode="auto">
                <a:xfrm>
                  <a:off x="2987" y="5608"/>
                  <a:ext cx="641" cy="533"/>
                </a:xfrm>
                <a:prstGeom prst="roundRect">
                  <a:avLst>
                    <a:gd name="adj" fmla="val 16667"/>
                  </a:avLst>
                </a:prstGeom>
                <a:solidFill>
                  <a:srgbClr val="F79646"/>
                </a:solidFill>
                <a:ln w="38100">
                  <a:solidFill>
                    <a:srgbClr val="F2F2F2"/>
                  </a:solidFill>
                  <a:round/>
                  <a:headEnd/>
                  <a:tailEnd/>
                </a:ln>
                <a:effectLst>
                  <a:outerShdw dist="28398" dir="3806097" algn="ctr" rotWithShape="0">
                    <a:srgbClr val="974706">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100" b="0">
                      <a:solidFill>
                        <a:schemeClr val="tx1"/>
                      </a:solidFill>
                      <a:latin typeface="Arial" pitchFamily="34" charset="0"/>
                      <a:cs typeface="Times New Roman" pitchFamily="18" charset="0"/>
                    </a:rPr>
                    <a:t>STA 1</a:t>
                  </a:r>
                </a:p>
              </p:txBody>
            </p:sp>
            <p:cxnSp>
              <p:nvCxnSpPr>
                <p:cNvPr id="41" name="AutoShape 298"/>
                <p:cNvCxnSpPr>
                  <a:cxnSpLocks noChangeShapeType="1"/>
                </p:cNvCxnSpPr>
                <p:nvPr/>
              </p:nvCxnSpPr>
              <p:spPr bwMode="auto">
                <a:xfrm flipV="1">
                  <a:off x="3283" y="4397"/>
                  <a:ext cx="1" cy="109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2" name="AutoShape 299"/>
                <p:cNvCxnSpPr>
                  <a:cxnSpLocks noChangeShapeType="1"/>
                </p:cNvCxnSpPr>
                <p:nvPr/>
              </p:nvCxnSpPr>
              <p:spPr bwMode="auto">
                <a:xfrm flipH="1" flipV="1">
                  <a:off x="2357" y="4397"/>
                  <a:ext cx="926" cy="109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3" name="AutoShape 300"/>
                <p:cNvCxnSpPr>
                  <a:cxnSpLocks noChangeShapeType="1"/>
                </p:cNvCxnSpPr>
                <p:nvPr/>
              </p:nvCxnSpPr>
              <p:spPr bwMode="auto">
                <a:xfrm flipV="1">
                  <a:off x="3284" y="4397"/>
                  <a:ext cx="926" cy="109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4" name="Rectangle 18"/>
                <p:cNvSpPr>
                  <a:spLocks noChangeArrowheads="1"/>
                </p:cNvSpPr>
                <p:nvPr/>
              </p:nvSpPr>
              <p:spPr bwMode="auto">
                <a:xfrm>
                  <a:off x="2645" y="4718"/>
                  <a:ext cx="1246" cy="597"/>
                </a:xfrm>
                <a:prstGeom prst="rect">
                  <a:avLst/>
                </a:prstGeom>
                <a:solidFill>
                  <a:srgbClr val="4BACC6"/>
                </a:solidFill>
                <a:ln w="38100">
                  <a:solidFill>
                    <a:srgbClr val="F2F2F2"/>
                  </a:solidFill>
                  <a:miter lim="800000"/>
                  <a:headEnd/>
                  <a:tailEnd/>
                </a:ln>
                <a:effectLst>
                  <a:outerShdw dist="28398" dir="3806097" algn="ctr" rotWithShape="0">
                    <a:srgbClr val="205867">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100" b="0" dirty="0">
                      <a:solidFill>
                        <a:schemeClr val="tx1"/>
                      </a:solidFill>
                      <a:latin typeface="Arial" pitchFamily="34" charset="0"/>
                      <a:cs typeface="Times New Roman" pitchFamily="18" charset="0"/>
                    </a:rPr>
                    <a:t>Probe Request</a:t>
                  </a:r>
                </a:p>
              </p:txBody>
            </p:sp>
          </p:grpSp>
          <p:sp>
            <p:nvSpPr>
              <p:cNvPr id="38" name="Arc 327"/>
              <p:cNvSpPr>
                <a:spLocks/>
              </p:cNvSpPr>
              <p:nvPr/>
            </p:nvSpPr>
            <p:spPr bwMode="auto">
              <a:xfrm rot="10652231">
                <a:off x="3641" y="5209"/>
                <a:ext cx="434" cy="37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ko-KR" altLang="en-US"/>
              </a:p>
            </p:txBody>
          </p:sp>
          <p:sp>
            <p:nvSpPr>
              <p:cNvPr id="39" name="Text Box 328"/>
              <p:cNvSpPr txBox="1">
                <a:spLocks noChangeArrowheads="1"/>
              </p:cNvSpPr>
              <p:nvPr/>
            </p:nvSpPr>
            <p:spPr bwMode="auto">
              <a:xfrm>
                <a:off x="4097" y="5201"/>
                <a:ext cx="1234" cy="1132"/>
              </a:xfrm>
              <a:prstGeom prst="rect">
                <a:avLst/>
              </a:prstGeom>
              <a:gradFill rotWithShape="1">
                <a:gsLst>
                  <a:gs pos="0">
                    <a:srgbClr val="85FFDB"/>
                  </a:gs>
                  <a:gs pos="100000">
                    <a:srgbClr val="00EBA8"/>
                  </a:gs>
                </a:gsLst>
                <a:lin ang="5400000"/>
              </a:gradFill>
              <a:ln w="9525">
                <a:solidFill>
                  <a:srgbClr val="00CC98"/>
                </a:solidFill>
                <a:miter lim="800000"/>
                <a:headEnd/>
                <a:tailEnd/>
              </a:ln>
              <a:effectLst>
                <a:outerShdw blurRad="40000" dist="23000" dir="5400000" rotWithShape="0">
                  <a:srgbClr val="808080">
                    <a:alpha val="34998"/>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kumimoji="0" lang="en-US" altLang="ja-JP" sz="1100" b="0">
                    <a:solidFill>
                      <a:schemeClr val="tx1"/>
                    </a:solidFill>
                    <a:latin typeface="Arial" pitchFamily="34" charset="0"/>
                    <a:ea typeface="MS Gothic" pitchFamily="49" charset="-128"/>
                    <a:cs typeface="Times New Roman" pitchFamily="18" charset="0"/>
                  </a:rPr>
                  <a:t>Specify criteria on responding Probe </a:t>
                </a:r>
              </a:p>
              <a:p>
                <a:pPr algn="ctr" eaLnBrk="1">
                  <a:lnSpc>
                    <a:spcPct val="93000"/>
                  </a:lnSpc>
                  <a:spcBef>
                    <a:spcPct val="0"/>
                  </a:spcBef>
                  <a:buClr>
                    <a:srgbClr val="000000"/>
                  </a:buClr>
                  <a:buFont typeface="Times New Roman" pitchFamily="18" charset="0"/>
                  <a:buNone/>
                </a:pPr>
                <a:r>
                  <a:rPr kumimoji="0" lang="en-US" altLang="ja-JP" sz="1100" b="0">
                    <a:solidFill>
                      <a:schemeClr val="tx1"/>
                    </a:solidFill>
                    <a:latin typeface="Arial" pitchFamily="34" charset="0"/>
                    <a:ea typeface="MS Gothic" pitchFamily="49" charset="-128"/>
                    <a:cs typeface="Times New Roman" pitchFamily="18" charset="0"/>
                  </a:rPr>
                  <a:t>Response </a:t>
                </a:r>
              </a:p>
              <a:p>
                <a:pPr algn="ctr" eaLnBrk="1">
                  <a:lnSpc>
                    <a:spcPct val="93000"/>
                  </a:lnSpc>
                  <a:spcBef>
                    <a:spcPct val="0"/>
                  </a:spcBef>
                  <a:buClr>
                    <a:srgbClr val="000000"/>
                  </a:buClr>
                  <a:buFont typeface="Times New Roman" pitchFamily="18" charset="0"/>
                  <a:buNone/>
                </a:pPr>
                <a:r>
                  <a:rPr kumimoji="0" lang="en-US" altLang="ja-JP" sz="1100" b="0">
                    <a:solidFill>
                      <a:schemeClr val="tx1"/>
                    </a:solidFill>
                    <a:latin typeface="Arial" pitchFamily="34" charset="0"/>
                    <a:ea typeface="MS Gothic" pitchFamily="49" charset="-128"/>
                    <a:cs typeface="Times New Roman" pitchFamily="18" charset="0"/>
                  </a:rPr>
                  <a:t>to APs</a:t>
                </a:r>
              </a:p>
            </p:txBody>
          </p:sp>
        </p:grpSp>
        <p:sp>
          <p:nvSpPr>
            <p:cNvPr id="34" name="AutoShape 81"/>
            <p:cNvSpPr>
              <a:spLocks noChangeArrowheads="1"/>
            </p:cNvSpPr>
            <p:nvPr/>
          </p:nvSpPr>
          <p:spPr bwMode="auto">
            <a:xfrm>
              <a:off x="0" y="0"/>
              <a:ext cx="378112" cy="366852"/>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100" b="0">
                  <a:solidFill>
                    <a:schemeClr val="tx1"/>
                  </a:solidFill>
                  <a:latin typeface="Arial" pitchFamily="34" charset="0"/>
                  <a:cs typeface="Times New Roman" pitchFamily="18" charset="0"/>
                </a:rPr>
                <a:t>AP1</a:t>
              </a:r>
            </a:p>
          </p:txBody>
        </p:sp>
        <p:sp>
          <p:nvSpPr>
            <p:cNvPr id="35" name="AutoShape 82"/>
            <p:cNvSpPr>
              <a:spLocks noChangeArrowheads="1"/>
            </p:cNvSpPr>
            <p:nvPr/>
          </p:nvSpPr>
          <p:spPr bwMode="auto">
            <a:xfrm>
              <a:off x="599688" y="0"/>
              <a:ext cx="378112" cy="366852"/>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100" b="0">
                  <a:solidFill>
                    <a:schemeClr val="tx1"/>
                  </a:solidFill>
                  <a:latin typeface="Arial" pitchFamily="34" charset="0"/>
                  <a:cs typeface="Times New Roman" pitchFamily="18" charset="0"/>
                </a:rPr>
                <a:t>AP2</a:t>
              </a:r>
            </a:p>
          </p:txBody>
        </p:sp>
        <p:sp>
          <p:nvSpPr>
            <p:cNvPr id="36" name="AutoShape 83"/>
            <p:cNvSpPr>
              <a:spLocks noChangeArrowheads="1"/>
            </p:cNvSpPr>
            <p:nvPr/>
          </p:nvSpPr>
          <p:spPr bwMode="auto">
            <a:xfrm>
              <a:off x="1191659" y="0"/>
              <a:ext cx="378112" cy="366852"/>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100" b="0">
                  <a:solidFill>
                    <a:schemeClr val="tx1"/>
                  </a:solidFill>
                  <a:latin typeface="Arial" pitchFamily="34" charset="0"/>
                  <a:cs typeface="Times New Roman" pitchFamily="18" charset="0"/>
                </a:rPr>
                <a:t>AP3</a:t>
              </a:r>
            </a:p>
          </p:txBody>
        </p:sp>
      </p:grpSp>
      <p:grpSp>
        <p:nvGrpSpPr>
          <p:cNvPr id="45" name="Group 19"/>
          <p:cNvGrpSpPr>
            <a:grpSpLocks/>
          </p:cNvGrpSpPr>
          <p:nvPr/>
        </p:nvGrpSpPr>
        <p:grpSpPr bwMode="auto">
          <a:xfrm>
            <a:off x="4732338" y="4152255"/>
            <a:ext cx="2990850" cy="2344737"/>
            <a:chOff x="0" y="0"/>
            <a:chExt cx="2076581" cy="1682772"/>
          </a:xfrm>
        </p:grpSpPr>
        <p:grpSp>
          <p:nvGrpSpPr>
            <p:cNvPr id="46" name="Group 20"/>
            <p:cNvGrpSpPr>
              <a:grpSpLocks/>
            </p:cNvGrpSpPr>
            <p:nvPr/>
          </p:nvGrpSpPr>
          <p:grpSpPr bwMode="auto">
            <a:xfrm>
              <a:off x="379861" y="454047"/>
              <a:ext cx="1696720" cy="1228725"/>
              <a:chOff x="5436" y="4398"/>
              <a:chExt cx="2672" cy="1935"/>
            </a:xfrm>
          </p:grpSpPr>
          <p:grpSp>
            <p:nvGrpSpPr>
              <p:cNvPr id="50" name="Group 24"/>
              <p:cNvGrpSpPr>
                <a:grpSpLocks/>
              </p:cNvGrpSpPr>
              <p:nvPr/>
            </p:nvGrpSpPr>
            <p:grpSpPr bwMode="auto">
              <a:xfrm>
                <a:off x="5436" y="4398"/>
                <a:ext cx="1246" cy="1743"/>
                <a:chOff x="4410" y="6085"/>
                <a:chExt cx="1246" cy="1743"/>
              </a:xfrm>
            </p:grpSpPr>
            <p:sp>
              <p:nvSpPr>
                <p:cNvPr id="53" name="AutoShape 310"/>
                <p:cNvSpPr>
                  <a:spLocks noChangeArrowheads="1"/>
                </p:cNvSpPr>
                <p:nvPr/>
              </p:nvSpPr>
              <p:spPr bwMode="auto">
                <a:xfrm>
                  <a:off x="4714" y="7297"/>
                  <a:ext cx="642" cy="531"/>
                </a:xfrm>
                <a:prstGeom prst="roundRect">
                  <a:avLst>
                    <a:gd name="adj" fmla="val 16667"/>
                  </a:avLst>
                </a:prstGeom>
                <a:solidFill>
                  <a:srgbClr val="F79646"/>
                </a:solidFill>
                <a:ln w="38100">
                  <a:solidFill>
                    <a:srgbClr val="F2F2F2"/>
                  </a:solidFill>
                  <a:round/>
                  <a:headEnd/>
                  <a:tailEnd/>
                </a:ln>
                <a:effectLst>
                  <a:outerShdw dist="28398" dir="3806097" algn="ctr" rotWithShape="0">
                    <a:srgbClr val="974706">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100" b="0">
                      <a:solidFill>
                        <a:schemeClr val="tx1"/>
                      </a:solidFill>
                      <a:latin typeface="Arial" pitchFamily="34" charset="0"/>
                      <a:cs typeface="Times New Roman" pitchFamily="18" charset="0"/>
                    </a:rPr>
                    <a:t>STA 1</a:t>
                  </a:r>
                </a:p>
              </p:txBody>
            </p:sp>
            <p:cxnSp>
              <p:nvCxnSpPr>
                <p:cNvPr id="54" name="AutoShape 311"/>
                <p:cNvCxnSpPr>
                  <a:cxnSpLocks noChangeShapeType="1"/>
                </p:cNvCxnSpPr>
                <p:nvPr/>
              </p:nvCxnSpPr>
              <p:spPr bwMode="auto">
                <a:xfrm>
                  <a:off x="5039" y="6085"/>
                  <a:ext cx="0" cy="9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5" name="Rectangle 29"/>
                <p:cNvSpPr>
                  <a:spLocks noChangeArrowheads="1"/>
                </p:cNvSpPr>
                <p:nvPr/>
              </p:nvSpPr>
              <p:spPr bwMode="auto">
                <a:xfrm>
                  <a:off x="4411" y="6251"/>
                  <a:ext cx="1246" cy="596"/>
                </a:xfrm>
                <a:prstGeom prst="rect">
                  <a:avLst/>
                </a:prstGeom>
                <a:solidFill>
                  <a:srgbClr val="4BACC6"/>
                </a:solidFill>
                <a:ln w="38100">
                  <a:solidFill>
                    <a:srgbClr val="F2F2F2"/>
                  </a:solidFill>
                  <a:miter lim="800000"/>
                  <a:headEnd/>
                  <a:tailEnd/>
                </a:ln>
                <a:effectLst>
                  <a:outerShdw dist="28398" dir="3806097" algn="ctr" rotWithShape="0">
                    <a:srgbClr val="205867">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100" b="0">
                      <a:solidFill>
                        <a:schemeClr val="tx1"/>
                      </a:solidFill>
                      <a:latin typeface="Arial" pitchFamily="34" charset="0"/>
                      <a:cs typeface="Times New Roman" pitchFamily="18" charset="0"/>
                    </a:rPr>
                    <a:t>Probe </a:t>
                  </a:r>
                </a:p>
                <a:p>
                  <a:pPr algn="ctr" eaLnBrk="1">
                    <a:lnSpc>
                      <a:spcPct val="93000"/>
                    </a:lnSpc>
                    <a:spcBef>
                      <a:spcPct val="0"/>
                    </a:spcBef>
                    <a:buClr>
                      <a:srgbClr val="000000"/>
                    </a:buClr>
                    <a:buFont typeface="Times New Roman" pitchFamily="18" charset="0"/>
                    <a:buNone/>
                  </a:pPr>
                  <a:r>
                    <a:rPr lang="en-US" altLang="ko-KR" sz="1100" b="0">
                      <a:solidFill>
                        <a:schemeClr val="tx1"/>
                      </a:solidFill>
                      <a:latin typeface="Arial" pitchFamily="34" charset="0"/>
                      <a:cs typeface="Times New Roman" pitchFamily="18" charset="0"/>
                    </a:rPr>
                    <a:t>Response</a:t>
                  </a:r>
                </a:p>
              </p:txBody>
            </p:sp>
          </p:grpSp>
          <p:sp>
            <p:nvSpPr>
              <p:cNvPr id="51" name="Arc 329"/>
              <p:cNvSpPr>
                <a:spLocks/>
              </p:cNvSpPr>
              <p:nvPr/>
            </p:nvSpPr>
            <p:spPr bwMode="auto">
              <a:xfrm rot="10652231">
                <a:off x="6472" y="5205"/>
                <a:ext cx="400" cy="37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ko-KR" altLang="en-US"/>
              </a:p>
            </p:txBody>
          </p:sp>
          <p:sp>
            <p:nvSpPr>
              <p:cNvPr id="52" name="Text Box 330"/>
              <p:cNvSpPr txBox="1">
                <a:spLocks noChangeArrowheads="1"/>
              </p:cNvSpPr>
              <p:nvPr/>
            </p:nvSpPr>
            <p:spPr bwMode="auto">
              <a:xfrm>
                <a:off x="6876" y="5199"/>
                <a:ext cx="1232" cy="1134"/>
              </a:xfrm>
              <a:prstGeom prst="rect">
                <a:avLst/>
              </a:prstGeom>
              <a:gradFill rotWithShape="1">
                <a:gsLst>
                  <a:gs pos="0">
                    <a:srgbClr val="85FFDB"/>
                  </a:gs>
                  <a:gs pos="100000">
                    <a:srgbClr val="00EBA8"/>
                  </a:gs>
                </a:gsLst>
                <a:lin ang="5400000"/>
              </a:gradFill>
              <a:ln w="9525">
                <a:solidFill>
                  <a:srgbClr val="00CC98"/>
                </a:solidFill>
                <a:miter lim="800000"/>
                <a:headEnd/>
                <a:tailEnd/>
              </a:ln>
              <a:effectLst>
                <a:outerShdw blurRad="40000" dist="23000" dir="5400000" rotWithShape="0">
                  <a:srgbClr val="808080">
                    <a:alpha val="34998"/>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kumimoji="0" lang="en-US" altLang="ja-JP" sz="1100" b="0">
                    <a:solidFill>
                      <a:schemeClr val="tx1"/>
                    </a:solidFill>
                    <a:latin typeface="Arial" pitchFamily="34" charset="0"/>
                    <a:ea typeface="MS Gothic" pitchFamily="49" charset="-128"/>
                    <a:cs typeface="Times New Roman" pitchFamily="18" charset="0"/>
                  </a:rPr>
                  <a:t>Probe </a:t>
                </a:r>
              </a:p>
              <a:p>
                <a:pPr algn="ctr" eaLnBrk="1">
                  <a:lnSpc>
                    <a:spcPct val="93000"/>
                  </a:lnSpc>
                  <a:spcBef>
                    <a:spcPct val="0"/>
                  </a:spcBef>
                  <a:buClr>
                    <a:srgbClr val="000000"/>
                  </a:buClr>
                  <a:buFont typeface="Times New Roman" pitchFamily="18" charset="0"/>
                  <a:buNone/>
                </a:pPr>
                <a:r>
                  <a:rPr kumimoji="0" lang="en-US" altLang="ja-JP" sz="1100" b="0">
                    <a:solidFill>
                      <a:schemeClr val="tx1"/>
                    </a:solidFill>
                    <a:latin typeface="Arial" pitchFamily="34" charset="0"/>
                    <a:ea typeface="MS Gothic" pitchFamily="49" charset="-128"/>
                    <a:cs typeface="Times New Roman" pitchFamily="18" charset="0"/>
                  </a:rPr>
                  <a:t>response </a:t>
                </a:r>
              </a:p>
              <a:p>
                <a:pPr algn="ctr" eaLnBrk="1">
                  <a:lnSpc>
                    <a:spcPct val="93000"/>
                  </a:lnSpc>
                  <a:spcBef>
                    <a:spcPct val="0"/>
                  </a:spcBef>
                  <a:buClr>
                    <a:srgbClr val="000000"/>
                  </a:buClr>
                  <a:buFont typeface="Times New Roman" pitchFamily="18" charset="0"/>
                  <a:buNone/>
                </a:pPr>
                <a:r>
                  <a:rPr kumimoji="0" lang="en-US" altLang="ja-JP" sz="1100" b="0">
                    <a:solidFill>
                      <a:schemeClr val="tx1"/>
                    </a:solidFill>
                    <a:latin typeface="Arial" pitchFamily="34" charset="0"/>
                    <a:ea typeface="MS Gothic" pitchFamily="49" charset="-128"/>
                    <a:cs typeface="Times New Roman" pitchFamily="18" charset="0"/>
                  </a:rPr>
                  <a:t>is transmitted </a:t>
                </a:r>
              </a:p>
              <a:p>
                <a:pPr algn="ctr" eaLnBrk="1">
                  <a:lnSpc>
                    <a:spcPct val="93000"/>
                  </a:lnSpc>
                  <a:spcBef>
                    <a:spcPct val="0"/>
                  </a:spcBef>
                  <a:buClr>
                    <a:srgbClr val="000000"/>
                  </a:buClr>
                  <a:buFont typeface="Times New Roman" pitchFamily="18" charset="0"/>
                  <a:buNone/>
                </a:pPr>
                <a:r>
                  <a:rPr kumimoji="0" lang="en-US" altLang="ja-JP" sz="1100" b="0">
                    <a:solidFill>
                      <a:schemeClr val="tx1"/>
                    </a:solidFill>
                    <a:latin typeface="Arial" pitchFamily="34" charset="0"/>
                    <a:ea typeface="MS Gothic" pitchFamily="49" charset="-128"/>
                    <a:cs typeface="Times New Roman" pitchFamily="18" charset="0"/>
                  </a:rPr>
                  <a:t>if all the criteria are met</a:t>
                </a:r>
              </a:p>
            </p:txBody>
          </p:sp>
        </p:grpSp>
        <p:sp>
          <p:nvSpPr>
            <p:cNvPr id="47" name="AutoShape 81"/>
            <p:cNvSpPr>
              <a:spLocks noChangeArrowheads="1"/>
            </p:cNvSpPr>
            <p:nvPr/>
          </p:nvSpPr>
          <p:spPr bwMode="auto">
            <a:xfrm>
              <a:off x="0" y="0"/>
              <a:ext cx="379163" cy="366860"/>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100" b="0">
                  <a:solidFill>
                    <a:schemeClr val="tx1"/>
                  </a:solidFill>
                  <a:latin typeface="Arial" pitchFamily="34" charset="0"/>
                  <a:cs typeface="Times New Roman" pitchFamily="18" charset="0"/>
                </a:rPr>
                <a:t>AP1</a:t>
              </a:r>
            </a:p>
          </p:txBody>
        </p:sp>
        <p:sp>
          <p:nvSpPr>
            <p:cNvPr id="48" name="AutoShape 82"/>
            <p:cNvSpPr>
              <a:spLocks noChangeArrowheads="1"/>
            </p:cNvSpPr>
            <p:nvPr/>
          </p:nvSpPr>
          <p:spPr bwMode="auto">
            <a:xfrm>
              <a:off x="592994" y="0"/>
              <a:ext cx="379163" cy="366860"/>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100" b="0">
                  <a:solidFill>
                    <a:schemeClr val="tx1"/>
                  </a:solidFill>
                  <a:latin typeface="Arial" pitchFamily="34" charset="0"/>
                  <a:cs typeface="Times New Roman" pitchFamily="18" charset="0"/>
                </a:rPr>
                <a:t>AP2</a:t>
              </a:r>
            </a:p>
          </p:txBody>
        </p:sp>
        <p:sp>
          <p:nvSpPr>
            <p:cNvPr id="49" name="AutoShape 83"/>
            <p:cNvSpPr>
              <a:spLocks noChangeArrowheads="1"/>
            </p:cNvSpPr>
            <p:nvPr/>
          </p:nvSpPr>
          <p:spPr bwMode="auto">
            <a:xfrm>
              <a:off x="1191499" y="0"/>
              <a:ext cx="378062" cy="366860"/>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algn="ctr" eaLnBrk="1">
                <a:lnSpc>
                  <a:spcPct val="93000"/>
                </a:lnSpc>
                <a:spcBef>
                  <a:spcPct val="0"/>
                </a:spcBef>
                <a:buClr>
                  <a:srgbClr val="000000"/>
                </a:buClr>
                <a:buFont typeface="Times New Roman" pitchFamily="18" charset="0"/>
                <a:buNone/>
              </a:pPr>
              <a:r>
                <a:rPr lang="en-US" altLang="ko-KR" sz="1100" b="0">
                  <a:solidFill>
                    <a:schemeClr val="tx1"/>
                  </a:solidFill>
                  <a:latin typeface="Arial" pitchFamily="34" charset="0"/>
                  <a:cs typeface="Times New Roman" pitchFamily="18" charset="0"/>
                </a:rPr>
                <a:t>AP3</a:t>
              </a:r>
            </a:p>
          </p:txBody>
        </p:sp>
      </p:grpSp>
      <p:sp>
        <p:nvSpPr>
          <p:cNvPr id="56" name="コンテンツ プレースホルダ 3"/>
          <p:cNvSpPr>
            <a:spLocks noGrp="1"/>
          </p:cNvSpPr>
          <p:nvPr/>
        </p:nvSpPr>
        <p:spPr bwMode="auto">
          <a:xfrm>
            <a:off x="112588" y="6237312"/>
            <a:ext cx="42433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lIns="90000" tIns="66168" rIns="90000" bIns="45000"/>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eaLnBrk="1">
              <a:lnSpc>
                <a:spcPct val="73000"/>
              </a:lnSpc>
              <a:spcBef>
                <a:spcPct val="0"/>
              </a:spcBef>
              <a:spcAft>
                <a:spcPts val="1425"/>
              </a:spcAft>
              <a:buClr>
                <a:srgbClr val="000000"/>
              </a:buClr>
              <a:buFont typeface="Times New Roman" pitchFamily="18" charset="0"/>
              <a:buNone/>
            </a:pPr>
            <a:r>
              <a:rPr lang="en-US" altLang="ja-JP" sz="1400" b="0" dirty="0">
                <a:solidFill>
                  <a:srgbClr val="000000"/>
                </a:solidFill>
                <a:latin typeface="Arial Unicode MS" pitchFamily="50" charset="-127"/>
                <a:ea typeface="Arial Unicode MS" pitchFamily="50" charset="-127"/>
                <a:cs typeface="Arial Unicode MS" pitchFamily="50" charset="-127"/>
              </a:rPr>
              <a:t>Source: IEEE 802.11-13/1325r5</a:t>
            </a: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p:txBody>
      </p:sp>
      <p:sp>
        <p:nvSpPr>
          <p:cNvPr id="57"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2387892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11ai Passive Scanning Enhancement</a:t>
            </a:r>
            <a:endParaRPr lang="ko-KR" altLang="en-US"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16</a:t>
            </a:fld>
            <a:endParaRPr lang="en-US" altLang="ko-KR"/>
          </a:p>
        </p:txBody>
      </p:sp>
      <p:sp>
        <p:nvSpPr>
          <p:cNvPr id="68" name="내용 개체 틀 2"/>
          <p:cNvSpPr>
            <a:spLocks noGrp="1"/>
          </p:cNvSpPr>
          <p:nvPr>
            <p:ph idx="1"/>
          </p:nvPr>
        </p:nvSpPr>
        <p:spPr>
          <a:xfrm>
            <a:off x="685800" y="1981200"/>
            <a:ext cx="8062664" cy="4114800"/>
          </a:xfrm>
        </p:spPr>
        <p:txBody>
          <a:bodyPr/>
          <a:lstStyle/>
          <a:p>
            <a:pPr marL="400050">
              <a:lnSpc>
                <a:spcPct val="73000"/>
              </a:lnSpc>
              <a:defRPr/>
            </a:pPr>
            <a:r>
              <a:rPr lang="en-US" altLang="ja-JP" sz="2000" dirty="0" smtClean="0">
                <a:solidFill>
                  <a:srgbClr val="FF0000"/>
                </a:solidFill>
              </a:rPr>
              <a:t>FILS </a:t>
            </a:r>
            <a:r>
              <a:rPr lang="en-US" altLang="ja-JP" sz="2000" dirty="0">
                <a:solidFill>
                  <a:srgbClr val="FF0000"/>
                </a:solidFill>
              </a:rPr>
              <a:t>Discovery (FD) frame</a:t>
            </a:r>
            <a:r>
              <a:rPr lang="en-US" altLang="ja-JP" sz="2000" dirty="0"/>
              <a:t>: short beacon frame for fast  discovery of APs</a:t>
            </a:r>
          </a:p>
          <a:p>
            <a:pPr marL="800100" lvl="1">
              <a:lnSpc>
                <a:spcPct val="73000"/>
              </a:lnSpc>
              <a:defRPr/>
            </a:pPr>
            <a:r>
              <a:rPr lang="en-US" altLang="ja-JP" sz="2000" dirty="0" smtClean="0"/>
              <a:t>FD </a:t>
            </a:r>
            <a:r>
              <a:rPr lang="en-US" altLang="ja-JP" sz="2000" dirty="0"/>
              <a:t>frame is transmitted between Beacon frames for a </a:t>
            </a:r>
            <a:r>
              <a:rPr lang="en-US" altLang="ja-JP" sz="2000" dirty="0">
                <a:solidFill>
                  <a:srgbClr val="FF0000"/>
                </a:solidFill>
              </a:rPr>
              <a:t>fast AP/Network discovery</a:t>
            </a:r>
          </a:p>
          <a:p>
            <a:pPr marL="800100" lvl="1">
              <a:lnSpc>
                <a:spcPct val="73000"/>
              </a:lnSpc>
              <a:defRPr/>
            </a:pPr>
            <a:r>
              <a:rPr lang="en-US" altLang="ja-JP" sz="2000" dirty="0"/>
              <a:t>FD frame may be transmitted as a non-HT duplicate  PPDU, enabling a  larger channel than 20MHz</a:t>
            </a:r>
            <a:endParaRPr lang="en-US" altLang="ja-JP" sz="2000" dirty="0" smtClean="0"/>
          </a:p>
          <a:p>
            <a:pPr marL="1143000" lvl="2">
              <a:lnSpc>
                <a:spcPct val="73000"/>
              </a:lnSpc>
              <a:defRPr/>
            </a:pPr>
            <a:endParaRPr lang="en-US" altLang="ja-JP" sz="1600" dirty="0"/>
          </a:p>
          <a:p>
            <a:pPr marL="400050">
              <a:lnSpc>
                <a:spcPct val="73000"/>
              </a:lnSpc>
              <a:defRPr/>
            </a:pPr>
            <a:endParaRPr lang="fi-FI" altLang="ja-JP" sz="2400" dirty="0"/>
          </a:p>
          <a:p>
            <a:pPr marL="400050">
              <a:lnSpc>
                <a:spcPct val="73000"/>
              </a:lnSpc>
              <a:defRPr/>
            </a:pPr>
            <a:endParaRPr lang="en-US" altLang="ja-JP" sz="2400" dirty="0">
              <a:solidFill>
                <a:srgbClr val="FF0000"/>
              </a:solidFill>
            </a:endParaRPr>
          </a:p>
          <a:p>
            <a:pPr marL="800100" lvl="1">
              <a:lnSpc>
                <a:spcPct val="73000"/>
              </a:lnSpc>
              <a:defRPr/>
            </a:pPr>
            <a:endParaRPr lang="en-US" altLang="ja-JP" sz="2000" dirty="0" smtClean="0"/>
          </a:p>
          <a:p>
            <a:pPr marL="400050">
              <a:lnSpc>
                <a:spcPct val="73000"/>
              </a:lnSpc>
              <a:defRPr/>
            </a:pPr>
            <a:endParaRPr lang="en-US" altLang="ko-KR" sz="2400" dirty="0" smtClean="0"/>
          </a:p>
          <a:p>
            <a:pPr marL="400050">
              <a:lnSpc>
                <a:spcPct val="73000"/>
              </a:lnSpc>
              <a:defRPr/>
            </a:pPr>
            <a:endParaRPr lang="en-US" altLang="ko-KR" sz="2200" dirty="0" smtClean="0"/>
          </a:p>
        </p:txBody>
      </p:sp>
      <p:sp>
        <p:nvSpPr>
          <p:cNvPr id="31" name="Rectangle 7"/>
          <p:cNvSpPr>
            <a:spLocks noChangeArrowheads="1"/>
          </p:cNvSpPr>
          <p:nvPr/>
        </p:nvSpPr>
        <p:spPr bwMode="auto">
          <a:xfrm>
            <a:off x="6781800" y="4111302"/>
            <a:ext cx="2038350" cy="381000"/>
          </a:xfrm>
          <a:prstGeom prst="rect">
            <a:avLst/>
          </a:prstGeom>
          <a:solidFill>
            <a:srgbClr val="00B8FF">
              <a:alpha val="23137"/>
            </a:srgbClr>
          </a:solidFill>
          <a:ln w="9525">
            <a:solidFill>
              <a:schemeClr val="tx1"/>
            </a:solidFill>
            <a:round/>
            <a:headEnd/>
            <a:tailEnd/>
          </a:ln>
        </p:spPr>
        <p:txBody>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algn="ctr" hangingPunct="1"/>
            <a:r>
              <a:rPr kumimoji="0" lang="fi-FI" altLang="ja-JP" sz="1400">
                <a:ea typeface="MS Gothic" pitchFamily="49" charset="-128"/>
              </a:rPr>
              <a:t>Payload of FD Frame </a:t>
            </a:r>
            <a:endParaRPr kumimoji="0" lang="en-US" altLang="ja-JP" sz="1400">
              <a:solidFill>
                <a:schemeClr val="bg1"/>
              </a:solidFill>
              <a:latin typeface="Times New Roman" pitchFamily="18" charset="0"/>
              <a:ea typeface="MS Gothic" pitchFamily="49" charset="-128"/>
            </a:endParaRPr>
          </a:p>
        </p:txBody>
      </p:sp>
      <p:sp>
        <p:nvSpPr>
          <p:cNvPr id="56" name="TextBox 55"/>
          <p:cNvSpPr txBox="1">
            <a:spLocks noChangeArrowheads="1"/>
          </p:cNvSpPr>
          <p:nvPr/>
        </p:nvSpPr>
        <p:spPr bwMode="auto">
          <a:xfrm>
            <a:off x="4529138" y="3895402"/>
            <a:ext cx="1200150" cy="738188"/>
          </a:xfrm>
          <a:prstGeom prst="rect">
            <a:avLst/>
          </a:prstGeom>
          <a:gradFill rotWithShape="1">
            <a:gsLst>
              <a:gs pos="0">
                <a:srgbClr val="85FFDB"/>
              </a:gs>
              <a:gs pos="100000">
                <a:srgbClr val="00EBA8"/>
              </a:gs>
            </a:gsLst>
            <a:lin ang="5400000"/>
          </a:gradFill>
          <a:ln w="9525">
            <a:solidFill>
              <a:srgbClr val="00CC98"/>
            </a:solidFill>
            <a:miter lim="800000"/>
            <a:headEnd/>
            <a:tailEnd/>
          </a:ln>
          <a:effectLst>
            <a:outerShdw blurRad="40000" dist="23000" dir="5400000" rotWithShape="0">
              <a:srgbClr val="808080">
                <a:alpha val="34998"/>
              </a:srgbClr>
            </a:outerShdw>
          </a:effectLst>
        </p:spPr>
        <p:txBody>
          <a:bodyPr>
            <a:spAutoFit/>
          </a:bodyPr>
          <a:lstStyle>
            <a:lvl1pPr>
              <a:defRPr kumimoji="1" sz="2400">
                <a:solidFill>
                  <a:schemeClr val="tx1"/>
                </a:solidFill>
                <a:latin typeface="Arial" pitchFamily="34" charset="0"/>
                <a:ea typeface="MS Gothic" pitchFamily="49" charset="-128"/>
              </a:defRPr>
            </a:lvl1pPr>
            <a:lvl2pPr marL="37931725" indent="-37474525">
              <a:defRPr kumimoji="1" sz="2400">
                <a:solidFill>
                  <a:schemeClr val="tx1"/>
                </a:solidFill>
                <a:latin typeface="Arial" pitchFamily="34" charset="0"/>
                <a:ea typeface="MS Gothic" pitchFamily="49" charset="-128"/>
              </a:defRPr>
            </a:lvl2pPr>
            <a:lvl3pPr>
              <a:defRPr kumimoji="1" sz="2400">
                <a:solidFill>
                  <a:schemeClr val="tx1"/>
                </a:solidFill>
                <a:latin typeface="Arial" pitchFamily="34" charset="0"/>
                <a:ea typeface="MS Gothic" pitchFamily="49" charset="-128"/>
              </a:defRPr>
            </a:lvl3pPr>
            <a:lvl4pPr>
              <a:defRPr kumimoji="1" sz="2400">
                <a:solidFill>
                  <a:schemeClr val="tx1"/>
                </a:solidFill>
                <a:latin typeface="Arial" pitchFamily="34" charset="0"/>
                <a:ea typeface="MS Gothic" pitchFamily="49" charset="-128"/>
              </a:defRPr>
            </a:lvl4pPr>
            <a:lvl5pPr>
              <a:defRPr kumimoji="1" sz="2400">
                <a:solidFill>
                  <a:schemeClr val="tx1"/>
                </a:solidFill>
                <a:latin typeface="Arial" pitchFamily="34" charset="0"/>
                <a:ea typeface="MS Gothic" pitchFamily="49" charset="-128"/>
              </a:defRPr>
            </a:lvl5pPr>
            <a:lvl6pPr marL="4572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6pPr>
            <a:lvl7pPr marL="9144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7pPr>
            <a:lvl8pPr marL="13716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8pPr>
            <a:lvl9pPr marL="18288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9pPr>
          </a:lstStyle>
          <a:p>
            <a:pPr>
              <a:defRPr/>
            </a:pPr>
            <a:r>
              <a:rPr kumimoji="0" lang="fi-FI" altLang="ja-JP" sz="1400" dirty="0" smtClean="0">
                <a:solidFill>
                  <a:srgbClr val="0D0D0D"/>
                </a:solidFill>
                <a:latin typeface="Times New Roman" pitchFamily="18" charset="0"/>
              </a:rPr>
              <a:t>Primary </a:t>
            </a:r>
          </a:p>
          <a:p>
            <a:pPr>
              <a:defRPr/>
            </a:pPr>
            <a:r>
              <a:rPr kumimoji="0" lang="fi-FI" altLang="ja-JP" sz="1400" dirty="0" smtClean="0">
                <a:solidFill>
                  <a:srgbClr val="0D0D0D"/>
                </a:solidFill>
                <a:latin typeface="Times New Roman" pitchFamily="18" charset="0"/>
              </a:rPr>
              <a:t>channel of the transmitter</a:t>
            </a:r>
            <a:endParaRPr kumimoji="0" lang="en-US" altLang="ja-JP" sz="1400" dirty="0" smtClean="0">
              <a:solidFill>
                <a:srgbClr val="0D0D0D"/>
              </a:solidFill>
              <a:latin typeface="Times New Roman" pitchFamily="18" charset="0"/>
            </a:endParaRPr>
          </a:p>
        </p:txBody>
      </p:sp>
      <p:cxnSp>
        <p:nvCxnSpPr>
          <p:cNvPr id="57" name="Straight Arrow Connector 12"/>
          <p:cNvCxnSpPr>
            <a:cxnSpLocks noChangeShapeType="1"/>
          </p:cNvCxnSpPr>
          <p:nvPr/>
        </p:nvCxnSpPr>
        <p:spPr bwMode="auto">
          <a:xfrm>
            <a:off x="5067300" y="5082852"/>
            <a:ext cx="774700" cy="1588"/>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8" name="Rectangle 16"/>
          <p:cNvSpPr>
            <a:spLocks noChangeArrowheads="1"/>
          </p:cNvSpPr>
          <p:nvPr/>
        </p:nvSpPr>
        <p:spPr bwMode="auto">
          <a:xfrm>
            <a:off x="5867400" y="4111302"/>
            <a:ext cx="912813" cy="381000"/>
          </a:xfrm>
          <a:prstGeom prst="rect">
            <a:avLst/>
          </a:prstGeom>
          <a:solidFill>
            <a:srgbClr val="00B8FF">
              <a:alpha val="23137"/>
            </a:srgbClr>
          </a:solidFill>
          <a:ln w="9525">
            <a:solidFill>
              <a:schemeClr val="tx1"/>
            </a:solidFill>
            <a:round/>
            <a:headEnd/>
            <a:tailEnd/>
          </a:ln>
        </p:spPr>
        <p:txBody>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hangingPunct="1"/>
            <a:r>
              <a:rPr kumimoji="0" lang="fi-FI" altLang="ja-JP" sz="1400">
                <a:solidFill>
                  <a:srgbClr val="FF0000"/>
                </a:solidFill>
                <a:latin typeface="Times New Roman" pitchFamily="18" charset="0"/>
                <a:ea typeface="MS Gothic" pitchFamily="49" charset="-128"/>
              </a:rPr>
              <a:t>Preamble</a:t>
            </a:r>
            <a:endParaRPr kumimoji="0" lang="en-US" altLang="ja-JP" sz="1400">
              <a:solidFill>
                <a:srgbClr val="FF0000"/>
              </a:solidFill>
              <a:latin typeface="Times New Roman" pitchFamily="18" charset="0"/>
              <a:ea typeface="MS Gothic" pitchFamily="49" charset="-128"/>
            </a:endParaRPr>
          </a:p>
        </p:txBody>
      </p:sp>
      <p:sp>
        <p:nvSpPr>
          <p:cNvPr id="59" name="Rectangle 18"/>
          <p:cNvSpPr>
            <a:spLocks noChangeArrowheads="1"/>
          </p:cNvSpPr>
          <p:nvPr/>
        </p:nvSpPr>
        <p:spPr bwMode="auto">
          <a:xfrm>
            <a:off x="6781800" y="4492302"/>
            <a:ext cx="2038350" cy="419100"/>
          </a:xfrm>
          <a:prstGeom prst="rect">
            <a:avLst/>
          </a:prstGeom>
          <a:solidFill>
            <a:srgbClr val="00B8FF">
              <a:alpha val="23137"/>
            </a:srgbClr>
          </a:solidFill>
          <a:ln w="9525">
            <a:solidFill>
              <a:schemeClr val="tx1"/>
            </a:solidFill>
            <a:round/>
            <a:headEnd/>
            <a:tailEnd/>
          </a:ln>
        </p:spPr>
        <p:txBody>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algn="ctr" hangingPunct="1"/>
            <a:r>
              <a:rPr kumimoji="0" lang="fi-FI" altLang="ja-JP" sz="1400">
                <a:ea typeface="MS Gothic" pitchFamily="49" charset="-128"/>
              </a:rPr>
              <a:t>Payload of FD Frame </a:t>
            </a:r>
            <a:endParaRPr kumimoji="0" lang="en-US" altLang="ja-JP" sz="1400">
              <a:solidFill>
                <a:schemeClr val="bg1"/>
              </a:solidFill>
              <a:latin typeface="Times New Roman" pitchFamily="18" charset="0"/>
              <a:ea typeface="MS Gothic" pitchFamily="49" charset="-128"/>
            </a:endParaRPr>
          </a:p>
        </p:txBody>
      </p:sp>
      <p:sp>
        <p:nvSpPr>
          <p:cNvPr id="60" name="Rectangle 19"/>
          <p:cNvSpPr>
            <a:spLocks noChangeArrowheads="1"/>
          </p:cNvSpPr>
          <p:nvPr/>
        </p:nvSpPr>
        <p:spPr bwMode="auto">
          <a:xfrm>
            <a:off x="6781800" y="4911402"/>
            <a:ext cx="2038350" cy="379413"/>
          </a:xfrm>
          <a:prstGeom prst="rect">
            <a:avLst/>
          </a:prstGeom>
          <a:solidFill>
            <a:srgbClr val="00B8FF">
              <a:alpha val="23137"/>
            </a:srgbClr>
          </a:solidFill>
          <a:ln w="9525">
            <a:solidFill>
              <a:schemeClr val="tx1"/>
            </a:solidFill>
            <a:round/>
            <a:headEnd/>
            <a:tailEnd/>
          </a:ln>
        </p:spPr>
        <p:txBody>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algn="ctr" hangingPunct="1"/>
            <a:r>
              <a:rPr kumimoji="0" lang="fi-FI" altLang="ja-JP" sz="1400">
                <a:ea typeface="MS Gothic" pitchFamily="49" charset="-128"/>
              </a:rPr>
              <a:t>Payload of FD Frame </a:t>
            </a:r>
            <a:endParaRPr kumimoji="0" lang="en-US" altLang="ja-JP" sz="1400">
              <a:solidFill>
                <a:schemeClr val="bg1"/>
              </a:solidFill>
              <a:latin typeface="Times New Roman" pitchFamily="18" charset="0"/>
              <a:ea typeface="MS Gothic" pitchFamily="49" charset="-128"/>
            </a:endParaRPr>
          </a:p>
        </p:txBody>
      </p:sp>
      <p:sp>
        <p:nvSpPr>
          <p:cNvPr id="61" name="Rectangle 20"/>
          <p:cNvSpPr>
            <a:spLocks noChangeArrowheads="1"/>
          </p:cNvSpPr>
          <p:nvPr/>
        </p:nvSpPr>
        <p:spPr bwMode="auto">
          <a:xfrm>
            <a:off x="6781800" y="5292402"/>
            <a:ext cx="2038350" cy="363538"/>
          </a:xfrm>
          <a:prstGeom prst="rect">
            <a:avLst/>
          </a:prstGeom>
          <a:solidFill>
            <a:srgbClr val="00B8FF">
              <a:alpha val="23137"/>
            </a:srgbClr>
          </a:solidFill>
          <a:ln w="9525">
            <a:solidFill>
              <a:schemeClr val="tx1"/>
            </a:solidFill>
            <a:round/>
            <a:headEnd/>
            <a:tailEnd/>
          </a:ln>
        </p:spPr>
        <p:txBody>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algn="ctr" hangingPunct="1"/>
            <a:r>
              <a:rPr kumimoji="0" lang="fi-FI" altLang="ja-JP" sz="1400">
                <a:ea typeface="MS Gothic" pitchFamily="49" charset="-128"/>
              </a:rPr>
              <a:t>Payload of FD Frame </a:t>
            </a:r>
            <a:endParaRPr kumimoji="0" lang="en-US" altLang="ja-JP" sz="1400">
              <a:solidFill>
                <a:schemeClr val="bg1"/>
              </a:solidFill>
              <a:latin typeface="Times New Roman" pitchFamily="18" charset="0"/>
              <a:ea typeface="MS Gothic" pitchFamily="49" charset="-128"/>
            </a:endParaRPr>
          </a:p>
        </p:txBody>
      </p:sp>
      <p:sp>
        <p:nvSpPr>
          <p:cNvPr id="62" name="Rectangle 24"/>
          <p:cNvSpPr>
            <a:spLocks noChangeArrowheads="1"/>
          </p:cNvSpPr>
          <p:nvPr/>
        </p:nvSpPr>
        <p:spPr bwMode="auto">
          <a:xfrm>
            <a:off x="5868988" y="4492302"/>
            <a:ext cx="912812" cy="419100"/>
          </a:xfrm>
          <a:prstGeom prst="rect">
            <a:avLst/>
          </a:prstGeom>
          <a:solidFill>
            <a:srgbClr val="00B8FF">
              <a:alpha val="23137"/>
            </a:srgbClr>
          </a:solidFill>
          <a:ln w="9525">
            <a:solidFill>
              <a:schemeClr val="tx1"/>
            </a:solidFill>
            <a:round/>
            <a:headEnd/>
            <a:tailEnd/>
          </a:ln>
        </p:spPr>
        <p:txBody>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hangingPunct="1"/>
            <a:r>
              <a:rPr kumimoji="0" lang="fi-FI" altLang="ja-JP" sz="1400">
                <a:solidFill>
                  <a:srgbClr val="FF0000"/>
                </a:solidFill>
                <a:latin typeface="Times New Roman" pitchFamily="18" charset="0"/>
                <a:ea typeface="MS Gothic" pitchFamily="49" charset="-128"/>
              </a:rPr>
              <a:t>Preamble</a:t>
            </a:r>
            <a:endParaRPr kumimoji="0" lang="en-US" altLang="ja-JP" sz="1400">
              <a:solidFill>
                <a:srgbClr val="FF0000"/>
              </a:solidFill>
              <a:latin typeface="Times New Roman" pitchFamily="18" charset="0"/>
              <a:ea typeface="MS Gothic" pitchFamily="49" charset="-128"/>
            </a:endParaRPr>
          </a:p>
        </p:txBody>
      </p:sp>
      <p:sp>
        <p:nvSpPr>
          <p:cNvPr id="63" name="Rectangle 25"/>
          <p:cNvSpPr>
            <a:spLocks noChangeArrowheads="1"/>
          </p:cNvSpPr>
          <p:nvPr/>
        </p:nvSpPr>
        <p:spPr bwMode="auto">
          <a:xfrm>
            <a:off x="5867400" y="4911402"/>
            <a:ext cx="912813" cy="381000"/>
          </a:xfrm>
          <a:prstGeom prst="rect">
            <a:avLst/>
          </a:prstGeom>
          <a:solidFill>
            <a:srgbClr val="00B8FF">
              <a:alpha val="23137"/>
            </a:srgbClr>
          </a:solidFill>
          <a:ln w="9525">
            <a:solidFill>
              <a:schemeClr val="tx1"/>
            </a:solidFill>
            <a:round/>
            <a:headEnd/>
            <a:tailEnd/>
          </a:ln>
        </p:spPr>
        <p:txBody>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hangingPunct="1"/>
            <a:r>
              <a:rPr kumimoji="0" lang="fi-FI" altLang="ja-JP" sz="1400">
                <a:solidFill>
                  <a:srgbClr val="FF0000"/>
                </a:solidFill>
                <a:latin typeface="Times New Roman" pitchFamily="18" charset="0"/>
                <a:ea typeface="MS Gothic" pitchFamily="49" charset="-128"/>
              </a:rPr>
              <a:t>Preamble</a:t>
            </a:r>
            <a:endParaRPr kumimoji="0" lang="en-US" altLang="ja-JP" sz="1400">
              <a:solidFill>
                <a:srgbClr val="FF0000"/>
              </a:solidFill>
              <a:latin typeface="Times New Roman" pitchFamily="18" charset="0"/>
              <a:ea typeface="MS Gothic" pitchFamily="49" charset="-128"/>
            </a:endParaRPr>
          </a:p>
        </p:txBody>
      </p:sp>
      <p:sp>
        <p:nvSpPr>
          <p:cNvPr id="64" name="Rectangle 26"/>
          <p:cNvSpPr>
            <a:spLocks noChangeArrowheads="1"/>
          </p:cNvSpPr>
          <p:nvPr/>
        </p:nvSpPr>
        <p:spPr bwMode="auto">
          <a:xfrm>
            <a:off x="5868988" y="5292402"/>
            <a:ext cx="912812" cy="363538"/>
          </a:xfrm>
          <a:prstGeom prst="rect">
            <a:avLst/>
          </a:prstGeom>
          <a:solidFill>
            <a:srgbClr val="00B8FF">
              <a:alpha val="23137"/>
            </a:srgbClr>
          </a:solidFill>
          <a:ln w="9525">
            <a:solidFill>
              <a:schemeClr val="tx1"/>
            </a:solidFill>
            <a:round/>
            <a:headEnd/>
            <a:tailEnd/>
          </a:ln>
        </p:spPr>
        <p:txBody>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hangingPunct="1"/>
            <a:r>
              <a:rPr kumimoji="0" lang="fi-FI" altLang="ja-JP" sz="1400">
                <a:solidFill>
                  <a:srgbClr val="FF0000"/>
                </a:solidFill>
                <a:latin typeface="Times New Roman" pitchFamily="18" charset="0"/>
                <a:ea typeface="MS Gothic" pitchFamily="49" charset="-128"/>
              </a:rPr>
              <a:t>Preamble</a:t>
            </a:r>
            <a:endParaRPr kumimoji="0" lang="en-US" altLang="ja-JP" sz="1400">
              <a:solidFill>
                <a:srgbClr val="FF0000"/>
              </a:solidFill>
              <a:latin typeface="Times New Roman" pitchFamily="18" charset="0"/>
              <a:ea typeface="MS Gothic" pitchFamily="49" charset="-128"/>
            </a:endParaRPr>
          </a:p>
        </p:txBody>
      </p:sp>
      <p:cxnSp>
        <p:nvCxnSpPr>
          <p:cNvPr id="65" name="Straight Arrow Connector 28"/>
          <p:cNvCxnSpPr>
            <a:cxnSpLocks noChangeShapeType="1"/>
          </p:cNvCxnSpPr>
          <p:nvPr/>
        </p:nvCxnSpPr>
        <p:spPr bwMode="auto">
          <a:xfrm>
            <a:off x="495300" y="5425752"/>
            <a:ext cx="3695700" cy="1588"/>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6" name="Straight Arrow Connector 29"/>
          <p:cNvCxnSpPr>
            <a:cxnSpLocks noChangeShapeType="1"/>
          </p:cNvCxnSpPr>
          <p:nvPr/>
        </p:nvCxnSpPr>
        <p:spPr bwMode="auto">
          <a:xfrm rot="5400000" flipH="1" flipV="1">
            <a:off x="1620044" y="5291608"/>
            <a:ext cx="266700" cy="1588"/>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7" name="Straight Arrow Connector 30"/>
          <p:cNvCxnSpPr>
            <a:cxnSpLocks noChangeShapeType="1"/>
          </p:cNvCxnSpPr>
          <p:nvPr/>
        </p:nvCxnSpPr>
        <p:spPr bwMode="auto">
          <a:xfrm rot="5400000" flipH="1" flipV="1">
            <a:off x="2610644" y="5291608"/>
            <a:ext cx="266700" cy="1588"/>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9" name="Straight Arrow Connector 31"/>
          <p:cNvCxnSpPr>
            <a:cxnSpLocks noChangeShapeType="1"/>
          </p:cNvCxnSpPr>
          <p:nvPr/>
        </p:nvCxnSpPr>
        <p:spPr bwMode="auto">
          <a:xfrm flipV="1">
            <a:off x="1752600" y="5311452"/>
            <a:ext cx="952500" cy="3175"/>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70" name="TextBox 32"/>
          <p:cNvSpPr txBox="1">
            <a:spLocks noChangeArrowheads="1"/>
          </p:cNvSpPr>
          <p:nvPr/>
        </p:nvSpPr>
        <p:spPr bwMode="auto">
          <a:xfrm>
            <a:off x="1978025" y="4968552"/>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T2</a:t>
            </a:r>
          </a:p>
        </p:txBody>
      </p:sp>
      <p:sp>
        <p:nvSpPr>
          <p:cNvPr id="71" name="TextBox 33"/>
          <p:cNvSpPr txBox="1">
            <a:spLocks noChangeArrowheads="1"/>
          </p:cNvSpPr>
          <p:nvPr/>
        </p:nvSpPr>
        <p:spPr bwMode="auto">
          <a:xfrm>
            <a:off x="3886200" y="5044752"/>
            <a:ext cx="503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time</a:t>
            </a:r>
          </a:p>
        </p:txBody>
      </p:sp>
      <p:cxnSp>
        <p:nvCxnSpPr>
          <p:cNvPr id="72" name="Straight Arrow Connector 34"/>
          <p:cNvCxnSpPr>
            <a:cxnSpLocks noChangeShapeType="1"/>
          </p:cNvCxnSpPr>
          <p:nvPr/>
        </p:nvCxnSpPr>
        <p:spPr bwMode="auto">
          <a:xfrm rot="5400000" flipH="1" flipV="1">
            <a:off x="609601" y="5233664"/>
            <a:ext cx="3810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3" name="Straight Arrow Connector 35"/>
          <p:cNvCxnSpPr>
            <a:cxnSpLocks noChangeShapeType="1"/>
          </p:cNvCxnSpPr>
          <p:nvPr/>
        </p:nvCxnSpPr>
        <p:spPr bwMode="auto">
          <a:xfrm rot="5400000" flipH="1" flipV="1">
            <a:off x="3561557" y="5215408"/>
            <a:ext cx="4191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74" name="TextBox 58"/>
          <p:cNvSpPr txBox="1">
            <a:spLocks noChangeArrowheads="1"/>
          </p:cNvSpPr>
          <p:nvPr/>
        </p:nvSpPr>
        <p:spPr bwMode="auto">
          <a:xfrm>
            <a:off x="228600" y="3865240"/>
            <a:ext cx="10668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Example #1</a:t>
            </a:r>
          </a:p>
        </p:txBody>
      </p:sp>
      <p:cxnSp>
        <p:nvCxnSpPr>
          <p:cNvPr id="75" name="Straight Arrow Connector 59"/>
          <p:cNvCxnSpPr>
            <a:cxnSpLocks noChangeShapeType="1"/>
          </p:cNvCxnSpPr>
          <p:nvPr/>
        </p:nvCxnSpPr>
        <p:spPr bwMode="auto">
          <a:xfrm>
            <a:off x="457200" y="4587552"/>
            <a:ext cx="3695700" cy="1588"/>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6" name="Straight Arrow Connector 60"/>
          <p:cNvCxnSpPr>
            <a:cxnSpLocks noChangeShapeType="1"/>
          </p:cNvCxnSpPr>
          <p:nvPr/>
        </p:nvCxnSpPr>
        <p:spPr bwMode="auto">
          <a:xfrm rot="5400000" flipH="1" flipV="1">
            <a:off x="1351757" y="4453408"/>
            <a:ext cx="266700" cy="1587"/>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7" name="Straight Arrow Connector 61"/>
          <p:cNvCxnSpPr>
            <a:cxnSpLocks noChangeShapeType="1"/>
          </p:cNvCxnSpPr>
          <p:nvPr/>
        </p:nvCxnSpPr>
        <p:spPr bwMode="auto">
          <a:xfrm rot="5400000" flipH="1" flipV="1">
            <a:off x="2115344" y="4453408"/>
            <a:ext cx="266700" cy="1588"/>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8" name="Straight Arrow Connector 62"/>
          <p:cNvCxnSpPr>
            <a:cxnSpLocks noChangeShapeType="1"/>
          </p:cNvCxnSpPr>
          <p:nvPr/>
        </p:nvCxnSpPr>
        <p:spPr bwMode="auto">
          <a:xfrm flipV="1">
            <a:off x="1524000" y="4473252"/>
            <a:ext cx="723900" cy="3175"/>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79" name="TextBox 63"/>
          <p:cNvSpPr txBox="1">
            <a:spLocks noChangeArrowheads="1"/>
          </p:cNvSpPr>
          <p:nvPr/>
        </p:nvSpPr>
        <p:spPr bwMode="auto">
          <a:xfrm>
            <a:off x="1676400" y="4130352"/>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T1</a:t>
            </a:r>
          </a:p>
        </p:txBody>
      </p:sp>
      <p:sp>
        <p:nvSpPr>
          <p:cNvPr id="80" name="TextBox 64"/>
          <p:cNvSpPr txBox="1">
            <a:spLocks noChangeArrowheads="1"/>
          </p:cNvSpPr>
          <p:nvPr/>
        </p:nvSpPr>
        <p:spPr bwMode="auto">
          <a:xfrm>
            <a:off x="3924300" y="4206552"/>
            <a:ext cx="503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time</a:t>
            </a:r>
          </a:p>
        </p:txBody>
      </p:sp>
      <p:cxnSp>
        <p:nvCxnSpPr>
          <p:cNvPr id="81" name="Straight Arrow Connector 65"/>
          <p:cNvCxnSpPr>
            <a:cxnSpLocks noChangeShapeType="1"/>
          </p:cNvCxnSpPr>
          <p:nvPr/>
        </p:nvCxnSpPr>
        <p:spPr bwMode="auto">
          <a:xfrm rot="5400000" flipH="1" flipV="1">
            <a:off x="571501" y="4395464"/>
            <a:ext cx="3810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82" name="Straight Arrow Connector 66"/>
          <p:cNvCxnSpPr>
            <a:cxnSpLocks noChangeShapeType="1"/>
          </p:cNvCxnSpPr>
          <p:nvPr/>
        </p:nvCxnSpPr>
        <p:spPr bwMode="auto">
          <a:xfrm rot="5400000" flipH="1" flipV="1">
            <a:off x="3523457" y="4377208"/>
            <a:ext cx="4191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83" name="Straight Arrow Connector 67"/>
          <p:cNvCxnSpPr>
            <a:cxnSpLocks noChangeShapeType="1"/>
          </p:cNvCxnSpPr>
          <p:nvPr/>
        </p:nvCxnSpPr>
        <p:spPr bwMode="auto">
          <a:xfrm rot="5400000" flipH="1" flipV="1">
            <a:off x="2837657" y="4453408"/>
            <a:ext cx="266700" cy="1587"/>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84" name="Straight Arrow Connector 71"/>
          <p:cNvCxnSpPr>
            <a:cxnSpLocks noChangeShapeType="1"/>
          </p:cNvCxnSpPr>
          <p:nvPr/>
        </p:nvCxnSpPr>
        <p:spPr bwMode="auto">
          <a:xfrm>
            <a:off x="495300" y="6302052"/>
            <a:ext cx="3695700" cy="1588"/>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85" name="Straight Arrow Connector 73"/>
          <p:cNvCxnSpPr>
            <a:cxnSpLocks noChangeShapeType="1"/>
          </p:cNvCxnSpPr>
          <p:nvPr/>
        </p:nvCxnSpPr>
        <p:spPr bwMode="auto">
          <a:xfrm rot="5400000" flipH="1" flipV="1">
            <a:off x="2153444" y="6167908"/>
            <a:ext cx="266700" cy="1588"/>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86" name="Straight Arrow Connector 74"/>
          <p:cNvCxnSpPr>
            <a:cxnSpLocks noChangeShapeType="1"/>
          </p:cNvCxnSpPr>
          <p:nvPr/>
        </p:nvCxnSpPr>
        <p:spPr bwMode="auto">
          <a:xfrm flipV="1">
            <a:off x="800100" y="6187752"/>
            <a:ext cx="1485900" cy="3175"/>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87" name="TextBox 75"/>
          <p:cNvSpPr txBox="1">
            <a:spLocks noChangeArrowheads="1"/>
          </p:cNvSpPr>
          <p:nvPr/>
        </p:nvSpPr>
        <p:spPr bwMode="auto">
          <a:xfrm>
            <a:off x="1333500" y="5844852"/>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T3</a:t>
            </a:r>
          </a:p>
        </p:txBody>
      </p:sp>
      <p:sp>
        <p:nvSpPr>
          <p:cNvPr id="88" name="TextBox 76"/>
          <p:cNvSpPr txBox="1">
            <a:spLocks noChangeArrowheads="1"/>
          </p:cNvSpPr>
          <p:nvPr/>
        </p:nvSpPr>
        <p:spPr bwMode="auto">
          <a:xfrm>
            <a:off x="4000500" y="5962327"/>
            <a:ext cx="503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time</a:t>
            </a:r>
          </a:p>
        </p:txBody>
      </p:sp>
      <p:cxnSp>
        <p:nvCxnSpPr>
          <p:cNvPr id="89" name="Straight Arrow Connector 77"/>
          <p:cNvCxnSpPr>
            <a:cxnSpLocks noChangeShapeType="1"/>
          </p:cNvCxnSpPr>
          <p:nvPr/>
        </p:nvCxnSpPr>
        <p:spPr bwMode="auto">
          <a:xfrm rot="5400000" flipH="1" flipV="1">
            <a:off x="609601" y="6109964"/>
            <a:ext cx="381000" cy="3175"/>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0" name="Straight Arrow Connector 78"/>
          <p:cNvCxnSpPr>
            <a:cxnSpLocks noChangeShapeType="1"/>
          </p:cNvCxnSpPr>
          <p:nvPr/>
        </p:nvCxnSpPr>
        <p:spPr bwMode="auto">
          <a:xfrm rot="5400000" flipH="1" flipV="1">
            <a:off x="3561557" y="6091708"/>
            <a:ext cx="419100" cy="1587"/>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91" name="TextBox 85"/>
          <p:cNvSpPr txBox="1">
            <a:spLocks noChangeArrowheads="1"/>
          </p:cNvSpPr>
          <p:nvPr/>
        </p:nvSpPr>
        <p:spPr bwMode="auto">
          <a:xfrm>
            <a:off x="266700" y="4749477"/>
            <a:ext cx="9525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Example #2</a:t>
            </a:r>
          </a:p>
        </p:txBody>
      </p:sp>
      <p:sp>
        <p:nvSpPr>
          <p:cNvPr id="92" name="TextBox 86"/>
          <p:cNvSpPr txBox="1">
            <a:spLocks noChangeArrowheads="1"/>
          </p:cNvSpPr>
          <p:nvPr/>
        </p:nvSpPr>
        <p:spPr bwMode="auto">
          <a:xfrm>
            <a:off x="228600" y="5589265"/>
            <a:ext cx="10668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Example #3</a:t>
            </a:r>
          </a:p>
        </p:txBody>
      </p:sp>
      <p:cxnSp>
        <p:nvCxnSpPr>
          <p:cNvPr id="93" name="Straight Arrow Connector 87"/>
          <p:cNvCxnSpPr>
            <a:cxnSpLocks noChangeShapeType="1"/>
          </p:cNvCxnSpPr>
          <p:nvPr/>
        </p:nvCxnSpPr>
        <p:spPr bwMode="auto">
          <a:xfrm rot="5400000" flipH="1" flipV="1">
            <a:off x="1162844" y="3997796"/>
            <a:ext cx="419100" cy="1588"/>
          </a:xfrm>
          <a:prstGeom prst="straightConnector1">
            <a:avLst/>
          </a:prstGeom>
          <a:noFill/>
          <a:ln w="25400">
            <a:solidFill>
              <a:schemeClr val="tx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4" name="Straight Arrow Connector 88"/>
          <p:cNvCxnSpPr>
            <a:cxnSpLocks noChangeShapeType="1"/>
          </p:cNvCxnSpPr>
          <p:nvPr/>
        </p:nvCxnSpPr>
        <p:spPr bwMode="auto">
          <a:xfrm rot="5400000" flipH="1" flipV="1">
            <a:off x="2837657" y="3959696"/>
            <a:ext cx="266700" cy="1587"/>
          </a:xfrm>
          <a:prstGeom prst="straightConnector1">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95" name="TextBox 89"/>
          <p:cNvSpPr txBox="1">
            <a:spLocks noChangeArrowheads="1"/>
          </p:cNvSpPr>
          <p:nvPr/>
        </p:nvSpPr>
        <p:spPr bwMode="auto">
          <a:xfrm>
            <a:off x="1485900" y="3827140"/>
            <a:ext cx="838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Beacon</a:t>
            </a:r>
          </a:p>
        </p:txBody>
      </p:sp>
      <p:sp>
        <p:nvSpPr>
          <p:cNvPr id="96" name="TextBox 90"/>
          <p:cNvSpPr txBox="1">
            <a:spLocks noChangeArrowheads="1"/>
          </p:cNvSpPr>
          <p:nvPr/>
        </p:nvSpPr>
        <p:spPr bwMode="auto">
          <a:xfrm>
            <a:off x="3048000" y="3865240"/>
            <a:ext cx="990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굴림" pitchFamily="50" charset="-127"/>
              </a:defRPr>
            </a:lvl1pPr>
            <a:lvl2pPr marL="37931725" indent="-37474525" eaLnBrk="0" hangingPunct="0">
              <a:defRPr kumimoji="1">
                <a:solidFill>
                  <a:schemeClr val="tx1"/>
                </a:solidFill>
                <a:latin typeface="Arial" pitchFamily="34" charset="0"/>
                <a:ea typeface="굴림" pitchFamily="50" charset="-127"/>
              </a:defRPr>
            </a:lvl2pPr>
            <a:lvl3pPr marL="1143000" indent="-228600" eaLnBrk="0" hangingPunct="0">
              <a:defRPr kumimoji="1">
                <a:solidFill>
                  <a:schemeClr val="tx1"/>
                </a:solidFill>
                <a:latin typeface="Arial" pitchFamily="34" charset="0"/>
                <a:ea typeface="굴림" pitchFamily="50" charset="-127"/>
              </a:defRPr>
            </a:lvl3pPr>
            <a:lvl4pPr marL="1600200" indent="-228600" eaLnBrk="0" hangingPunct="0">
              <a:defRPr kumimoji="1">
                <a:solidFill>
                  <a:schemeClr val="tx1"/>
                </a:solidFill>
                <a:latin typeface="Arial" pitchFamily="34" charset="0"/>
                <a:ea typeface="굴림" pitchFamily="50" charset="-127"/>
              </a:defRPr>
            </a:lvl4pPr>
            <a:lvl5pPr marL="2057400" indent="-228600" eaLnBrk="0" hangingPunct="0">
              <a:defRPr kumimoji="1">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kumimoji="1">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kumimoji="1">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kumimoji="1">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kumimoji="1">
                <a:solidFill>
                  <a:schemeClr val="tx1"/>
                </a:solidFill>
                <a:latin typeface="Arial" pitchFamily="34" charset="0"/>
                <a:ea typeface="굴림" pitchFamily="50" charset="-127"/>
              </a:defRPr>
            </a:lvl9pPr>
          </a:lstStyle>
          <a:p>
            <a:pPr eaLnBrk="1" hangingPunct="1"/>
            <a:r>
              <a:rPr kumimoji="0" lang="en-US" altLang="ja-JP" sz="1400">
                <a:solidFill>
                  <a:srgbClr val="000000"/>
                </a:solidFill>
                <a:ea typeface="MS Gothic" pitchFamily="49" charset="-128"/>
              </a:rPr>
              <a:t>FD frame</a:t>
            </a:r>
          </a:p>
        </p:txBody>
      </p:sp>
      <p:sp>
        <p:nvSpPr>
          <p:cNvPr id="97" name="コンテンツ プレースホルダ 3"/>
          <p:cNvSpPr>
            <a:spLocks noGrp="1"/>
          </p:cNvSpPr>
          <p:nvPr/>
        </p:nvSpPr>
        <p:spPr bwMode="auto">
          <a:xfrm>
            <a:off x="4788024" y="6013048"/>
            <a:ext cx="42433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lIns="90000" tIns="66168" rIns="90000" bIns="45000"/>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eaLnBrk="1">
              <a:lnSpc>
                <a:spcPct val="73000"/>
              </a:lnSpc>
              <a:spcBef>
                <a:spcPct val="0"/>
              </a:spcBef>
              <a:spcAft>
                <a:spcPts val="1425"/>
              </a:spcAft>
              <a:buClr>
                <a:srgbClr val="000000"/>
              </a:buClr>
              <a:buFont typeface="Times New Roman" pitchFamily="18" charset="0"/>
              <a:buNone/>
            </a:pPr>
            <a:r>
              <a:rPr lang="en-US" altLang="ja-JP" sz="1400" b="0" dirty="0">
                <a:solidFill>
                  <a:srgbClr val="000000"/>
                </a:solidFill>
                <a:latin typeface="Arial Unicode MS" pitchFamily="50" charset="-127"/>
                <a:ea typeface="Arial Unicode MS" pitchFamily="50" charset="-127"/>
                <a:cs typeface="Arial Unicode MS" pitchFamily="50" charset="-127"/>
              </a:rPr>
              <a:t>Source: IEEE 802.11-13/1325r5</a:t>
            </a: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p:txBody>
      </p:sp>
      <p:sp>
        <p:nvSpPr>
          <p:cNvPr id="49"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2975119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Concurrent Higher Layer Setup</a:t>
            </a:r>
            <a:endParaRPr lang="ko-KR" altLang="en-US"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17</a:t>
            </a:fld>
            <a:endParaRPr lang="en-US" altLang="ko-KR"/>
          </a:p>
        </p:txBody>
      </p:sp>
      <p:sp>
        <p:nvSpPr>
          <p:cNvPr id="68" name="내용 개체 틀 2"/>
          <p:cNvSpPr>
            <a:spLocks noGrp="1"/>
          </p:cNvSpPr>
          <p:nvPr>
            <p:ph idx="1"/>
          </p:nvPr>
        </p:nvSpPr>
        <p:spPr>
          <a:xfrm>
            <a:off x="685800" y="1981200"/>
            <a:ext cx="8350696" cy="4114800"/>
          </a:xfrm>
        </p:spPr>
        <p:txBody>
          <a:bodyPr/>
          <a:lstStyle/>
          <a:p>
            <a:pPr marL="400050">
              <a:lnSpc>
                <a:spcPct val="73000"/>
              </a:lnSpc>
              <a:defRPr/>
            </a:pPr>
            <a:r>
              <a:rPr lang="en-US" altLang="ja-JP" sz="2400" dirty="0" smtClean="0"/>
              <a:t>Significant </a:t>
            </a:r>
            <a:r>
              <a:rPr lang="en-US" altLang="ja-JP" sz="2400" dirty="0"/>
              <a:t>reduction in setup signaling</a:t>
            </a:r>
          </a:p>
          <a:p>
            <a:pPr lvl="1">
              <a:defRPr/>
            </a:pPr>
            <a:r>
              <a:rPr lang="en-US" altLang="ja-JP" sz="2000" dirty="0"/>
              <a:t>Authentication, 4-way handshake, Association, Higher layer setup </a:t>
            </a:r>
          </a:p>
          <a:p>
            <a:pPr marL="457200" lvl="1" indent="0">
              <a:buFont typeface="Wingdings" pitchFamily="2" charset="2"/>
              <a:buNone/>
              <a:defRPr/>
            </a:pPr>
            <a:r>
              <a:rPr lang="en-US" altLang="ja-JP" sz="2000" dirty="0"/>
              <a:t>   (including IP address assignment) completed in 2 roundtrip </a:t>
            </a:r>
            <a:endParaRPr lang="en-US" altLang="ja-JP" sz="2000" dirty="0" smtClean="0"/>
          </a:p>
          <a:p>
            <a:pPr marL="457200" lvl="1" indent="0">
              <a:buFont typeface="Wingdings" pitchFamily="2" charset="2"/>
              <a:buNone/>
              <a:defRPr/>
            </a:pPr>
            <a:r>
              <a:rPr lang="en-US" altLang="ja-JP" sz="2000" dirty="0"/>
              <a:t> </a:t>
            </a:r>
            <a:r>
              <a:rPr lang="en-US" altLang="ja-JP" sz="2000" dirty="0" smtClean="0"/>
              <a:t>   signaling messages</a:t>
            </a:r>
            <a:endParaRPr lang="en-US" altLang="ja-JP" sz="1600" dirty="0"/>
          </a:p>
          <a:p>
            <a:pPr marL="400050">
              <a:lnSpc>
                <a:spcPct val="73000"/>
              </a:lnSpc>
              <a:defRPr/>
            </a:pPr>
            <a:r>
              <a:rPr lang="en-US" altLang="ja-JP" sz="2000" dirty="0" smtClean="0"/>
              <a:t>Fast </a:t>
            </a:r>
            <a:r>
              <a:rPr lang="en-US" altLang="ja-JP" sz="2000" dirty="0"/>
              <a:t>authentication &amp; FILS IP address assignment speeds up the </a:t>
            </a:r>
            <a:endParaRPr lang="en-US" altLang="ja-JP" sz="2000" dirty="0" smtClean="0"/>
          </a:p>
          <a:p>
            <a:pPr marL="57150" indent="0">
              <a:lnSpc>
                <a:spcPct val="73000"/>
              </a:lnSpc>
              <a:buNone/>
              <a:defRPr/>
            </a:pPr>
            <a:r>
              <a:rPr lang="en-US" altLang="ja-JP" sz="2000" dirty="0"/>
              <a:t> </a:t>
            </a:r>
            <a:r>
              <a:rPr lang="en-US" altLang="ja-JP" sz="2000" dirty="0" smtClean="0"/>
              <a:t>    authentication </a:t>
            </a:r>
            <a:r>
              <a:rPr lang="en-US" altLang="ja-JP" sz="2000" dirty="0"/>
              <a:t>&amp; IP Address assignment procedure</a:t>
            </a:r>
          </a:p>
          <a:p>
            <a:pPr marL="400050">
              <a:lnSpc>
                <a:spcPct val="73000"/>
              </a:lnSpc>
              <a:defRPr/>
            </a:pPr>
            <a:endParaRPr lang="en-US" altLang="ja-JP" sz="2000" dirty="0"/>
          </a:p>
          <a:p>
            <a:pPr marL="400050">
              <a:lnSpc>
                <a:spcPct val="73000"/>
              </a:lnSpc>
              <a:defRPr/>
            </a:pPr>
            <a:endParaRPr lang="fi-FI" altLang="ja-JP" sz="2400" dirty="0"/>
          </a:p>
          <a:p>
            <a:pPr marL="400050">
              <a:lnSpc>
                <a:spcPct val="73000"/>
              </a:lnSpc>
              <a:defRPr/>
            </a:pPr>
            <a:endParaRPr lang="en-US" altLang="ja-JP" sz="2400" dirty="0">
              <a:solidFill>
                <a:srgbClr val="FF0000"/>
              </a:solidFill>
            </a:endParaRPr>
          </a:p>
          <a:p>
            <a:pPr marL="800100" lvl="1">
              <a:lnSpc>
                <a:spcPct val="73000"/>
              </a:lnSpc>
              <a:defRPr/>
            </a:pPr>
            <a:endParaRPr lang="en-US" altLang="ja-JP" sz="2000" dirty="0" smtClean="0"/>
          </a:p>
          <a:p>
            <a:pPr marL="400050">
              <a:lnSpc>
                <a:spcPct val="73000"/>
              </a:lnSpc>
              <a:defRPr/>
            </a:pPr>
            <a:endParaRPr lang="en-US" altLang="ko-KR" sz="2400" dirty="0" smtClean="0"/>
          </a:p>
          <a:p>
            <a:pPr marL="400050">
              <a:lnSpc>
                <a:spcPct val="73000"/>
              </a:lnSpc>
              <a:defRPr/>
            </a:pPr>
            <a:endParaRPr lang="en-US" altLang="ko-KR" sz="2200" dirty="0" smtClean="0"/>
          </a:p>
        </p:txBody>
      </p:sp>
      <p:pic>
        <p:nvPicPr>
          <p:cNvPr id="48" name="図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4005063"/>
            <a:ext cx="5688632" cy="2448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1365192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Reduced Overhead by piggy back</a:t>
            </a:r>
            <a:endParaRPr lang="ko-KR" altLang="en-US"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18</a:t>
            </a:fld>
            <a:endParaRPr lang="en-US" altLang="ko-KR"/>
          </a:p>
        </p:txBody>
      </p:sp>
      <p:sp>
        <p:nvSpPr>
          <p:cNvPr id="68" name="내용 개체 틀 2"/>
          <p:cNvSpPr>
            <a:spLocks noGrp="1"/>
          </p:cNvSpPr>
          <p:nvPr>
            <p:ph idx="1"/>
          </p:nvPr>
        </p:nvSpPr>
        <p:spPr>
          <a:xfrm>
            <a:off x="685800" y="1916832"/>
            <a:ext cx="8350696" cy="4114800"/>
          </a:xfrm>
        </p:spPr>
        <p:txBody>
          <a:bodyPr/>
          <a:lstStyle/>
          <a:p>
            <a:pPr marL="400050">
              <a:lnSpc>
                <a:spcPct val="73000"/>
              </a:lnSpc>
              <a:defRPr/>
            </a:pPr>
            <a:r>
              <a:rPr lang="en-US" altLang="ja-JP" sz="2400" dirty="0" smtClean="0"/>
              <a:t>Piggy-backing </a:t>
            </a:r>
            <a:r>
              <a:rPr lang="en-US" altLang="ja-JP" sz="2400" dirty="0"/>
              <a:t>info along FILS authentication protocol</a:t>
            </a:r>
            <a:r>
              <a:rPr lang="en-US" altLang="ja-JP" sz="2400" dirty="0" smtClean="0"/>
              <a:t>:</a:t>
            </a:r>
          </a:p>
          <a:p>
            <a:pPr marL="800100" lvl="1">
              <a:lnSpc>
                <a:spcPct val="73000"/>
              </a:lnSpc>
              <a:defRPr/>
            </a:pPr>
            <a:r>
              <a:rPr lang="en-US" altLang="ja-JP" sz="2000" dirty="0" smtClean="0"/>
              <a:t>Higher-layer </a:t>
            </a:r>
            <a:r>
              <a:rPr lang="en-US" altLang="ja-JP" sz="2000" dirty="0"/>
              <a:t>setup, including IP address </a:t>
            </a:r>
            <a:r>
              <a:rPr lang="en-US" altLang="ja-JP" sz="2000" dirty="0" smtClean="0"/>
              <a:t>assignment</a:t>
            </a:r>
          </a:p>
          <a:p>
            <a:pPr marL="800100" lvl="1">
              <a:lnSpc>
                <a:spcPct val="73000"/>
              </a:lnSpc>
              <a:defRPr/>
            </a:pPr>
            <a:r>
              <a:rPr lang="en-US" altLang="ja-JP" sz="2000" dirty="0" smtClean="0"/>
              <a:t>Authorization </a:t>
            </a:r>
            <a:r>
              <a:rPr lang="en-US" altLang="ja-JP" sz="2000" dirty="0"/>
              <a:t>functionality, subscription credentials, etc</a:t>
            </a:r>
            <a:r>
              <a:rPr lang="en-US" altLang="ja-JP" sz="2000" dirty="0" smtClean="0"/>
              <a:t>.</a:t>
            </a:r>
            <a:endParaRPr lang="en-US" altLang="ja-JP" sz="2000" dirty="0"/>
          </a:p>
          <a:p>
            <a:pPr marL="400050">
              <a:lnSpc>
                <a:spcPct val="73000"/>
              </a:lnSpc>
              <a:defRPr/>
            </a:pPr>
            <a:endParaRPr lang="fi-FI" altLang="ja-JP" sz="2400" dirty="0"/>
          </a:p>
          <a:p>
            <a:pPr marL="400050">
              <a:lnSpc>
                <a:spcPct val="73000"/>
              </a:lnSpc>
              <a:defRPr/>
            </a:pPr>
            <a:endParaRPr lang="en-US" altLang="ja-JP" sz="2400" dirty="0">
              <a:solidFill>
                <a:srgbClr val="FF0000"/>
              </a:solidFill>
            </a:endParaRPr>
          </a:p>
          <a:p>
            <a:pPr marL="800100" lvl="1">
              <a:lnSpc>
                <a:spcPct val="73000"/>
              </a:lnSpc>
              <a:defRPr/>
            </a:pPr>
            <a:endParaRPr lang="en-US" altLang="ja-JP" sz="2000" dirty="0" smtClean="0"/>
          </a:p>
          <a:p>
            <a:pPr marL="400050">
              <a:lnSpc>
                <a:spcPct val="73000"/>
              </a:lnSpc>
              <a:defRPr/>
            </a:pPr>
            <a:endParaRPr lang="en-US" altLang="ko-KR" sz="2400" dirty="0" smtClean="0"/>
          </a:p>
          <a:p>
            <a:pPr marL="400050">
              <a:lnSpc>
                <a:spcPct val="73000"/>
              </a:lnSpc>
              <a:defRPr/>
            </a:pPr>
            <a:endParaRPr lang="en-US" altLang="ko-KR" sz="2200" dirty="0" smtClean="0"/>
          </a:p>
        </p:txBody>
      </p:sp>
      <p:grpSp>
        <p:nvGrpSpPr>
          <p:cNvPr id="8" name="Group 66"/>
          <p:cNvGrpSpPr>
            <a:grpSpLocks/>
          </p:cNvGrpSpPr>
          <p:nvPr/>
        </p:nvGrpSpPr>
        <p:grpSpPr bwMode="auto">
          <a:xfrm>
            <a:off x="0" y="2870720"/>
            <a:ext cx="6858000" cy="3582988"/>
            <a:chOff x="0" y="1219200"/>
            <a:chExt cx="6858000" cy="3582988"/>
          </a:xfrm>
        </p:grpSpPr>
        <p:grpSp>
          <p:nvGrpSpPr>
            <p:cNvPr id="9" name="Group 54"/>
            <p:cNvGrpSpPr>
              <a:grpSpLocks/>
            </p:cNvGrpSpPr>
            <p:nvPr/>
          </p:nvGrpSpPr>
          <p:grpSpPr bwMode="auto">
            <a:xfrm>
              <a:off x="0" y="1219200"/>
              <a:ext cx="4951340" cy="3582988"/>
              <a:chOff x="0" y="1219200"/>
              <a:chExt cx="4951340" cy="3582988"/>
            </a:xfrm>
          </p:grpSpPr>
          <p:sp>
            <p:nvSpPr>
              <p:cNvPr id="14" name="正方形/長方形 6"/>
              <p:cNvSpPr>
                <a:spLocks noChangeArrowheads="1"/>
              </p:cNvSpPr>
              <p:nvPr/>
            </p:nvSpPr>
            <p:spPr bwMode="auto">
              <a:xfrm>
                <a:off x="1217613" y="1219200"/>
                <a:ext cx="762000" cy="457200"/>
              </a:xfrm>
              <a:prstGeom prst="rect">
                <a:avLst/>
              </a:prstGeom>
              <a:solidFill>
                <a:srgbClr val="FFC000"/>
              </a:solidFill>
              <a:ln w="9525">
                <a:solidFill>
                  <a:srgbClr val="00CC98"/>
                </a:solidFill>
                <a:miter lim="800000"/>
                <a:headEnd type="none" w="sm" len="sm"/>
                <a:tailEnd type="none" w="sm" len="sm"/>
              </a:ln>
              <a:effectLst>
                <a:outerShdw blurRad="40000" dist="20000" dir="5400000" rotWithShape="0">
                  <a:srgbClr val="808080">
                    <a:alpha val="37999"/>
                  </a:srgbClr>
                </a:outerShdw>
              </a:effectLst>
            </p:spPr>
            <p:txBody>
              <a:bodyPr anchor="ctr"/>
              <a:lstStyle>
                <a:lvl1pPr>
                  <a:defRPr kumimoji="1" sz="2400">
                    <a:solidFill>
                      <a:schemeClr val="tx1"/>
                    </a:solidFill>
                    <a:latin typeface="Arial" pitchFamily="34" charset="0"/>
                    <a:ea typeface="MS Gothic" pitchFamily="49" charset="-128"/>
                  </a:defRPr>
                </a:lvl1pPr>
                <a:lvl2pPr marL="37931725" indent="-37474525">
                  <a:defRPr kumimoji="1" sz="2400">
                    <a:solidFill>
                      <a:schemeClr val="tx1"/>
                    </a:solidFill>
                    <a:latin typeface="Arial" pitchFamily="34" charset="0"/>
                    <a:ea typeface="MS Gothic" pitchFamily="49" charset="-128"/>
                  </a:defRPr>
                </a:lvl2pPr>
                <a:lvl3pPr>
                  <a:defRPr kumimoji="1" sz="2400">
                    <a:solidFill>
                      <a:schemeClr val="tx1"/>
                    </a:solidFill>
                    <a:latin typeface="Arial" pitchFamily="34" charset="0"/>
                    <a:ea typeface="MS Gothic" pitchFamily="49" charset="-128"/>
                  </a:defRPr>
                </a:lvl3pPr>
                <a:lvl4pPr>
                  <a:defRPr kumimoji="1" sz="2400">
                    <a:solidFill>
                      <a:schemeClr val="tx1"/>
                    </a:solidFill>
                    <a:latin typeface="Arial" pitchFamily="34" charset="0"/>
                    <a:ea typeface="MS Gothic" pitchFamily="49" charset="-128"/>
                  </a:defRPr>
                </a:lvl4pPr>
                <a:lvl5pPr>
                  <a:defRPr kumimoji="1" sz="2400">
                    <a:solidFill>
                      <a:schemeClr val="tx1"/>
                    </a:solidFill>
                    <a:latin typeface="Arial" pitchFamily="34" charset="0"/>
                    <a:ea typeface="MS Gothic" pitchFamily="49" charset="-128"/>
                  </a:defRPr>
                </a:lvl5pPr>
                <a:lvl6pPr marL="4572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6pPr>
                <a:lvl7pPr marL="9144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7pPr>
                <a:lvl8pPr marL="13716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8pPr>
                <a:lvl9pPr marL="18288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9pPr>
              </a:lstStyle>
              <a:p>
                <a:pPr algn="ctr" eaLnBrk="0">
                  <a:defRPr/>
                </a:pPr>
                <a:r>
                  <a:rPr kumimoji="0" lang="en-US" altLang="ja-JP" sz="2000" smtClean="0">
                    <a:latin typeface="Times New Roman" pitchFamily="18" charset="0"/>
                  </a:rPr>
                  <a:t>STA</a:t>
                </a:r>
                <a:endParaRPr kumimoji="0" lang="ja-JP" altLang="en-US" sz="2000" smtClean="0">
                  <a:latin typeface="Times New Roman" pitchFamily="18" charset="0"/>
                </a:endParaRPr>
              </a:p>
            </p:txBody>
          </p:sp>
          <p:sp>
            <p:nvSpPr>
              <p:cNvPr id="15" name="正方形/長方形 7"/>
              <p:cNvSpPr>
                <a:spLocks noChangeArrowheads="1"/>
              </p:cNvSpPr>
              <p:nvPr/>
            </p:nvSpPr>
            <p:spPr bwMode="auto">
              <a:xfrm>
                <a:off x="4189413" y="1219200"/>
                <a:ext cx="762000" cy="457200"/>
              </a:xfrm>
              <a:prstGeom prst="rect">
                <a:avLst/>
              </a:prstGeom>
              <a:gradFill rotWithShape="1">
                <a:gsLst>
                  <a:gs pos="0">
                    <a:srgbClr val="E0FFF4"/>
                  </a:gs>
                  <a:gs pos="64999">
                    <a:srgbClr val="B2FFE3"/>
                  </a:gs>
                  <a:gs pos="100000">
                    <a:srgbClr val="90FFDA"/>
                  </a:gs>
                </a:gsLst>
                <a:lin ang="5400000" scaled="1"/>
              </a:gradFill>
              <a:ln w="9525">
                <a:solidFill>
                  <a:srgbClr val="00B0F0"/>
                </a:solidFill>
                <a:miter lim="800000"/>
                <a:headEnd type="none" w="sm" len="sm"/>
                <a:tailEnd type="none" w="sm" len="sm"/>
              </a:ln>
              <a:effectLst>
                <a:outerShdw blurRad="40000" dist="20000" dir="5400000" rotWithShape="0">
                  <a:srgbClr val="808080">
                    <a:alpha val="37999"/>
                  </a:srgbClr>
                </a:outerShdw>
              </a:effectLst>
            </p:spPr>
            <p:txBody>
              <a:bodyPr anchor="ctr"/>
              <a:lstStyle>
                <a:lvl1pPr>
                  <a:defRPr kumimoji="1" sz="2400">
                    <a:solidFill>
                      <a:schemeClr val="tx1"/>
                    </a:solidFill>
                    <a:latin typeface="Arial" pitchFamily="34" charset="0"/>
                    <a:ea typeface="MS Gothic" pitchFamily="49" charset="-128"/>
                  </a:defRPr>
                </a:lvl1pPr>
                <a:lvl2pPr marL="37931725" indent="-37474525">
                  <a:defRPr kumimoji="1" sz="2400">
                    <a:solidFill>
                      <a:schemeClr val="tx1"/>
                    </a:solidFill>
                    <a:latin typeface="Arial" pitchFamily="34" charset="0"/>
                    <a:ea typeface="MS Gothic" pitchFamily="49" charset="-128"/>
                  </a:defRPr>
                </a:lvl2pPr>
                <a:lvl3pPr>
                  <a:defRPr kumimoji="1" sz="2400">
                    <a:solidFill>
                      <a:schemeClr val="tx1"/>
                    </a:solidFill>
                    <a:latin typeface="Arial" pitchFamily="34" charset="0"/>
                    <a:ea typeface="MS Gothic" pitchFamily="49" charset="-128"/>
                  </a:defRPr>
                </a:lvl3pPr>
                <a:lvl4pPr>
                  <a:defRPr kumimoji="1" sz="2400">
                    <a:solidFill>
                      <a:schemeClr val="tx1"/>
                    </a:solidFill>
                    <a:latin typeface="Arial" pitchFamily="34" charset="0"/>
                    <a:ea typeface="MS Gothic" pitchFamily="49" charset="-128"/>
                  </a:defRPr>
                </a:lvl4pPr>
                <a:lvl5pPr>
                  <a:defRPr kumimoji="1" sz="2400">
                    <a:solidFill>
                      <a:schemeClr val="tx1"/>
                    </a:solidFill>
                    <a:latin typeface="Arial" pitchFamily="34" charset="0"/>
                    <a:ea typeface="MS Gothic" pitchFamily="49" charset="-128"/>
                  </a:defRPr>
                </a:lvl5pPr>
                <a:lvl6pPr marL="4572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6pPr>
                <a:lvl7pPr marL="9144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7pPr>
                <a:lvl8pPr marL="13716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8pPr>
                <a:lvl9pPr marL="18288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9pPr>
              </a:lstStyle>
              <a:p>
                <a:pPr algn="ctr" eaLnBrk="0">
                  <a:defRPr/>
                </a:pPr>
                <a:r>
                  <a:rPr kumimoji="0" lang="en-US" altLang="ja-JP" sz="2000" smtClean="0">
                    <a:latin typeface="Times New Roman" pitchFamily="18" charset="0"/>
                  </a:rPr>
                  <a:t>AP</a:t>
                </a:r>
                <a:endParaRPr kumimoji="0" lang="ja-JP" altLang="en-US" sz="2000" smtClean="0">
                  <a:latin typeface="Times New Roman" pitchFamily="18" charset="0"/>
                </a:endParaRPr>
              </a:p>
            </p:txBody>
          </p:sp>
          <p:cxnSp>
            <p:nvCxnSpPr>
              <p:cNvPr id="16" name="直線コネクタ 8"/>
              <p:cNvCxnSpPr>
                <a:cxnSpLocks noChangeShapeType="1"/>
                <a:stCxn id="15" idx="2"/>
              </p:cNvCxnSpPr>
              <p:nvPr/>
            </p:nvCxnSpPr>
            <p:spPr bwMode="auto">
              <a:xfrm rot="5400000">
                <a:off x="3007519" y="3237706"/>
                <a:ext cx="3124200" cy="1588"/>
              </a:xfrm>
              <a:prstGeom prst="line">
                <a:avLst/>
              </a:prstGeom>
              <a:noFill/>
              <a:ln w="25400">
                <a:solidFill>
                  <a:srgbClr val="000000"/>
                </a:solidFill>
                <a:round/>
                <a:headEnd type="none" w="sm" len="sm"/>
                <a:tailEnd type="none" w="sm" len="sm"/>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7" name="直線コネクタ 9"/>
              <p:cNvCxnSpPr>
                <a:cxnSpLocks noChangeShapeType="1"/>
              </p:cNvCxnSpPr>
              <p:nvPr/>
            </p:nvCxnSpPr>
            <p:spPr bwMode="auto">
              <a:xfrm rot="5400000">
                <a:off x="37307" y="3237706"/>
                <a:ext cx="3125788" cy="3175"/>
              </a:xfrm>
              <a:prstGeom prst="line">
                <a:avLst/>
              </a:prstGeom>
              <a:noFill/>
              <a:ln w="25400">
                <a:solidFill>
                  <a:srgbClr val="000000"/>
                </a:solidFill>
                <a:round/>
                <a:headEnd type="none" w="sm" len="sm"/>
                <a:tailEnd type="none" w="sm" len="sm"/>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8" name="直線矢印コネクタ 44"/>
              <p:cNvCxnSpPr>
                <a:cxnSpLocks noChangeShapeType="1"/>
              </p:cNvCxnSpPr>
              <p:nvPr/>
            </p:nvCxnSpPr>
            <p:spPr bwMode="auto">
              <a:xfrm>
                <a:off x="1598613" y="3733800"/>
                <a:ext cx="2971800" cy="0"/>
              </a:xfrm>
              <a:prstGeom prst="straightConnector1">
                <a:avLst/>
              </a:prstGeom>
              <a:noFill/>
              <a:ln w="25400">
                <a:solidFill>
                  <a:srgbClr val="000000"/>
                </a:solidFill>
                <a:round/>
                <a:headEnd type="none" w="sm" len="sm"/>
                <a:tailEnd type="triangle" w="lg" len="lg"/>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9" name="直線矢印コネクタ 45"/>
              <p:cNvCxnSpPr>
                <a:cxnSpLocks noChangeShapeType="1"/>
              </p:cNvCxnSpPr>
              <p:nvPr/>
            </p:nvCxnSpPr>
            <p:spPr bwMode="auto">
              <a:xfrm flipH="1" flipV="1">
                <a:off x="1598613" y="4267200"/>
                <a:ext cx="2971800" cy="1588"/>
              </a:xfrm>
              <a:prstGeom prst="straightConnector1">
                <a:avLst/>
              </a:prstGeom>
              <a:noFill/>
              <a:ln w="25400">
                <a:solidFill>
                  <a:srgbClr val="000000"/>
                </a:solidFill>
                <a:round/>
                <a:headEnd type="none" w="sm" len="sm"/>
                <a:tailEnd type="triangle" w="lg" len="lg"/>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0" name="テキスト ボックス 30"/>
              <p:cNvSpPr txBox="1">
                <a:spLocks noChangeArrowheads="1"/>
              </p:cNvSpPr>
              <p:nvPr/>
            </p:nvSpPr>
            <p:spPr bwMode="auto">
              <a:xfrm>
                <a:off x="2131940" y="3352800"/>
                <a:ext cx="18694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ClrTx/>
                  <a:buFontTx/>
                  <a:buNone/>
                </a:pPr>
                <a:r>
                  <a:rPr lang="en-US" altLang="ja-JP" sz="1600" b="0">
                    <a:solidFill>
                      <a:schemeClr val="tx1"/>
                    </a:solidFill>
                    <a:latin typeface="Arial" pitchFamily="34" charset="0"/>
                    <a:ea typeface="MS Gothic" pitchFamily="49" charset="-128"/>
                  </a:rPr>
                  <a:t>Association Request</a:t>
                </a:r>
              </a:p>
            </p:txBody>
          </p:sp>
          <p:cxnSp>
            <p:nvCxnSpPr>
              <p:cNvPr id="21" name="直線矢印コネクタ 26"/>
              <p:cNvCxnSpPr>
                <a:cxnSpLocks noChangeShapeType="1"/>
              </p:cNvCxnSpPr>
              <p:nvPr/>
            </p:nvCxnSpPr>
            <p:spPr bwMode="auto">
              <a:xfrm flipH="1" flipV="1">
                <a:off x="1598613" y="2133600"/>
                <a:ext cx="2971800" cy="1588"/>
              </a:xfrm>
              <a:prstGeom prst="straightConnector1">
                <a:avLst/>
              </a:prstGeom>
              <a:noFill/>
              <a:ln w="28575">
                <a:solidFill>
                  <a:srgbClr val="000000"/>
                </a:solidFill>
                <a:round/>
                <a:headEnd type="none" w="sm" len="sm"/>
                <a:tailEnd type="triangle" w="lg" len="lg"/>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2" name="テキスト ボックス 28"/>
              <p:cNvSpPr txBox="1">
                <a:spLocks noChangeArrowheads="1"/>
              </p:cNvSpPr>
              <p:nvPr/>
            </p:nvSpPr>
            <p:spPr bwMode="auto">
              <a:xfrm>
                <a:off x="2131940" y="1828800"/>
                <a:ext cx="184858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ClrTx/>
                  <a:buFontTx/>
                  <a:buNone/>
                </a:pPr>
                <a:r>
                  <a:rPr lang="en-US" altLang="ja-JP" sz="1600" b="0">
                    <a:solidFill>
                      <a:schemeClr val="tx1"/>
                    </a:solidFill>
                    <a:latin typeface="Arial" pitchFamily="34" charset="0"/>
                    <a:ea typeface="MS Gothic" pitchFamily="49" charset="-128"/>
                  </a:rPr>
                  <a:t>Beacon/Probe Resp.</a:t>
                </a:r>
              </a:p>
            </p:txBody>
          </p:sp>
          <p:cxnSp>
            <p:nvCxnSpPr>
              <p:cNvPr id="23" name="直線矢印コネクタ 29"/>
              <p:cNvCxnSpPr>
                <a:cxnSpLocks noChangeShapeType="1"/>
              </p:cNvCxnSpPr>
              <p:nvPr/>
            </p:nvCxnSpPr>
            <p:spPr bwMode="auto">
              <a:xfrm flipV="1">
                <a:off x="1598613" y="2667000"/>
                <a:ext cx="2971800" cy="1588"/>
              </a:xfrm>
              <a:prstGeom prst="straightConnector1">
                <a:avLst/>
              </a:prstGeom>
              <a:noFill/>
              <a:ln w="25400">
                <a:solidFill>
                  <a:srgbClr val="000000"/>
                </a:solidFill>
                <a:round/>
                <a:headEnd type="none" w="sm" len="sm"/>
                <a:tailEnd type="triangle" w="lg" len="lg"/>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4" name="直線矢印コネクタ 32"/>
              <p:cNvCxnSpPr>
                <a:cxnSpLocks noChangeShapeType="1"/>
              </p:cNvCxnSpPr>
              <p:nvPr/>
            </p:nvCxnSpPr>
            <p:spPr bwMode="auto">
              <a:xfrm flipH="1" flipV="1">
                <a:off x="1598613" y="3200400"/>
                <a:ext cx="2971800" cy="1588"/>
              </a:xfrm>
              <a:prstGeom prst="straightConnector1">
                <a:avLst/>
              </a:prstGeom>
              <a:noFill/>
              <a:ln w="25400">
                <a:solidFill>
                  <a:srgbClr val="000000"/>
                </a:solidFill>
                <a:round/>
                <a:headEnd type="none" w="sm" len="sm"/>
                <a:tailEnd type="triangle" w="lg" len="lg"/>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5" name="テキスト ボックス 33"/>
              <p:cNvSpPr txBox="1">
                <a:spLocks noChangeArrowheads="1"/>
              </p:cNvSpPr>
              <p:nvPr/>
            </p:nvSpPr>
            <p:spPr bwMode="auto">
              <a:xfrm>
                <a:off x="2002021" y="2362200"/>
                <a:ext cx="21210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ClrTx/>
                  <a:buFontTx/>
                  <a:buNone/>
                </a:pPr>
                <a:r>
                  <a:rPr lang="en-US" altLang="ja-JP" sz="1600" b="0">
                    <a:solidFill>
                      <a:schemeClr val="tx1"/>
                    </a:solidFill>
                    <a:latin typeface="Arial" pitchFamily="34" charset="0"/>
                    <a:ea typeface="MS Gothic" pitchFamily="49" charset="-128"/>
                  </a:rPr>
                  <a:t>Authentication Request</a:t>
                </a:r>
                <a:endParaRPr lang="ja-JP" altLang="en-US" sz="1600" b="0">
                  <a:solidFill>
                    <a:schemeClr val="tx1"/>
                  </a:solidFill>
                  <a:latin typeface="Arial" pitchFamily="34" charset="0"/>
                  <a:ea typeface="MS Gothic" pitchFamily="49" charset="-128"/>
                </a:endParaRPr>
              </a:p>
            </p:txBody>
          </p:sp>
          <p:sp>
            <p:nvSpPr>
              <p:cNvPr id="26" name="テキスト ボックス 33"/>
              <p:cNvSpPr txBox="1">
                <a:spLocks noChangeArrowheads="1"/>
              </p:cNvSpPr>
              <p:nvPr/>
            </p:nvSpPr>
            <p:spPr bwMode="auto">
              <a:xfrm>
                <a:off x="1979540" y="2819400"/>
                <a:ext cx="224612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ClrTx/>
                  <a:buFontTx/>
                  <a:buNone/>
                </a:pPr>
                <a:r>
                  <a:rPr lang="en-US" altLang="ja-JP" sz="1600" b="0">
                    <a:solidFill>
                      <a:schemeClr val="tx1"/>
                    </a:solidFill>
                    <a:latin typeface="Arial" pitchFamily="34" charset="0"/>
                    <a:ea typeface="MS Gothic" pitchFamily="49" charset="-128"/>
                  </a:rPr>
                  <a:t>Authentication Response</a:t>
                </a:r>
                <a:endParaRPr lang="ja-JP" altLang="en-US" sz="1600" b="0">
                  <a:solidFill>
                    <a:schemeClr val="tx1"/>
                  </a:solidFill>
                  <a:latin typeface="Arial" pitchFamily="34" charset="0"/>
                  <a:ea typeface="MS Gothic" pitchFamily="49" charset="-128"/>
                </a:endParaRPr>
              </a:p>
            </p:txBody>
          </p:sp>
          <p:sp>
            <p:nvSpPr>
              <p:cNvPr id="27" name="Left Brace 41"/>
              <p:cNvSpPr>
                <a:spLocks/>
              </p:cNvSpPr>
              <p:nvPr/>
            </p:nvSpPr>
            <p:spPr bwMode="auto">
              <a:xfrm>
                <a:off x="1217540" y="2590800"/>
                <a:ext cx="226117" cy="678352"/>
              </a:xfrm>
              <a:prstGeom prst="leftBrace">
                <a:avLst>
                  <a:gd name="adj1" fmla="val 8333"/>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hangingPunct="1">
                  <a:spcBef>
                    <a:spcPct val="0"/>
                  </a:spcBef>
                  <a:buClrTx/>
                  <a:buFontTx/>
                  <a:buNone/>
                </a:pPr>
                <a:endParaRPr kumimoji="0" lang="en-CA" altLang="en-US" sz="1200">
                  <a:solidFill>
                    <a:schemeClr val="tx1"/>
                  </a:solidFill>
                  <a:latin typeface="Times New Roman" pitchFamily="18" charset="0"/>
                  <a:ea typeface="MS Gothic" pitchFamily="49" charset="-128"/>
                </a:endParaRPr>
              </a:p>
            </p:txBody>
          </p:sp>
          <p:sp>
            <p:nvSpPr>
              <p:cNvPr id="28" name="Left Brace 42"/>
              <p:cNvSpPr>
                <a:spLocks/>
              </p:cNvSpPr>
              <p:nvPr/>
            </p:nvSpPr>
            <p:spPr bwMode="auto">
              <a:xfrm>
                <a:off x="1217540" y="3657600"/>
                <a:ext cx="226117" cy="678352"/>
              </a:xfrm>
              <a:prstGeom prst="leftBrace">
                <a:avLst>
                  <a:gd name="adj1" fmla="val 8333"/>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hangingPunct="1">
                  <a:spcBef>
                    <a:spcPct val="0"/>
                  </a:spcBef>
                  <a:buClrTx/>
                  <a:buFontTx/>
                  <a:buNone/>
                </a:pPr>
                <a:endParaRPr kumimoji="0" lang="en-CA" altLang="en-US" sz="1200" b="0">
                  <a:solidFill>
                    <a:schemeClr val="tx1"/>
                  </a:solidFill>
                  <a:latin typeface="Times New Roman" pitchFamily="18" charset="0"/>
                  <a:ea typeface="MS Gothic" pitchFamily="49" charset="-128"/>
                </a:endParaRPr>
              </a:p>
            </p:txBody>
          </p:sp>
          <p:sp>
            <p:nvSpPr>
              <p:cNvPr id="29" name="テキスト ボックス 30"/>
              <p:cNvSpPr txBox="1">
                <a:spLocks noChangeArrowheads="1"/>
              </p:cNvSpPr>
              <p:nvPr/>
            </p:nvSpPr>
            <p:spPr bwMode="auto">
              <a:xfrm>
                <a:off x="2131940" y="3886200"/>
                <a:ext cx="18694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ClrTx/>
                  <a:buFontTx/>
                  <a:buNone/>
                </a:pPr>
                <a:r>
                  <a:rPr lang="en-US" altLang="ja-JP" sz="1600" b="0">
                    <a:solidFill>
                      <a:schemeClr val="tx1"/>
                    </a:solidFill>
                    <a:latin typeface="Arial" pitchFamily="34" charset="0"/>
                    <a:ea typeface="MS Gothic" pitchFamily="49" charset="-128"/>
                  </a:rPr>
                  <a:t>Association Request</a:t>
                </a:r>
              </a:p>
            </p:txBody>
          </p:sp>
          <p:sp>
            <p:nvSpPr>
              <p:cNvPr id="30" name="TextBox 47"/>
              <p:cNvSpPr txBox="1">
                <a:spLocks noChangeArrowheads="1"/>
              </p:cNvSpPr>
              <p:nvPr/>
            </p:nvSpPr>
            <p:spPr bwMode="auto">
              <a:xfrm>
                <a:off x="0" y="2743200"/>
                <a:ext cx="135165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ClrTx/>
                  <a:buFontTx/>
                  <a:buNone/>
                </a:pPr>
                <a:r>
                  <a:rPr kumimoji="0" lang="en-CA" altLang="ja-JP" sz="1600" b="0">
                    <a:solidFill>
                      <a:schemeClr val="tx1"/>
                    </a:solidFill>
                    <a:latin typeface="Arial" pitchFamily="34" charset="0"/>
                    <a:ea typeface="MS Gothic" pitchFamily="49" charset="-128"/>
                  </a:rPr>
                  <a:t>Key </a:t>
                </a:r>
              </a:p>
              <a:p>
                <a:pPr algn="ctr" eaLnBrk="1" hangingPunct="1">
                  <a:spcBef>
                    <a:spcPct val="0"/>
                  </a:spcBef>
                  <a:buClrTx/>
                  <a:buFontTx/>
                  <a:buNone/>
                </a:pPr>
                <a:r>
                  <a:rPr kumimoji="0" lang="en-CA" altLang="ja-JP" sz="1600" b="0">
                    <a:solidFill>
                      <a:schemeClr val="tx1"/>
                    </a:solidFill>
                    <a:latin typeface="Arial" pitchFamily="34" charset="0"/>
                    <a:ea typeface="MS Gothic" pitchFamily="49" charset="-128"/>
                  </a:rPr>
                  <a:t>Establishment</a:t>
                </a:r>
              </a:p>
            </p:txBody>
          </p:sp>
          <p:sp>
            <p:nvSpPr>
              <p:cNvPr id="31" name="TextBox 48"/>
              <p:cNvSpPr txBox="1">
                <a:spLocks noChangeArrowheads="1"/>
              </p:cNvSpPr>
              <p:nvPr/>
            </p:nvSpPr>
            <p:spPr bwMode="auto">
              <a:xfrm>
                <a:off x="28856" y="3733800"/>
                <a:ext cx="129394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ClrTx/>
                  <a:buFontTx/>
                  <a:buNone/>
                </a:pPr>
                <a:r>
                  <a:rPr kumimoji="0" lang="en-CA" altLang="ja-JP" sz="1600" b="0">
                    <a:solidFill>
                      <a:schemeClr val="tx1"/>
                    </a:solidFill>
                    <a:latin typeface="Arial" pitchFamily="34" charset="0"/>
                    <a:ea typeface="MS Gothic" pitchFamily="49" charset="-128"/>
                  </a:rPr>
                  <a:t>Key </a:t>
                </a:r>
              </a:p>
              <a:p>
                <a:pPr algn="ctr" eaLnBrk="1" hangingPunct="1">
                  <a:spcBef>
                    <a:spcPct val="0"/>
                  </a:spcBef>
                  <a:buClrTx/>
                  <a:buFontTx/>
                  <a:buNone/>
                </a:pPr>
                <a:r>
                  <a:rPr kumimoji="0" lang="en-CA" altLang="ja-JP" sz="1600" b="0">
                    <a:solidFill>
                      <a:schemeClr val="tx1"/>
                    </a:solidFill>
                    <a:latin typeface="Arial" pitchFamily="34" charset="0"/>
                    <a:ea typeface="MS Gothic" pitchFamily="49" charset="-128"/>
                  </a:rPr>
                  <a:t>Confirmation</a:t>
                </a:r>
              </a:p>
            </p:txBody>
          </p:sp>
        </p:grpSp>
        <p:grpSp>
          <p:nvGrpSpPr>
            <p:cNvPr id="10" name="Group 55"/>
            <p:cNvGrpSpPr>
              <a:grpSpLocks/>
            </p:cNvGrpSpPr>
            <p:nvPr/>
          </p:nvGrpSpPr>
          <p:grpSpPr bwMode="auto">
            <a:xfrm>
              <a:off x="6096000" y="1219200"/>
              <a:ext cx="762000" cy="3582194"/>
              <a:chOff x="6096000" y="1219200"/>
              <a:chExt cx="762000" cy="3582194"/>
            </a:xfrm>
          </p:grpSpPr>
          <p:sp>
            <p:nvSpPr>
              <p:cNvPr id="12" name="正方形/長方形 7"/>
              <p:cNvSpPr>
                <a:spLocks noChangeArrowheads="1"/>
              </p:cNvSpPr>
              <p:nvPr/>
            </p:nvSpPr>
            <p:spPr bwMode="auto">
              <a:xfrm>
                <a:off x="6096000" y="1219200"/>
                <a:ext cx="762000" cy="457200"/>
              </a:xfrm>
              <a:prstGeom prst="rect">
                <a:avLst/>
              </a:prstGeom>
              <a:solidFill>
                <a:srgbClr val="92D050"/>
              </a:solidFill>
              <a:ln w="9525">
                <a:solidFill>
                  <a:srgbClr val="00B0F0"/>
                </a:solidFill>
                <a:miter lim="800000"/>
                <a:headEnd type="none" w="sm" len="sm"/>
                <a:tailEnd type="none" w="sm" len="sm"/>
              </a:ln>
              <a:effectLst>
                <a:outerShdw blurRad="40000" dist="20000" dir="5400000" rotWithShape="0">
                  <a:srgbClr val="808080">
                    <a:alpha val="37999"/>
                  </a:srgbClr>
                </a:outerShdw>
              </a:effectLst>
            </p:spPr>
            <p:txBody>
              <a:bodyPr anchor="ctr"/>
              <a:lstStyle>
                <a:lvl1pPr>
                  <a:defRPr kumimoji="1" sz="2400">
                    <a:solidFill>
                      <a:schemeClr val="tx1"/>
                    </a:solidFill>
                    <a:latin typeface="Arial" pitchFamily="34" charset="0"/>
                    <a:ea typeface="MS Gothic" pitchFamily="49" charset="-128"/>
                  </a:defRPr>
                </a:lvl1pPr>
                <a:lvl2pPr marL="37931725" indent="-37474525">
                  <a:defRPr kumimoji="1" sz="2400">
                    <a:solidFill>
                      <a:schemeClr val="tx1"/>
                    </a:solidFill>
                    <a:latin typeface="Arial" pitchFamily="34" charset="0"/>
                    <a:ea typeface="MS Gothic" pitchFamily="49" charset="-128"/>
                  </a:defRPr>
                </a:lvl2pPr>
                <a:lvl3pPr>
                  <a:defRPr kumimoji="1" sz="2400">
                    <a:solidFill>
                      <a:schemeClr val="tx1"/>
                    </a:solidFill>
                    <a:latin typeface="Arial" pitchFamily="34" charset="0"/>
                    <a:ea typeface="MS Gothic" pitchFamily="49" charset="-128"/>
                  </a:defRPr>
                </a:lvl3pPr>
                <a:lvl4pPr>
                  <a:defRPr kumimoji="1" sz="2400">
                    <a:solidFill>
                      <a:schemeClr val="tx1"/>
                    </a:solidFill>
                    <a:latin typeface="Arial" pitchFamily="34" charset="0"/>
                    <a:ea typeface="MS Gothic" pitchFamily="49" charset="-128"/>
                  </a:defRPr>
                </a:lvl4pPr>
                <a:lvl5pPr>
                  <a:defRPr kumimoji="1" sz="2400">
                    <a:solidFill>
                      <a:schemeClr val="tx1"/>
                    </a:solidFill>
                    <a:latin typeface="Arial" pitchFamily="34" charset="0"/>
                    <a:ea typeface="MS Gothic" pitchFamily="49" charset="-128"/>
                  </a:defRPr>
                </a:lvl5pPr>
                <a:lvl6pPr marL="4572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6pPr>
                <a:lvl7pPr marL="9144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7pPr>
                <a:lvl8pPr marL="13716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8pPr>
                <a:lvl9pPr marL="18288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9pPr>
              </a:lstStyle>
              <a:p>
                <a:pPr algn="ctr" eaLnBrk="0">
                  <a:defRPr/>
                </a:pPr>
                <a:r>
                  <a:rPr kumimoji="0" lang="en-US" altLang="ja-JP" sz="2000" smtClean="0">
                    <a:latin typeface="Times New Roman" pitchFamily="18" charset="0"/>
                  </a:rPr>
                  <a:t>TTP</a:t>
                </a:r>
                <a:endParaRPr kumimoji="0" lang="ja-JP" altLang="en-US" sz="2000" smtClean="0">
                  <a:latin typeface="Times New Roman" pitchFamily="18" charset="0"/>
                </a:endParaRPr>
              </a:p>
            </p:txBody>
          </p:sp>
          <p:cxnSp>
            <p:nvCxnSpPr>
              <p:cNvPr id="13" name="直線コネクタ 8"/>
              <p:cNvCxnSpPr>
                <a:cxnSpLocks noChangeShapeType="1"/>
              </p:cNvCxnSpPr>
              <p:nvPr/>
            </p:nvCxnSpPr>
            <p:spPr bwMode="auto">
              <a:xfrm rot="5400000">
                <a:off x="4916487" y="3236913"/>
                <a:ext cx="3122613" cy="1588"/>
              </a:xfrm>
              <a:prstGeom prst="line">
                <a:avLst/>
              </a:prstGeom>
              <a:noFill/>
              <a:ln w="25400">
                <a:solidFill>
                  <a:srgbClr val="000000"/>
                </a:solidFill>
                <a:round/>
                <a:headEnd type="none" w="sm" len="sm"/>
                <a:tailEnd type="none" w="sm" len="sm"/>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cxnSp>
          <p:nvCxnSpPr>
            <p:cNvPr id="11" name="直線矢印コネクタ 29"/>
            <p:cNvCxnSpPr>
              <a:cxnSpLocks noChangeShapeType="1"/>
            </p:cNvCxnSpPr>
            <p:nvPr/>
          </p:nvCxnSpPr>
          <p:spPr bwMode="auto">
            <a:xfrm flipV="1">
              <a:off x="4572000" y="2819400"/>
              <a:ext cx="1905000" cy="1588"/>
            </a:xfrm>
            <a:prstGeom prst="straightConnector1">
              <a:avLst/>
            </a:prstGeom>
            <a:noFill/>
            <a:ln w="28575">
              <a:solidFill>
                <a:srgbClr val="000000"/>
              </a:solidFill>
              <a:prstDash val="dash"/>
              <a:round/>
              <a:headEnd type="triangle" w="med" len="med"/>
              <a:tailEnd type="triangle"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sp>
        <p:nvSpPr>
          <p:cNvPr id="32" name="正方形/長方形 7"/>
          <p:cNvSpPr>
            <a:spLocks noChangeArrowheads="1"/>
          </p:cNvSpPr>
          <p:nvPr/>
        </p:nvSpPr>
        <p:spPr bwMode="auto">
          <a:xfrm>
            <a:off x="6781800" y="3175520"/>
            <a:ext cx="1143000" cy="457200"/>
          </a:xfrm>
          <a:prstGeom prst="rect">
            <a:avLst/>
          </a:prstGeom>
          <a:solidFill>
            <a:srgbClr val="FFA264"/>
          </a:solidFill>
          <a:ln w="9525">
            <a:solidFill>
              <a:srgbClr val="00B0F0"/>
            </a:solidFill>
            <a:miter lim="800000"/>
            <a:headEnd type="none" w="sm" len="sm"/>
            <a:tailEnd type="none" w="sm" len="sm"/>
          </a:ln>
          <a:effectLst>
            <a:outerShdw blurRad="40000" dist="20000" dir="5400000" rotWithShape="0">
              <a:srgbClr val="808080">
                <a:alpha val="37999"/>
              </a:srgbClr>
            </a:outerShdw>
          </a:effectLst>
        </p:spPr>
        <p:txBody>
          <a:bodyPr anchor="ctr"/>
          <a:lstStyle>
            <a:lvl1pPr>
              <a:defRPr kumimoji="1" sz="2400">
                <a:solidFill>
                  <a:schemeClr val="tx1"/>
                </a:solidFill>
                <a:latin typeface="Arial" pitchFamily="34" charset="0"/>
                <a:ea typeface="MS Gothic" pitchFamily="49" charset="-128"/>
              </a:defRPr>
            </a:lvl1pPr>
            <a:lvl2pPr marL="37931725" indent="-37474525">
              <a:defRPr kumimoji="1" sz="2400">
                <a:solidFill>
                  <a:schemeClr val="tx1"/>
                </a:solidFill>
                <a:latin typeface="Arial" pitchFamily="34" charset="0"/>
                <a:ea typeface="MS Gothic" pitchFamily="49" charset="-128"/>
              </a:defRPr>
            </a:lvl2pPr>
            <a:lvl3pPr>
              <a:defRPr kumimoji="1" sz="2400">
                <a:solidFill>
                  <a:schemeClr val="tx1"/>
                </a:solidFill>
                <a:latin typeface="Arial" pitchFamily="34" charset="0"/>
                <a:ea typeface="MS Gothic" pitchFamily="49" charset="-128"/>
              </a:defRPr>
            </a:lvl3pPr>
            <a:lvl4pPr>
              <a:defRPr kumimoji="1" sz="2400">
                <a:solidFill>
                  <a:schemeClr val="tx1"/>
                </a:solidFill>
                <a:latin typeface="Arial" pitchFamily="34" charset="0"/>
                <a:ea typeface="MS Gothic" pitchFamily="49" charset="-128"/>
              </a:defRPr>
            </a:lvl4pPr>
            <a:lvl5pPr>
              <a:defRPr kumimoji="1" sz="2400">
                <a:solidFill>
                  <a:schemeClr val="tx1"/>
                </a:solidFill>
                <a:latin typeface="Arial" pitchFamily="34" charset="0"/>
                <a:ea typeface="MS Gothic" pitchFamily="49" charset="-128"/>
              </a:defRPr>
            </a:lvl5pPr>
            <a:lvl6pPr marL="4572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6pPr>
            <a:lvl7pPr marL="9144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7pPr>
            <a:lvl8pPr marL="13716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8pPr>
            <a:lvl9pPr marL="1828800" fontAlgn="base" hangingPunct="0">
              <a:lnSpc>
                <a:spcPct val="93000"/>
              </a:lnSpc>
              <a:spcBef>
                <a:spcPct val="0"/>
              </a:spcBef>
              <a:spcAft>
                <a:spcPct val="0"/>
              </a:spcAft>
              <a:defRPr kumimoji="1" sz="2400">
                <a:solidFill>
                  <a:schemeClr val="tx1"/>
                </a:solidFill>
                <a:latin typeface="Arial" pitchFamily="34" charset="0"/>
                <a:ea typeface="MS Gothic" pitchFamily="49" charset="-128"/>
              </a:defRPr>
            </a:lvl9pPr>
          </a:lstStyle>
          <a:p>
            <a:pPr algn="ctr" eaLnBrk="0">
              <a:defRPr/>
            </a:pPr>
            <a:r>
              <a:rPr kumimoji="0" lang="en-US" altLang="ja-JP" sz="2000" smtClean="0">
                <a:latin typeface="Times New Roman" pitchFamily="18" charset="0"/>
              </a:rPr>
              <a:t>Services</a:t>
            </a:r>
            <a:endParaRPr kumimoji="0" lang="ja-JP" altLang="en-US" sz="2000" smtClean="0">
              <a:latin typeface="Times New Roman" pitchFamily="18" charset="0"/>
            </a:endParaRPr>
          </a:p>
        </p:txBody>
      </p:sp>
      <p:cxnSp>
        <p:nvCxnSpPr>
          <p:cNvPr id="33" name="直線コネクタ 8"/>
          <p:cNvCxnSpPr>
            <a:cxnSpLocks noChangeShapeType="1"/>
          </p:cNvCxnSpPr>
          <p:nvPr/>
        </p:nvCxnSpPr>
        <p:spPr bwMode="auto">
          <a:xfrm flipH="1">
            <a:off x="7315200" y="3632720"/>
            <a:ext cx="1588" cy="2819400"/>
          </a:xfrm>
          <a:prstGeom prst="line">
            <a:avLst/>
          </a:prstGeom>
          <a:noFill/>
          <a:ln w="25400">
            <a:solidFill>
              <a:srgbClr val="000000"/>
            </a:solidFill>
            <a:round/>
            <a:headEnd type="none" w="sm" len="sm"/>
            <a:tailEnd type="none" w="sm" len="sm"/>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4" name="直線矢印コネクタ 29"/>
          <p:cNvCxnSpPr>
            <a:cxnSpLocks noChangeShapeType="1"/>
          </p:cNvCxnSpPr>
          <p:nvPr/>
        </p:nvCxnSpPr>
        <p:spPr bwMode="auto">
          <a:xfrm flipV="1">
            <a:off x="4572000" y="5537720"/>
            <a:ext cx="2743200" cy="1588"/>
          </a:xfrm>
          <a:prstGeom prst="straightConnector1">
            <a:avLst/>
          </a:prstGeom>
          <a:noFill/>
          <a:ln w="28575">
            <a:solidFill>
              <a:srgbClr val="000000"/>
            </a:solidFill>
            <a:prstDash val="dash"/>
            <a:round/>
            <a:headEnd type="triangle" w="med" len="med"/>
            <a:tailEnd type="triangle"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5" name="TextBox 57"/>
          <p:cNvSpPr txBox="1">
            <a:spLocks noChangeArrowheads="1"/>
          </p:cNvSpPr>
          <p:nvPr/>
        </p:nvSpPr>
        <p:spPr bwMode="auto">
          <a:xfrm>
            <a:off x="1828800" y="5918720"/>
            <a:ext cx="26590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ClrTx/>
              <a:buFontTx/>
              <a:buNone/>
            </a:pPr>
            <a:r>
              <a:rPr kumimoji="0" lang="en-US" altLang="ja-JP" sz="1600" i="1">
                <a:solidFill>
                  <a:srgbClr val="002060"/>
                </a:solidFill>
                <a:latin typeface="Arial" pitchFamily="34" charset="0"/>
                <a:ea typeface="MS Gothic" pitchFamily="49" charset="-128"/>
              </a:rPr>
              <a:t>+ piggy-backed info response</a:t>
            </a:r>
          </a:p>
        </p:txBody>
      </p:sp>
      <p:sp>
        <p:nvSpPr>
          <p:cNvPr id="36" name="Rectangle 58"/>
          <p:cNvSpPr>
            <a:spLocks noChangeArrowheads="1"/>
          </p:cNvSpPr>
          <p:nvPr/>
        </p:nvSpPr>
        <p:spPr bwMode="auto">
          <a:xfrm>
            <a:off x="1828800" y="5309120"/>
            <a:ext cx="25352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ClrTx/>
              <a:buFontTx/>
              <a:buNone/>
            </a:pPr>
            <a:r>
              <a:rPr kumimoji="0" lang="en-US" altLang="ja-JP" sz="1600" i="1">
                <a:solidFill>
                  <a:srgbClr val="002060"/>
                </a:solidFill>
                <a:latin typeface="Arial" pitchFamily="34" charset="0"/>
                <a:ea typeface="MS Gothic" pitchFamily="49" charset="-128"/>
              </a:rPr>
              <a:t>+ piggy-backed info request</a:t>
            </a:r>
          </a:p>
        </p:txBody>
      </p:sp>
      <p:sp>
        <p:nvSpPr>
          <p:cNvPr id="37" name="TextBox 59"/>
          <p:cNvSpPr txBox="1">
            <a:spLocks noChangeArrowheads="1"/>
          </p:cNvSpPr>
          <p:nvPr/>
        </p:nvSpPr>
        <p:spPr bwMode="auto">
          <a:xfrm>
            <a:off x="4648200" y="4089920"/>
            <a:ext cx="18018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ClrTx/>
              <a:buFontTx/>
              <a:buNone/>
            </a:pPr>
            <a:r>
              <a:rPr kumimoji="0" lang="en-US" altLang="ja-JP" sz="1600" b="0" i="1">
                <a:solidFill>
                  <a:schemeClr val="tx1"/>
                </a:solidFill>
                <a:latin typeface="Arial" pitchFamily="34" charset="0"/>
                <a:ea typeface="MS Gothic" pitchFamily="49" charset="-128"/>
              </a:rPr>
              <a:t>Authentication help</a:t>
            </a:r>
          </a:p>
        </p:txBody>
      </p:sp>
      <p:sp>
        <p:nvSpPr>
          <p:cNvPr id="38" name="TextBox 60"/>
          <p:cNvSpPr txBox="1">
            <a:spLocks noChangeArrowheads="1"/>
          </p:cNvSpPr>
          <p:nvPr/>
        </p:nvSpPr>
        <p:spPr bwMode="auto">
          <a:xfrm>
            <a:off x="4648200" y="5232920"/>
            <a:ext cx="17557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tx1"/>
              </a:buClr>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ClrTx/>
              <a:buFontTx/>
              <a:buNone/>
            </a:pPr>
            <a:r>
              <a:rPr kumimoji="0" lang="en-US" altLang="ja-JP" sz="1600" b="0" i="1">
                <a:solidFill>
                  <a:schemeClr val="tx1"/>
                </a:solidFill>
                <a:latin typeface="Arial" pitchFamily="34" charset="0"/>
                <a:ea typeface="MS Gothic" pitchFamily="49" charset="-128"/>
              </a:rPr>
              <a:t>Configuration help</a:t>
            </a:r>
          </a:p>
        </p:txBody>
      </p:sp>
      <p:sp>
        <p:nvSpPr>
          <p:cNvPr id="39" name="TextBox 38"/>
          <p:cNvSpPr txBox="1"/>
          <p:nvPr/>
        </p:nvSpPr>
        <p:spPr>
          <a:xfrm>
            <a:off x="7108825" y="4623320"/>
            <a:ext cx="2035175" cy="338138"/>
          </a:xfrm>
          <a:prstGeom prst="rect">
            <a:avLst/>
          </a:prstGeom>
          <a:solidFill>
            <a:schemeClr val="bg1">
              <a:lumMod val="85000"/>
            </a:schemeClr>
          </a:solidFill>
        </p:spPr>
        <p:txBody>
          <a:bodyPr wrap="none">
            <a:spAutoFit/>
          </a:bodyPr>
          <a:lstStyle/>
          <a:p>
            <a:pPr>
              <a:buFont typeface="Times New Roman" pitchFamily="-83" charset="0"/>
              <a:buNone/>
              <a:defRPr/>
            </a:pPr>
            <a:r>
              <a:rPr lang="en-US" sz="1600" i="1" dirty="0">
                <a:latin typeface="Arial" pitchFamily="-83" charset="0"/>
                <a:ea typeface="+mn-ea"/>
              </a:rPr>
              <a:t>IP address assignment</a:t>
            </a:r>
          </a:p>
        </p:txBody>
      </p:sp>
      <p:sp>
        <p:nvSpPr>
          <p:cNvPr id="40" name="TextBox 39"/>
          <p:cNvSpPr txBox="1"/>
          <p:nvPr/>
        </p:nvSpPr>
        <p:spPr>
          <a:xfrm>
            <a:off x="7086600" y="5080520"/>
            <a:ext cx="1316038" cy="338138"/>
          </a:xfrm>
          <a:prstGeom prst="rect">
            <a:avLst/>
          </a:prstGeom>
          <a:solidFill>
            <a:schemeClr val="bg1">
              <a:lumMod val="85000"/>
            </a:schemeClr>
          </a:solidFill>
        </p:spPr>
        <p:txBody>
          <a:bodyPr wrap="none">
            <a:spAutoFit/>
          </a:bodyPr>
          <a:lstStyle/>
          <a:p>
            <a:pPr>
              <a:buFont typeface="Times New Roman" pitchFamily="-83" charset="0"/>
              <a:buNone/>
              <a:defRPr/>
            </a:pPr>
            <a:r>
              <a:rPr lang="en-US" sz="1600" i="1" dirty="0">
                <a:latin typeface="Arial" pitchFamily="-83" charset="0"/>
                <a:ea typeface="+mn-ea"/>
              </a:rPr>
              <a:t>Authorization</a:t>
            </a:r>
          </a:p>
        </p:txBody>
      </p:sp>
      <p:sp>
        <p:nvSpPr>
          <p:cNvPr id="41" name="TextBox 40"/>
          <p:cNvSpPr txBox="1"/>
          <p:nvPr/>
        </p:nvSpPr>
        <p:spPr>
          <a:xfrm>
            <a:off x="7086600" y="5690120"/>
            <a:ext cx="1276350" cy="584200"/>
          </a:xfrm>
          <a:prstGeom prst="rect">
            <a:avLst/>
          </a:prstGeom>
          <a:solidFill>
            <a:schemeClr val="bg1">
              <a:lumMod val="85000"/>
            </a:schemeClr>
          </a:solidFill>
        </p:spPr>
        <p:txBody>
          <a:bodyPr wrap="none">
            <a:spAutoFit/>
          </a:bodyPr>
          <a:lstStyle/>
          <a:p>
            <a:pPr>
              <a:buFont typeface="Times New Roman" pitchFamily="-83" charset="0"/>
              <a:buNone/>
              <a:defRPr/>
            </a:pPr>
            <a:r>
              <a:rPr lang="en-US" sz="1600" i="1" dirty="0">
                <a:latin typeface="Arial" pitchFamily="-83" charset="0"/>
                <a:ea typeface="+mn-ea"/>
              </a:rPr>
              <a:t>Subscription </a:t>
            </a:r>
          </a:p>
          <a:p>
            <a:pPr>
              <a:buFont typeface="Times New Roman" pitchFamily="-83" charset="0"/>
              <a:buNone/>
              <a:defRPr/>
            </a:pPr>
            <a:r>
              <a:rPr lang="en-US" sz="1600" i="1" dirty="0">
                <a:latin typeface="Arial" pitchFamily="-83" charset="0"/>
                <a:ea typeface="+mn-ea"/>
              </a:rPr>
              <a:t>credentials</a:t>
            </a:r>
          </a:p>
        </p:txBody>
      </p:sp>
      <p:sp>
        <p:nvSpPr>
          <p:cNvPr id="42" name="コンテンツ プレースホルダ 3"/>
          <p:cNvSpPr>
            <a:spLocks noGrp="1"/>
          </p:cNvSpPr>
          <p:nvPr/>
        </p:nvSpPr>
        <p:spPr bwMode="auto">
          <a:xfrm>
            <a:off x="3424956" y="6237312"/>
            <a:ext cx="42433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lIns="90000" tIns="66168" rIns="90000" bIns="45000"/>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eaLnBrk="1">
              <a:lnSpc>
                <a:spcPct val="73000"/>
              </a:lnSpc>
              <a:spcBef>
                <a:spcPct val="0"/>
              </a:spcBef>
              <a:spcAft>
                <a:spcPts val="1425"/>
              </a:spcAft>
              <a:buClr>
                <a:srgbClr val="000000"/>
              </a:buClr>
              <a:buFont typeface="Times New Roman" pitchFamily="18" charset="0"/>
              <a:buNone/>
            </a:pPr>
            <a:r>
              <a:rPr lang="en-US" altLang="ja-JP" sz="1400" b="0" dirty="0">
                <a:solidFill>
                  <a:srgbClr val="000000"/>
                </a:solidFill>
                <a:latin typeface="Arial Unicode MS" pitchFamily="50" charset="-127"/>
                <a:ea typeface="Arial Unicode MS" pitchFamily="50" charset="-127"/>
                <a:cs typeface="Arial Unicode MS" pitchFamily="50" charset="-127"/>
              </a:rPr>
              <a:t>Source: IEEE 802.11-13/1325r5</a:t>
            </a: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p:txBody>
      </p:sp>
      <p:sp>
        <p:nvSpPr>
          <p:cNvPr id="43"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4249336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Brief Overview of </a:t>
            </a:r>
            <a:r>
              <a:rPr lang="en-US" altLang="ko-KR" sz="3400" dirty="0" err="1" smtClean="0"/>
              <a:t>WiFi</a:t>
            </a:r>
            <a:r>
              <a:rPr lang="en-US" altLang="ko-KR" sz="3400" dirty="0" smtClean="0"/>
              <a:t> </a:t>
            </a:r>
            <a:r>
              <a:rPr lang="en-US" altLang="ko-KR" sz="3400" dirty="0" smtClean="0"/>
              <a:t>P2P (1/4)</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19</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68" name="내용 개체 틀 2"/>
          <p:cNvSpPr txBox="1">
            <a:spLocks/>
          </p:cNvSpPr>
          <p:nvPr/>
        </p:nvSpPr>
        <p:spPr bwMode="auto">
          <a:xfrm>
            <a:off x="692293" y="198120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400" dirty="0" smtClean="0"/>
              <a:t>Wi-Fi </a:t>
            </a:r>
            <a:r>
              <a:rPr lang="en-US" altLang="ko-KR" sz="2400" dirty="0"/>
              <a:t>Direct is a </a:t>
            </a:r>
            <a:r>
              <a:rPr lang="en-US" altLang="ko-KR" sz="2400" dirty="0" smtClean="0"/>
              <a:t>P2P technology </a:t>
            </a:r>
            <a:r>
              <a:rPr lang="en-US" altLang="ko-KR" sz="2400" dirty="0"/>
              <a:t>defined </a:t>
            </a:r>
            <a:r>
              <a:rPr lang="en-US" altLang="ko-KR" sz="2400" dirty="0" smtClean="0"/>
              <a:t>by the </a:t>
            </a:r>
            <a:r>
              <a:rPr lang="en-US" altLang="ko-KR" sz="2400" dirty="0"/>
              <a:t>Wi-Fi </a:t>
            </a:r>
            <a:r>
              <a:rPr lang="en-US" altLang="ko-KR" sz="2400" dirty="0" smtClean="0"/>
              <a:t>Alliance</a:t>
            </a:r>
          </a:p>
          <a:p>
            <a:pPr lvl="1"/>
            <a:r>
              <a:rPr lang="en-US" altLang="ko-KR" sz="2000" dirty="0" smtClean="0"/>
              <a:t>aimed </a:t>
            </a:r>
            <a:r>
              <a:rPr lang="en-US" altLang="ko-KR" sz="2000" dirty="0"/>
              <a:t>at enhancing </a:t>
            </a:r>
            <a:r>
              <a:rPr lang="en-US" altLang="ko-KR" sz="2000" dirty="0" smtClean="0"/>
              <a:t>direct device </a:t>
            </a:r>
            <a:r>
              <a:rPr lang="en-US" altLang="ko-KR" sz="2000" dirty="0"/>
              <a:t>to device communications in </a:t>
            </a:r>
            <a:r>
              <a:rPr lang="en-US" altLang="ko-KR" sz="2000" dirty="0" smtClean="0"/>
              <a:t>Wi-Fi</a:t>
            </a:r>
          </a:p>
          <a:p>
            <a:pPr lvl="1"/>
            <a:r>
              <a:rPr lang="en-US" altLang="ko-KR" sz="2000" kern="0" dirty="0" smtClean="0"/>
              <a:t>builds </a:t>
            </a:r>
            <a:r>
              <a:rPr lang="en-US" altLang="ko-KR" sz="2000" kern="0" dirty="0"/>
              <a:t>upon the </a:t>
            </a:r>
            <a:r>
              <a:rPr lang="en-US" altLang="ko-KR" sz="2000" kern="0" dirty="0" smtClean="0"/>
              <a:t>IEEE 802.11 infrastructure mode</a:t>
            </a:r>
          </a:p>
          <a:p>
            <a:pPr lvl="2"/>
            <a:r>
              <a:rPr lang="en-US" altLang="ko-KR" sz="2000" kern="0" dirty="0" smtClean="0"/>
              <a:t>inherits </a:t>
            </a:r>
            <a:r>
              <a:rPr lang="en-US" altLang="ko-KR" sz="2000" kern="0" dirty="0" err="1" smtClean="0"/>
              <a:t>QoS</a:t>
            </a:r>
            <a:r>
              <a:rPr lang="en-US" altLang="ko-KR" sz="2000" kern="0" dirty="0" smtClean="0"/>
              <a:t>, power saving, and security mechanism from 802.11 infrastructure mode</a:t>
            </a:r>
          </a:p>
          <a:p>
            <a:pPr lvl="1"/>
            <a:r>
              <a:rPr lang="en-US" altLang="ko-KR" sz="2000" kern="0" dirty="0" smtClean="0"/>
              <a:t>Devices negotiate who </a:t>
            </a:r>
            <a:r>
              <a:rPr lang="en-US" altLang="ko-KR" sz="2000" kern="0" dirty="0"/>
              <a:t>will take over the AP-like </a:t>
            </a:r>
            <a:r>
              <a:rPr lang="en-US" altLang="ko-KR" sz="2000" kern="0" dirty="0" smtClean="0"/>
              <a:t>functionalities</a:t>
            </a:r>
          </a:p>
          <a:p>
            <a:pPr lvl="1"/>
            <a:r>
              <a:rPr lang="en-US" altLang="ko-KR" sz="2000" kern="0" dirty="0"/>
              <a:t>legacy Wi-Fi devices may seamlessly </a:t>
            </a:r>
            <a:r>
              <a:rPr lang="en-US" altLang="ko-KR" sz="2000" kern="0" dirty="0" smtClean="0"/>
              <a:t>connect to </a:t>
            </a:r>
            <a:r>
              <a:rPr lang="en-US" altLang="ko-KR" sz="2000" kern="0" dirty="0"/>
              <a:t>Wi-Fi Direct </a:t>
            </a:r>
            <a:r>
              <a:rPr lang="en-US" altLang="ko-KR" sz="2000" kern="0" dirty="0" smtClean="0"/>
              <a:t>devices</a:t>
            </a:r>
          </a:p>
          <a:p>
            <a:endParaRPr lang="en-US" altLang="ko-KR" sz="2400" kern="0" dirty="0" smtClean="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1394747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Introduction to 802.11 Association Procedure</a:t>
            </a:r>
            <a:endParaRPr lang="ko-KR" altLang="en-US" dirty="0"/>
          </a:p>
        </p:txBody>
      </p:sp>
      <p:sp>
        <p:nvSpPr>
          <p:cNvPr id="3" name="부제목 2"/>
          <p:cNvSpPr>
            <a:spLocks noGrp="1"/>
          </p:cNvSpPr>
          <p:nvPr>
            <p:ph type="subTitle" idx="1"/>
          </p:nvPr>
        </p:nvSpPr>
        <p:spPr/>
        <p:txBody>
          <a:bodyPr/>
          <a:lstStyle/>
          <a:p>
            <a:r>
              <a:rPr lang="en-US" altLang="ko-KR" dirty="0" smtClean="0">
                <a:latin typeface="+mj-lt"/>
              </a:rPr>
              <a:t>March</a:t>
            </a:r>
            <a:r>
              <a:rPr lang="en-US" altLang="ko-KR" dirty="0">
                <a:latin typeface="+mj-lt"/>
              </a:rPr>
              <a:t> </a:t>
            </a:r>
            <a:r>
              <a:rPr lang="en-US" altLang="ko-KR" dirty="0" smtClean="0">
                <a:latin typeface="+mj-lt"/>
              </a:rPr>
              <a:t>2015</a:t>
            </a:r>
            <a:endParaRPr lang="ko-KR" altLang="en-US" dirty="0">
              <a:latin typeface="+mj-lt"/>
            </a:endParaRPr>
          </a:p>
        </p:txBody>
      </p:sp>
      <p:sp>
        <p:nvSpPr>
          <p:cNvPr id="4" name="날짜 개체 틀 3"/>
          <p:cNvSpPr>
            <a:spLocks noGrp="1"/>
          </p:cNvSpPr>
          <p:nvPr>
            <p:ph type="dt" sz="half" idx="10"/>
          </p:nvPr>
        </p:nvSpPr>
        <p:spPr/>
        <p:txBody>
          <a:bodyPr/>
          <a:lstStyle/>
          <a:p>
            <a:r>
              <a:rPr lang="en-US" altLang="ko-KR" dirty="0" smtClean="0"/>
              <a:t>March</a:t>
            </a:r>
            <a:r>
              <a:rPr lang="en-US" altLang="ko-KR" dirty="0" smtClean="0"/>
              <a:t>. </a:t>
            </a:r>
            <a:r>
              <a:rPr lang="en-US" altLang="ko-KR" dirty="0" smtClean="0"/>
              <a:t>2015</a:t>
            </a:r>
            <a:endParaRPr lang="en-US" altLang="ko-KR"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887602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Brief Overview of </a:t>
            </a:r>
            <a:r>
              <a:rPr lang="en-US" altLang="ko-KR" sz="3400" dirty="0" err="1" smtClean="0"/>
              <a:t>WiFi</a:t>
            </a:r>
            <a:r>
              <a:rPr lang="en-US" altLang="ko-KR" sz="3400" dirty="0" smtClean="0"/>
              <a:t> </a:t>
            </a:r>
            <a:r>
              <a:rPr lang="en-US" altLang="ko-KR" sz="3400" dirty="0" smtClean="0"/>
              <a:t>P2P (2/4)</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20</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68" name="내용 개체 틀 2"/>
          <p:cNvSpPr txBox="1">
            <a:spLocks/>
          </p:cNvSpPr>
          <p:nvPr/>
        </p:nvSpPr>
        <p:spPr bwMode="auto">
          <a:xfrm>
            <a:off x="685800" y="198120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ja-JP" sz="2000" dirty="0" smtClean="0"/>
              <a:t>P2P </a:t>
            </a:r>
            <a:r>
              <a:rPr lang="en-US" altLang="ja-JP" sz="2000" dirty="0"/>
              <a:t>Group is similar to an infrastructure BSS with a P2P Group Owner assuming the role of the AP and a P2P Client assuming </a:t>
            </a:r>
            <a:endParaRPr lang="en-US" altLang="ja-JP" sz="2000" dirty="0" smtClean="0"/>
          </a:p>
          <a:p>
            <a:pPr marL="0" indent="0">
              <a:buNone/>
            </a:pPr>
            <a:r>
              <a:rPr lang="en-US" altLang="ja-JP" sz="2000" dirty="0"/>
              <a:t> </a:t>
            </a:r>
            <a:r>
              <a:rPr lang="en-US" altLang="ja-JP" sz="2000" dirty="0" smtClean="0"/>
              <a:t>    </a:t>
            </a:r>
            <a:r>
              <a:rPr lang="en-US" altLang="ja-JP" sz="2000" dirty="0" smtClean="0"/>
              <a:t>the </a:t>
            </a:r>
            <a:r>
              <a:rPr lang="en-US" altLang="ja-JP" sz="2000" dirty="0"/>
              <a:t>role of the </a:t>
            </a:r>
            <a:r>
              <a:rPr lang="en-US" altLang="ja-JP" sz="2000" dirty="0" smtClean="0"/>
              <a:t>STA</a:t>
            </a:r>
          </a:p>
          <a:p>
            <a:pPr lvl="1"/>
            <a:r>
              <a:rPr lang="en-US" altLang="ja-JP" sz="2000" dirty="0">
                <a:ea typeface="ＭＳ Ｐゴシック" pitchFamily="34" charset="-128"/>
              </a:rPr>
              <a:t>A legacy device may also join as a </a:t>
            </a:r>
            <a:r>
              <a:rPr lang="en-US" altLang="ja-JP" sz="2000" dirty="0" smtClean="0">
                <a:ea typeface="ＭＳ Ｐゴシック" pitchFamily="34" charset="-128"/>
              </a:rPr>
              <a:t>STA</a:t>
            </a:r>
            <a:endParaRPr lang="en-US" altLang="ja-JP" sz="2000" dirty="0"/>
          </a:p>
          <a:p>
            <a:r>
              <a:rPr lang="en-US" altLang="ja-JP" sz="2000" dirty="0" smtClean="0"/>
              <a:t>A </a:t>
            </a:r>
            <a:r>
              <a:rPr lang="en-US" altLang="ja-JP" sz="2000" dirty="0"/>
              <a:t>P2P Device s</a:t>
            </a:r>
            <a:r>
              <a:rPr lang="en-US" altLang="ko-KR" sz="2000" dirty="0"/>
              <a:t>upports both Group Owner and Client roles</a:t>
            </a:r>
            <a:r>
              <a:rPr lang="en-US" altLang="ja-JP" sz="2000" dirty="0"/>
              <a:t> </a:t>
            </a:r>
            <a:endParaRPr lang="en-US" altLang="ja-JP" sz="2000" dirty="0" smtClean="0"/>
          </a:p>
          <a:p>
            <a:r>
              <a:rPr lang="en-US" altLang="ja-JP" sz="2000" dirty="0" smtClean="0"/>
              <a:t>Topology [6]:</a:t>
            </a:r>
            <a:endParaRPr lang="en-US" altLang="ja-JP" sz="2000" dirty="0"/>
          </a:p>
          <a:p>
            <a:pPr marL="400050">
              <a:lnSpc>
                <a:spcPct val="73000"/>
              </a:lnSpc>
              <a:defRPr/>
            </a:pPr>
            <a:endParaRPr lang="en-US" altLang="ko-KR" sz="2400" kern="0" dirty="0" smtClean="0"/>
          </a:p>
        </p:txBody>
      </p:sp>
      <p:graphicFrame>
        <p:nvGraphicFramePr>
          <p:cNvPr id="87" name="표 86"/>
          <p:cNvGraphicFramePr>
            <a:graphicFrameLocks noGrp="1"/>
          </p:cNvGraphicFramePr>
          <p:nvPr>
            <p:extLst>
              <p:ext uri="{D42A27DB-BD31-4B8C-83A1-F6EECF244321}">
                <p14:modId xmlns:p14="http://schemas.microsoft.com/office/powerpoint/2010/main" val="788264579"/>
              </p:ext>
            </p:extLst>
          </p:nvPr>
        </p:nvGraphicFramePr>
        <p:xfrm>
          <a:off x="899592" y="4184936"/>
          <a:ext cx="7632847" cy="1764344"/>
        </p:xfrm>
        <a:graphic>
          <a:graphicData uri="http://schemas.openxmlformats.org/drawingml/2006/table">
            <a:tbl>
              <a:tblPr firstRow="1" bandRow="1">
                <a:tableStyleId>{5C22544A-7EE6-4342-B048-85BDC9FD1C3A}</a:tableStyleId>
              </a:tblPr>
              <a:tblGrid>
                <a:gridCol w="2088232"/>
                <a:gridCol w="2016224"/>
                <a:gridCol w="3528391"/>
              </a:tblGrid>
              <a:tr h="243930">
                <a:tc>
                  <a:txBody>
                    <a:bodyPr/>
                    <a:lstStyle/>
                    <a:p>
                      <a:pPr latinLnBrk="1"/>
                      <a:r>
                        <a:rPr lang="en-US" altLang="ko-KR" sz="1200" dirty="0" smtClean="0">
                          <a:latin typeface="+mn-lt"/>
                        </a:rPr>
                        <a:t>1:1</a:t>
                      </a:r>
                      <a:endParaRPr lang="ko-KR" altLang="en-US" sz="1200" dirty="0">
                        <a:latin typeface="+mn-lt"/>
                      </a:endParaRPr>
                    </a:p>
                  </a:txBody>
                  <a:tcPr anchor="ctr" anchorCtr="1"/>
                </a:tc>
                <a:tc>
                  <a:txBody>
                    <a:bodyPr/>
                    <a:lstStyle/>
                    <a:p>
                      <a:pPr latinLnBrk="1"/>
                      <a:r>
                        <a:rPr lang="en-US" altLang="ko-KR" sz="1200" dirty="0" smtClean="0">
                          <a:latin typeface="+mn-lt"/>
                        </a:rPr>
                        <a:t>1:n</a:t>
                      </a:r>
                      <a:endParaRPr lang="ko-KR" altLang="en-US" sz="1200" dirty="0">
                        <a:latin typeface="+mn-lt"/>
                      </a:endParaRPr>
                    </a:p>
                  </a:txBody>
                  <a:tcPr anchor="ctr" anchorCtr="1"/>
                </a:tc>
                <a:tc>
                  <a:txBody>
                    <a:bodyPr/>
                    <a:lstStyle/>
                    <a:p>
                      <a:pPr latinLnBrk="1"/>
                      <a:r>
                        <a:rPr lang="en-US" altLang="ko-KR" sz="1200" dirty="0" smtClean="0">
                          <a:latin typeface="+mn-lt"/>
                        </a:rPr>
                        <a:t>Concurrent</a:t>
                      </a:r>
                      <a:r>
                        <a:rPr lang="en-US" altLang="ko-KR" sz="1200" baseline="0" dirty="0" smtClean="0">
                          <a:latin typeface="+mn-lt"/>
                        </a:rPr>
                        <a:t> Operation</a:t>
                      </a:r>
                      <a:endParaRPr lang="ko-KR" altLang="en-US" sz="1200" dirty="0">
                        <a:latin typeface="+mn-lt"/>
                      </a:endParaRPr>
                    </a:p>
                  </a:txBody>
                  <a:tcPr anchor="ctr" anchorCtr="1"/>
                </a:tc>
              </a:tr>
              <a:tr h="745012">
                <a:tc>
                  <a:txBody>
                    <a:bodyPr/>
                    <a:lstStyle/>
                    <a:p>
                      <a:pPr latinLnBrk="1"/>
                      <a:endParaRPr lang="ko-KR" altLang="en-US" sz="1200" dirty="0">
                        <a:latin typeface="+mn-lt"/>
                      </a:endParaRPr>
                    </a:p>
                  </a:txBody>
                  <a:tcPr anchor="ctr" anchorCtr="1"/>
                </a:tc>
                <a:tc>
                  <a:txBody>
                    <a:bodyPr/>
                    <a:lstStyle/>
                    <a:p>
                      <a:pPr latinLnBrk="1"/>
                      <a:endParaRPr lang="ko-KR" altLang="en-US" sz="1200" dirty="0">
                        <a:latin typeface="+mn-lt"/>
                      </a:endParaRPr>
                    </a:p>
                  </a:txBody>
                  <a:tcPr anchor="ctr" anchorCtr="1"/>
                </a:tc>
                <a:tc>
                  <a:txBody>
                    <a:bodyPr/>
                    <a:lstStyle/>
                    <a:p>
                      <a:pPr latinLnBrk="1"/>
                      <a:endParaRPr lang="ko-KR" altLang="en-US" sz="1200" dirty="0">
                        <a:latin typeface="+mn-lt"/>
                      </a:endParaRPr>
                    </a:p>
                  </a:txBody>
                  <a:tcPr anchor="ctr" anchorCtr="1"/>
                </a:tc>
              </a:tr>
              <a:tr h="745012">
                <a:tc>
                  <a:txBody>
                    <a:bodyPr/>
                    <a:lstStyle/>
                    <a:p>
                      <a:pPr latinLnBrk="1"/>
                      <a:endParaRPr lang="ko-KR" altLang="en-US" sz="1200" dirty="0">
                        <a:latin typeface="+mn-lt"/>
                      </a:endParaRPr>
                    </a:p>
                  </a:txBody>
                  <a:tcPr anchor="ctr" anchorCtr="1"/>
                </a:tc>
                <a:tc>
                  <a:txBody>
                    <a:bodyPr/>
                    <a:lstStyle/>
                    <a:p>
                      <a:pPr latinLnBrk="1"/>
                      <a:r>
                        <a:rPr lang="en-US" altLang="ko-KR" sz="1200" dirty="0" smtClean="0">
                          <a:latin typeface="+mn-lt"/>
                        </a:rPr>
                        <a:t>.</a:t>
                      </a:r>
                      <a:endParaRPr lang="ko-KR" altLang="en-US" sz="1200" dirty="0">
                        <a:latin typeface="+mn-lt"/>
                      </a:endParaRPr>
                    </a:p>
                  </a:txBody>
                  <a:tcPr anchor="ctr" anchorCtr="1"/>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200" dirty="0">
                        <a:latin typeface="+mn-lt"/>
                      </a:endParaRPr>
                    </a:p>
                  </a:txBody>
                  <a:tcPr anchor="ctr" anchorCtr="1"/>
                </a:tc>
              </a:tr>
            </a:tbl>
          </a:graphicData>
        </a:graphic>
      </p:graphicFrame>
      <p:pic>
        <p:nvPicPr>
          <p:cNvPr id="8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4478730"/>
            <a:ext cx="1953583"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4478730"/>
            <a:ext cx="1872207"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056" y="4478730"/>
            <a:ext cx="3384376"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8565819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Brief Overview of </a:t>
            </a:r>
            <a:r>
              <a:rPr lang="en-US" altLang="ko-KR" sz="3400" dirty="0" err="1" smtClean="0"/>
              <a:t>WiFi</a:t>
            </a:r>
            <a:r>
              <a:rPr lang="en-US" altLang="ko-KR" sz="3400" dirty="0" smtClean="0"/>
              <a:t> </a:t>
            </a:r>
            <a:r>
              <a:rPr lang="en-US" altLang="ko-KR" sz="3400" dirty="0" smtClean="0"/>
              <a:t>P2P (3/4)</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21</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68" name="내용 개체 틀 2"/>
          <p:cNvSpPr txBox="1">
            <a:spLocks/>
          </p:cNvSpPr>
          <p:nvPr/>
        </p:nvSpPr>
        <p:spPr bwMode="auto">
          <a:xfrm>
            <a:off x="685800" y="198120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dirty="0"/>
              <a:t>W</a:t>
            </a:r>
            <a:r>
              <a:rPr lang="en-US" altLang="ko-KR" sz="2400" kern="0" dirty="0" smtClean="0"/>
              <a:t>hen </a:t>
            </a:r>
            <a:r>
              <a:rPr lang="en-US" altLang="ko-KR" sz="2400" kern="0" dirty="0"/>
              <a:t>two P2P devices </a:t>
            </a:r>
            <a:r>
              <a:rPr lang="en-US" altLang="ko-KR" sz="2400" kern="0" dirty="0" smtClean="0"/>
              <a:t>discover each other, </a:t>
            </a:r>
            <a:r>
              <a:rPr lang="en-US" altLang="ko-KR" sz="2400" kern="0" dirty="0"/>
              <a:t>they </a:t>
            </a:r>
            <a:r>
              <a:rPr lang="en-US" altLang="ko-KR" sz="2400" kern="0" dirty="0" smtClean="0"/>
              <a:t>negotiate </a:t>
            </a:r>
            <a:r>
              <a:rPr lang="en-US" altLang="ko-KR" sz="2400" kern="0" dirty="0"/>
              <a:t>their </a:t>
            </a:r>
            <a:r>
              <a:rPr lang="en-US" altLang="ko-KR" sz="2400" kern="0" dirty="0" smtClean="0"/>
              <a:t>roles to establish a P2P Group</a:t>
            </a:r>
          </a:p>
          <a:p>
            <a:pPr lvl="1"/>
            <a:r>
              <a:rPr lang="en-US" altLang="ko-KR" sz="2000" kern="0" dirty="0" smtClean="0"/>
              <a:t>P2P Client, P2P GO (Group Owner)</a:t>
            </a:r>
          </a:p>
          <a:p>
            <a:r>
              <a:rPr lang="en-US" altLang="ko-KR" sz="2400" kern="0" dirty="0" smtClean="0"/>
              <a:t>Once the </a:t>
            </a:r>
            <a:r>
              <a:rPr lang="en-US" altLang="ko-KR" sz="2400" kern="0" dirty="0"/>
              <a:t>P2P Group is established, other P2P </a:t>
            </a:r>
            <a:r>
              <a:rPr lang="en-US" altLang="ko-KR" sz="2400" kern="0" dirty="0" smtClean="0"/>
              <a:t>Clients can </a:t>
            </a:r>
            <a:r>
              <a:rPr lang="en-US" altLang="ko-KR" sz="2400" kern="0" dirty="0"/>
              <a:t>join the group as in a traditional Wi-Fi </a:t>
            </a:r>
            <a:r>
              <a:rPr lang="en-US" altLang="ko-KR" sz="2400" kern="0" dirty="0" smtClean="0"/>
              <a:t>network</a:t>
            </a:r>
            <a:endParaRPr lang="en-US" altLang="ko-KR" sz="2400" kern="0" dirty="0"/>
          </a:p>
          <a:p>
            <a:pPr lvl="1"/>
            <a:r>
              <a:rPr lang="en-US" altLang="ko-KR" sz="2000" kern="0" dirty="0"/>
              <a:t>Legacy clients can also communicate </a:t>
            </a:r>
            <a:r>
              <a:rPr lang="en-US" altLang="ko-KR" sz="2000" kern="0" dirty="0" smtClean="0"/>
              <a:t>with the </a:t>
            </a:r>
            <a:r>
              <a:rPr lang="en-US" altLang="ko-KR" sz="2000" kern="0" dirty="0"/>
              <a:t>P2P </a:t>
            </a:r>
            <a:r>
              <a:rPr lang="en-US" altLang="ko-KR" sz="2000" kern="0" dirty="0" smtClean="0"/>
              <a:t>GO</a:t>
            </a:r>
          </a:p>
          <a:p>
            <a:pPr lvl="1"/>
            <a:r>
              <a:rPr lang="en-US" altLang="ko-KR" sz="2000" kern="0" dirty="0" smtClean="0"/>
              <a:t>Legacy 802.11 STAs </a:t>
            </a:r>
            <a:r>
              <a:rPr lang="en-US" altLang="ko-KR" sz="2000" dirty="0" smtClean="0"/>
              <a:t>see the </a:t>
            </a:r>
            <a:r>
              <a:rPr lang="en-US" altLang="ko-KR" sz="2000" dirty="0"/>
              <a:t>P2P GO as a traditional </a:t>
            </a:r>
            <a:r>
              <a:rPr lang="en-US" altLang="ko-KR" sz="2000" dirty="0" smtClean="0"/>
              <a:t>AP</a:t>
            </a:r>
          </a:p>
          <a:p>
            <a:endParaRPr lang="en-US" altLang="ko-KR" sz="2400" kern="0" dirty="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28306066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Brief Overview of </a:t>
            </a:r>
            <a:r>
              <a:rPr lang="en-US" altLang="ko-KR" sz="3400" dirty="0" err="1" smtClean="0"/>
              <a:t>WiFi</a:t>
            </a:r>
            <a:r>
              <a:rPr lang="en-US" altLang="ko-KR" sz="3400" dirty="0" smtClean="0"/>
              <a:t> </a:t>
            </a:r>
            <a:r>
              <a:rPr lang="en-US" altLang="ko-KR" sz="3400" dirty="0" smtClean="0"/>
              <a:t>P2P (4/4)</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22</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68" name="내용 개체 틀 2"/>
          <p:cNvSpPr txBox="1">
            <a:spLocks/>
          </p:cNvSpPr>
          <p:nvPr/>
        </p:nvSpPr>
        <p:spPr bwMode="auto">
          <a:xfrm>
            <a:off x="685800" y="198120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400" dirty="0" smtClean="0"/>
              <a:t>P2P </a:t>
            </a:r>
            <a:r>
              <a:rPr lang="en-US" altLang="ko-KR" sz="2400" dirty="0"/>
              <a:t>GO </a:t>
            </a:r>
            <a:endParaRPr lang="en-US" altLang="ko-KR" sz="2400" dirty="0" smtClean="0"/>
          </a:p>
          <a:p>
            <a:pPr lvl="1"/>
            <a:r>
              <a:rPr lang="en-US" altLang="ko-KR" sz="2000" dirty="0" smtClean="0"/>
              <a:t>announces itself </a:t>
            </a:r>
            <a:r>
              <a:rPr lang="en-US" altLang="ko-KR" sz="2000" dirty="0"/>
              <a:t>through </a:t>
            </a:r>
            <a:r>
              <a:rPr lang="en-US" altLang="ko-KR" sz="2000" dirty="0" smtClean="0"/>
              <a:t>beacons</a:t>
            </a:r>
          </a:p>
          <a:p>
            <a:pPr lvl="1"/>
            <a:r>
              <a:rPr lang="en-US" altLang="ko-KR" sz="2000" kern="0" dirty="0" smtClean="0"/>
              <a:t>runs </a:t>
            </a:r>
            <a:r>
              <a:rPr lang="en-US" altLang="ko-KR" sz="2000" kern="0" dirty="0"/>
              <a:t>a </a:t>
            </a:r>
            <a:r>
              <a:rPr lang="en-US" altLang="ko-KR" sz="2000" kern="0" dirty="0" smtClean="0"/>
              <a:t>DHCP </a:t>
            </a:r>
            <a:r>
              <a:rPr lang="en-US" altLang="ko-KR" sz="2000" kern="0" dirty="0"/>
              <a:t>server to </a:t>
            </a:r>
            <a:r>
              <a:rPr lang="en-US" altLang="ko-KR" sz="2000" kern="0" dirty="0" smtClean="0"/>
              <a:t>provide P2P </a:t>
            </a:r>
            <a:r>
              <a:rPr lang="en-US" altLang="ko-KR" sz="2000" kern="0" dirty="0"/>
              <a:t>Clients with IP </a:t>
            </a:r>
            <a:r>
              <a:rPr lang="en-US" altLang="ko-KR" sz="2000" kern="0" dirty="0" smtClean="0"/>
              <a:t>addresses</a:t>
            </a:r>
          </a:p>
          <a:p>
            <a:r>
              <a:rPr lang="en-US" altLang="ko-KR" sz="2400" kern="0" dirty="0" smtClean="0"/>
              <a:t>Only the </a:t>
            </a:r>
            <a:r>
              <a:rPr lang="en-US" altLang="ko-KR" sz="2400" kern="0" dirty="0"/>
              <a:t>P2P GO is allowed to cross-connect </a:t>
            </a:r>
            <a:r>
              <a:rPr lang="en-US" altLang="ko-KR" sz="2400" kern="0" dirty="0" smtClean="0"/>
              <a:t>the devices </a:t>
            </a:r>
            <a:r>
              <a:rPr lang="en-US" altLang="ko-KR" sz="2400" kern="0" dirty="0"/>
              <a:t>in its P2P Group to an external </a:t>
            </a:r>
            <a:r>
              <a:rPr lang="en-US" altLang="ko-KR" sz="2400" kern="0" dirty="0" smtClean="0"/>
              <a:t>network</a:t>
            </a:r>
          </a:p>
          <a:p>
            <a:pPr lvl="1"/>
            <a:r>
              <a:rPr lang="en-US" altLang="ko-KR" sz="2000" kern="0" dirty="0" smtClean="0"/>
              <a:t>e.g</a:t>
            </a:r>
            <a:r>
              <a:rPr lang="en-US" altLang="ko-KR" sz="2000" kern="0" dirty="0"/>
              <a:t>., a 3G </a:t>
            </a:r>
            <a:r>
              <a:rPr lang="en-US" altLang="ko-KR" sz="2000" kern="0" dirty="0" smtClean="0"/>
              <a:t>network, infrastructure WLAN</a:t>
            </a:r>
          </a:p>
          <a:p>
            <a:r>
              <a:rPr lang="en-US" altLang="ko-KR" sz="2400" kern="0" dirty="0"/>
              <a:t>Wi-Fi Direct does not allow </a:t>
            </a:r>
            <a:r>
              <a:rPr lang="en-US" altLang="ko-KR" sz="2400" kern="0" dirty="0" smtClean="0"/>
              <a:t>transferring the </a:t>
            </a:r>
            <a:r>
              <a:rPr lang="en-US" altLang="ko-KR" sz="2400" kern="0" dirty="0"/>
              <a:t>role of P2P GO within a P2P </a:t>
            </a:r>
            <a:r>
              <a:rPr lang="en-US" altLang="ko-KR" sz="2400" kern="0" dirty="0" smtClean="0"/>
              <a:t>Group</a:t>
            </a:r>
          </a:p>
          <a:p>
            <a:pPr lvl="1"/>
            <a:r>
              <a:rPr lang="en-US" altLang="ko-KR" sz="2000" kern="0" dirty="0" smtClean="0"/>
              <a:t>If </a:t>
            </a:r>
            <a:r>
              <a:rPr lang="en-US" altLang="ko-KR" sz="2000" kern="0" dirty="0"/>
              <a:t>the P2P GO leaves the P2P </a:t>
            </a:r>
            <a:r>
              <a:rPr lang="en-US" altLang="ko-KR" sz="2000" kern="0" dirty="0" smtClean="0"/>
              <a:t>Group, then </a:t>
            </a:r>
            <a:r>
              <a:rPr lang="en-US" altLang="ko-KR" sz="2000" kern="0" dirty="0"/>
              <a:t>the group is torn down, and has to be </a:t>
            </a:r>
            <a:r>
              <a:rPr lang="en-US" altLang="ko-KR" sz="2000" kern="0" dirty="0" smtClean="0"/>
              <a:t>reestablished</a:t>
            </a:r>
          </a:p>
          <a:p>
            <a:endParaRPr lang="en-US" altLang="ko-KR" sz="2400" kern="0" dirty="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14274607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Example of Wi-Fi Direct topologies</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23</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68" name="내용 개체 틀 2"/>
          <p:cNvSpPr txBox="1">
            <a:spLocks/>
          </p:cNvSpPr>
          <p:nvPr/>
        </p:nvSpPr>
        <p:spPr bwMode="auto">
          <a:xfrm>
            <a:off x="685800" y="198120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400050">
              <a:lnSpc>
                <a:spcPct val="73000"/>
              </a:lnSpc>
              <a:defRPr/>
            </a:pPr>
            <a:endParaRPr lang="en-US" altLang="ko-KR" sz="2400" kern="0" dirty="0" smtClean="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8780" y="1686668"/>
            <a:ext cx="6192688" cy="4219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コンテンツ プレースホルダ 3"/>
          <p:cNvSpPr>
            <a:spLocks noGrp="1"/>
          </p:cNvSpPr>
          <p:nvPr/>
        </p:nvSpPr>
        <p:spPr bwMode="auto">
          <a:xfrm>
            <a:off x="1548780" y="6013048"/>
            <a:ext cx="42433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lIns="90000" tIns="66168" rIns="90000" bIns="45000"/>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eaLnBrk="1">
              <a:lnSpc>
                <a:spcPct val="73000"/>
              </a:lnSpc>
              <a:spcBef>
                <a:spcPct val="0"/>
              </a:spcBef>
              <a:spcAft>
                <a:spcPts val="1425"/>
              </a:spcAft>
              <a:buClr>
                <a:srgbClr val="000000"/>
              </a:buClr>
              <a:buFont typeface="Times New Roman" pitchFamily="18" charset="0"/>
              <a:buNone/>
            </a:pPr>
            <a:r>
              <a:rPr lang="en-US" altLang="ja-JP" sz="1400" b="0" dirty="0">
                <a:solidFill>
                  <a:srgbClr val="000000"/>
                </a:solidFill>
                <a:latin typeface="Arial Unicode MS" pitchFamily="50" charset="-127"/>
                <a:ea typeface="Arial Unicode MS" pitchFamily="50" charset="-127"/>
                <a:cs typeface="Arial Unicode MS" pitchFamily="50" charset="-127"/>
              </a:rPr>
              <a:t>Source: </a:t>
            </a:r>
            <a:r>
              <a:rPr lang="en-US" altLang="ja-JP" sz="1400" b="0" dirty="0" smtClean="0">
                <a:solidFill>
                  <a:srgbClr val="000000"/>
                </a:solidFill>
                <a:latin typeface="Arial Unicode MS" pitchFamily="50" charset="-127"/>
                <a:ea typeface="Arial Unicode MS" pitchFamily="50" charset="-127"/>
                <a:cs typeface="Arial Unicode MS" pitchFamily="50" charset="-127"/>
              </a:rPr>
              <a:t>[7]</a:t>
            </a:r>
            <a:endParaRPr lang="en-US" altLang="ja-JP" sz="1400" b="0" dirty="0">
              <a:solidFill>
                <a:srgbClr val="000000"/>
              </a:solidFill>
              <a:latin typeface="Arial Unicode MS" pitchFamily="50" charset="-127"/>
              <a:ea typeface="Arial Unicode MS" pitchFamily="50" charset="-127"/>
              <a:cs typeface="Arial Unicode MS" pitchFamily="50" charset="-127"/>
            </a:endParaRP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p:txBody>
      </p:sp>
    </p:spTree>
    <p:extLst>
      <p:ext uri="{BB962C8B-B14F-4D97-AF65-F5344CB8AC3E}">
        <p14:creationId xmlns:p14="http://schemas.microsoft.com/office/powerpoint/2010/main" val="6341109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Initial Link Setup Procedure for </a:t>
            </a:r>
            <a:r>
              <a:rPr lang="en-US" altLang="ko-KR" sz="3400" dirty="0" err="1" smtClean="0"/>
              <a:t>WiFi</a:t>
            </a:r>
            <a:r>
              <a:rPr lang="en-US" altLang="ko-KR" sz="3400" dirty="0" smtClean="0"/>
              <a:t> P2P</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24</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68" name="내용 개체 틀 2"/>
          <p:cNvSpPr txBox="1">
            <a:spLocks/>
          </p:cNvSpPr>
          <p:nvPr/>
        </p:nvSpPr>
        <p:spPr bwMode="auto">
          <a:xfrm>
            <a:off x="685800" y="198884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ja-JP" sz="2000" dirty="0" smtClean="0"/>
              <a:t>P2P Standard Group </a:t>
            </a:r>
            <a:r>
              <a:rPr lang="en-US" altLang="ja-JP" sz="2000" dirty="0" smtClean="0"/>
              <a:t>formation [7]</a:t>
            </a:r>
            <a:endParaRPr lang="en-US" altLang="ja-JP" sz="2000" dirty="0" smtClean="0"/>
          </a:p>
          <a:p>
            <a:endParaRPr lang="en-US" altLang="ja-JP" sz="2000" dirty="0"/>
          </a:p>
          <a:p>
            <a:endParaRPr lang="en-US" altLang="ja-JP" sz="2000" dirty="0" smtClean="0"/>
          </a:p>
          <a:p>
            <a:endParaRPr lang="en-US" altLang="ja-JP" sz="2000" dirty="0" smtClean="0"/>
          </a:p>
          <a:p>
            <a:endParaRPr lang="en-US" altLang="ja-JP" sz="2000" dirty="0"/>
          </a:p>
          <a:p>
            <a:endParaRPr lang="en-US" altLang="ja-JP" sz="2000" dirty="0" smtClean="0"/>
          </a:p>
          <a:p>
            <a:endParaRPr lang="en-US" altLang="ko-KR" sz="2000" dirty="0" smtClean="0"/>
          </a:p>
          <a:p>
            <a:r>
              <a:rPr lang="en-US" altLang="ko-KR" sz="2000" dirty="0" smtClean="0"/>
              <a:t>WPS Provisioning</a:t>
            </a:r>
            <a:endParaRPr lang="en-US" altLang="ko-KR" sz="2400" kern="0"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2381250"/>
            <a:ext cx="8029575"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4941168"/>
            <a:ext cx="7677150"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1060567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Standard Group Formation</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25</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68" name="내용 개체 틀 2"/>
          <p:cNvSpPr txBox="1">
            <a:spLocks/>
          </p:cNvSpPr>
          <p:nvPr/>
        </p:nvSpPr>
        <p:spPr bwMode="auto">
          <a:xfrm>
            <a:off x="685800" y="198120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400" dirty="0" smtClean="0"/>
              <a:t>Discovery Phase</a:t>
            </a:r>
          </a:p>
          <a:p>
            <a:pPr lvl="1"/>
            <a:r>
              <a:rPr lang="en-US" altLang="ko-KR" sz="2000" dirty="0" smtClean="0"/>
              <a:t>P2P devices discover </a:t>
            </a:r>
            <a:r>
              <a:rPr lang="en-US" altLang="ko-KR" sz="2000" dirty="0"/>
              <a:t>each other</a:t>
            </a:r>
            <a:endParaRPr lang="en-US" altLang="ko-KR" sz="2000" dirty="0" smtClean="0"/>
          </a:p>
          <a:p>
            <a:pPr lvl="1"/>
            <a:r>
              <a:rPr lang="en-US" altLang="ko-KR" sz="2000" dirty="0" smtClean="0"/>
              <a:t>First, 802.11 Scanning is used to discover existing P2P Groups</a:t>
            </a:r>
          </a:p>
          <a:p>
            <a:pPr lvl="1"/>
            <a:r>
              <a:rPr lang="en-US" altLang="ko-KR" sz="2000" dirty="0" smtClean="0"/>
              <a:t>Next, performing probe request/probe response for device discovery</a:t>
            </a:r>
          </a:p>
          <a:p>
            <a:pPr lvl="1"/>
            <a:r>
              <a:rPr lang="en-US" altLang="ko-KR" sz="2000" dirty="0" smtClean="0"/>
              <a:t>GAS query can be used</a:t>
            </a:r>
            <a:endParaRPr lang="en-US" altLang="ko-KR" sz="2400" dirty="0" smtClean="0"/>
          </a:p>
          <a:p>
            <a:r>
              <a:rPr lang="en-US" altLang="ko-KR" sz="2400" dirty="0" smtClean="0"/>
              <a:t>GO Negotiation Phase</a:t>
            </a:r>
          </a:p>
          <a:p>
            <a:pPr lvl="1"/>
            <a:r>
              <a:rPr lang="en-US" altLang="ko-KR" sz="2000" dirty="0"/>
              <a:t>negotiate which device will act as P2P GO, and on the channel where the group will operate </a:t>
            </a:r>
            <a:r>
              <a:rPr lang="en-US" altLang="ko-KR" sz="2000" dirty="0" smtClean="0"/>
              <a:t>on</a:t>
            </a:r>
          </a:p>
          <a:p>
            <a:pPr lvl="1"/>
            <a:r>
              <a:rPr lang="en-US" altLang="ko-KR" sz="2000" dirty="0" smtClean="0"/>
              <a:t>P2P devices </a:t>
            </a:r>
            <a:r>
              <a:rPr lang="en-US" altLang="ko-KR" sz="2000" dirty="0"/>
              <a:t>send a </a:t>
            </a:r>
            <a:r>
              <a:rPr lang="en-US" altLang="ko-KR" sz="2000" dirty="0" smtClean="0"/>
              <a:t>GO Intent value</a:t>
            </a:r>
          </a:p>
          <a:p>
            <a:pPr lvl="1"/>
            <a:r>
              <a:rPr lang="en-US" altLang="ko-KR" sz="2000" dirty="0" smtClean="0"/>
              <a:t>the </a:t>
            </a:r>
            <a:r>
              <a:rPr lang="en-US" altLang="ko-KR" sz="2000" dirty="0"/>
              <a:t>device declaring the highest </a:t>
            </a:r>
            <a:r>
              <a:rPr lang="en-US" altLang="ko-KR" sz="2000" dirty="0" smtClean="0"/>
              <a:t>value becomes </a:t>
            </a:r>
            <a:r>
              <a:rPr lang="en-US" altLang="ko-KR" sz="2000" dirty="0"/>
              <a:t>the P2P GO</a:t>
            </a:r>
            <a:endParaRPr lang="en-US" altLang="ko-KR" sz="2000" dirty="0" smtClean="0"/>
          </a:p>
          <a:p>
            <a:pPr lvl="1"/>
            <a:endParaRPr lang="en-US" altLang="ko-KR" sz="2000" kern="0" dirty="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26992401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Autonomous Group Formation</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26</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
        <p:nvSpPr>
          <p:cNvPr id="8" name="내용 개체 틀 2"/>
          <p:cNvSpPr txBox="1">
            <a:spLocks/>
          </p:cNvSpPr>
          <p:nvPr/>
        </p:nvSpPr>
        <p:spPr bwMode="auto">
          <a:xfrm>
            <a:off x="685800" y="198884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ja-JP" sz="2400" dirty="0" smtClean="0"/>
              <a:t>P2P </a:t>
            </a:r>
            <a:r>
              <a:rPr lang="en-US" altLang="ja-JP" sz="2400" dirty="0" smtClean="0"/>
              <a:t>Autonomous </a:t>
            </a:r>
            <a:r>
              <a:rPr lang="en-US" altLang="ja-JP" sz="2400" dirty="0" smtClean="0"/>
              <a:t>Group </a:t>
            </a:r>
            <a:r>
              <a:rPr lang="en-US" altLang="ja-JP" sz="2400" dirty="0" smtClean="0"/>
              <a:t>formation [7]</a:t>
            </a:r>
            <a:endParaRPr lang="en-US" altLang="ja-JP" sz="2400" dirty="0" smtClean="0"/>
          </a:p>
          <a:p>
            <a:endParaRPr lang="en-US" altLang="ja-JP" sz="2000" dirty="0"/>
          </a:p>
          <a:p>
            <a:endParaRPr lang="en-US" altLang="ja-JP" sz="2000" dirty="0" smtClean="0"/>
          </a:p>
          <a:p>
            <a:endParaRPr lang="en-US" altLang="ja-JP" sz="2000" dirty="0"/>
          </a:p>
          <a:p>
            <a:endParaRPr lang="en-US" altLang="ja-JP" sz="2000" dirty="0" smtClean="0"/>
          </a:p>
          <a:p>
            <a:endParaRPr lang="en-US" altLang="ko-KR" sz="2000" dirty="0" smtClean="0"/>
          </a:p>
          <a:p>
            <a:r>
              <a:rPr lang="en-US" altLang="ko-KR" sz="2400" dirty="0" smtClean="0"/>
              <a:t>A P2P </a:t>
            </a:r>
            <a:r>
              <a:rPr lang="en-US" altLang="ko-KR" sz="2400" dirty="0"/>
              <a:t>Device </a:t>
            </a:r>
            <a:r>
              <a:rPr lang="en-US" altLang="ko-KR" sz="2400" dirty="0" smtClean="0"/>
              <a:t>becomes </a:t>
            </a:r>
            <a:r>
              <a:rPr lang="en-US" altLang="ko-KR" sz="2400" dirty="0"/>
              <a:t>the P2P GO, by </a:t>
            </a:r>
            <a:r>
              <a:rPr lang="en-US" altLang="ko-KR" sz="2400" dirty="0" smtClean="0"/>
              <a:t>starting to transmit beacons</a:t>
            </a:r>
          </a:p>
          <a:p>
            <a:r>
              <a:rPr lang="en-US" altLang="ko-KR" sz="2400" dirty="0" smtClean="0"/>
              <a:t>Other </a:t>
            </a:r>
            <a:r>
              <a:rPr lang="en-US" altLang="ko-KR" sz="2400" dirty="0"/>
              <a:t>devices </a:t>
            </a:r>
            <a:r>
              <a:rPr lang="en-US" altLang="ko-KR" sz="2400" dirty="0" smtClean="0"/>
              <a:t>discover the group </a:t>
            </a:r>
            <a:r>
              <a:rPr lang="en-US" altLang="ko-KR" sz="2400" dirty="0"/>
              <a:t>using </a:t>
            </a:r>
            <a:r>
              <a:rPr lang="en-US" altLang="ko-KR" sz="2400" dirty="0" smtClean="0"/>
              <a:t>scanning</a:t>
            </a:r>
          </a:p>
          <a:p>
            <a:r>
              <a:rPr lang="en-US" altLang="ko-KR" sz="2400" dirty="0" smtClean="0"/>
              <a:t>Discovery </a:t>
            </a:r>
            <a:r>
              <a:rPr lang="en-US" altLang="ko-KR" sz="2400" dirty="0"/>
              <a:t>phase is </a:t>
            </a:r>
            <a:r>
              <a:rPr lang="en-US" altLang="ko-KR" sz="2400" dirty="0" smtClean="0"/>
              <a:t>simplified</a:t>
            </a:r>
          </a:p>
          <a:p>
            <a:r>
              <a:rPr lang="en-US" altLang="ko-KR" sz="2400" dirty="0" smtClean="0"/>
              <a:t>No </a:t>
            </a:r>
            <a:r>
              <a:rPr lang="en-US" altLang="ko-KR" sz="2400" dirty="0"/>
              <a:t>GO Negotiation </a:t>
            </a:r>
            <a:r>
              <a:rPr lang="en-US" altLang="ko-KR" sz="2400" dirty="0" smtClean="0"/>
              <a:t>phase</a:t>
            </a:r>
            <a:endParaRPr lang="en-US" altLang="ko-KR" sz="2400" kern="0" dirty="0" smtClean="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7488" y="2505075"/>
            <a:ext cx="362902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50246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Persistent Group Formation (1/2)</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27</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
        <p:nvSpPr>
          <p:cNvPr id="8" name="내용 개체 틀 2"/>
          <p:cNvSpPr txBox="1">
            <a:spLocks/>
          </p:cNvSpPr>
          <p:nvPr/>
        </p:nvSpPr>
        <p:spPr bwMode="auto">
          <a:xfrm>
            <a:off x="685800" y="198884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ja-JP" sz="2400" dirty="0" smtClean="0"/>
              <a:t>P2P </a:t>
            </a:r>
            <a:r>
              <a:rPr lang="en-US" altLang="ja-JP" sz="2400" dirty="0" smtClean="0"/>
              <a:t>Persistent</a:t>
            </a:r>
            <a:r>
              <a:rPr lang="en-US" altLang="ja-JP" sz="2400" dirty="0" smtClean="0"/>
              <a:t> </a:t>
            </a:r>
            <a:r>
              <a:rPr lang="en-US" altLang="ja-JP" sz="2400" dirty="0" smtClean="0"/>
              <a:t>Group </a:t>
            </a:r>
            <a:r>
              <a:rPr lang="en-US" altLang="ja-JP" sz="2400" dirty="0" smtClean="0"/>
              <a:t>formation [7]</a:t>
            </a:r>
            <a:endParaRPr lang="en-US" altLang="ja-JP" sz="2400" dirty="0" smtClean="0"/>
          </a:p>
          <a:p>
            <a:endParaRPr lang="en-US" altLang="ja-JP" sz="2000" dirty="0"/>
          </a:p>
          <a:p>
            <a:endParaRPr lang="en-US" altLang="ja-JP" sz="2000" dirty="0" smtClean="0"/>
          </a:p>
          <a:p>
            <a:endParaRPr lang="en-US" altLang="ja-JP" sz="2000" dirty="0"/>
          </a:p>
          <a:p>
            <a:endParaRPr lang="en-US" altLang="ja-JP" sz="2000" dirty="0" smtClean="0"/>
          </a:p>
          <a:p>
            <a:endParaRPr lang="en-US" altLang="ko-KR" sz="2000" dirty="0" smtClean="0"/>
          </a:p>
          <a:p>
            <a:endParaRPr lang="en-US" altLang="ko-KR" sz="2400" dirty="0" smtClean="0"/>
          </a:p>
          <a:p>
            <a:r>
              <a:rPr lang="en-US" altLang="ko-KR" sz="2000" dirty="0" smtClean="0"/>
              <a:t>P2P devices </a:t>
            </a:r>
            <a:r>
              <a:rPr lang="en-US" altLang="ko-KR" sz="2000" dirty="0"/>
              <a:t>can declare a group </a:t>
            </a:r>
            <a:r>
              <a:rPr lang="en-US" altLang="ko-KR" sz="2000" dirty="0" smtClean="0"/>
              <a:t>as persistent </a:t>
            </a:r>
            <a:endParaRPr lang="en-US" altLang="ko-KR" sz="2000" i="1" dirty="0" smtClean="0"/>
          </a:p>
          <a:p>
            <a:r>
              <a:rPr lang="en-US" altLang="ko-KR" sz="2000" kern="0" dirty="0" smtClean="0"/>
              <a:t>The </a:t>
            </a:r>
            <a:r>
              <a:rPr lang="en-US" altLang="ko-KR" sz="2000" kern="0" dirty="0"/>
              <a:t>devices forming the group store network </a:t>
            </a:r>
            <a:r>
              <a:rPr lang="en-US" altLang="ko-KR" sz="2000" kern="0" dirty="0" smtClean="0"/>
              <a:t>credentials</a:t>
            </a:r>
          </a:p>
          <a:p>
            <a:r>
              <a:rPr lang="en-US" altLang="ko-KR" sz="2000" kern="0" dirty="0"/>
              <a:t>T</a:t>
            </a:r>
            <a:r>
              <a:rPr lang="en-US" altLang="ko-KR" sz="2000" kern="0" dirty="0" smtClean="0"/>
              <a:t>he </a:t>
            </a:r>
            <a:r>
              <a:rPr lang="en-US" altLang="ko-KR" sz="2000" kern="0" dirty="0"/>
              <a:t>assigned P2P GO and Client roles for </a:t>
            </a:r>
            <a:r>
              <a:rPr lang="en-US" altLang="ko-KR" sz="2000" kern="0" dirty="0" smtClean="0"/>
              <a:t>subsequent re-instantiations </a:t>
            </a:r>
            <a:r>
              <a:rPr lang="en-US" altLang="ko-KR" sz="2000" kern="0" dirty="0"/>
              <a:t>of the P2P </a:t>
            </a:r>
            <a:r>
              <a:rPr lang="en-US" altLang="ko-KR" sz="2000" kern="0" dirty="0" smtClean="0"/>
              <a:t>group</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475" y="2636912"/>
            <a:ext cx="6877050" cy="186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15415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Persistent Group Formation (2/2)</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28</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
        <p:nvSpPr>
          <p:cNvPr id="8" name="내용 개체 틀 2"/>
          <p:cNvSpPr txBox="1">
            <a:spLocks/>
          </p:cNvSpPr>
          <p:nvPr/>
        </p:nvSpPr>
        <p:spPr bwMode="auto">
          <a:xfrm>
            <a:off x="685800" y="198884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400" kern="0" dirty="0" smtClean="0"/>
              <a:t>After </a:t>
            </a:r>
            <a:r>
              <a:rPr lang="en-US" altLang="ko-KR" sz="2400" kern="0" dirty="0"/>
              <a:t>the Discovery phase, if a P2P Device recognizes to have formed a persistent </a:t>
            </a:r>
            <a:r>
              <a:rPr lang="en-US" altLang="ko-KR" sz="2400" kern="0" dirty="0" smtClean="0"/>
              <a:t>group with </a:t>
            </a:r>
            <a:r>
              <a:rPr lang="en-US" altLang="ko-KR" sz="2400" kern="0" dirty="0"/>
              <a:t>the corresponding peer in the past, any of the two P2P devices can use the Invitation Procedure </a:t>
            </a:r>
            <a:r>
              <a:rPr lang="en-US" altLang="ko-KR" sz="2400" kern="0" dirty="0" smtClean="0"/>
              <a:t>to </a:t>
            </a:r>
            <a:r>
              <a:rPr lang="en-US" altLang="ko-KR" sz="2400" kern="0" dirty="0"/>
              <a:t>quickly </a:t>
            </a:r>
            <a:r>
              <a:rPr lang="en-US" altLang="ko-KR" sz="2400" kern="0" dirty="0" smtClean="0"/>
              <a:t>re-instantiate the </a:t>
            </a:r>
            <a:r>
              <a:rPr lang="en-US" altLang="ko-KR" sz="2400" kern="0" dirty="0"/>
              <a:t>group. </a:t>
            </a:r>
            <a:endParaRPr lang="en-US" altLang="ko-KR" sz="2400" kern="0" dirty="0" smtClean="0"/>
          </a:p>
          <a:p>
            <a:r>
              <a:rPr lang="en-US" altLang="ko-KR" sz="2400" kern="0" dirty="0" smtClean="0"/>
              <a:t>GO </a:t>
            </a:r>
            <a:r>
              <a:rPr lang="en-US" altLang="ko-KR" sz="2400" kern="0" dirty="0"/>
              <a:t>Negotiation phase is replaced by the invitation </a:t>
            </a:r>
            <a:r>
              <a:rPr lang="en-US" altLang="ko-KR" sz="2400" kern="0" dirty="0" smtClean="0"/>
              <a:t>exchange</a:t>
            </a:r>
          </a:p>
          <a:p>
            <a:r>
              <a:rPr lang="en-US" altLang="ko-KR" sz="2400" kern="0" dirty="0" smtClean="0"/>
              <a:t>the </a:t>
            </a:r>
            <a:r>
              <a:rPr lang="en-US" altLang="ko-KR" sz="2400" kern="0" dirty="0"/>
              <a:t>WPS Provisioning phase is significantly reduced because the stored network credentials can be </a:t>
            </a:r>
            <a:r>
              <a:rPr lang="en-US" altLang="ko-KR" sz="2400" kern="0" dirty="0" smtClean="0"/>
              <a:t>reused</a:t>
            </a:r>
            <a:endParaRPr lang="en-US" altLang="ko-KR" sz="2400" kern="0" dirty="0" smtClean="0"/>
          </a:p>
        </p:txBody>
      </p:sp>
    </p:spTree>
    <p:extLst>
      <p:ext uri="{BB962C8B-B14F-4D97-AF65-F5344CB8AC3E}">
        <p14:creationId xmlns:p14="http://schemas.microsoft.com/office/powerpoint/2010/main" val="2736877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Security</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29</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
        <p:nvSpPr>
          <p:cNvPr id="8" name="내용 개체 틀 2"/>
          <p:cNvSpPr txBox="1">
            <a:spLocks/>
          </p:cNvSpPr>
          <p:nvPr/>
        </p:nvSpPr>
        <p:spPr bwMode="auto">
          <a:xfrm>
            <a:off x="685800" y="1988840"/>
            <a:ext cx="8062664"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Wi-Fi </a:t>
            </a:r>
            <a:r>
              <a:rPr lang="en-US" altLang="ko-KR" sz="2000" kern="0" dirty="0"/>
              <a:t>Direct devices </a:t>
            </a:r>
            <a:r>
              <a:rPr lang="en-US" altLang="ko-KR" sz="2000" kern="0" dirty="0" smtClean="0"/>
              <a:t>uses WPS (Wi-Fi </a:t>
            </a:r>
            <a:r>
              <a:rPr lang="en-US" altLang="ko-KR" sz="2000" kern="0" dirty="0"/>
              <a:t>Protected </a:t>
            </a:r>
            <a:r>
              <a:rPr lang="en-US" altLang="ko-KR" sz="2000" kern="0" dirty="0" smtClean="0"/>
              <a:t>Setup)</a:t>
            </a:r>
          </a:p>
          <a:p>
            <a:pPr lvl="1"/>
            <a:r>
              <a:rPr lang="en-US" altLang="ko-KR" sz="1800" kern="0" dirty="0" smtClean="0"/>
              <a:t>Based on WPA-2</a:t>
            </a:r>
          </a:p>
          <a:p>
            <a:pPr lvl="1"/>
            <a:r>
              <a:rPr lang="en-US" altLang="ko-KR" sz="1800" kern="0" dirty="0" smtClean="0"/>
              <a:t>supports </a:t>
            </a:r>
            <a:r>
              <a:rPr lang="en-US" altLang="ko-KR" sz="1800" kern="0" dirty="0"/>
              <a:t>a secure connection with minimal user </a:t>
            </a:r>
            <a:r>
              <a:rPr lang="en-US" altLang="ko-KR" sz="1800" kern="0" dirty="0" smtClean="0"/>
              <a:t>intervention</a:t>
            </a:r>
            <a:endParaRPr lang="en-US" altLang="ko-KR" sz="1800" kern="0" dirty="0"/>
          </a:p>
          <a:p>
            <a:r>
              <a:rPr lang="en-US" altLang="ko-KR" sz="2000" kern="0" dirty="0" smtClean="0"/>
              <a:t>WPS allows </a:t>
            </a:r>
            <a:r>
              <a:rPr lang="en-US" altLang="ko-KR" sz="2000" kern="0" dirty="0"/>
              <a:t>to </a:t>
            </a:r>
            <a:r>
              <a:rPr lang="en-US" altLang="ko-KR" sz="2000" kern="0" dirty="0" smtClean="0"/>
              <a:t>add a new device to the network for secure </a:t>
            </a:r>
            <a:r>
              <a:rPr lang="en-US" altLang="ko-KR" sz="2000" kern="0" dirty="0"/>
              <a:t>connection </a:t>
            </a:r>
            <a:r>
              <a:rPr lang="en-US" altLang="ko-KR" sz="2000" kern="0" dirty="0" smtClean="0"/>
              <a:t>by</a:t>
            </a:r>
          </a:p>
          <a:p>
            <a:pPr lvl="1"/>
            <a:r>
              <a:rPr lang="en-US" altLang="ko-KR" sz="1800" kern="0" dirty="0" smtClean="0"/>
              <a:t>a </a:t>
            </a:r>
            <a:r>
              <a:rPr lang="en-US" altLang="ko-KR" sz="1800" kern="0" dirty="0"/>
              <a:t>PIN in the P2P Client, or </a:t>
            </a:r>
            <a:endParaRPr lang="en-US" altLang="ko-KR" sz="1800" kern="0" dirty="0" smtClean="0"/>
          </a:p>
          <a:p>
            <a:pPr lvl="1"/>
            <a:r>
              <a:rPr lang="en-US" altLang="ko-KR" sz="1800" kern="0" dirty="0" smtClean="0"/>
              <a:t>pushing </a:t>
            </a:r>
            <a:r>
              <a:rPr lang="en-US" altLang="ko-KR" sz="1800" kern="0" dirty="0"/>
              <a:t>a button in the two P2P </a:t>
            </a:r>
            <a:r>
              <a:rPr lang="en-US" altLang="ko-KR" sz="1800" kern="0" dirty="0" smtClean="0"/>
              <a:t>Devices</a:t>
            </a:r>
          </a:p>
          <a:p>
            <a:pPr lvl="1"/>
            <a:r>
              <a:rPr lang="en-US" altLang="ko-KR" sz="1800" kern="0" dirty="0" smtClean="0"/>
              <a:t>NFC, USB flash drive, etc.</a:t>
            </a:r>
          </a:p>
          <a:p>
            <a:r>
              <a:rPr lang="en-US" altLang="ko-KR" sz="2000" kern="0" dirty="0" smtClean="0"/>
              <a:t>Phase 1: GO generates </a:t>
            </a:r>
            <a:r>
              <a:rPr lang="en-US" altLang="ko-KR" sz="2000" kern="0" dirty="0"/>
              <a:t>and </a:t>
            </a:r>
            <a:r>
              <a:rPr lang="en-US" altLang="ko-KR" sz="2000" kern="0" dirty="0" smtClean="0"/>
              <a:t>issues </a:t>
            </a:r>
            <a:r>
              <a:rPr lang="en-US" altLang="ko-KR" sz="2000" kern="0" dirty="0"/>
              <a:t>the </a:t>
            </a:r>
            <a:r>
              <a:rPr lang="en-US" altLang="ko-KR" sz="2000" kern="0" dirty="0" smtClean="0"/>
              <a:t>security keys</a:t>
            </a:r>
            <a:endParaRPr lang="en-US" altLang="ko-KR" sz="2000" kern="0" dirty="0"/>
          </a:p>
          <a:p>
            <a:r>
              <a:rPr lang="en-US" altLang="ko-KR" sz="2000" kern="0" dirty="0" smtClean="0"/>
              <a:t>Phase 2: P2P Client </a:t>
            </a:r>
            <a:r>
              <a:rPr lang="en-US" altLang="ko-KR" sz="2000" kern="0" dirty="0"/>
              <a:t>disassociates and reconnects using its </a:t>
            </a:r>
            <a:r>
              <a:rPr lang="en-US" altLang="ko-KR" sz="2000" kern="0" dirty="0" smtClean="0"/>
              <a:t>new authentication credentials</a:t>
            </a:r>
          </a:p>
          <a:p>
            <a:pPr lvl="1"/>
            <a:r>
              <a:rPr lang="en-US" altLang="ko-KR" sz="1800" kern="0" dirty="0" smtClean="0"/>
              <a:t>If </a:t>
            </a:r>
            <a:r>
              <a:rPr lang="en-US" altLang="ko-KR" sz="1800" kern="0" dirty="0"/>
              <a:t>two devices already have the required network credentials </a:t>
            </a:r>
            <a:r>
              <a:rPr lang="en-US" altLang="ko-KR" sz="1800" kern="0" dirty="0" smtClean="0"/>
              <a:t> (Persistent group formation), there </a:t>
            </a:r>
            <a:r>
              <a:rPr lang="en-US" altLang="ko-KR" sz="1800" kern="0" dirty="0"/>
              <a:t>is no need to trigger the first </a:t>
            </a:r>
            <a:r>
              <a:rPr lang="en-US" altLang="ko-KR" sz="1800" kern="0" dirty="0" smtClean="0"/>
              <a:t>phase</a:t>
            </a:r>
            <a:endParaRPr lang="en-US" altLang="ko-KR" sz="1800" kern="0" dirty="0" smtClean="0"/>
          </a:p>
        </p:txBody>
      </p:sp>
    </p:spTree>
    <p:extLst>
      <p:ext uri="{BB962C8B-B14F-4D97-AF65-F5344CB8AC3E}">
        <p14:creationId xmlns:p14="http://schemas.microsoft.com/office/powerpoint/2010/main" val="4194148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800" dirty="0" smtClean="0"/>
              <a:t>Efficient </a:t>
            </a:r>
            <a:r>
              <a:rPr lang="en-US" altLang="ko-KR" sz="2800" dirty="0" smtClean="0"/>
              <a:t>association </a:t>
            </a:r>
            <a:r>
              <a:rPr lang="en-US" altLang="ko-KR" sz="2800" dirty="0"/>
              <a:t>p</a:t>
            </a:r>
            <a:r>
              <a:rPr lang="en-US" altLang="ko-KR" sz="2800" dirty="0" smtClean="0"/>
              <a:t>rocedure </a:t>
            </a:r>
            <a:r>
              <a:rPr lang="en-US" altLang="ko-KR" sz="2800" dirty="0" smtClean="0"/>
              <a:t>should be defined for </a:t>
            </a:r>
            <a:r>
              <a:rPr lang="en-US" altLang="ko-KR" sz="2800" dirty="0" smtClean="0"/>
              <a:t>PAC</a:t>
            </a:r>
            <a:endParaRPr lang="en-US" altLang="ko-KR" sz="2800" dirty="0" smtClean="0"/>
          </a:p>
          <a:p>
            <a:r>
              <a:rPr lang="en-US" altLang="ko-KR" sz="2800" dirty="0" smtClean="0"/>
              <a:t>This document introduces association </a:t>
            </a:r>
            <a:r>
              <a:rPr lang="en-US" altLang="ko-KR" sz="2800" dirty="0" smtClean="0"/>
              <a:t>procedures </a:t>
            </a:r>
            <a:r>
              <a:rPr lang="en-US" altLang="ko-KR" sz="2800" dirty="0" smtClean="0"/>
              <a:t>of</a:t>
            </a:r>
            <a:r>
              <a:rPr lang="en-US" altLang="ko-KR" sz="2800" dirty="0" smtClean="0"/>
              <a:t> 802.11 to help design PAC association procedures</a:t>
            </a:r>
            <a:endParaRPr lang="ko-KR" altLang="en-US" sz="28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2985871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Delay in </a:t>
            </a:r>
            <a:r>
              <a:rPr lang="en-US" altLang="ko-KR" sz="3400" dirty="0" err="1" smtClean="0"/>
              <a:t>WiFi</a:t>
            </a:r>
            <a:r>
              <a:rPr lang="en-US" altLang="ko-KR" sz="3400" dirty="0" smtClean="0"/>
              <a:t> P2P Initial Link Setup</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30</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
        <p:nvSpPr>
          <p:cNvPr id="8" name="내용 개체 틀 2"/>
          <p:cNvSpPr txBox="1">
            <a:spLocks/>
          </p:cNvSpPr>
          <p:nvPr/>
        </p:nvSpPr>
        <p:spPr bwMode="auto">
          <a:xfrm>
            <a:off x="685800" y="1988840"/>
            <a:ext cx="8062664"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lvl="1"/>
            <a:endParaRPr lang="en-US" altLang="ko-KR" sz="1800" kern="0" dirty="0" smtClean="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56792"/>
            <a:ext cx="4943475" cy="4643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コンテンツ プレースホルダ 3"/>
          <p:cNvSpPr>
            <a:spLocks noGrp="1"/>
          </p:cNvSpPr>
          <p:nvPr/>
        </p:nvSpPr>
        <p:spPr bwMode="auto">
          <a:xfrm>
            <a:off x="755576" y="6200686"/>
            <a:ext cx="42433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lIns="90000" tIns="66168" rIns="90000" bIns="45000"/>
          <a:lstStyle>
            <a:lvl1pPr defTabSz="449263" eaLnBrk="0" hangingPunct="0">
              <a:spcBef>
                <a:spcPct val="20000"/>
              </a:spcBef>
              <a:buClr>
                <a:schemeClr val="hlink"/>
              </a:buClr>
              <a:buFont typeface="Wingdings" pitchFamily="2" charset="2"/>
              <a:buChar char="v"/>
              <a:defRPr sz="2800" b="1">
                <a:solidFill>
                  <a:schemeClr val="tx2"/>
                </a:solidFill>
                <a:latin typeface="Verdana" pitchFamily="34" charset="0"/>
              </a:defRPr>
            </a:lvl1pPr>
            <a:lvl2pPr marL="742950" indent="-285750" defTabSz="449263" eaLnBrk="0" hangingPunct="0">
              <a:spcBef>
                <a:spcPct val="20000"/>
              </a:spcBef>
              <a:buClr>
                <a:schemeClr val="accent1"/>
              </a:buClr>
              <a:buFont typeface="Wingdings" pitchFamily="2" charset="2"/>
              <a:buChar char="§"/>
              <a:defRPr sz="2800">
                <a:solidFill>
                  <a:schemeClr val="tx1"/>
                </a:solidFill>
                <a:latin typeface="Arial" pitchFamily="34" charset="0"/>
              </a:defRPr>
            </a:lvl2pPr>
            <a:lvl3pPr marL="1143000" indent="-228600" defTabSz="449263" eaLnBrk="0" hangingPunct="0">
              <a:spcBef>
                <a:spcPct val="20000"/>
              </a:spcBef>
              <a:buClr>
                <a:schemeClr val="tx1"/>
              </a:buClr>
              <a:buChar char="•"/>
              <a:defRPr sz="2400">
                <a:solidFill>
                  <a:schemeClr val="tx1"/>
                </a:solidFill>
                <a:latin typeface="Arial" pitchFamily="34" charset="0"/>
              </a:defRPr>
            </a:lvl3pPr>
            <a:lvl4pPr marL="1600200" indent="-228600" defTabSz="449263" eaLnBrk="0" hangingPunct="0">
              <a:spcBef>
                <a:spcPct val="20000"/>
              </a:spcBef>
              <a:buChar char="–"/>
              <a:defRPr sz="2000">
                <a:solidFill>
                  <a:schemeClr val="tx1"/>
                </a:solidFill>
                <a:latin typeface="Arial" pitchFamily="34" charset="0"/>
              </a:defRPr>
            </a:lvl4pPr>
            <a:lvl5pPr marL="2057400" indent="-228600" defTabSz="449263" eaLnBrk="0" hangingPunct="0">
              <a:spcBef>
                <a:spcPct val="20000"/>
              </a:spcBef>
              <a:buChar char="»"/>
              <a:defRPr sz="2000">
                <a:solidFill>
                  <a:schemeClr val="tx1"/>
                </a:solidFill>
                <a:latin typeface="Arial" pitchFamily="34" charset="0"/>
              </a:defRPr>
            </a:lvl5pPr>
            <a:lvl6pPr marL="2514600" indent="-228600" defTabSz="449263" eaLnBrk="0" fontAlgn="base" hangingPunct="0">
              <a:spcBef>
                <a:spcPct val="20000"/>
              </a:spcBef>
              <a:spcAft>
                <a:spcPct val="0"/>
              </a:spcAft>
              <a:buChar char="»"/>
              <a:defRPr sz="2000">
                <a:solidFill>
                  <a:schemeClr val="tx1"/>
                </a:solidFill>
                <a:latin typeface="Arial" pitchFamily="34" charset="0"/>
              </a:defRPr>
            </a:lvl6pPr>
            <a:lvl7pPr marL="2971800" indent="-228600" defTabSz="449263" eaLnBrk="0" fontAlgn="base" hangingPunct="0">
              <a:spcBef>
                <a:spcPct val="20000"/>
              </a:spcBef>
              <a:spcAft>
                <a:spcPct val="0"/>
              </a:spcAft>
              <a:buChar char="»"/>
              <a:defRPr sz="2000">
                <a:solidFill>
                  <a:schemeClr val="tx1"/>
                </a:solidFill>
                <a:latin typeface="Arial" pitchFamily="34" charset="0"/>
              </a:defRPr>
            </a:lvl7pPr>
            <a:lvl8pPr marL="3429000" indent="-228600" defTabSz="449263" eaLnBrk="0" fontAlgn="base" hangingPunct="0">
              <a:spcBef>
                <a:spcPct val="20000"/>
              </a:spcBef>
              <a:spcAft>
                <a:spcPct val="0"/>
              </a:spcAft>
              <a:buChar char="»"/>
              <a:defRPr sz="2000">
                <a:solidFill>
                  <a:schemeClr val="tx1"/>
                </a:solidFill>
                <a:latin typeface="Arial" pitchFamily="34" charset="0"/>
              </a:defRPr>
            </a:lvl8pPr>
            <a:lvl9pPr marL="3886200" indent="-228600" defTabSz="449263" eaLnBrk="0" fontAlgn="base" hangingPunct="0">
              <a:spcBef>
                <a:spcPct val="20000"/>
              </a:spcBef>
              <a:spcAft>
                <a:spcPct val="0"/>
              </a:spcAft>
              <a:buChar char="»"/>
              <a:defRPr sz="2000">
                <a:solidFill>
                  <a:schemeClr val="tx1"/>
                </a:solidFill>
                <a:latin typeface="Arial" pitchFamily="34" charset="0"/>
              </a:defRPr>
            </a:lvl9pPr>
          </a:lstStyle>
          <a:p>
            <a:pPr eaLnBrk="1">
              <a:lnSpc>
                <a:spcPct val="73000"/>
              </a:lnSpc>
              <a:spcBef>
                <a:spcPct val="0"/>
              </a:spcBef>
              <a:spcAft>
                <a:spcPts val="1425"/>
              </a:spcAft>
              <a:buClr>
                <a:srgbClr val="000000"/>
              </a:buClr>
              <a:buFont typeface="Times New Roman" pitchFamily="18" charset="0"/>
              <a:buNone/>
            </a:pPr>
            <a:r>
              <a:rPr lang="en-US" altLang="ja-JP" sz="1400" b="0" dirty="0">
                <a:solidFill>
                  <a:srgbClr val="000000"/>
                </a:solidFill>
                <a:latin typeface="Arial Unicode MS" pitchFamily="50" charset="-127"/>
                <a:ea typeface="Arial Unicode MS" pitchFamily="50" charset="-127"/>
                <a:cs typeface="Arial Unicode MS" pitchFamily="50" charset="-127"/>
              </a:rPr>
              <a:t>Source: </a:t>
            </a:r>
            <a:r>
              <a:rPr lang="en-US" altLang="ja-JP" sz="1400" b="0" dirty="0" smtClean="0">
                <a:solidFill>
                  <a:srgbClr val="000000"/>
                </a:solidFill>
                <a:latin typeface="Arial Unicode MS" pitchFamily="50" charset="-127"/>
                <a:ea typeface="Arial Unicode MS" pitchFamily="50" charset="-127"/>
                <a:cs typeface="Arial Unicode MS" pitchFamily="50" charset="-127"/>
              </a:rPr>
              <a:t>[7]</a:t>
            </a:r>
            <a:endParaRPr lang="en-US" altLang="ja-JP" sz="1400" b="0" dirty="0">
              <a:solidFill>
                <a:srgbClr val="000000"/>
              </a:solidFill>
              <a:latin typeface="Arial Unicode MS" pitchFamily="50" charset="-127"/>
              <a:ea typeface="Arial Unicode MS" pitchFamily="50" charset="-127"/>
              <a:cs typeface="Arial Unicode MS" pitchFamily="50" charset="-127"/>
            </a:endParaRP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a:p>
            <a:pPr eaLnBrk="1">
              <a:lnSpc>
                <a:spcPct val="73000"/>
              </a:lnSpc>
              <a:spcBef>
                <a:spcPct val="0"/>
              </a:spcBef>
              <a:spcAft>
                <a:spcPts val="1425"/>
              </a:spcAft>
              <a:buClr>
                <a:srgbClr val="000000"/>
              </a:buClr>
              <a:buFont typeface="Times New Roman" pitchFamily="18" charset="0"/>
              <a:buNone/>
            </a:pPr>
            <a:endParaRPr lang="ja-JP" altLang="en-US" sz="2200" dirty="0">
              <a:solidFill>
                <a:srgbClr val="000000"/>
              </a:solidFill>
            </a:endParaRPr>
          </a:p>
        </p:txBody>
      </p:sp>
      <p:sp>
        <p:nvSpPr>
          <p:cNvPr id="10" name="내용 개체 틀 2"/>
          <p:cNvSpPr txBox="1">
            <a:spLocks/>
          </p:cNvSpPr>
          <p:nvPr/>
        </p:nvSpPr>
        <p:spPr bwMode="auto">
          <a:xfrm>
            <a:off x="5823248" y="1556792"/>
            <a:ext cx="306923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Discovery Delay</a:t>
            </a:r>
            <a:endParaRPr lang="en-US" altLang="ko-KR" sz="1600" kern="0" dirty="0" smtClean="0"/>
          </a:p>
          <a:p>
            <a:r>
              <a:rPr lang="en-US" altLang="ko-KR" sz="2000" kern="0" dirty="0"/>
              <a:t>Formation Delay </a:t>
            </a:r>
          </a:p>
          <a:p>
            <a:pPr lvl="1"/>
            <a:r>
              <a:rPr lang="en-US" altLang="ko-KR" sz="1600" kern="0" dirty="0" smtClean="0"/>
              <a:t>Time required for GO </a:t>
            </a:r>
            <a:r>
              <a:rPr lang="en-US" altLang="ko-KR" sz="1600" kern="0" dirty="0"/>
              <a:t>Negotiation, WPS Provisioning, and Address configuration</a:t>
            </a:r>
            <a:endParaRPr lang="en-US" altLang="ko-KR" sz="1600" kern="0" dirty="0" smtClean="0"/>
          </a:p>
        </p:txBody>
      </p:sp>
    </p:spTree>
    <p:extLst>
      <p:ext uri="{BB962C8B-B14F-4D97-AF65-F5344CB8AC3E}">
        <p14:creationId xmlns:p14="http://schemas.microsoft.com/office/powerpoint/2010/main" val="14776845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Other 802.11 D2D Technologies</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31</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68" name="내용 개체 틀 2"/>
          <p:cNvSpPr txBox="1">
            <a:spLocks/>
          </p:cNvSpPr>
          <p:nvPr/>
        </p:nvSpPr>
        <p:spPr bwMode="auto">
          <a:xfrm>
            <a:off x="685800" y="1981200"/>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400" dirty="0" smtClean="0"/>
              <a:t>802.11 ad hoc mode operation (IBSS):</a:t>
            </a:r>
            <a:endParaRPr lang="en-US" altLang="ko-KR" sz="2000" dirty="0" smtClean="0"/>
          </a:p>
          <a:p>
            <a:pPr lvl="1"/>
            <a:r>
              <a:rPr lang="en-US" altLang="ko-KR" sz="2000" dirty="0" smtClean="0"/>
              <a:t>Never became widely deployed in the market</a:t>
            </a:r>
          </a:p>
          <a:p>
            <a:pPr lvl="1"/>
            <a:r>
              <a:rPr lang="en-US" altLang="ko-KR" sz="2000" dirty="0"/>
              <a:t>lack of efficient power saving </a:t>
            </a:r>
            <a:r>
              <a:rPr lang="en-US" altLang="ko-KR" sz="2000" dirty="0" smtClean="0"/>
              <a:t>support or </a:t>
            </a:r>
            <a:r>
              <a:rPr lang="en-US" altLang="ko-KR" sz="2000" dirty="0"/>
              <a:t>extended </a:t>
            </a:r>
            <a:r>
              <a:rPr lang="en-US" altLang="ko-KR" sz="2000" dirty="0" err="1"/>
              <a:t>QoS</a:t>
            </a:r>
            <a:r>
              <a:rPr lang="en-US" altLang="ko-KR" sz="2000" dirty="0"/>
              <a:t> capabilities  </a:t>
            </a:r>
            <a:endParaRPr lang="en-US" altLang="ko-KR" sz="2000" dirty="0" smtClean="0"/>
          </a:p>
          <a:p>
            <a:pPr lvl="1"/>
            <a:r>
              <a:rPr lang="en-US" altLang="ko-KR" sz="2000" dirty="0" smtClean="0"/>
              <a:t>No support for group communication</a:t>
            </a:r>
          </a:p>
          <a:p>
            <a:pPr lvl="1"/>
            <a:r>
              <a:rPr lang="en-US" altLang="ko-KR" sz="2000" kern="0" dirty="0" smtClean="0"/>
              <a:t>Being replaced by Wi-Fi Direct</a:t>
            </a:r>
          </a:p>
          <a:p>
            <a:pPr lvl="1"/>
            <a:endParaRPr lang="en-US" altLang="ko-KR" sz="2000" kern="0" dirty="0"/>
          </a:p>
          <a:p>
            <a:r>
              <a:rPr lang="en-US" altLang="ko-KR" sz="2400" dirty="0" smtClean="0"/>
              <a:t>802.11z (</a:t>
            </a:r>
            <a:r>
              <a:rPr lang="en-US" altLang="ko-KR" sz="2400" dirty="0"/>
              <a:t>Tunneled Direct Link Setup (TDLS)</a:t>
            </a:r>
            <a:r>
              <a:rPr lang="en-US" altLang="ko-KR" sz="2400" dirty="0" smtClean="0"/>
              <a:t>)</a:t>
            </a:r>
            <a:endParaRPr lang="en-US" altLang="ko-KR" sz="2400" dirty="0"/>
          </a:p>
          <a:p>
            <a:pPr lvl="1"/>
            <a:r>
              <a:rPr lang="en-US" altLang="ko-KR" sz="2000" dirty="0"/>
              <a:t>enables direct device to device </a:t>
            </a:r>
            <a:r>
              <a:rPr lang="en-US" altLang="ko-KR" sz="2000" dirty="0" smtClean="0"/>
              <a:t>communication</a:t>
            </a:r>
          </a:p>
          <a:p>
            <a:pPr lvl="1"/>
            <a:r>
              <a:rPr lang="en-US" altLang="ko-KR" sz="2000" kern="0" dirty="0"/>
              <a:t>requires stations to be associated with </a:t>
            </a:r>
            <a:r>
              <a:rPr lang="en-US" altLang="ko-KR" sz="2000" kern="0" dirty="0" smtClean="0"/>
              <a:t>the same </a:t>
            </a:r>
            <a:r>
              <a:rPr lang="en-US" altLang="ko-KR" sz="2000" kern="0" dirty="0"/>
              <a:t>AP</a:t>
            </a:r>
            <a:endParaRPr lang="en-US" altLang="ko-KR" sz="2000" kern="0" dirty="0" smtClean="0"/>
          </a:p>
        </p:txBody>
      </p:sp>
      <p:sp>
        <p:nvSpPr>
          <p:cNvPr id="12"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5955705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References</a:t>
            </a:r>
            <a:endParaRPr lang="ko-KR" altLang="en-US" sz="34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32</a:t>
            </a:fld>
            <a:endParaRPr lang="en-US" altLang="ko-KR"/>
          </a:p>
        </p:txBody>
      </p:sp>
      <p:sp>
        <p:nvSpPr>
          <p:cNvPr id="10"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
        <p:nvSpPr>
          <p:cNvPr id="11" name="내용 개체 틀 2"/>
          <p:cNvSpPr txBox="1">
            <a:spLocks/>
          </p:cNvSpPr>
          <p:nvPr/>
        </p:nvSpPr>
        <p:spPr>
          <a:xfrm>
            <a:off x="381000" y="1754088"/>
            <a:ext cx="8610600" cy="42672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None/>
            </a:pPr>
            <a:r>
              <a:rPr lang="en-US" altLang="ko-KR" sz="2000" b="0" dirty="0" smtClean="0"/>
              <a:t>[</a:t>
            </a:r>
            <a:r>
              <a:rPr lang="en-US" altLang="ko-KR" sz="2000" b="0" dirty="0" smtClean="0"/>
              <a:t>1] </a:t>
            </a:r>
            <a:r>
              <a:rPr lang="en-US" altLang="ko-KR" sz="2000" b="0" dirty="0" smtClean="0"/>
              <a:t>IEEE </a:t>
            </a:r>
            <a:r>
              <a:rPr lang="en-US" altLang="ko-KR" sz="2000" b="0" dirty="0"/>
              <a:t>P802.11-REVmc/D4.0, January </a:t>
            </a:r>
            <a:r>
              <a:rPr lang="en-US" altLang="ko-KR" sz="2000" b="0" dirty="0" smtClean="0"/>
              <a:t>2015</a:t>
            </a:r>
          </a:p>
          <a:p>
            <a:pPr marL="0" indent="0">
              <a:buNone/>
            </a:pPr>
            <a:r>
              <a:rPr lang="en-US" altLang="ko-KR" sz="2000" b="0" dirty="0" smtClean="0"/>
              <a:t>[2] </a:t>
            </a:r>
            <a:r>
              <a:rPr lang="en-US" altLang="ko-KR" sz="2000" b="0" dirty="0"/>
              <a:t>IEEE </a:t>
            </a:r>
            <a:r>
              <a:rPr lang="en-US" altLang="ko-KR" sz="2000" b="0" dirty="0" smtClean="0"/>
              <a:t>P802.11ai /D4.0</a:t>
            </a:r>
            <a:r>
              <a:rPr lang="en-US" altLang="ko-KR" sz="2000" b="0" dirty="0"/>
              <a:t>,</a:t>
            </a:r>
            <a:r>
              <a:rPr lang="en-US" altLang="ko-KR" sz="2000" b="0" dirty="0" smtClean="0"/>
              <a:t> </a:t>
            </a:r>
            <a:r>
              <a:rPr lang="en-US" altLang="ko-KR" sz="2000" b="0" dirty="0"/>
              <a:t>February </a:t>
            </a:r>
            <a:r>
              <a:rPr lang="en-US" altLang="ko-KR" sz="2000" b="0" dirty="0" smtClean="0"/>
              <a:t>2015</a:t>
            </a:r>
          </a:p>
          <a:p>
            <a:pPr marL="0" indent="0">
              <a:buNone/>
            </a:pPr>
            <a:r>
              <a:rPr lang="en-US" altLang="ko-KR" sz="2000" b="0" dirty="0" smtClean="0"/>
              <a:t>[3</a:t>
            </a:r>
            <a:r>
              <a:rPr lang="en-US" altLang="ko-KR" sz="2000" b="0" dirty="0"/>
              <a:t>] </a:t>
            </a:r>
            <a:r>
              <a:rPr lang="en-US" altLang="ko-KR" sz="2000" b="0" dirty="0" smtClean="0"/>
              <a:t>Improving WLAN System Performance, 11-13-1325r5, Nov 11, 2013</a:t>
            </a:r>
          </a:p>
          <a:p>
            <a:pPr marL="0" indent="0">
              <a:buNone/>
            </a:pPr>
            <a:r>
              <a:rPr lang="en-US" altLang="ko-KR" sz="2000" b="0" dirty="0" smtClean="0"/>
              <a:t>[4] </a:t>
            </a:r>
            <a:r>
              <a:rPr lang="en-US" altLang="ko-KR" sz="2000" b="0" dirty="0" err="1" smtClean="0"/>
              <a:t>TGai</a:t>
            </a:r>
            <a:r>
              <a:rPr lang="en-US" altLang="ko-KR" sz="2000" b="0" dirty="0" smtClean="0"/>
              <a:t> </a:t>
            </a:r>
            <a:r>
              <a:rPr lang="en-US" altLang="ko-KR" sz="2000" b="0" dirty="0"/>
              <a:t>Experimental Test Report of FILS, </a:t>
            </a:r>
            <a:r>
              <a:rPr lang="en-US" altLang="ko-KR" sz="2000" b="0" dirty="0" smtClean="0"/>
              <a:t>11-13-0323r2, 2013.</a:t>
            </a:r>
          </a:p>
          <a:p>
            <a:pPr marL="0" indent="0">
              <a:buNone/>
            </a:pPr>
            <a:r>
              <a:rPr lang="en-US" altLang="ko-KR" sz="2000" b="0" dirty="0"/>
              <a:t>[5] GAS Query Optimization in </a:t>
            </a:r>
            <a:r>
              <a:rPr lang="en-US" altLang="ko-KR" sz="2000" b="0" dirty="0" smtClean="0"/>
              <a:t>11ai, 11-11-1499r0, Oct 24, 2011.</a:t>
            </a:r>
          </a:p>
          <a:p>
            <a:pPr marL="0" indent="0">
              <a:buNone/>
            </a:pPr>
            <a:r>
              <a:rPr lang="en-US" altLang="ko-KR" sz="2000" b="0" dirty="0"/>
              <a:t>[6] P2P Technical Specification Proposal </a:t>
            </a:r>
            <a:r>
              <a:rPr lang="en-US" altLang="ko-KR" sz="2000" b="0" dirty="0" smtClean="0"/>
              <a:t>Overview, WFA, May 15 2009.</a:t>
            </a:r>
          </a:p>
          <a:p>
            <a:pPr marL="0" indent="0">
              <a:buNone/>
            </a:pPr>
            <a:r>
              <a:rPr lang="en-US" altLang="ko-KR" sz="2000" b="0" dirty="0" smtClean="0"/>
              <a:t>[7] Device-to-Device Communication with WIFI-Direct: Overview and Experimentation, Daniel Camps-</a:t>
            </a:r>
            <a:r>
              <a:rPr lang="en-US" altLang="ko-KR" sz="2000" b="0" dirty="0" err="1" smtClean="0"/>
              <a:t>mur</a:t>
            </a:r>
            <a:r>
              <a:rPr lang="en-US" altLang="ko-KR" sz="2000" b="0" dirty="0" smtClean="0"/>
              <a:t>, et.al., </a:t>
            </a:r>
            <a:r>
              <a:rPr lang="en-US" altLang="ko-KR" sz="2000" b="0" dirty="0"/>
              <a:t>IEEE Wireless </a:t>
            </a:r>
            <a:r>
              <a:rPr lang="en-US" altLang="ko-KR" sz="2000" b="0" dirty="0" smtClean="0"/>
              <a:t>Communications June 2013</a:t>
            </a:r>
            <a:endParaRPr lang="en-US" altLang="ko-KR" sz="2000" b="0" dirty="0"/>
          </a:p>
          <a:p>
            <a:pPr marL="0" indent="0">
              <a:buNone/>
            </a:pPr>
            <a:endParaRPr lang="en-US" altLang="ko-KR" sz="2000" b="0" dirty="0"/>
          </a:p>
        </p:txBody>
      </p:sp>
    </p:spTree>
    <p:extLst>
      <p:ext uri="{BB962C8B-B14F-4D97-AF65-F5344CB8AC3E}">
        <p14:creationId xmlns:p14="http://schemas.microsoft.com/office/powerpoint/2010/main" val="23000530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33</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8" name="제목 1"/>
          <p:cNvSpPr>
            <a:spLocks noGrp="1"/>
          </p:cNvSpPr>
          <p:nvPr>
            <p:ph type="title"/>
          </p:nvPr>
        </p:nvSpPr>
        <p:spPr>
          <a:xfrm>
            <a:off x="1763688" y="3068960"/>
            <a:ext cx="5832475" cy="919162"/>
          </a:xfrm>
        </p:spPr>
        <p:txBody>
          <a:bodyPr/>
          <a:lstStyle/>
          <a:p>
            <a:r>
              <a:rPr lang="en-US" altLang="ko-KR" sz="4800" dirty="0" smtClean="0">
                <a:solidFill>
                  <a:schemeClr val="tx1"/>
                </a:solidFill>
                <a:ea typeface="굴림" pitchFamily="50" charset="-127"/>
              </a:rPr>
              <a:t>Q &amp; A</a:t>
            </a:r>
            <a:endParaRPr lang="ko-KR" altLang="en-US" sz="4800" dirty="0" smtClean="0">
              <a:solidFill>
                <a:schemeClr val="tx1"/>
              </a:solidFill>
              <a:ea typeface="굴림" pitchFamily="50" charset="-127"/>
            </a:endParaRP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1434551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802.11 Initial Link Setup Overview </a:t>
            </a:r>
            <a:endParaRPr lang="ko-KR" altLang="en-US" dirty="0"/>
          </a:p>
        </p:txBody>
      </p:sp>
      <p:sp>
        <p:nvSpPr>
          <p:cNvPr id="3" name="내용 개체 틀 2"/>
          <p:cNvSpPr>
            <a:spLocks noGrp="1"/>
          </p:cNvSpPr>
          <p:nvPr>
            <p:ph idx="1"/>
          </p:nvPr>
        </p:nvSpPr>
        <p:spPr>
          <a:xfrm>
            <a:off x="685800" y="1981200"/>
            <a:ext cx="7486600" cy="4114800"/>
          </a:xfrm>
        </p:spPr>
        <p:txBody>
          <a:bodyPr/>
          <a:lstStyle/>
          <a:p>
            <a:pPr marL="400050">
              <a:lnSpc>
                <a:spcPct val="73000"/>
              </a:lnSpc>
              <a:defRPr/>
            </a:pPr>
            <a:r>
              <a:rPr lang="en-US" altLang="ja-JP" sz="2400" dirty="0" smtClean="0"/>
              <a:t>Initial </a:t>
            </a:r>
            <a:r>
              <a:rPr lang="en-US" altLang="ja-JP" sz="2400" dirty="0"/>
              <a:t>link </a:t>
            </a:r>
            <a:r>
              <a:rPr lang="en-US" altLang="ja-JP" sz="2400" dirty="0" smtClean="0"/>
              <a:t>setup </a:t>
            </a:r>
            <a:r>
              <a:rPr lang="en-US" altLang="ja-JP" sz="2400" dirty="0"/>
              <a:t>includes all operations required to enable </a:t>
            </a:r>
            <a:r>
              <a:rPr lang="en-US" altLang="ja-JP" sz="2400" dirty="0" smtClean="0"/>
              <a:t>packets </a:t>
            </a:r>
            <a:r>
              <a:rPr lang="en-US" altLang="ja-JP" sz="2400" dirty="0"/>
              <a:t>exchange</a:t>
            </a:r>
            <a:r>
              <a:rPr lang="en-US" altLang="ja-JP" sz="2400" dirty="0" smtClean="0"/>
              <a:t>:</a:t>
            </a:r>
          </a:p>
          <a:p>
            <a:pPr marL="400050">
              <a:lnSpc>
                <a:spcPct val="73000"/>
              </a:lnSpc>
              <a:defRPr/>
            </a:pPr>
            <a:endParaRPr lang="en-US" altLang="ja-JP" sz="2400" dirty="0"/>
          </a:p>
          <a:p>
            <a:pPr marL="800100" lvl="1">
              <a:lnSpc>
                <a:spcPct val="73000"/>
              </a:lnSpc>
              <a:buFont typeface="Arial" pitchFamily="34" charset="0"/>
              <a:buChar char="•"/>
              <a:defRPr/>
            </a:pPr>
            <a:r>
              <a:rPr lang="en-US" altLang="ja-JP" sz="2000" dirty="0"/>
              <a:t>Network &amp; BSS discovery</a:t>
            </a:r>
          </a:p>
          <a:p>
            <a:pPr marL="800100" lvl="1">
              <a:lnSpc>
                <a:spcPct val="73000"/>
              </a:lnSpc>
              <a:buFont typeface="Arial" pitchFamily="34" charset="0"/>
              <a:buChar char="•"/>
              <a:defRPr/>
            </a:pPr>
            <a:r>
              <a:rPr lang="en-US" altLang="ja-JP" sz="2000" dirty="0"/>
              <a:t>Authentication &amp; association </a:t>
            </a:r>
          </a:p>
          <a:p>
            <a:pPr marL="800100" lvl="1">
              <a:lnSpc>
                <a:spcPct val="73000"/>
              </a:lnSpc>
              <a:buFont typeface="Arial" pitchFamily="34" charset="0"/>
              <a:buChar char="•"/>
              <a:defRPr/>
            </a:pPr>
            <a:r>
              <a:rPr lang="en-US" altLang="ja-JP" sz="2000" dirty="0"/>
              <a:t>Higher layer setup  (such as IP address configuration)</a:t>
            </a:r>
          </a:p>
          <a:p>
            <a:endParaRPr lang="ko-KR" altLang="en-US" sz="2000" dirty="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graphicFrame>
        <p:nvGraphicFramePr>
          <p:cNvPr id="7" name="Tabelle 8"/>
          <p:cNvGraphicFramePr>
            <a:graphicFrameLocks noGrp="1"/>
          </p:cNvGraphicFramePr>
          <p:nvPr>
            <p:extLst>
              <p:ext uri="{D42A27DB-BD31-4B8C-83A1-F6EECF244321}">
                <p14:modId xmlns:p14="http://schemas.microsoft.com/office/powerpoint/2010/main" val="3554484569"/>
              </p:ext>
            </p:extLst>
          </p:nvPr>
        </p:nvGraphicFramePr>
        <p:xfrm>
          <a:off x="971600" y="4149005"/>
          <a:ext cx="6934200" cy="792163"/>
        </p:xfrm>
        <a:graphic>
          <a:graphicData uri="http://schemas.openxmlformats.org/drawingml/2006/table">
            <a:tbl>
              <a:tblPr firstRow="1" bandRow="1">
                <a:tableStyleId>{5C22544A-7EE6-4342-B048-85BDC9FD1C3A}</a:tableStyleId>
              </a:tblPr>
              <a:tblGrid>
                <a:gridCol w="360040"/>
                <a:gridCol w="1080120"/>
                <a:gridCol w="1303040"/>
                <a:gridCol w="1793304"/>
                <a:gridCol w="2397696"/>
              </a:tblGrid>
              <a:tr h="792163">
                <a:tc>
                  <a:txBody>
                    <a:bodyPr/>
                    <a:lstStyle/>
                    <a:p>
                      <a:endParaRPr lang="en-US" sz="1200" dirty="0">
                        <a:solidFill>
                          <a:schemeClr val="tx1"/>
                        </a:solidFill>
                      </a:endParaRPr>
                    </a:p>
                  </a:txBody>
                  <a:tcPr marT="45702" marB="45702">
                    <a:solidFill>
                      <a:schemeClr val="bg1"/>
                    </a:solidFill>
                  </a:tcPr>
                </a:tc>
                <a:tc>
                  <a:txBody>
                    <a:bodyPr/>
                    <a:lstStyle/>
                    <a:p>
                      <a:r>
                        <a:rPr lang="en-US" sz="1200" dirty="0" smtClean="0">
                          <a:solidFill>
                            <a:schemeClr val="tx1"/>
                          </a:solidFill>
                        </a:rPr>
                        <a:t>BSS </a:t>
                      </a:r>
                    </a:p>
                    <a:p>
                      <a:r>
                        <a:rPr lang="en-US" sz="1200" dirty="0" smtClean="0">
                          <a:solidFill>
                            <a:schemeClr val="tx1"/>
                          </a:solidFill>
                        </a:rPr>
                        <a:t>Discovery*</a:t>
                      </a:r>
                      <a:endParaRPr lang="en-US" sz="1200" dirty="0">
                        <a:solidFill>
                          <a:schemeClr val="tx1"/>
                        </a:solidFill>
                      </a:endParaRPr>
                    </a:p>
                  </a:txBody>
                  <a:tcPr marT="45702" marB="45702"/>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Network</a:t>
                      </a:r>
                      <a:r>
                        <a:rPr lang="en-US" sz="1200" baseline="0" dirty="0" smtClean="0">
                          <a:solidFill>
                            <a:schemeClr val="tx1"/>
                          </a:solidFill>
                        </a:rPr>
                        <a:t> Discovery</a:t>
                      </a:r>
                      <a:endParaRPr lang="en-US" sz="1200" dirty="0" smtClean="0">
                        <a:solidFill>
                          <a:schemeClr val="tx1"/>
                        </a:solidFill>
                      </a:endParaRPr>
                    </a:p>
                  </a:txBody>
                  <a:tcPr marT="45702" marB="45702"/>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Authentication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&amp; Association*</a:t>
                      </a:r>
                    </a:p>
                  </a:txBody>
                  <a:tcPr marT="45702" marB="45702"/>
                </a:tc>
                <a:tc>
                  <a:txBody>
                    <a:bodyPr/>
                    <a:lstStyle/>
                    <a:p>
                      <a:r>
                        <a:rPr lang="en-US" sz="1200" dirty="0" smtClean="0">
                          <a:solidFill>
                            <a:schemeClr val="tx1"/>
                          </a:solidFill>
                        </a:rPr>
                        <a:t>Higher Layer Setup*</a:t>
                      </a:r>
                    </a:p>
                    <a:p>
                      <a:r>
                        <a:rPr lang="en-US" sz="1200" dirty="0" smtClean="0">
                          <a:solidFill>
                            <a:schemeClr val="tx1"/>
                          </a:solidFill>
                        </a:rPr>
                        <a:t>(DHCP / IP)</a:t>
                      </a:r>
                      <a:endParaRPr lang="en-US" sz="1200" dirty="0">
                        <a:solidFill>
                          <a:schemeClr val="tx1"/>
                        </a:solidFill>
                      </a:endParaRPr>
                    </a:p>
                  </a:txBody>
                  <a:tcPr marT="45702" marB="45702"/>
                </a:tc>
              </a:tr>
            </a:tbl>
          </a:graphicData>
        </a:graphic>
      </p:graphicFrame>
      <p:sp>
        <p:nvSpPr>
          <p:cNvPr id="8"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281747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BSS </a:t>
            </a:r>
            <a:r>
              <a:rPr lang="en-US" altLang="ko-KR" dirty="0" smtClean="0"/>
              <a:t>Discovery (1/2)</a:t>
            </a:r>
            <a:endParaRPr lang="ko-KR" altLang="en-US" dirty="0"/>
          </a:p>
        </p:txBody>
      </p:sp>
      <p:sp>
        <p:nvSpPr>
          <p:cNvPr id="3" name="내용 개체 틀 2"/>
          <p:cNvSpPr>
            <a:spLocks noGrp="1"/>
          </p:cNvSpPr>
          <p:nvPr>
            <p:ph idx="1"/>
          </p:nvPr>
        </p:nvSpPr>
        <p:spPr>
          <a:xfrm>
            <a:off x="685800" y="1981200"/>
            <a:ext cx="7918648" cy="4114800"/>
          </a:xfrm>
        </p:spPr>
        <p:txBody>
          <a:bodyPr/>
          <a:lstStyle/>
          <a:p>
            <a:pPr marL="400050">
              <a:lnSpc>
                <a:spcPct val="73000"/>
              </a:lnSpc>
              <a:defRPr/>
            </a:pPr>
            <a:r>
              <a:rPr lang="en-US" altLang="ja-JP" sz="2400" dirty="0" smtClean="0"/>
              <a:t>A </a:t>
            </a:r>
            <a:r>
              <a:rPr lang="en-US" altLang="ja-JP" sz="2400" dirty="0"/>
              <a:t>station becomes aware of the existence of a BSS </a:t>
            </a:r>
            <a:endParaRPr lang="en-US" altLang="ja-JP" sz="2400" dirty="0" smtClean="0"/>
          </a:p>
          <a:p>
            <a:pPr marL="57150" indent="0">
              <a:lnSpc>
                <a:spcPct val="73000"/>
              </a:lnSpc>
              <a:buNone/>
              <a:defRPr/>
            </a:pPr>
            <a:r>
              <a:rPr lang="en-US" altLang="ja-JP" sz="2400" dirty="0"/>
              <a:t> </a:t>
            </a:r>
            <a:r>
              <a:rPr lang="en-US" altLang="ja-JP" sz="2400" dirty="0" smtClean="0"/>
              <a:t>   </a:t>
            </a:r>
            <a:r>
              <a:rPr lang="en-US" altLang="ja-JP" sz="2400" dirty="0" smtClean="0"/>
              <a:t>through </a:t>
            </a:r>
            <a:r>
              <a:rPr lang="en-US" altLang="ja-JP" sz="2400" dirty="0" smtClean="0"/>
              <a:t>scanning</a:t>
            </a:r>
          </a:p>
          <a:p>
            <a:pPr marL="800100" lvl="1">
              <a:lnSpc>
                <a:spcPct val="73000"/>
              </a:lnSpc>
              <a:defRPr/>
            </a:pPr>
            <a:r>
              <a:rPr lang="en-US" altLang="ja-JP" sz="2000" dirty="0" smtClean="0"/>
              <a:t>passively </a:t>
            </a:r>
            <a:r>
              <a:rPr lang="en-US" altLang="ja-JP" sz="2000" dirty="0"/>
              <a:t>seeking Beacon transmissions or </a:t>
            </a:r>
            <a:endParaRPr lang="en-US" altLang="ja-JP" sz="2000" dirty="0" smtClean="0"/>
          </a:p>
          <a:p>
            <a:pPr marL="800100" lvl="1">
              <a:lnSpc>
                <a:spcPct val="73000"/>
              </a:lnSpc>
              <a:defRPr/>
            </a:pPr>
            <a:r>
              <a:rPr lang="en-US" altLang="ja-JP" sz="2000" dirty="0" smtClean="0"/>
              <a:t>actively </a:t>
            </a:r>
            <a:r>
              <a:rPr lang="en-US" altLang="ja-JP" sz="2000" dirty="0"/>
              <a:t>probing for the existence of an AP through a Probe </a:t>
            </a:r>
            <a:endParaRPr lang="en-US" altLang="ja-JP" sz="2000" dirty="0" smtClean="0"/>
          </a:p>
          <a:p>
            <a:pPr marL="514350" lvl="1" indent="0">
              <a:lnSpc>
                <a:spcPct val="73000"/>
              </a:lnSpc>
              <a:buNone/>
              <a:defRPr/>
            </a:pPr>
            <a:r>
              <a:rPr lang="en-US" altLang="ja-JP" sz="2000" dirty="0"/>
              <a:t> </a:t>
            </a:r>
            <a:r>
              <a:rPr lang="en-US" altLang="ja-JP" sz="2000" dirty="0" smtClean="0"/>
              <a:t>   </a:t>
            </a:r>
            <a:r>
              <a:rPr lang="en-US" altLang="ja-JP" sz="2000" dirty="0" smtClean="0"/>
              <a:t>Request </a:t>
            </a:r>
            <a:r>
              <a:rPr lang="en-US" altLang="ja-JP" sz="2000" dirty="0" smtClean="0"/>
              <a:t>/</a:t>
            </a:r>
            <a:r>
              <a:rPr lang="en-US" altLang="ja-JP" sz="2000" dirty="0"/>
              <a:t>Response </a:t>
            </a:r>
            <a:r>
              <a:rPr lang="en-US" altLang="ja-JP" sz="2000" dirty="0" smtClean="0"/>
              <a:t>exchange</a:t>
            </a:r>
          </a:p>
          <a:p>
            <a:pPr marL="514350" lvl="1" indent="0">
              <a:lnSpc>
                <a:spcPct val="73000"/>
              </a:lnSpc>
              <a:buNone/>
              <a:defRPr/>
            </a:pPr>
            <a:endParaRPr lang="en-US" altLang="ja-JP" sz="1800" dirty="0" smtClean="0"/>
          </a:p>
          <a:p>
            <a:pPr marL="400050">
              <a:lnSpc>
                <a:spcPct val="73000"/>
              </a:lnSpc>
              <a:defRPr/>
            </a:pPr>
            <a:r>
              <a:rPr lang="en-US" altLang="ko-KR" sz="2400" dirty="0" smtClean="0"/>
              <a:t>Passive Scanning</a:t>
            </a:r>
          </a:p>
          <a:p>
            <a:pPr marL="800100" lvl="1">
              <a:lnSpc>
                <a:spcPct val="73000"/>
              </a:lnSpc>
              <a:defRPr/>
            </a:pPr>
            <a:r>
              <a:rPr lang="en-US" altLang="ko-KR" sz="2000" dirty="0"/>
              <a:t>The AP in an infrastructure BSS periodically broadcasts Beacon </a:t>
            </a:r>
            <a:r>
              <a:rPr lang="en-US" altLang="ko-KR" sz="2000" dirty="0" smtClean="0"/>
              <a:t>frames</a:t>
            </a:r>
          </a:p>
          <a:p>
            <a:pPr marL="800100" lvl="1">
              <a:lnSpc>
                <a:spcPct val="73000"/>
              </a:lnSpc>
              <a:defRPr/>
            </a:pPr>
            <a:r>
              <a:rPr lang="en-US" altLang="ko-KR" sz="2000" dirty="0"/>
              <a:t>The Beacon frame carries regulatory information, capability information and information for managing the </a:t>
            </a:r>
            <a:r>
              <a:rPr lang="en-US" altLang="ko-KR" sz="2000" dirty="0" smtClean="0"/>
              <a:t>BSS</a:t>
            </a:r>
          </a:p>
          <a:p>
            <a:pPr marL="514350" lvl="1" indent="0">
              <a:lnSpc>
                <a:spcPct val="73000"/>
              </a:lnSpc>
              <a:buNone/>
              <a:defRPr/>
            </a:pPr>
            <a:endParaRPr lang="en-US" altLang="ko-KR" sz="1800" dirty="0" smtClean="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pic>
        <p:nvPicPr>
          <p:cNvPr id="8" name="그림 7"/>
          <p:cNvPicPr/>
          <p:nvPr/>
        </p:nvPicPr>
        <p:blipFill>
          <a:blip r:embed="rId2"/>
          <a:stretch>
            <a:fillRect/>
          </a:stretch>
        </p:blipFill>
        <p:spPr>
          <a:xfrm>
            <a:off x="2051720" y="5186511"/>
            <a:ext cx="4457700" cy="1266825"/>
          </a:xfrm>
          <a:prstGeom prst="rect">
            <a:avLst/>
          </a:prstGeom>
        </p:spPr>
      </p:pic>
      <p:sp>
        <p:nvSpPr>
          <p:cNvPr id="9"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2486653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BSS </a:t>
            </a:r>
            <a:r>
              <a:rPr lang="en-US" altLang="ko-KR" dirty="0" smtClean="0"/>
              <a:t>Discovery (2/2)</a:t>
            </a:r>
            <a:endParaRPr lang="ko-KR" altLang="en-US" dirty="0"/>
          </a:p>
        </p:txBody>
      </p:sp>
      <p:sp>
        <p:nvSpPr>
          <p:cNvPr id="3" name="내용 개체 틀 2"/>
          <p:cNvSpPr>
            <a:spLocks noGrp="1"/>
          </p:cNvSpPr>
          <p:nvPr>
            <p:ph idx="1"/>
          </p:nvPr>
        </p:nvSpPr>
        <p:spPr>
          <a:xfrm>
            <a:off x="685800" y="1981200"/>
            <a:ext cx="7990656" cy="4114800"/>
          </a:xfrm>
        </p:spPr>
        <p:txBody>
          <a:bodyPr/>
          <a:lstStyle/>
          <a:p>
            <a:pPr marL="400050">
              <a:lnSpc>
                <a:spcPct val="73000"/>
              </a:lnSpc>
              <a:defRPr/>
            </a:pPr>
            <a:r>
              <a:rPr lang="en-US" altLang="ko-KR" sz="2400" dirty="0" smtClean="0"/>
              <a:t>Active Scanning</a:t>
            </a:r>
          </a:p>
          <a:p>
            <a:pPr marL="800100" lvl="1">
              <a:lnSpc>
                <a:spcPct val="73000"/>
              </a:lnSpc>
              <a:defRPr/>
            </a:pPr>
            <a:r>
              <a:rPr lang="en-US" altLang="ja-JP" sz="2000" dirty="0" smtClean="0"/>
              <a:t>A STA actively probes </a:t>
            </a:r>
            <a:r>
              <a:rPr lang="en-US" altLang="ja-JP" sz="2000" dirty="0"/>
              <a:t>for the existence of an AP through </a:t>
            </a:r>
            <a:endParaRPr lang="en-US" altLang="ja-JP" sz="2000" dirty="0" smtClean="0"/>
          </a:p>
          <a:p>
            <a:pPr marL="514350" lvl="1" indent="0">
              <a:lnSpc>
                <a:spcPct val="73000"/>
              </a:lnSpc>
              <a:buNone/>
              <a:defRPr/>
            </a:pPr>
            <a:r>
              <a:rPr lang="en-US" altLang="ja-JP" sz="2000" dirty="0"/>
              <a:t> </a:t>
            </a:r>
            <a:r>
              <a:rPr lang="en-US" altLang="ja-JP" sz="2000" dirty="0" smtClean="0"/>
              <a:t>   </a:t>
            </a:r>
            <a:r>
              <a:rPr lang="en-US" altLang="ja-JP" sz="2000" dirty="0" smtClean="0"/>
              <a:t>a </a:t>
            </a:r>
            <a:r>
              <a:rPr lang="en-US" altLang="ja-JP" sz="2000" dirty="0"/>
              <a:t>Probe Request /Response </a:t>
            </a:r>
            <a:r>
              <a:rPr lang="en-US" altLang="ja-JP" sz="2000" dirty="0" smtClean="0"/>
              <a:t>exchange</a:t>
            </a:r>
          </a:p>
          <a:p>
            <a:pPr marL="800100" lvl="1">
              <a:lnSpc>
                <a:spcPct val="73000"/>
              </a:lnSpc>
              <a:defRPr/>
            </a:pPr>
            <a:r>
              <a:rPr lang="en-US" altLang="ko-KR" sz="2000" dirty="0"/>
              <a:t>An AP that receives a broadcast Probe Request sends </a:t>
            </a:r>
            <a:endParaRPr lang="en-US" altLang="ko-KR" sz="2000" dirty="0" smtClean="0"/>
          </a:p>
          <a:p>
            <a:pPr marL="514350" lvl="1" indent="0">
              <a:lnSpc>
                <a:spcPct val="73000"/>
              </a:lnSpc>
              <a:buNone/>
              <a:defRPr/>
            </a:pPr>
            <a:r>
              <a:rPr lang="en-US" altLang="ko-KR" sz="2000" dirty="0"/>
              <a:t> </a:t>
            </a:r>
            <a:r>
              <a:rPr lang="en-US" altLang="ko-KR" sz="2000" dirty="0" smtClean="0"/>
              <a:t>   </a:t>
            </a:r>
            <a:r>
              <a:rPr lang="en-US" altLang="ko-KR" sz="2000" dirty="0" smtClean="0"/>
              <a:t>a </a:t>
            </a:r>
            <a:r>
              <a:rPr lang="en-US" altLang="ko-KR" sz="2000" dirty="0"/>
              <a:t>Probe Response to the station making the request</a:t>
            </a:r>
            <a:endParaRPr lang="en-US" altLang="ja-JP" sz="2000" dirty="0"/>
          </a:p>
          <a:p>
            <a:pPr marL="800100" lvl="1">
              <a:lnSpc>
                <a:spcPct val="73000"/>
              </a:lnSpc>
              <a:defRPr/>
            </a:pPr>
            <a:endParaRPr lang="en-US" altLang="ko-KR" sz="1800" dirty="0" smtClean="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pic>
        <p:nvPicPr>
          <p:cNvPr id="9" name="그림 8"/>
          <p:cNvPicPr/>
          <p:nvPr/>
        </p:nvPicPr>
        <p:blipFill>
          <a:blip r:embed="rId2">
            <a:extLst>
              <a:ext uri="{28A0092B-C50C-407E-A947-70E740481C1C}">
                <a14:useLocalDpi xmlns:a14="http://schemas.microsoft.com/office/drawing/2010/main" val="0"/>
              </a:ext>
            </a:extLst>
          </a:blip>
          <a:srcRect/>
          <a:stretch>
            <a:fillRect/>
          </a:stretch>
        </p:blipFill>
        <p:spPr bwMode="auto">
          <a:xfrm>
            <a:off x="1835696" y="3645024"/>
            <a:ext cx="5114925" cy="2195830"/>
          </a:xfrm>
          <a:prstGeom prst="rect">
            <a:avLst/>
          </a:prstGeom>
          <a:noFill/>
          <a:ln>
            <a:noFill/>
          </a:ln>
        </p:spPr>
      </p:pic>
      <p:sp>
        <p:nvSpPr>
          <p:cNvPr id="8"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702970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 Discovery</a:t>
            </a:r>
            <a:endParaRPr lang="ko-KR" altLang="en-US" dirty="0"/>
          </a:p>
        </p:txBody>
      </p:sp>
      <p:sp>
        <p:nvSpPr>
          <p:cNvPr id="3" name="내용 개체 틀 2"/>
          <p:cNvSpPr>
            <a:spLocks noGrp="1"/>
          </p:cNvSpPr>
          <p:nvPr>
            <p:ph idx="1"/>
          </p:nvPr>
        </p:nvSpPr>
        <p:spPr>
          <a:xfrm>
            <a:off x="685800" y="1981200"/>
            <a:ext cx="4246240" cy="4114800"/>
          </a:xfrm>
        </p:spPr>
        <p:txBody>
          <a:bodyPr/>
          <a:lstStyle/>
          <a:p>
            <a:pPr marL="400050">
              <a:lnSpc>
                <a:spcPct val="73000"/>
              </a:lnSpc>
              <a:defRPr/>
            </a:pPr>
            <a:r>
              <a:rPr lang="en-US" altLang="ko-KR" sz="2000" dirty="0" smtClean="0"/>
              <a:t>802.11u has been developed to provide network selection and Generic Advertising Service (GAS</a:t>
            </a:r>
            <a:r>
              <a:rPr lang="en-US" altLang="ko-KR" sz="2000" dirty="0" smtClean="0"/>
              <a:t>)</a:t>
            </a:r>
          </a:p>
          <a:p>
            <a:pPr marL="400050">
              <a:lnSpc>
                <a:spcPct val="73000"/>
              </a:lnSpc>
              <a:defRPr/>
            </a:pPr>
            <a:endParaRPr lang="en-US" altLang="ko-KR" sz="2000" dirty="0" smtClean="0"/>
          </a:p>
          <a:p>
            <a:pPr marL="400050">
              <a:lnSpc>
                <a:spcPct val="73000"/>
              </a:lnSpc>
              <a:defRPr/>
            </a:pPr>
            <a:r>
              <a:rPr lang="en-GB" altLang="ko-KR" sz="2000" dirty="0" smtClean="0"/>
              <a:t>802.11u defines </a:t>
            </a:r>
            <a:r>
              <a:rPr lang="en-GB" altLang="ko-KR" sz="2000" dirty="0"/>
              <a:t>protocols for network selection, including the 802.21 protocol, multiple SSID query for faster scanning, and network type </a:t>
            </a:r>
            <a:r>
              <a:rPr lang="en-GB" altLang="ko-KR" sz="2000" dirty="0" smtClean="0"/>
              <a:t>identification</a:t>
            </a:r>
          </a:p>
          <a:p>
            <a:pPr marL="400050">
              <a:lnSpc>
                <a:spcPct val="73000"/>
              </a:lnSpc>
              <a:defRPr/>
            </a:pPr>
            <a:endParaRPr lang="en-GB" altLang="ko-KR" sz="2000" dirty="0" smtClean="0"/>
          </a:p>
          <a:p>
            <a:pPr marL="400050">
              <a:lnSpc>
                <a:spcPct val="73000"/>
              </a:lnSpc>
              <a:defRPr/>
            </a:pPr>
            <a:r>
              <a:rPr lang="en-US" altLang="ko-KR" sz="2000" dirty="0"/>
              <a:t>Discovery of suitable networks is possible through the advertisement of access network type, roaming consortium and venue information, via management frames</a:t>
            </a:r>
            <a:endParaRPr lang="en-US" altLang="ko-KR" sz="2000" dirty="0" smtClean="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pic>
        <p:nvPicPr>
          <p:cNvPr id="8" name="Picture 4"/>
          <p:cNvPicPr>
            <a:picLocks noChangeAspect="1" noChangeArrowheads="1"/>
          </p:cNvPicPr>
          <p:nvPr/>
        </p:nvPicPr>
        <p:blipFill>
          <a:blip r:embed="rId2"/>
          <a:srcRect/>
          <a:stretch>
            <a:fillRect/>
          </a:stretch>
        </p:blipFill>
        <p:spPr bwMode="auto">
          <a:xfrm>
            <a:off x="4872263" y="1844824"/>
            <a:ext cx="4095539" cy="4488904"/>
          </a:xfrm>
          <a:prstGeom prst="rect">
            <a:avLst/>
          </a:prstGeom>
          <a:noFill/>
          <a:ln w="9525">
            <a:noFill/>
            <a:miter lim="800000"/>
            <a:headEnd/>
            <a:tailEnd/>
          </a:ln>
        </p:spPr>
      </p:pic>
      <p:sp>
        <p:nvSpPr>
          <p:cNvPr id="9"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
        <p:nvSpPr>
          <p:cNvPr id="7" name="직사각형 6"/>
          <p:cNvSpPr/>
          <p:nvPr/>
        </p:nvSpPr>
        <p:spPr>
          <a:xfrm>
            <a:off x="2915816" y="6195228"/>
            <a:ext cx="2431178" cy="276999"/>
          </a:xfrm>
          <a:prstGeom prst="rect">
            <a:avLst/>
          </a:prstGeom>
        </p:spPr>
        <p:txBody>
          <a:bodyPr wrap="none">
            <a:spAutoFit/>
          </a:bodyPr>
          <a:lstStyle/>
          <a:p>
            <a:r>
              <a:rPr lang="en-US" altLang="ko-KR" b="1" dirty="0" smtClean="0"/>
              <a:t>Source: IEEE 802.11 11-11-1499r0</a:t>
            </a:r>
            <a:endParaRPr lang="ko-KR" altLang="en-US" b="1" dirty="0"/>
          </a:p>
        </p:txBody>
      </p:sp>
    </p:spTree>
    <p:extLst>
      <p:ext uri="{BB962C8B-B14F-4D97-AF65-F5344CB8AC3E}">
        <p14:creationId xmlns:p14="http://schemas.microsoft.com/office/powerpoint/2010/main" val="1259394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Association</a:t>
            </a:r>
            <a:endParaRPr lang="ko-KR" altLang="en-US" dirty="0"/>
          </a:p>
        </p:txBody>
      </p:sp>
      <p:sp>
        <p:nvSpPr>
          <p:cNvPr id="3" name="내용 개체 틀 2"/>
          <p:cNvSpPr>
            <a:spLocks noGrp="1"/>
          </p:cNvSpPr>
          <p:nvPr>
            <p:ph idx="1"/>
          </p:nvPr>
        </p:nvSpPr>
        <p:spPr>
          <a:xfrm>
            <a:off x="685800" y="1981200"/>
            <a:ext cx="7990656" cy="4114800"/>
          </a:xfrm>
        </p:spPr>
        <p:txBody>
          <a:bodyPr/>
          <a:lstStyle/>
          <a:p>
            <a:pPr marL="400050">
              <a:lnSpc>
                <a:spcPct val="73000"/>
              </a:lnSpc>
              <a:defRPr/>
            </a:pPr>
            <a:r>
              <a:rPr lang="en-US" altLang="ko-KR" sz="2200" dirty="0"/>
              <a:t>Before a </a:t>
            </a:r>
            <a:r>
              <a:rPr lang="en-US" altLang="ko-KR" sz="2200" dirty="0" smtClean="0"/>
              <a:t>STA </a:t>
            </a:r>
            <a:r>
              <a:rPr lang="en-US" altLang="ko-KR" sz="2200" dirty="0"/>
              <a:t>is allowed to send data via an AP it must become associated with the </a:t>
            </a:r>
            <a:r>
              <a:rPr lang="en-US" altLang="ko-KR" sz="2200" dirty="0" smtClean="0"/>
              <a:t>AP</a:t>
            </a:r>
          </a:p>
          <a:p>
            <a:pPr marL="400050">
              <a:lnSpc>
                <a:spcPct val="73000"/>
              </a:lnSpc>
              <a:defRPr/>
            </a:pPr>
            <a:r>
              <a:rPr lang="en-US" altLang="ko-KR" sz="2200" dirty="0"/>
              <a:t>Association provides a mapping between the </a:t>
            </a:r>
            <a:r>
              <a:rPr lang="en-US" altLang="ko-KR" sz="2200" dirty="0" smtClean="0"/>
              <a:t>STA </a:t>
            </a:r>
            <a:r>
              <a:rPr lang="en-US" altLang="ko-KR" sz="2200" dirty="0"/>
              <a:t>and AP that allows messages within the </a:t>
            </a:r>
            <a:r>
              <a:rPr lang="en-US" altLang="ko-KR" sz="2200" dirty="0" smtClean="0"/>
              <a:t>DS to </a:t>
            </a:r>
            <a:r>
              <a:rPr lang="en-US" altLang="ko-KR" sz="2200" dirty="0"/>
              <a:t>reach the AP with which the </a:t>
            </a:r>
            <a:r>
              <a:rPr lang="en-US" altLang="ko-KR" sz="2200" dirty="0" smtClean="0"/>
              <a:t>STA </a:t>
            </a:r>
            <a:r>
              <a:rPr lang="en-US" altLang="ko-KR" sz="2200" dirty="0"/>
              <a:t>is associated and ultimately to the station </a:t>
            </a:r>
            <a:r>
              <a:rPr lang="en-US" altLang="ko-KR" sz="2200" dirty="0" smtClean="0"/>
              <a:t>itself</a:t>
            </a:r>
          </a:p>
          <a:p>
            <a:pPr marL="400050">
              <a:lnSpc>
                <a:spcPct val="73000"/>
              </a:lnSpc>
              <a:defRPr/>
            </a:pPr>
            <a:r>
              <a:rPr lang="en-US" altLang="ko-KR" sz="2200" dirty="0"/>
              <a:t>Association is initiated by the </a:t>
            </a:r>
            <a:r>
              <a:rPr lang="en-US" altLang="ko-KR" sz="2200" dirty="0" smtClean="0"/>
              <a:t>STA </a:t>
            </a:r>
            <a:r>
              <a:rPr lang="en-US" altLang="ko-KR" sz="2200" dirty="0"/>
              <a:t>with the </a:t>
            </a:r>
            <a:r>
              <a:rPr lang="en-US" altLang="ko-KR" sz="2200" dirty="0" smtClean="0"/>
              <a:t>STA </a:t>
            </a:r>
            <a:r>
              <a:rPr lang="en-US" altLang="ko-KR" sz="2200" dirty="0"/>
              <a:t>sending an Association Request to the </a:t>
            </a:r>
            <a:r>
              <a:rPr lang="en-US" altLang="ko-KR" sz="2200" dirty="0" smtClean="0"/>
              <a:t>AP</a:t>
            </a:r>
          </a:p>
          <a:p>
            <a:pPr marL="400050">
              <a:lnSpc>
                <a:spcPct val="73000"/>
              </a:lnSpc>
              <a:defRPr/>
            </a:pPr>
            <a:r>
              <a:rPr lang="en-US" altLang="ko-KR" sz="2200" dirty="0" smtClean="0"/>
              <a:t>If </a:t>
            </a:r>
            <a:r>
              <a:rPr lang="en-US" altLang="ko-KR" sz="2200" dirty="0"/>
              <a:t>the </a:t>
            </a:r>
            <a:r>
              <a:rPr lang="en-US" altLang="ko-KR" sz="2200" dirty="0" smtClean="0"/>
              <a:t>STA </a:t>
            </a:r>
            <a:r>
              <a:rPr lang="en-US" altLang="ko-KR" sz="2200" dirty="0"/>
              <a:t>is admitted, the AP responds with an Association </a:t>
            </a:r>
            <a:r>
              <a:rPr lang="en-US" altLang="ko-KR" sz="2200" dirty="0" smtClean="0"/>
              <a:t>Response </a:t>
            </a:r>
          </a:p>
          <a:p>
            <a:pPr marL="400050">
              <a:lnSpc>
                <a:spcPct val="73000"/>
              </a:lnSpc>
              <a:defRPr/>
            </a:pPr>
            <a:r>
              <a:rPr lang="en-US" altLang="ko-KR" sz="2200" dirty="0" smtClean="0"/>
              <a:t>The STA </a:t>
            </a:r>
            <a:r>
              <a:rPr lang="en-US" altLang="ko-KR" sz="2200" dirty="0"/>
              <a:t>and AP exchange capability information (support for optional features) and the AP informs the </a:t>
            </a:r>
            <a:r>
              <a:rPr lang="en-US" altLang="ko-KR" sz="2200" dirty="0" smtClean="0"/>
              <a:t>STA </a:t>
            </a:r>
            <a:r>
              <a:rPr lang="en-US" altLang="ko-KR" sz="2200" dirty="0"/>
              <a:t>of specific operating parameters within the </a:t>
            </a:r>
            <a:r>
              <a:rPr lang="en-US" altLang="ko-KR" sz="2200" dirty="0" smtClean="0"/>
              <a:t>BSS</a:t>
            </a:r>
            <a:endParaRPr lang="ko-KR" altLang="ko-KR" sz="2200" dirty="0"/>
          </a:p>
          <a:p>
            <a:pPr marL="400050">
              <a:lnSpc>
                <a:spcPct val="73000"/>
              </a:lnSpc>
              <a:defRPr/>
            </a:pPr>
            <a:endParaRPr lang="en-US" altLang="ko-KR" sz="2200" dirty="0" smtClean="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2740803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a:t>
            </a:r>
            <a:endParaRPr lang="ko-KR" altLang="en-US" dirty="0"/>
          </a:p>
        </p:txBody>
      </p:sp>
      <p:sp>
        <p:nvSpPr>
          <p:cNvPr id="3" name="내용 개체 틀 2"/>
          <p:cNvSpPr>
            <a:spLocks noGrp="1"/>
          </p:cNvSpPr>
          <p:nvPr>
            <p:ph idx="1"/>
          </p:nvPr>
        </p:nvSpPr>
        <p:spPr>
          <a:xfrm>
            <a:off x="685800" y="1981200"/>
            <a:ext cx="7990656" cy="4114800"/>
          </a:xfrm>
        </p:spPr>
        <p:txBody>
          <a:bodyPr/>
          <a:lstStyle/>
          <a:p>
            <a:pPr marL="400050">
              <a:lnSpc>
                <a:spcPct val="73000"/>
              </a:lnSpc>
              <a:defRPr/>
            </a:pPr>
            <a:r>
              <a:rPr lang="en-US" altLang="ko-KR" sz="2400" dirty="0" smtClean="0"/>
              <a:t>Open </a:t>
            </a:r>
            <a:r>
              <a:rPr lang="en-US" altLang="ko-KR" sz="2400" dirty="0"/>
              <a:t>System authentication admits any STA to the </a:t>
            </a:r>
            <a:r>
              <a:rPr lang="en-US" altLang="ko-KR" sz="2400" dirty="0" smtClean="0"/>
              <a:t>DS</a:t>
            </a:r>
          </a:p>
          <a:p>
            <a:pPr marL="400050">
              <a:lnSpc>
                <a:spcPct val="73000"/>
              </a:lnSpc>
              <a:defRPr/>
            </a:pPr>
            <a:r>
              <a:rPr lang="en-US" altLang="ko-KR" sz="2400" dirty="0" smtClean="0"/>
              <a:t>RSNA supports </a:t>
            </a:r>
            <a:r>
              <a:rPr lang="en-US" altLang="ko-KR" sz="2400" dirty="0"/>
              <a:t>authentication based on IEEE </a:t>
            </a:r>
            <a:r>
              <a:rPr lang="en-US" altLang="ko-KR" sz="2400" dirty="0" err="1"/>
              <a:t>Std</a:t>
            </a:r>
            <a:r>
              <a:rPr lang="en-US" altLang="ko-KR" sz="2400" dirty="0"/>
              <a:t> </a:t>
            </a:r>
            <a:r>
              <a:rPr lang="en-US" altLang="ko-KR" sz="2400" dirty="0" smtClean="0"/>
              <a:t>802.1X-2004 after </a:t>
            </a:r>
            <a:r>
              <a:rPr lang="en-US" altLang="ko-KR" sz="2400" dirty="0"/>
              <a:t>Open System </a:t>
            </a:r>
            <a:r>
              <a:rPr lang="en-US" altLang="ko-KR" sz="2400" dirty="0" smtClean="0"/>
              <a:t>authentication </a:t>
            </a:r>
          </a:p>
          <a:p>
            <a:pPr marL="400050">
              <a:lnSpc>
                <a:spcPct val="73000"/>
              </a:lnSpc>
              <a:defRPr/>
            </a:pPr>
            <a:r>
              <a:rPr lang="en-US" altLang="ko-KR" sz="2400" dirty="0" smtClean="0"/>
              <a:t>IEEE </a:t>
            </a:r>
            <a:r>
              <a:rPr lang="en-US" altLang="ko-KR" sz="2400" dirty="0"/>
              <a:t>802.1X authentication utilizes the EAP to authenticate STAs and the Authentication Server with one </a:t>
            </a:r>
            <a:r>
              <a:rPr lang="en-US" altLang="ko-KR" sz="2400" dirty="0" smtClean="0"/>
              <a:t>another</a:t>
            </a:r>
            <a:endParaRPr lang="ko-KR" altLang="ko-KR" sz="2400" dirty="0"/>
          </a:p>
          <a:p>
            <a:pPr marL="400050">
              <a:lnSpc>
                <a:spcPct val="73000"/>
              </a:lnSpc>
              <a:defRPr/>
            </a:pPr>
            <a:endParaRPr lang="en-US" altLang="ko-KR" sz="2400" dirty="0" smtClean="0"/>
          </a:p>
          <a:p>
            <a:pPr marL="400050">
              <a:lnSpc>
                <a:spcPct val="73000"/>
              </a:lnSpc>
              <a:defRPr/>
            </a:pPr>
            <a:endParaRPr lang="en-US" altLang="ko-KR" sz="2200" dirty="0" smtClean="0"/>
          </a:p>
        </p:txBody>
      </p:sp>
      <p:sp>
        <p:nvSpPr>
          <p:cNvPr id="5" name="바닥글 개체 틀 4"/>
          <p:cNvSpPr>
            <a:spLocks noGrp="1"/>
          </p:cNvSpPr>
          <p:nvPr>
            <p:ph type="ftr" sz="quarter" idx="11"/>
          </p:nvPr>
        </p:nvSpPr>
        <p:spPr/>
        <p:txBody>
          <a:body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4149080"/>
            <a:ext cx="4757250" cy="1872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날짜 개체 틀 3"/>
          <p:cNvSpPr>
            <a:spLocks noGrp="1"/>
          </p:cNvSpPr>
          <p:nvPr>
            <p:ph type="dt" sz="half" idx="10"/>
          </p:nvPr>
        </p:nvSpPr>
        <p:spPr>
          <a:xfrm>
            <a:off x="685800" y="378281"/>
            <a:ext cx="1600200" cy="215444"/>
          </a:xfrm>
        </p:spPr>
        <p:txBody>
          <a:bodyPr/>
          <a:lstStyle/>
          <a:p>
            <a:r>
              <a:rPr lang="en-US" altLang="ko-KR" dirty="0" smtClean="0"/>
              <a:t>March</a:t>
            </a:r>
            <a:r>
              <a:rPr lang="en-US" altLang="ko-KR" dirty="0" smtClean="0"/>
              <a:t>. </a:t>
            </a:r>
            <a:r>
              <a:rPr lang="en-US" altLang="ko-KR" dirty="0" smtClean="0"/>
              <a:t>2015</a:t>
            </a:r>
            <a:endParaRPr lang="en-US" altLang="ko-KR" dirty="0"/>
          </a:p>
        </p:txBody>
      </p:sp>
    </p:spTree>
    <p:extLst>
      <p:ext uri="{BB962C8B-B14F-4D97-AF65-F5344CB8AC3E}">
        <p14:creationId xmlns:p14="http://schemas.microsoft.com/office/powerpoint/2010/main" val="953165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564</TotalTime>
  <Words>2468</Words>
  <Application>Microsoft Office PowerPoint</Application>
  <PresentationFormat>화면 슬라이드 쇼(4:3)</PresentationFormat>
  <Paragraphs>780</Paragraphs>
  <Slides>33</Slides>
  <Notes>0</Notes>
  <HiddenSlides>0</HiddenSlides>
  <MMClips>0</MMClips>
  <ScaleCrop>false</ScaleCrop>
  <HeadingPairs>
    <vt:vector size="4" baseType="variant">
      <vt:variant>
        <vt:lpstr>테마</vt:lpstr>
      </vt:variant>
      <vt:variant>
        <vt:i4>1</vt:i4>
      </vt:variant>
      <vt:variant>
        <vt:lpstr>슬라이드 제목</vt:lpstr>
      </vt:variant>
      <vt:variant>
        <vt:i4>33</vt:i4>
      </vt:variant>
    </vt:vector>
  </HeadingPairs>
  <TitlesOfParts>
    <vt:vector size="34" baseType="lpstr">
      <vt:lpstr>template</vt:lpstr>
      <vt:lpstr>PowerPoint 프레젠테이션</vt:lpstr>
      <vt:lpstr>Introduction to 802.11 Association Procedure</vt:lpstr>
      <vt:lpstr>Introduction</vt:lpstr>
      <vt:lpstr>802.11 Initial Link Setup Overview </vt:lpstr>
      <vt:lpstr>BSS Discovery (1/2)</vt:lpstr>
      <vt:lpstr>BSS Discovery (2/2)</vt:lpstr>
      <vt:lpstr>Network Discovery</vt:lpstr>
      <vt:lpstr>Association</vt:lpstr>
      <vt:lpstr>Authentication</vt:lpstr>
      <vt:lpstr>Higher Layer Setup</vt:lpstr>
      <vt:lpstr>Initial Link Setup Procedure</vt:lpstr>
      <vt:lpstr>802.11ai (FILS) Overview</vt:lpstr>
      <vt:lpstr>11ai Scanning Enhancement</vt:lpstr>
      <vt:lpstr>11ai Active Scanning Enhancement (1/2)</vt:lpstr>
      <vt:lpstr>11ai Active Scanning Enhancement (2/2)</vt:lpstr>
      <vt:lpstr>11ai Passive Scanning Enhancement</vt:lpstr>
      <vt:lpstr>Concurrent Higher Layer Setup</vt:lpstr>
      <vt:lpstr>Reduced Overhead by piggy back</vt:lpstr>
      <vt:lpstr>Brief Overview of WiFi P2P (1/4)</vt:lpstr>
      <vt:lpstr>Brief Overview of WiFi P2P (2/4)</vt:lpstr>
      <vt:lpstr>Brief Overview of WiFi P2P (3/4)</vt:lpstr>
      <vt:lpstr>Brief Overview of WiFi P2P (4/4)</vt:lpstr>
      <vt:lpstr>Example of Wi-Fi Direct topologies</vt:lpstr>
      <vt:lpstr>Initial Link Setup Procedure for WiFi P2P</vt:lpstr>
      <vt:lpstr>Standard Group Formation</vt:lpstr>
      <vt:lpstr>Autonomous Group Formation</vt:lpstr>
      <vt:lpstr>Persistent Group Formation (1/2)</vt:lpstr>
      <vt:lpstr>Persistent Group Formation (2/2)</vt:lpstr>
      <vt:lpstr>Security</vt:lpstr>
      <vt:lpstr>Delay in WiFi P2P Initial Link Setup</vt:lpstr>
      <vt:lpstr>Other 802.11 D2D Technologies</vt:lpstr>
      <vt:lpstr>References</vt:lpstr>
      <vt:lpstr>Q &amp;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이재승</cp:lastModifiedBy>
  <cp:revision>81</cp:revision>
  <cp:lastPrinted>1998-02-10T13:28:06Z</cp:lastPrinted>
  <dcterms:created xsi:type="dcterms:W3CDTF">2014-03-12T01:39:25Z</dcterms:created>
  <dcterms:modified xsi:type="dcterms:W3CDTF">2015-03-11T14:16:40Z</dcterms:modified>
</cp:coreProperties>
</file>