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9" r:id="rId2"/>
    <p:sldId id="276" r:id="rId3"/>
    <p:sldId id="278" r:id="rId4"/>
    <p:sldId id="279" r:id="rId5"/>
    <p:sldId id="27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3" d="100"/>
          <a:sy n="73" d="100"/>
        </p:scale>
        <p:origin x="-16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March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802.15-15-0236-02-0008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March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ea typeface="굴림" charset="-127"/>
              </a:rPr>
              <a:t> </a:t>
            </a:r>
            <a:r>
              <a:rPr lang="en-US" altLang="ko-KR" sz="1600" dirty="0" smtClean="0">
                <a:ea typeface="굴림" charset="-127"/>
              </a:rPr>
              <a:t>Overview Text for IEEE 802.15 TG8 PAC</a:t>
            </a:r>
            <a:endParaRPr lang="en-US" altLang="ko-KR" sz="1600" dirty="0">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March 2015</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Gyung-Chul</a:t>
            </a:r>
            <a:r>
              <a:rPr lang="en-US" altLang="ko-KR" sz="1600" dirty="0" smtClean="0">
                <a:solidFill>
                  <a:schemeClr val="tx2"/>
                </a:solidFill>
                <a:ea typeface="굴림" charset="-127"/>
              </a:rPr>
              <a:t> </a:t>
            </a:r>
            <a:r>
              <a:rPr lang="en-US" altLang="ko-KR" sz="1600" dirty="0" err="1" smtClean="0">
                <a:solidFill>
                  <a:schemeClr val="tx2"/>
                </a:solidFill>
                <a:ea typeface="굴림" charset="-127"/>
              </a:rPr>
              <a:t>Sihn</a:t>
            </a:r>
            <a:r>
              <a:rPr lang="en-US" altLang="ko-KR" sz="1600" dirty="0" smtClean="0">
                <a:solidFill>
                  <a:schemeClr val="tx2"/>
                </a:solidFill>
                <a:ea typeface="굴림" charset="-127"/>
              </a:rPr>
              <a:t>,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a:t>
            </a:r>
          </a:p>
          <a:p>
            <a:r>
              <a:rPr lang="en-US" altLang="ko-KR" sz="1600" dirty="0" smtClean="0">
                <a:solidFill>
                  <a:schemeClr val="tx2"/>
                </a:solidFill>
                <a:ea typeface="굴림" charset="-127"/>
              </a:rPr>
              <a:t>Company: ETRI, Korea</a:t>
            </a:r>
            <a:endParaRPr lang="en-US" altLang="ko-KR" sz="1600" dirty="0">
              <a:solidFill>
                <a:schemeClr val="tx2"/>
              </a:solidFill>
              <a:ea typeface="굴림" charset="-127"/>
            </a:endParaRPr>
          </a:p>
          <a:p>
            <a:r>
              <a:rPr lang="en-US" altLang="ko-KR" sz="1600" dirty="0" smtClean="0">
                <a:solidFill>
                  <a:schemeClr val="tx2"/>
                </a:solidFill>
                <a:ea typeface="굴림" charset="-127"/>
              </a:rPr>
              <a:t>Address:</a:t>
            </a:r>
            <a:endParaRPr lang="en-US" altLang="ko-KR" sz="1600" dirty="0">
              <a:solidFill>
                <a:schemeClr val="tx2"/>
              </a:solidFill>
              <a:ea typeface="굴림" charset="-127"/>
            </a:endParaRPr>
          </a:p>
          <a:p>
            <a:r>
              <a:rPr lang="en-US" altLang="ko-KR" sz="1600" dirty="0" smtClean="0">
                <a:solidFill>
                  <a:schemeClr val="tx2"/>
                </a:solidFill>
                <a:ea typeface="굴림" charset="-127"/>
              </a:rPr>
              <a:t>E-Mail: bjkwak@etri.re.kr, neuro@etri.re.kr, moonsiklee@etri.re.kr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Draft D0.8</a:t>
            </a:r>
          </a:p>
          <a:p>
            <a:pPr>
              <a:spcBef>
                <a:spcPts val="600"/>
              </a:spcBef>
              <a:spcAft>
                <a:spcPts val="600"/>
              </a:spcAft>
            </a:pPr>
            <a:r>
              <a:rPr lang="en-US" altLang="ko-KR" sz="1600" b="1" dirty="0" smtClean="0">
                <a:ea typeface="굴림" charset="-127"/>
              </a:rPr>
              <a:t>Abstract:</a:t>
            </a:r>
            <a:r>
              <a:rPr lang="en-US" altLang="ko-KR" sz="1600" dirty="0" smtClean="0">
                <a:ea typeface="굴림" charset="-127"/>
              </a:rPr>
              <a:t>	Overview text for IEEE 802.15.8 PAC Draft Std.</a:t>
            </a:r>
          </a:p>
          <a:p>
            <a:pPr>
              <a:spcBef>
                <a:spcPts val="600"/>
              </a:spcBef>
              <a:spcAft>
                <a:spcPts val="600"/>
              </a:spcAft>
            </a:pPr>
            <a:r>
              <a:rPr lang="en-US" altLang="ko-KR" sz="1600" b="1" dirty="0" smtClean="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800" dirty="0" smtClean="0"/>
              <a:t>Base document: P802.15.8/D0.8</a:t>
            </a:r>
          </a:p>
          <a:p>
            <a:r>
              <a:rPr lang="en-US" altLang="ko-KR" sz="2800" dirty="0" smtClean="0"/>
              <a:t>Existing text: black</a:t>
            </a:r>
          </a:p>
          <a:p>
            <a:r>
              <a:rPr lang="en-US" altLang="ko-KR" sz="2800" dirty="0" smtClean="0"/>
              <a:t>New text: red</a:t>
            </a:r>
          </a:p>
        </p:txBody>
      </p:sp>
      <p:sp>
        <p:nvSpPr>
          <p:cNvPr id="4" name="날짜 개체 틀 3"/>
          <p:cNvSpPr>
            <a:spLocks noGrp="1"/>
          </p:cNvSpPr>
          <p:nvPr>
            <p:ph type="dt" sz="half" idx="10"/>
          </p:nvPr>
        </p:nvSpPr>
        <p:spPr/>
        <p:txBody>
          <a:body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3089141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p>
            <a:r>
              <a:rPr lang="en-US" altLang="ko-KR" smtClean="0"/>
              <a:t>Byung-Jae Kwak et al.,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219D85FC-3B21-4478-B49B-8AD4596994CB}" type="slidenum">
              <a:rPr lang="en-US" altLang="ko-KR" smtClean="0"/>
              <a:pPr/>
              <a:t>3</a:t>
            </a:fld>
            <a:endParaRPr lang="en-US" altLang="ko-KR"/>
          </a:p>
        </p:txBody>
      </p:sp>
      <p:sp>
        <p:nvSpPr>
          <p:cNvPr id="5" name="TextBox 4"/>
          <p:cNvSpPr txBox="1"/>
          <p:nvPr/>
        </p:nvSpPr>
        <p:spPr>
          <a:xfrm>
            <a:off x="683568" y="764704"/>
            <a:ext cx="7848872" cy="5740033"/>
          </a:xfrm>
          <a:prstGeom prst="rect">
            <a:avLst/>
          </a:prstGeom>
          <a:noFill/>
        </p:spPr>
        <p:txBody>
          <a:bodyPr wrap="square" rtlCol="0">
            <a:spAutoFit/>
          </a:bodyPr>
          <a:lstStyle/>
          <a:p>
            <a:pPr lvl="0" algn="ctr"/>
            <a:r>
              <a:rPr lang="en-US" altLang="ko-KR" sz="1400" i="1" dirty="0" smtClean="0"/>
              <a:t>---- Beginning of text ----</a:t>
            </a:r>
          </a:p>
          <a:p>
            <a:pPr lvl="0"/>
            <a:r>
              <a:rPr lang="en-US" altLang="ko-KR" sz="1600" b="1" dirty="0" smtClean="0"/>
              <a:t>1.  Overview</a:t>
            </a:r>
          </a:p>
          <a:p>
            <a:pPr lvl="0"/>
            <a:endParaRPr lang="en-US" altLang="ko-KR" sz="1400" b="1" dirty="0" smtClean="0"/>
          </a:p>
          <a:p>
            <a:pPr lvl="0"/>
            <a:r>
              <a:rPr lang="en-US" altLang="ko-KR" sz="1500" b="1" dirty="0" smtClean="0">
                <a:solidFill>
                  <a:srgbClr val="FF0000"/>
                </a:solidFill>
              </a:rPr>
              <a:t>1.1  General</a:t>
            </a:r>
          </a:p>
          <a:p>
            <a:endParaRPr lang="en-US" altLang="ko-KR" sz="1400" dirty="0" smtClean="0">
              <a:solidFill>
                <a:srgbClr val="FF0000"/>
              </a:solidFill>
            </a:endParaRPr>
          </a:p>
          <a:p>
            <a:r>
              <a:rPr lang="en-US" altLang="ko-KR" sz="1400" dirty="0" smtClean="0">
                <a:solidFill>
                  <a:srgbClr val="FF0000"/>
                </a:solidFill>
              </a:rPr>
              <a:t>Peer </a:t>
            </a:r>
            <a:r>
              <a:rPr lang="en-US" altLang="ko-KR" sz="1400" dirty="0">
                <a:solidFill>
                  <a:srgbClr val="FF0000"/>
                </a:solidFill>
              </a:rPr>
              <a:t>aware communications (PAC) networks are wireless personal area networks (WPAN) used for direct communication among </a:t>
            </a:r>
            <a:r>
              <a:rPr lang="en-US" altLang="ko-KR" sz="1400" dirty="0" smtClean="0">
                <a:solidFill>
                  <a:srgbClr val="FF0000"/>
                </a:solidFill>
              </a:rPr>
              <a:t>PDs</a:t>
            </a:r>
            <a:r>
              <a:rPr lang="en-US" altLang="ko-KR" sz="1400" dirty="0">
                <a:solidFill>
                  <a:srgbClr val="FF0000"/>
                </a:solidFill>
              </a:rPr>
              <a:t>. Unlike conventional wireless networks, PAC uses fully distributed coordination and connections effected via PAC involve no infrastructure. This feature allows efficient direct communication among </a:t>
            </a:r>
            <a:r>
              <a:rPr lang="en-US" altLang="ko-KR" sz="1400" dirty="0" smtClean="0">
                <a:solidFill>
                  <a:srgbClr val="FF0000"/>
                </a:solidFill>
              </a:rPr>
              <a:t>PDs </a:t>
            </a:r>
            <a:r>
              <a:rPr lang="en-US" altLang="ko-KR" sz="1400" dirty="0">
                <a:solidFill>
                  <a:srgbClr val="FF0000"/>
                </a:solidFill>
              </a:rPr>
              <a:t>to support wide range of peer to peer communication scenarios</a:t>
            </a:r>
            <a:r>
              <a:rPr lang="en-US" altLang="ko-KR" sz="1400" dirty="0" smtClean="0">
                <a:solidFill>
                  <a:srgbClr val="FF0000"/>
                </a:solidFill>
              </a:rPr>
              <a:t>.</a:t>
            </a:r>
          </a:p>
          <a:p>
            <a:endParaRPr lang="en-US" altLang="ko-KR" sz="1400" dirty="0">
              <a:solidFill>
                <a:srgbClr val="FF0000"/>
              </a:solidFill>
            </a:endParaRPr>
          </a:p>
          <a:p>
            <a:r>
              <a:rPr lang="en-US" altLang="ko-KR" sz="1400" b="1" strike="sngStrike" dirty="0" smtClean="0"/>
              <a:t>1.1 </a:t>
            </a:r>
            <a:r>
              <a:rPr lang="en-US" altLang="ko-KR" sz="1400" b="1" dirty="0" smtClean="0">
                <a:solidFill>
                  <a:srgbClr val="FF0000"/>
                </a:solidFill>
              </a:rPr>
              <a:t>1.2 </a:t>
            </a:r>
            <a:r>
              <a:rPr lang="en-US" altLang="ko-KR" sz="1400" b="1" dirty="0" smtClean="0"/>
              <a:t> Scope</a:t>
            </a:r>
          </a:p>
          <a:p>
            <a:endParaRPr lang="en-US" altLang="ko-KR" sz="1400" dirty="0">
              <a:solidFill>
                <a:srgbClr val="FF0000"/>
              </a:solidFill>
            </a:endParaRPr>
          </a:p>
          <a:p>
            <a:r>
              <a:rPr lang="en-US" altLang="ko-KR" sz="1400" dirty="0" smtClean="0">
                <a:solidFill>
                  <a:srgbClr val="FF0000"/>
                </a:solidFill>
              </a:rPr>
              <a:t>This </a:t>
            </a:r>
            <a:r>
              <a:rPr lang="en-US" altLang="ko-KR" sz="1400" dirty="0">
                <a:solidFill>
                  <a:srgbClr val="FF0000"/>
                </a:solidFill>
              </a:rPr>
              <a:t>standard defines physical layer (PHY) and medium access control (MAC) sublayer specifications for Wireless Personal Area Networks (WPAN) Peer Aware Communications (PAC) optimized for peer to peer and infrastructure-less communications with fully distributed coordination. PAC features include</a:t>
            </a:r>
            <a:r>
              <a:rPr lang="en-US" altLang="ko-KR" sz="1400" dirty="0" smtClean="0">
                <a:solidFill>
                  <a:srgbClr val="FF0000"/>
                </a:solidFill>
              </a:rPr>
              <a:t>:</a:t>
            </a:r>
          </a:p>
          <a:p>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for peer information without association</a:t>
            </a:r>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signaling rate typically greater than 100 kbps</a:t>
            </a:r>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of the number of </a:t>
            </a:r>
            <a:r>
              <a:rPr lang="en-US" altLang="ko-KR" sz="1400" dirty="0" smtClean="0">
                <a:solidFill>
                  <a:srgbClr val="FF0000"/>
                </a:solidFill>
              </a:rPr>
              <a:t>PDs </a:t>
            </a:r>
            <a:r>
              <a:rPr lang="en-US" altLang="ko-KR" sz="1400" dirty="0">
                <a:solidFill>
                  <a:srgbClr val="FF0000"/>
                </a:solidFill>
              </a:rPr>
              <a:t>in the network</a:t>
            </a:r>
            <a:endParaRPr lang="ko-KR" altLang="ko-KR" sz="1400" dirty="0">
              <a:solidFill>
                <a:srgbClr val="FF0000"/>
              </a:solidFill>
            </a:endParaRPr>
          </a:p>
          <a:p>
            <a:pPr lvl="0"/>
            <a:r>
              <a:rPr lang="en-US" altLang="ko-KR" sz="1400" dirty="0" smtClean="0">
                <a:solidFill>
                  <a:srgbClr val="FF0000"/>
                </a:solidFill>
              </a:rPr>
              <a:t>    - Scalable </a:t>
            </a:r>
            <a:r>
              <a:rPr lang="en-US" altLang="ko-KR" sz="1400" dirty="0">
                <a:solidFill>
                  <a:srgbClr val="FF0000"/>
                </a:solidFill>
              </a:rPr>
              <a:t>data transmission </a:t>
            </a:r>
            <a:r>
              <a:rPr lang="en-US" altLang="ko-KR" sz="1400" dirty="0" smtClean="0">
                <a:solidFill>
                  <a:srgbClr val="FF0000"/>
                </a:solidFill>
              </a:rPr>
              <a:t>rates, typically </a:t>
            </a:r>
            <a:r>
              <a:rPr lang="en-US" altLang="ko-KR" sz="1400" dirty="0">
                <a:solidFill>
                  <a:srgbClr val="FF0000"/>
                </a:solidFill>
              </a:rPr>
              <a:t>up to 10 Mbps</a:t>
            </a:r>
            <a:endParaRPr lang="ko-KR" altLang="ko-KR" sz="1400" dirty="0">
              <a:solidFill>
                <a:srgbClr val="FF0000"/>
              </a:solidFill>
            </a:endParaRPr>
          </a:p>
          <a:p>
            <a:pPr lvl="0"/>
            <a:r>
              <a:rPr lang="en-US" altLang="ko-KR" sz="1400" dirty="0" smtClean="0">
                <a:solidFill>
                  <a:srgbClr val="FF0000"/>
                </a:solidFill>
              </a:rPr>
              <a:t>    - Group </a:t>
            </a:r>
            <a:r>
              <a:rPr lang="en-US" altLang="ko-KR" sz="1400" dirty="0">
                <a:solidFill>
                  <a:srgbClr val="FF0000"/>
                </a:solidFill>
              </a:rPr>
              <a:t>communications with simultaneous membership in multiple groups</a:t>
            </a:r>
            <a:endParaRPr lang="ko-KR" altLang="ko-KR" sz="1400" dirty="0">
              <a:solidFill>
                <a:srgbClr val="FF0000"/>
              </a:solidFill>
            </a:endParaRPr>
          </a:p>
          <a:p>
            <a:pPr lvl="0"/>
            <a:r>
              <a:rPr lang="en-US" altLang="ko-KR" sz="1400" dirty="0" smtClean="0">
                <a:solidFill>
                  <a:srgbClr val="FF0000"/>
                </a:solidFill>
              </a:rPr>
              <a:t>    - Relative </a:t>
            </a:r>
            <a:r>
              <a:rPr lang="en-US" altLang="ko-KR" sz="1400" dirty="0">
                <a:solidFill>
                  <a:srgbClr val="FF0000"/>
                </a:solidFill>
              </a:rPr>
              <a:t>positioning</a:t>
            </a:r>
            <a:endParaRPr lang="ko-KR" altLang="ko-KR" sz="1400" dirty="0">
              <a:solidFill>
                <a:srgbClr val="FF0000"/>
              </a:solidFill>
            </a:endParaRPr>
          </a:p>
          <a:p>
            <a:pPr lvl="0"/>
            <a:r>
              <a:rPr lang="en-US" altLang="ko-KR" sz="1400" dirty="0" smtClean="0">
                <a:solidFill>
                  <a:srgbClr val="FF0000"/>
                </a:solidFill>
              </a:rPr>
              <a:t>    - Operational </a:t>
            </a:r>
            <a:r>
              <a:rPr lang="en-US" altLang="ko-KR" sz="1400" dirty="0">
                <a:solidFill>
                  <a:srgbClr val="FF0000"/>
                </a:solidFill>
              </a:rPr>
              <a:t>in selected globally available unlicensed/licensed bands below 11 </a:t>
            </a:r>
            <a:r>
              <a:rPr lang="en-US" altLang="ko-KR" sz="1400" dirty="0" smtClean="0">
                <a:solidFill>
                  <a:srgbClr val="FF0000"/>
                </a:solidFill>
              </a:rPr>
              <a:t>GHz</a:t>
            </a:r>
          </a:p>
          <a:p>
            <a:pPr lvl="0"/>
            <a:r>
              <a:rPr lang="en-US" altLang="ko-KR" sz="1400" dirty="0">
                <a:solidFill>
                  <a:srgbClr val="FF0000"/>
                </a:solidFill>
              </a:rPr>
              <a:t> </a:t>
            </a:r>
            <a:r>
              <a:rPr lang="en-US" altLang="ko-KR" sz="1400" dirty="0" smtClean="0">
                <a:solidFill>
                  <a:srgbClr val="FF0000"/>
                </a:solidFill>
              </a:rPr>
              <a:t>   - Multi-hop relay</a:t>
            </a:r>
          </a:p>
          <a:p>
            <a:pPr lvl="0"/>
            <a:r>
              <a:rPr lang="en-US" altLang="ko-KR" sz="1400" dirty="0">
                <a:solidFill>
                  <a:srgbClr val="FF0000"/>
                </a:solidFill>
              </a:rPr>
              <a:t> </a:t>
            </a:r>
            <a:r>
              <a:rPr lang="en-US" altLang="ko-KR" sz="1400" dirty="0" smtClean="0">
                <a:solidFill>
                  <a:srgbClr val="FF0000"/>
                </a:solidFill>
              </a:rPr>
              <a:t>   - Security</a:t>
            </a:r>
            <a:endParaRPr lang="ko-KR" altLang="ko-KR" sz="1400" dirty="0">
              <a:solidFill>
                <a:srgbClr val="FF0000"/>
              </a:solidFill>
            </a:endParaRPr>
          </a:p>
          <a:p>
            <a:pPr algn="r"/>
            <a:r>
              <a:rPr lang="en-US" altLang="ko-KR" sz="1400" i="1" dirty="0" smtClean="0"/>
              <a:t>(continued on next page)</a:t>
            </a:r>
          </a:p>
        </p:txBody>
      </p:sp>
    </p:spTree>
    <p:extLst>
      <p:ext uri="{BB962C8B-B14F-4D97-AF65-F5344CB8AC3E}">
        <p14:creationId xmlns:p14="http://schemas.microsoft.com/office/powerpoint/2010/main" val="247764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p>
            <a:r>
              <a:rPr lang="en-US" altLang="ko-KR" smtClean="0"/>
              <a:t>Byung-Jae Kwak et al.,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219D85FC-3B21-4478-B49B-8AD4596994CB}" type="slidenum">
              <a:rPr lang="en-US" altLang="ko-KR" smtClean="0"/>
              <a:pPr/>
              <a:t>4</a:t>
            </a:fld>
            <a:endParaRPr lang="en-US" altLang="ko-KR"/>
          </a:p>
        </p:txBody>
      </p:sp>
      <p:sp>
        <p:nvSpPr>
          <p:cNvPr id="5" name="TextBox 4"/>
          <p:cNvSpPr txBox="1"/>
          <p:nvPr/>
        </p:nvSpPr>
        <p:spPr>
          <a:xfrm>
            <a:off x="683568" y="764704"/>
            <a:ext cx="7848872" cy="2292935"/>
          </a:xfrm>
          <a:prstGeom prst="rect">
            <a:avLst/>
          </a:prstGeom>
          <a:noFill/>
        </p:spPr>
        <p:txBody>
          <a:bodyPr wrap="square" rtlCol="0">
            <a:spAutoFit/>
          </a:bodyPr>
          <a:lstStyle/>
          <a:p>
            <a:pPr algn="r"/>
            <a:r>
              <a:rPr lang="en-US" altLang="ko-KR" sz="1400" i="1" dirty="0" smtClean="0"/>
              <a:t>(continued from previous page)</a:t>
            </a:r>
          </a:p>
          <a:p>
            <a:r>
              <a:rPr lang="en-US" altLang="ko-KR" sz="1500" b="1" strike="sngStrike" dirty="0" smtClean="0">
                <a:latin typeface="+mj-lt"/>
              </a:rPr>
              <a:t>1.2 </a:t>
            </a:r>
            <a:r>
              <a:rPr lang="en-US" altLang="ko-KR" sz="1500" b="1" dirty="0" smtClean="0">
                <a:solidFill>
                  <a:srgbClr val="FF0000"/>
                </a:solidFill>
                <a:latin typeface="+mj-lt"/>
              </a:rPr>
              <a:t>1.3</a:t>
            </a:r>
            <a:r>
              <a:rPr lang="en-US" altLang="ko-KR" sz="1500" b="1" dirty="0" smtClean="0">
                <a:latin typeface="+mj-lt"/>
              </a:rPr>
              <a:t>  Purpose</a:t>
            </a:r>
            <a:endParaRPr lang="ko-KR" altLang="ko-KR" sz="1500" b="1" dirty="0">
              <a:latin typeface="+mj-lt"/>
            </a:endParaRPr>
          </a:p>
          <a:p>
            <a:endParaRPr lang="en-US" altLang="ko-KR" sz="1400" dirty="0" smtClean="0">
              <a:solidFill>
                <a:srgbClr val="FF0000"/>
              </a:solidFill>
            </a:endParaRPr>
          </a:p>
          <a:p>
            <a:r>
              <a:rPr lang="en-US" altLang="ko-KR" sz="1400" dirty="0" smtClean="0">
                <a:solidFill>
                  <a:srgbClr val="FF0000"/>
                </a:solidFill>
              </a:rPr>
              <a:t>The </a:t>
            </a:r>
            <a:r>
              <a:rPr lang="en-US" altLang="ko-KR" sz="1400" dirty="0">
                <a:solidFill>
                  <a:srgbClr val="FF0000"/>
                </a:solidFill>
              </a:rPr>
              <a:t>standard provides for scalable, low power, and highly reliable wireless communications for emerging services such as social networking, advertising, gaming, streaming, and emergency services.</a:t>
            </a:r>
            <a:endParaRPr lang="ko-KR" altLang="ko-KR" sz="1400" dirty="0">
              <a:solidFill>
                <a:srgbClr val="FF0000"/>
              </a:solidFill>
            </a:endParaRPr>
          </a:p>
          <a:p>
            <a:endParaRPr lang="en-US" altLang="ko-KR" sz="1400" dirty="0" smtClean="0">
              <a:solidFill>
                <a:srgbClr val="FF0000"/>
              </a:solidFill>
            </a:endParaRPr>
          </a:p>
          <a:p>
            <a:r>
              <a:rPr lang="en-US" altLang="ko-KR" sz="1400" dirty="0" smtClean="0">
                <a:solidFill>
                  <a:srgbClr val="FF0000"/>
                </a:solidFill>
              </a:rPr>
              <a:t>Multiple </a:t>
            </a:r>
            <a:r>
              <a:rPr lang="en-US" altLang="ko-KR" sz="1400" dirty="0">
                <a:solidFill>
                  <a:srgbClr val="FF0000"/>
                </a:solidFill>
              </a:rPr>
              <a:t>PHYs are defined to support a variety of frequency bands and requirements</a:t>
            </a:r>
            <a:endParaRPr lang="ko-KR" altLang="ko-KR" sz="1400" dirty="0">
              <a:solidFill>
                <a:srgbClr val="FF0000"/>
              </a:solidFill>
            </a:endParaRPr>
          </a:p>
          <a:p>
            <a:endParaRPr lang="en-US" altLang="ko-KR" sz="1400" dirty="0" smtClean="0">
              <a:solidFill>
                <a:srgbClr val="FF0000"/>
              </a:solidFill>
            </a:endParaRPr>
          </a:p>
          <a:p>
            <a:r>
              <a:rPr lang="en-US" altLang="ko-KR" sz="1600" b="1" dirty="0" smtClean="0"/>
              <a:t>2.  Normative references</a:t>
            </a:r>
          </a:p>
          <a:p>
            <a:pPr lvl="0" algn="ctr"/>
            <a:r>
              <a:rPr lang="en-US" altLang="ko-KR" sz="1400" i="1" dirty="0"/>
              <a:t>---- </a:t>
            </a:r>
            <a:r>
              <a:rPr lang="en-US" altLang="ko-KR" sz="1400" i="1" dirty="0" smtClean="0"/>
              <a:t>End of </a:t>
            </a:r>
            <a:r>
              <a:rPr lang="en-US" altLang="ko-KR" sz="1400" i="1" dirty="0"/>
              <a:t>text </a:t>
            </a:r>
            <a:r>
              <a:rPr lang="en-US" altLang="ko-KR" sz="1400" i="1" dirty="0" smtClean="0"/>
              <a:t>----</a:t>
            </a:r>
            <a:endParaRPr lang="en-US" altLang="ko-KR" sz="1400" i="1" dirty="0"/>
          </a:p>
        </p:txBody>
      </p:sp>
    </p:spTree>
    <p:extLst>
      <p:ext uri="{BB962C8B-B14F-4D97-AF65-F5344CB8AC3E}">
        <p14:creationId xmlns:p14="http://schemas.microsoft.com/office/powerpoint/2010/main" val="3271762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“Motion to accept the overview text in 15-15-0236-01-0008 to be added to P802.15.8 Draft Std. D0.8.”</a:t>
            </a:r>
          </a:p>
          <a:p>
            <a:r>
              <a:rPr lang="en-US" altLang="ko-KR" dirty="0" smtClean="0"/>
              <a:t>Mover: BJ</a:t>
            </a:r>
          </a:p>
          <a:p>
            <a:r>
              <a:rPr lang="en-US" altLang="ko-KR" dirty="0" smtClean="0"/>
              <a:t>Second: Marco</a:t>
            </a:r>
          </a:p>
          <a:p>
            <a:r>
              <a:rPr lang="en-US" altLang="ko-KR" dirty="0" smtClean="0"/>
              <a:t>Result: Yes/No/Abstain = 8/0/1 </a:t>
            </a:r>
            <a:r>
              <a:rPr lang="en-US" altLang="ko-KR" smtClean="0"/>
              <a:t>(passes)</a:t>
            </a:r>
            <a:endParaRPr lang="ko-KR" altLang="en-US" dirty="0"/>
          </a:p>
        </p:txBody>
      </p:sp>
      <p:sp>
        <p:nvSpPr>
          <p:cNvPr id="4" name="날짜 개체 틀 3"/>
          <p:cNvSpPr>
            <a:spLocks noGrp="1"/>
          </p:cNvSpPr>
          <p:nvPr>
            <p:ph type="dt" sz="half" idx="10"/>
          </p:nvPr>
        </p:nvSpPr>
        <p:spPr/>
        <p:txBody>
          <a:body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3896233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887</TotalTime>
  <Words>421</Words>
  <Application>Microsoft Office PowerPoint</Application>
  <PresentationFormat>화면 슬라이드 쇼(4:3)</PresentationFormat>
  <Paragraphs>67</Paragraphs>
  <Slides>5</Slides>
  <Notes>0</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template</vt:lpstr>
      <vt:lpstr>PowerPoint 프레젠테이션</vt:lpstr>
      <vt:lpstr>Introduction</vt:lpstr>
      <vt:lpstr>PowerPoint 프레젠테이션</vt:lpstr>
      <vt:lpstr>PowerPoint 프레젠테이션</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BJK</cp:lastModifiedBy>
  <cp:revision>114</cp:revision>
  <cp:lastPrinted>1998-02-10T13:28:06Z</cp:lastPrinted>
  <dcterms:created xsi:type="dcterms:W3CDTF">2014-03-12T01:39:25Z</dcterms:created>
  <dcterms:modified xsi:type="dcterms:W3CDTF">2015-03-12T09:00:18Z</dcterms:modified>
</cp:coreProperties>
</file>