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9" r:id="rId2"/>
    <p:sldId id="276" r:id="rId3"/>
    <p:sldId id="278" r:id="rId4"/>
    <p:sldId id="279" r:id="rId5"/>
    <p:sldId id="275"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67" d="100"/>
          <a:sy n="67" d="100"/>
        </p:scale>
        <p:origin x="-48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F3BE1878-F6F4-4E66-B0A9-0DC2C6D83F40}"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4063315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722584E4-5C99-48A1-B50B-09A179DEB0F0}"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10467961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March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89B5054-13E1-4CF6-BEEF-5524A2E66EC3}" type="slidenum">
              <a:rPr lang="en-US" altLang="ko-KR"/>
              <a:pPr/>
              <a:t>‹#›</a:t>
            </a:fld>
            <a:endParaRPr lang="en-US" altLang="ko-KR"/>
          </a:p>
        </p:txBody>
      </p:sp>
    </p:spTree>
    <p:extLst>
      <p:ext uri="{BB962C8B-B14F-4D97-AF65-F5344CB8AC3E}">
        <p14:creationId xmlns:p14="http://schemas.microsoft.com/office/powerpoint/2010/main" val="61475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March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CDE46E7E-3960-4637-AA10-33D76C39FA32}" type="slidenum">
              <a:rPr lang="en-US" altLang="ko-KR"/>
              <a:pPr/>
              <a:t>‹#›</a:t>
            </a:fld>
            <a:endParaRPr lang="en-US" altLang="ko-KR"/>
          </a:p>
        </p:txBody>
      </p:sp>
    </p:spTree>
    <p:extLst>
      <p:ext uri="{BB962C8B-B14F-4D97-AF65-F5344CB8AC3E}">
        <p14:creationId xmlns:p14="http://schemas.microsoft.com/office/powerpoint/2010/main" val="92057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a:xfrm>
            <a:off x="685800" y="378281"/>
            <a:ext cx="1600200" cy="215444"/>
          </a:xfrm>
        </p:spPr>
        <p:txBody>
          <a:bodyPr/>
          <a:lstStyle>
            <a:lvl1pPr>
              <a:defRPr/>
            </a:lvl1pPr>
          </a:lstStyle>
          <a:p>
            <a:r>
              <a:rPr lang="en-US" altLang="ko-KR" smtClean="0"/>
              <a:t>March 2015</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A1A92EB-FD3A-4206-924D-AFD5A8C5D34D}" type="slidenum">
              <a:rPr lang="en-US" altLang="ko-KR"/>
              <a:pPr/>
              <a:t>‹#›</a:t>
            </a:fld>
            <a:endParaRPr lang="en-US" altLang="ko-KR"/>
          </a:p>
        </p:txBody>
      </p:sp>
    </p:spTree>
    <p:extLst>
      <p:ext uri="{BB962C8B-B14F-4D97-AF65-F5344CB8AC3E}">
        <p14:creationId xmlns:p14="http://schemas.microsoft.com/office/powerpoint/2010/main" val="1724466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a:xfrm>
            <a:off x="685800" y="378281"/>
            <a:ext cx="1600200" cy="215444"/>
          </a:xfrm>
        </p:spPr>
        <p:txBody>
          <a:bodyPr/>
          <a:lstStyle>
            <a:lvl1pPr>
              <a:defRPr/>
            </a:lvl1pPr>
          </a:lstStyle>
          <a:p>
            <a:r>
              <a:rPr lang="en-US" altLang="ko-KR" smtClean="0"/>
              <a:t>March 2015</a:t>
            </a:r>
            <a:endParaRPr lang="en-US" altLang="ko-KR" dirty="0" smtClean="0"/>
          </a:p>
        </p:txBody>
      </p:sp>
      <p:sp>
        <p:nvSpPr>
          <p:cNvPr id="4" name="바닥글 개체 틀 3"/>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C2B9271A-0F4D-48E9-AFF5-50FE656ACC44}" type="slidenum">
              <a:rPr lang="en-US" altLang="ko-KR"/>
              <a:pPr/>
              <a:t>‹#›</a:t>
            </a:fld>
            <a:endParaRPr lang="en-US" altLang="ko-KR"/>
          </a:p>
        </p:txBody>
      </p:sp>
    </p:spTree>
    <p:extLst>
      <p:ext uri="{BB962C8B-B14F-4D97-AF65-F5344CB8AC3E}">
        <p14:creationId xmlns:p14="http://schemas.microsoft.com/office/powerpoint/2010/main" val="4097453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8281"/>
            <a:ext cx="1600200" cy="215444"/>
          </a:xfrm>
        </p:spPr>
        <p:txBody>
          <a:bodyPr/>
          <a:lstStyle>
            <a:lvl1pPr>
              <a:defRPr/>
            </a:lvl1pPr>
          </a:lstStyle>
          <a:p>
            <a:r>
              <a:rPr lang="en-US" altLang="ko-KR" smtClean="0"/>
              <a:t>March 2015</a:t>
            </a:r>
            <a:endParaRPr lang="en-US" altLang="ko-KR" dirty="0" smtClean="0"/>
          </a:p>
        </p:txBody>
      </p:sp>
      <p:sp>
        <p:nvSpPr>
          <p:cNvPr id="3" name="바닥글 개체 틀 2"/>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219D85FC-3B21-4478-B49B-8AD4596994CB}" type="slidenum">
              <a:rPr lang="en-US" altLang="ko-KR"/>
              <a:pPr/>
              <a:t>‹#›</a:t>
            </a:fld>
            <a:endParaRPr lang="en-US" altLang="ko-KR"/>
          </a:p>
        </p:txBody>
      </p:sp>
    </p:spTree>
    <p:extLst>
      <p:ext uri="{BB962C8B-B14F-4D97-AF65-F5344CB8AC3E}">
        <p14:creationId xmlns:p14="http://schemas.microsoft.com/office/powerpoint/2010/main" val="162133497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ltLang="ko-KR"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smtClean="0"/>
              <a:t>March 2015</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ACACE2C6-21A7-4478-A030-32507113876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802.15-15-0236-00-0008</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timing>
    <p:tnLst>
      <p:par>
        <p:cTn id="1" dur="indefinite" restart="never" nodeType="tmRoot"/>
      </p:par>
    </p:tnLst>
  </p:timing>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p:txBody>
          <a:bodyPr/>
          <a:lstStyle/>
          <a:p>
            <a:r>
              <a:rPr lang="en-US" altLang="ko-KR" smtClean="0"/>
              <a:t>March 2015</a:t>
            </a:r>
            <a:endParaRPr lang="en-US" altLang="ko-KR"/>
          </a:p>
        </p:txBody>
      </p:sp>
      <p:sp>
        <p:nvSpPr>
          <p:cNvPr id="5" name="바닥글 개체 틀 2"/>
          <p:cNvSpPr>
            <a:spLocks noGrp="1"/>
          </p:cNvSpPr>
          <p:nvPr>
            <p:ph type="ftr" sz="quarter" idx="11"/>
          </p:nvPr>
        </p:nvSpPr>
        <p:spPr/>
        <p:txBody>
          <a:bodyPr/>
          <a:lstStyle/>
          <a:p>
            <a:r>
              <a:rPr lang="en-US" altLang="ko-KR" smtClean="0"/>
              <a:t>Byung-Jae Kwak et al., ETRI</a:t>
            </a:r>
            <a:endParaRPr lang="en-US" altLang="ko-KR"/>
          </a:p>
        </p:txBody>
      </p:sp>
      <p:sp>
        <p:nvSpPr>
          <p:cNvPr id="6" name="슬라이드 번호 개체 틀 3"/>
          <p:cNvSpPr>
            <a:spLocks noGrp="1"/>
          </p:cNvSpPr>
          <p:nvPr>
            <p:ph type="sldNum" sz="quarter" idx="12"/>
          </p:nvPr>
        </p:nvSpPr>
        <p:spPr/>
        <p:txBody>
          <a:bodyPr/>
          <a:lstStyle/>
          <a:p>
            <a:r>
              <a:rPr lang="en-US" altLang="ko-KR"/>
              <a:t>Slide </a:t>
            </a:r>
            <a:fld id="{C5F4934B-61AE-46D7-A55C-10227069B1CA}" type="slidenum">
              <a:rPr lang="en-US" altLang="ko-KR"/>
              <a:pPr/>
              <a:t>1</a:t>
            </a:fld>
            <a:endParaRPr lang="en-US" altLang="ko-KR"/>
          </a:p>
        </p:txBody>
      </p:sp>
      <p:sp>
        <p:nvSpPr>
          <p:cNvPr id="27651" name="Rectangle 3"/>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dirty="0">
                <a:ea typeface="굴림" charset="-127"/>
              </a:rPr>
              <a:t> </a:t>
            </a:r>
            <a:r>
              <a:rPr lang="en-US" altLang="ko-KR" sz="1600" dirty="0" smtClean="0">
                <a:ea typeface="굴림" charset="-127"/>
              </a:rPr>
              <a:t>Overview Text for IEEE 802.15 TG8 PAC</a:t>
            </a:r>
            <a:endParaRPr lang="en-US" altLang="ko-KR" sz="1600" dirty="0">
              <a:ea typeface="굴림" charset="-127"/>
            </a:endParaRPr>
          </a:p>
          <a:p>
            <a:r>
              <a:rPr lang="en-US" altLang="ko-KR" sz="1600" b="1" dirty="0">
                <a:solidFill>
                  <a:schemeClr val="tx2"/>
                </a:solidFill>
                <a:ea typeface="굴림" charset="-127"/>
              </a:rPr>
              <a:t>Date Submitted: </a:t>
            </a:r>
            <a:r>
              <a:rPr lang="en-US" altLang="ko-KR" sz="1600" dirty="0" smtClean="0">
                <a:solidFill>
                  <a:schemeClr val="tx2"/>
                </a:solidFill>
                <a:ea typeface="굴림" charset="-127"/>
              </a:rPr>
              <a:t>March 2015</a:t>
            </a:r>
            <a:endParaRPr lang="en-US" altLang="ko-KR" sz="1600" dirty="0">
              <a:solidFill>
                <a:schemeClr val="tx2"/>
              </a:solidFill>
              <a:ea typeface="굴림" charset="-127"/>
            </a:endParaRPr>
          </a:p>
          <a:p>
            <a:r>
              <a:rPr lang="en-US" altLang="ko-KR" sz="1600" b="1" dirty="0">
                <a:solidFill>
                  <a:schemeClr val="tx2"/>
                </a:solidFill>
                <a:ea typeface="굴림" charset="-127"/>
              </a:rPr>
              <a:t>Source:</a:t>
            </a:r>
            <a:r>
              <a:rPr lang="en-US" altLang="ko-KR" sz="1600" dirty="0">
                <a:solidFill>
                  <a:schemeClr val="tx2"/>
                </a:solidFill>
                <a:ea typeface="굴림" charset="-127"/>
              </a:rPr>
              <a:t> </a:t>
            </a:r>
            <a:r>
              <a:rPr lang="en-US" altLang="ko-KR" sz="1600" dirty="0" err="1" smtClean="0">
                <a:solidFill>
                  <a:schemeClr val="tx2"/>
                </a:solidFill>
                <a:ea typeface="굴림" charset="-127"/>
              </a:rPr>
              <a:t>Byung</a:t>
            </a:r>
            <a:r>
              <a:rPr lang="en-US" altLang="ko-KR" sz="1600" dirty="0" smtClean="0">
                <a:solidFill>
                  <a:schemeClr val="tx2"/>
                </a:solidFill>
                <a:ea typeface="굴림" charset="-127"/>
              </a:rPr>
              <a:t>-Jae </a:t>
            </a:r>
            <a:r>
              <a:rPr lang="en-US" altLang="ko-KR" sz="1600" dirty="0" err="1" smtClean="0">
                <a:solidFill>
                  <a:schemeClr val="tx2"/>
                </a:solidFill>
                <a:ea typeface="굴림" charset="-127"/>
              </a:rPr>
              <a:t>Kwak</a:t>
            </a:r>
            <a:r>
              <a:rPr lang="en-US" altLang="ko-KR" sz="1600" dirty="0" smtClean="0">
                <a:solidFill>
                  <a:schemeClr val="tx2"/>
                </a:solidFill>
                <a:ea typeface="굴림" charset="-127"/>
              </a:rPr>
              <a:t>, </a:t>
            </a:r>
            <a:r>
              <a:rPr lang="en-US" altLang="ko-KR" sz="1600" dirty="0" err="1" smtClean="0">
                <a:solidFill>
                  <a:schemeClr val="tx2"/>
                </a:solidFill>
                <a:ea typeface="굴림" charset="-127"/>
              </a:rPr>
              <a:t>Gyung-Chul</a:t>
            </a:r>
            <a:r>
              <a:rPr lang="en-US" altLang="ko-KR" sz="1600" dirty="0" smtClean="0">
                <a:solidFill>
                  <a:schemeClr val="tx2"/>
                </a:solidFill>
                <a:ea typeface="굴림" charset="-127"/>
              </a:rPr>
              <a:t> </a:t>
            </a:r>
            <a:r>
              <a:rPr lang="en-US" altLang="ko-KR" sz="1600" dirty="0" err="1" smtClean="0">
                <a:solidFill>
                  <a:schemeClr val="tx2"/>
                </a:solidFill>
                <a:ea typeface="굴림" charset="-127"/>
              </a:rPr>
              <a:t>Sihn</a:t>
            </a:r>
            <a:r>
              <a:rPr lang="en-US" altLang="ko-KR" sz="1600" dirty="0" smtClean="0">
                <a:solidFill>
                  <a:schemeClr val="tx2"/>
                </a:solidFill>
                <a:ea typeface="굴림" charset="-127"/>
              </a:rPr>
              <a:t>, Moon-</a:t>
            </a:r>
            <a:r>
              <a:rPr lang="en-US" altLang="ko-KR" sz="1600" dirty="0" err="1" smtClean="0">
                <a:solidFill>
                  <a:schemeClr val="tx2"/>
                </a:solidFill>
                <a:ea typeface="굴림" charset="-127"/>
              </a:rPr>
              <a:t>Sik</a:t>
            </a:r>
            <a:r>
              <a:rPr lang="en-US" altLang="ko-KR" sz="1600" dirty="0" smtClean="0">
                <a:solidFill>
                  <a:schemeClr val="tx2"/>
                </a:solidFill>
                <a:ea typeface="굴림" charset="-127"/>
              </a:rPr>
              <a:t> Lee</a:t>
            </a:r>
            <a:endParaRPr lang="en-US" altLang="ko-KR" sz="1600" dirty="0" smtClean="0">
              <a:solidFill>
                <a:schemeClr val="tx2"/>
              </a:solidFill>
              <a:ea typeface="굴림" charset="-127"/>
            </a:endParaRPr>
          </a:p>
          <a:p>
            <a:r>
              <a:rPr lang="en-US" altLang="ko-KR" sz="1600" dirty="0" smtClean="0">
                <a:solidFill>
                  <a:schemeClr val="tx2"/>
                </a:solidFill>
                <a:ea typeface="굴림" charset="-127"/>
              </a:rPr>
              <a:t>Company: </a:t>
            </a:r>
            <a:r>
              <a:rPr lang="en-US" altLang="ko-KR" sz="1600" dirty="0" smtClean="0">
                <a:solidFill>
                  <a:schemeClr val="tx2"/>
                </a:solidFill>
                <a:ea typeface="굴림" charset="-127"/>
              </a:rPr>
              <a:t>ETRI</a:t>
            </a:r>
            <a:r>
              <a:rPr lang="en-US" altLang="ko-KR" sz="1600" dirty="0" smtClean="0">
                <a:solidFill>
                  <a:schemeClr val="tx2"/>
                </a:solidFill>
                <a:ea typeface="굴림" charset="-127"/>
              </a:rPr>
              <a:t>, </a:t>
            </a:r>
            <a:r>
              <a:rPr lang="en-US" altLang="ko-KR" sz="1600" dirty="0" smtClean="0">
                <a:solidFill>
                  <a:schemeClr val="tx2"/>
                </a:solidFill>
                <a:ea typeface="굴림" charset="-127"/>
              </a:rPr>
              <a:t>Korea</a:t>
            </a:r>
            <a:endParaRPr lang="en-US" altLang="ko-KR" sz="1600" dirty="0">
              <a:solidFill>
                <a:schemeClr val="tx2"/>
              </a:solidFill>
              <a:ea typeface="굴림" charset="-127"/>
            </a:endParaRPr>
          </a:p>
          <a:p>
            <a:r>
              <a:rPr lang="en-US" altLang="ko-KR" sz="1600" dirty="0" smtClean="0">
                <a:solidFill>
                  <a:schemeClr val="tx2"/>
                </a:solidFill>
                <a:ea typeface="굴림" charset="-127"/>
              </a:rPr>
              <a:t>Address:</a:t>
            </a:r>
            <a:endParaRPr lang="en-US" altLang="ko-KR" sz="1600" dirty="0">
              <a:solidFill>
                <a:schemeClr val="tx2"/>
              </a:solidFill>
              <a:ea typeface="굴림" charset="-127"/>
            </a:endParaRPr>
          </a:p>
          <a:p>
            <a:r>
              <a:rPr lang="en-US" altLang="ko-KR" sz="1600" dirty="0" smtClean="0">
                <a:solidFill>
                  <a:schemeClr val="tx2"/>
                </a:solidFill>
                <a:ea typeface="굴림" charset="-127"/>
              </a:rPr>
              <a:t>E-Mail: </a:t>
            </a:r>
            <a:r>
              <a:rPr lang="en-US" altLang="ko-KR" sz="1600" dirty="0" smtClean="0">
                <a:solidFill>
                  <a:schemeClr val="tx2"/>
                </a:solidFill>
                <a:ea typeface="굴림" charset="-127"/>
              </a:rPr>
              <a:t>bjkwak@etri.re.kr, neuro@etri.re.kr, moonsiklee@etri.re.kr</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Re:</a:t>
            </a:r>
            <a:r>
              <a:rPr lang="en-US" altLang="ko-KR" sz="1600" dirty="0">
                <a:solidFill>
                  <a:schemeClr val="tx2"/>
                </a:solidFill>
                <a:ea typeface="굴림" charset="-127"/>
              </a:rPr>
              <a:t> </a:t>
            </a:r>
            <a:r>
              <a:rPr lang="en-US" altLang="ko-KR" sz="1600" dirty="0" smtClean="0">
                <a:solidFill>
                  <a:schemeClr val="tx2"/>
                </a:solidFill>
                <a:ea typeface="굴림" charset="-127"/>
              </a:rPr>
              <a:t>P802.15.8 Draft D0.8</a:t>
            </a:r>
          </a:p>
          <a:p>
            <a:pPr>
              <a:spcBef>
                <a:spcPts val="600"/>
              </a:spcBef>
              <a:spcAft>
                <a:spcPts val="600"/>
              </a:spcAft>
            </a:pPr>
            <a:r>
              <a:rPr lang="en-US" altLang="ko-KR" sz="1600" b="1" dirty="0" smtClean="0">
                <a:ea typeface="굴림" charset="-127"/>
              </a:rPr>
              <a:t>Abstract:</a:t>
            </a:r>
            <a:r>
              <a:rPr lang="en-US" altLang="ko-KR" sz="1600" dirty="0" smtClean="0">
                <a:ea typeface="굴림" charset="-127"/>
              </a:rPr>
              <a:t>	</a:t>
            </a:r>
            <a:r>
              <a:rPr lang="en-US" altLang="ko-KR" sz="1600" dirty="0" smtClean="0">
                <a:ea typeface="굴림" charset="-127"/>
              </a:rPr>
              <a:t>Overview text for IEEE 802.15.8 PAC Draft Std.</a:t>
            </a:r>
            <a:endParaRPr lang="en-US" altLang="ko-KR" sz="1600" dirty="0" smtClean="0">
              <a:ea typeface="굴림" charset="-127"/>
            </a:endParaRPr>
          </a:p>
          <a:p>
            <a:pPr>
              <a:spcBef>
                <a:spcPts val="600"/>
              </a:spcBef>
              <a:spcAft>
                <a:spcPts val="600"/>
              </a:spcAft>
            </a:pPr>
            <a:r>
              <a:rPr lang="en-US" altLang="ko-KR" sz="1600" b="1" dirty="0" smtClean="0">
                <a:solidFill>
                  <a:schemeClr val="tx2"/>
                </a:solidFill>
                <a:ea typeface="굴림" charset="-127"/>
              </a:rPr>
              <a:t>Purpose:</a:t>
            </a:r>
            <a:r>
              <a:rPr lang="en-US" altLang="ko-KR" sz="1600" dirty="0">
                <a:solidFill>
                  <a:schemeClr val="tx2"/>
                </a:solidFill>
                <a:ea typeface="굴림" charset="-127"/>
              </a:rPr>
              <a:t> </a:t>
            </a:r>
            <a:r>
              <a:rPr lang="en-US" altLang="ko-KR" sz="1600" dirty="0" smtClean="0">
                <a:solidFill>
                  <a:schemeClr val="tx2"/>
                </a:solidFill>
                <a:ea typeface="굴림" charset="-127"/>
              </a:rPr>
              <a:t>Approval.</a:t>
            </a:r>
            <a:endParaRPr lang="en-US" altLang="ko-KR" sz="1600" dirty="0">
              <a:solidFill>
                <a:schemeClr val="tx2"/>
              </a:solidFill>
              <a:ea typeface="굴림" charset="-127"/>
            </a:endParaRPr>
          </a:p>
          <a:p>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p:txBody>
          <a:bodyPr/>
          <a:lstStyle/>
          <a:p>
            <a:r>
              <a:rPr lang="en-US" altLang="ko-KR" sz="2800" dirty="0" smtClean="0"/>
              <a:t>Base document: P802.15.8/D0.8</a:t>
            </a:r>
          </a:p>
          <a:p>
            <a:r>
              <a:rPr lang="en-US" altLang="ko-KR" sz="2800" dirty="0" smtClean="0"/>
              <a:t>Existing text: black</a:t>
            </a:r>
          </a:p>
          <a:p>
            <a:r>
              <a:rPr lang="en-US" altLang="ko-KR" sz="2800" dirty="0" smtClean="0"/>
              <a:t>New text: red</a:t>
            </a:r>
          </a:p>
        </p:txBody>
      </p:sp>
      <p:sp>
        <p:nvSpPr>
          <p:cNvPr id="4" name="날짜 개체 틀 3"/>
          <p:cNvSpPr>
            <a:spLocks noGrp="1"/>
          </p:cNvSpPr>
          <p:nvPr>
            <p:ph type="dt" sz="half" idx="10"/>
          </p:nvPr>
        </p:nvSpPr>
        <p:spPr/>
        <p:txBody>
          <a:bodyPr/>
          <a:lstStyle/>
          <a:p>
            <a:r>
              <a:rPr lang="en-US" altLang="ko-KR" smtClean="0"/>
              <a:t>March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2</a:t>
            </a:fld>
            <a:endParaRPr lang="en-US" altLang="ko-KR"/>
          </a:p>
        </p:txBody>
      </p:sp>
    </p:spTree>
    <p:extLst>
      <p:ext uri="{BB962C8B-B14F-4D97-AF65-F5344CB8AC3E}">
        <p14:creationId xmlns:p14="http://schemas.microsoft.com/office/powerpoint/2010/main" val="30891414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March 2015</a:t>
            </a:r>
            <a:endParaRPr lang="en-US" altLang="ko-KR" dirty="0" smtClean="0"/>
          </a:p>
        </p:txBody>
      </p:sp>
      <p:sp>
        <p:nvSpPr>
          <p:cNvPr id="3" name="바닥글 개체 틀 2"/>
          <p:cNvSpPr>
            <a:spLocks noGrp="1"/>
          </p:cNvSpPr>
          <p:nvPr>
            <p:ph type="ftr" sz="quarter" idx="11"/>
          </p:nvPr>
        </p:nvSpPr>
        <p:spPr/>
        <p:txBody>
          <a:bodyPr/>
          <a:lstStyle/>
          <a:p>
            <a:r>
              <a:rPr lang="en-US" altLang="ko-KR" smtClean="0"/>
              <a:t>Byung-Jae Kwak et al., ETRI</a:t>
            </a:r>
            <a:endParaRPr lang="en-US" altLang="ko-KR" dirty="0"/>
          </a:p>
        </p:txBody>
      </p:sp>
      <p:sp>
        <p:nvSpPr>
          <p:cNvPr id="4" name="슬라이드 번호 개체 틀 3"/>
          <p:cNvSpPr>
            <a:spLocks noGrp="1"/>
          </p:cNvSpPr>
          <p:nvPr>
            <p:ph type="sldNum" sz="quarter" idx="12"/>
          </p:nvPr>
        </p:nvSpPr>
        <p:spPr/>
        <p:txBody>
          <a:bodyPr/>
          <a:lstStyle/>
          <a:p>
            <a:r>
              <a:rPr lang="en-US" altLang="ko-KR" smtClean="0"/>
              <a:t>Slide </a:t>
            </a:r>
            <a:fld id="{219D85FC-3B21-4478-B49B-8AD4596994CB}" type="slidenum">
              <a:rPr lang="en-US" altLang="ko-KR" smtClean="0"/>
              <a:pPr/>
              <a:t>3</a:t>
            </a:fld>
            <a:endParaRPr lang="en-US" altLang="ko-KR"/>
          </a:p>
        </p:txBody>
      </p:sp>
      <p:sp>
        <p:nvSpPr>
          <p:cNvPr id="5" name="TextBox 4"/>
          <p:cNvSpPr txBox="1"/>
          <p:nvPr/>
        </p:nvSpPr>
        <p:spPr>
          <a:xfrm>
            <a:off x="683568" y="764704"/>
            <a:ext cx="7848872" cy="5770811"/>
          </a:xfrm>
          <a:prstGeom prst="rect">
            <a:avLst/>
          </a:prstGeom>
          <a:noFill/>
        </p:spPr>
        <p:txBody>
          <a:bodyPr wrap="square" rtlCol="0">
            <a:spAutoFit/>
          </a:bodyPr>
          <a:lstStyle/>
          <a:p>
            <a:pPr lvl="0" algn="ctr"/>
            <a:r>
              <a:rPr lang="en-US" altLang="ko-KR" sz="1400" i="1" dirty="0" smtClean="0"/>
              <a:t>---- Beginning of text ----</a:t>
            </a:r>
          </a:p>
          <a:p>
            <a:pPr lvl="0"/>
            <a:r>
              <a:rPr lang="en-US" altLang="ko-KR" sz="1600" b="1" dirty="0" smtClean="0"/>
              <a:t>1.  Overview</a:t>
            </a:r>
          </a:p>
          <a:p>
            <a:pPr lvl="0"/>
            <a:endParaRPr lang="en-US" altLang="ko-KR" sz="1400" b="1" dirty="0" smtClean="0"/>
          </a:p>
          <a:p>
            <a:pPr lvl="0"/>
            <a:r>
              <a:rPr lang="en-US" altLang="ko-KR" sz="1500" b="1" dirty="0" smtClean="0">
                <a:solidFill>
                  <a:srgbClr val="FF0000"/>
                </a:solidFill>
              </a:rPr>
              <a:t>1.1  General</a:t>
            </a:r>
          </a:p>
          <a:p>
            <a:endParaRPr lang="en-US" altLang="ko-KR" sz="1400" dirty="0" smtClean="0">
              <a:solidFill>
                <a:srgbClr val="FF0000"/>
              </a:solidFill>
            </a:endParaRPr>
          </a:p>
          <a:p>
            <a:r>
              <a:rPr lang="en-US" altLang="ko-KR" sz="1400" dirty="0" smtClean="0">
                <a:solidFill>
                  <a:srgbClr val="FF0000"/>
                </a:solidFill>
              </a:rPr>
              <a:t>Peer </a:t>
            </a:r>
            <a:r>
              <a:rPr lang="en-US" altLang="ko-KR" sz="1400" dirty="0">
                <a:solidFill>
                  <a:srgbClr val="FF0000"/>
                </a:solidFill>
              </a:rPr>
              <a:t>aware communications (PAC) networks are wireless personal area networks (WPAN) used for direct communication among peer devices. Unlike conventional wireless networks, PAC uses fully distributed coordination and connections effected via PAC involve no infrastructure. This feature allows efficient direct communication among devices to support wide range of peer to peer communication scenarios</a:t>
            </a:r>
            <a:r>
              <a:rPr lang="en-US" altLang="ko-KR" sz="1400" dirty="0" smtClean="0">
                <a:solidFill>
                  <a:srgbClr val="FF0000"/>
                </a:solidFill>
              </a:rPr>
              <a:t>.</a:t>
            </a:r>
          </a:p>
          <a:p>
            <a:endParaRPr lang="en-US" altLang="ko-KR" sz="1400" dirty="0">
              <a:solidFill>
                <a:srgbClr val="FF0000"/>
              </a:solidFill>
            </a:endParaRPr>
          </a:p>
          <a:p>
            <a:r>
              <a:rPr lang="en-US" altLang="ko-KR" sz="1400" b="1" strike="sngStrike" dirty="0" smtClean="0"/>
              <a:t>1.1 </a:t>
            </a:r>
            <a:r>
              <a:rPr lang="en-US" altLang="ko-KR" sz="1400" b="1" dirty="0" smtClean="0">
                <a:solidFill>
                  <a:srgbClr val="FF0000"/>
                </a:solidFill>
              </a:rPr>
              <a:t>1.2 </a:t>
            </a:r>
            <a:r>
              <a:rPr lang="en-US" altLang="ko-KR" sz="1400" b="1" dirty="0" smtClean="0"/>
              <a:t> Scope</a:t>
            </a:r>
          </a:p>
          <a:p>
            <a:endParaRPr lang="en-US" altLang="ko-KR" sz="1400" dirty="0">
              <a:solidFill>
                <a:srgbClr val="FF0000"/>
              </a:solidFill>
            </a:endParaRPr>
          </a:p>
          <a:p>
            <a:r>
              <a:rPr lang="en-US" altLang="ko-KR" sz="1400" dirty="0" smtClean="0">
                <a:solidFill>
                  <a:srgbClr val="FF0000"/>
                </a:solidFill>
              </a:rPr>
              <a:t>This </a:t>
            </a:r>
            <a:r>
              <a:rPr lang="en-US" altLang="ko-KR" sz="1400" dirty="0">
                <a:solidFill>
                  <a:srgbClr val="FF0000"/>
                </a:solidFill>
              </a:rPr>
              <a:t>standard defines physical layer (PHY) and medium access control (MAC) sublayer specifications for Wireless Personal Area Networks (WPAN) Peer Aware Communications (PAC) optimized for peer to peer and infrastructure-less communications with fully distributed coordination. PAC features include</a:t>
            </a:r>
            <a:r>
              <a:rPr lang="en-US" altLang="ko-KR" sz="1400" dirty="0" smtClean="0">
                <a:solidFill>
                  <a:srgbClr val="FF0000"/>
                </a:solidFill>
              </a:rPr>
              <a:t>:</a:t>
            </a:r>
          </a:p>
          <a:p>
            <a:endParaRPr lang="ko-KR" altLang="ko-KR" sz="1400" dirty="0">
              <a:solidFill>
                <a:srgbClr val="FF0000"/>
              </a:solidFill>
            </a:endParaRPr>
          </a:p>
          <a:p>
            <a:pPr lvl="0"/>
            <a:r>
              <a:rPr lang="en-US" altLang="ko-KR" sz="1400" dirty="0" smtClean="0">
                <a:solidFill>
                  <a:srgbClr val="FF0000"/>
                </a:solidFill>
              </a:rPr>
              <a:t>    - Discovery </a:t>
            </a:r>
            <a:r>
              <a:rPr lang="en-US" altLang="ko-KR" sz="1400" dirty="0">
                <a:solidFill>
                  <a:srgbClr val="FF0000"/>
                </a:solidFill>
              </a:rPr>
              <a:t>for peer information without association</a:t>
            </a:r>
            <a:endParaRPr lang="ko-KR" altLang="ko-KR" sz="1400" dirty="0">
              <a:solidFill>
                <a:srgbClr val="FF0000"/>
              </a:solidFill>
            </a:endParaRPr>
          </a:p>
          <a:p>
            <a:pPr lvl="0"/>
            <a:r>
              <a:rPr lang="en-US" altLang="ko-KR" sz="1400" dirty="0" smtClean="0">
                <a:solidFill>
                  <a:srgbClr val="FF0000"/>
                </a:solidFill>
              </a:rPr>
              <a:t>    - Discovery </a:t>
            </a:r>
            <a:r>
              <a:rPr lang="en-US" altLang="ko-KR" sz="1400" dirty="0">
                <a:solidFill>
                  <a:srgbClr val="FF0000"/>
                </a:solidFill>
              </a:rPr>
              <a:t>signaling rate typically greater than 100 kbps</a:t>
            </a:r>
            <a:endParaRPr lang="ko-KR" altLang="ko-KR" sz="1400" dirty="0">
              <a:solidFill>
                <a:srgbClr val="FF0000"/>
              </a:solidFill>
            </a:endParaRPr>
          </a:p>
          <a:p>
            <a:pPr lvl="0"/>
            <a:r>
              <a:rPr lang="en-US" altLang="ko-KR" sz="1400" dirty="0" smtClean="0">
                <a:solidFill>
                  <a:srgbClr val="FF0000"/>
                </a:solidFill>
              </a:rPr>
              <a:t>    - Discovery </a:t>
            </a:r>
            <a:r>
              <a:rPr lang="en-US" altLang="ko-KR" sz="1400" dirty="0">
                <a:solidFill>
                  <a:srgbClr val="FF0000"/>
                </a:solidFill>
              </a:rPr>
              <a:t>of the number of devices in the network</a:t>
            </a:r>
            <a:endParaRPr lang="ko-KR" altLang="ko-KR" sz="1400" dirty="0">
              <a:solidFill>
                <a:srgbClr val="FF0000"/>
              </a:solidFill>
            </a:endParaRPr>
          </a:p>
          <a:p>
            <a:pPr lvl="0"/>
            <a:r>
              <a:rPr lang="en-US" altLang="ko-KR" sz="1400" dirty="0" smtClean="0">
                <a:solidFill>
                  <a:srgbClr val="FF0000"/>
                </a:solidFill>
              </a:rPr>
              <a:t>    - Scalable </a:t>
            </a:r>
            <a:r>
              <a:rPr lang="en-US" altLang="ko-KR" sz="1400" dirty="0">
                <a:solidFill>
                  <a:srgbClr val="FF0000"/>
                </a:solidFill>
              </a:rPr>
              <a:t>data transmission rates</a:t>
            </a:r>
            <a:endParaRPr lang="ko-KR" altLang="ko-KR" sz="1400" dirty="0">
              <a:solidFill>
                <a:srgbClr val="FF0000"/>
              </a:solidFill>
            </a:endParaRPr>
          </a:p>
          <a:p>
            <a:pPr lvl="0"/>
            <a:r>
              <a:rPr lang="en-US" altLang="ko-KR" sz="1400" dirty="0" smtClean="0">
                <a:solidFill>
                  <a:srgbClr val="FF0000"/>
                </a:solidFill>
              </a:rPr>
              <a:t>    - Group </a:t>
            </a:r>
            <a:r>
              <a:rPr lang="en-US" altLang="ko-KR" sz="1400" dirty="0">
                <a:solidFill>
                  <a:srgbClr val="FF0000"/>
                </a:solidFill>
              </a:rPr>
              <a:t>communications with simultaneous membership in multiple groups</a:t>
            </a:r>
            <a:endParaRPr lang="ko-KR" altLang="ko-KR" sz="1400" dirty="0">
              <a:solidFill>
                <a:srgbClr val="FF0000"/>
              </a:solidFill>
            </a:endParaRPr>
          </a:p>
          <a:p>
            <a:pPr lvl="0"/>
            <a:r>
              <a:rPr lang="en-US" altLang="ko-KR" sz="1400" dirty="0" smtClean="0">
                <a:solidFill>
                  <a:srgbClr val="FF0000"/>
                </a:solidFill>
              </a:rPr>
              <a:t>    - Relative </a:t>
            </a:r>
            <a:r>
              <a:rPr lang="en-US" altLang="ko-KR" sz="1400" dirty="0">
                <a:solidFill>
                  <a:srgbClr val="FF0000"/>
                </a:solidFill>
              </a:rPr>
              <a:t>positioning</a:t>
            </a:r>
            <a:endParaRPr lang="ko-KR" altLang="ko-KR" sz="1400" dirty="0">
              <a:solidFill>
                <a:srgbClr val="FF0000"/>
              </a:solidFill>
            </a:endParaRPr>
          </a:p>
          <a:p>
            <a:pPr lvl="0"/>
            <a:r>
              <a:rPr lang="en-US" altLang="ko-KR" sz="1400" dirty="0" smtClean="0">
                <a:solidFill>
                  <a:srgbClr val="FF0000"/>
                </a:solidFill>
              </a:rPr>
              <a:t>    - Operational </a:t>
            </a:r>
            <a:r>
              <a:rPr lang="en-US" altLang="ko-KR" sz="1400" dirty="0">
                <a:solidFill>
                  <a:srgbClr val="FF0000"/>
                </a:solidFill>
              </a:rPr>
              <a:t>in selected globally available unlicensed/licensed bands below 11 GHz</a:t>
            </a:r>
            <a:endParaRPr lang="ko-KR" altLang="ko-KR" sz="1400" dirty="0">
              <a:solidFill>
                <a:srgbClr val="FF0000"/>
              </a:solidFill>
            </a:endParaRPr>
          </a:p>
          <a:p>
            <a:endParaRPr lang="en-US" altLang="ko-KR" sz="1400" dirty="0" smtClean="0">
              <a:solidFill>
                <a:srgbClr val="FF0000"/>
              </a:solidFill>
            </a:endParaRPr>
          </a:p>
          <a:p>
            <a:r>
              <a:rPr lang="en-US" altLang="ko-KR" sz="1400" dirty="0" smtClean="0">
                <a:solidFill>
                  <a:srgbClr val="FF0000"/>
                </a:solidFill>
              </a:rPr>
              <a:t>PAC </a:t>
            </a:r>
            <a:r>
              <a:rPr lang="en-US" altLang="ko-KR" sz="1400" dirty="0">
                <a:solidFill>
                  <a:srgbClr val="FF0000"/>
                </a:solidFill>
              </a:rPr>
              <a:t>also supports multi-hop relay and </a:t>
            </a:r>
            <a:r>
              <a:rPr lang="en-US" altLang="ko-KR" sz="1400" dirty="0" smtClean="0">
                <a:solidFill>
                  <a:srgbClr val="FF0000"/>
                </a:solidFill>
              </a:rPr>
              <a:t>security.</a:t>
            </a:r>
          </a:p>
          <a:p>
            <a:pPr algn="r"/>
            <a:r>
              <a:rPr lang="en-US" altLang="ko-KR" sz="1400" i="1" dirty="0" smtClean="0"/>
              <a:t>(continued on next page)</a:t>
            </a:r>
          </a:p>
        </p:txBody>
      </p:sp>
    </p:spTree>
    <p:extLst>
      <p:ext uri="{BB962C8B-B14F-4D97-AF65-F5344CB8AC3E}">
        <p14:creationId xmlns:p14="http://schemas.microsoft.com/office/powerpoint/2010/main" val="247764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March 2015</a:t>
            </a:r>
            <a:endParaRPr lang="en-US" altLang="ko-KR" dirty="0" smtClean="0"/>
          </a:p>
        </p:txBody>
      </p:sp>
      <p:sp>
        <p:nvSpPr>
          <p:cNvPr id="3" name="바닥글 개체 틀 2"/>
          <p:cNvSpPr>
            <a:spLocks noGrp="1"/>
          </p:cNvSpPr>
          <p:nvPr>
            <p:ph type="ftr" sz="quarter" idx="11"/>
          </p:nvPr>
        </p:nvSpPr>
        <p:spPr/>
        <p:txBody>
          <a:bodyPr/>
          <a:lstStyle/>
          <a:p>
            <a:r>
              <a:rPr lang="en-US" altLang="ko-KR" smtClean="0"/>
              <a:t>Byung-Jae Kwak et al., ETRI</a:t>
            </a:r>
            <a:endParaRPr lang="en-US" altLang="ko-KR" dirty="0"/>
          </a:p>
        </p:txBody>
      </p:sp>
      <p:sp>
        <p:nvSpPr>
          <p:cNvPr id="4" name="슬라이드 번호 개체 틀 3"/>
          <p:cNvSpPr>
            <a:spLocks noGrp="1"/>
          </p:cNvSpPr>
          <p:nvPr>
            <p:ph type="sldNum" sz="quarter" idx="12"/>
          </p:nvPr>
        </p:nvSpPr>
        <p:spPr/>
        <p:txBody>
          <a:bodyPr/>
          <a:lstStyle/>
          <a:p>
            <a:r>
              <a:rPr lang="en-US" altLang="ko-KR" smtClean="0"/>
              <a:t>Slide </a:t>
            </a:r>
            <a:fld id="{219D85FC-3B21-4478-B49B-8AD4596994CB}" type="slidenum">
              <a:rPr lang="en-US" altLang="ko-KR" smtClean="0"/>
              <a:pPr/>
              <a:t>4</a:t>
            </a:fld>
            <a:endParaRPr lang="en-US" altLang="ko-KR"/>
          </a:p>
        </p:txBody>
      </p:sp>
      <p:sp>
        <p:nvSpPr>
          <p:cNvPr id="5" name="TextBox 4"/>
          <p:cNvSpPr txBox="1"/>
          <p:nvPr/>
        </p:nvSpPr>
        <p:spPr>
          <a:xfrm>
            <a:off x="683568" y="764704"/>
            <a:ext cx="7848872" cy="3154710"/>
          </a:xfrm>
          <a:prstGeom prst="rect">
            <a:avLst/>
          </a:prstGeom>
          <a:noFill/>
        </p:spPr>
        <p:txBody>
          <a:bodyPr wrap="square" rtlCol="0">
            <a:spAutoFit/>
          </a:bodyPr>
          <a:lstStyle/>
          <a:p>
            <a:pPr algn="r"/>
            <a:r>
              <a:rPr lang="en-US" altLang="ko-KR" sz="1400" i="1" dirty="0" smtClean="0"/>
              <a:t>(continued from previous page)</a:t>
            </a:r>
          </a:p>
          <a:p>
            <a:r>
              <a:rPr lang="en-US" altLang="ko-KR" sz="1500" b="1" strike="sngStrike" dirty="0" smtClean="0">
                <a:latin typeface="+mj-lt"/>
              </a:rPr>
              <a:t>1.2 </a:t>
            </a:r>
            <a:r>
              <a:rPr lang="en-US" altLang="ko-KR" sz="1500" b="1" dirty="0" smtClean="0">
                <a:solidFill>
                  <a:srgbClr val="FF0000"/>
                </a:solidFill>
                <a:latin typeface="+mj-lt"/>
              </a:rPr>
              <a:t>1.3</a:t>
            </a:r>
            <a:r>
              <a:rPr lang="en-US" altLang="ko-KR" sz="1500" b="1" dirty="0" smtClean="0">
                <a:latin typeface="+mj-lt"/>
              </a:rPr>
              <a:t>  Purpose</a:t>
            </a:r>
            <a:endParaRPr lang="ko-KR" altLang="ko-KR" sz="1500" b="1" dirty="0">
              <a:latin typeface="+mj-lt"/>
            </a:endParaRPr>
          </a:p>
          <a:p>
            <a:endParaRPr lang="en-US" altLang="ko-KR" sz="1400" dirty="0" smtClean="0">
              <a:solidFill>
                <a:srgbClr val="FF0000"/>
              </a:solidFill>
            </a:endParaRPr>
          </a:p>
          <a:p>
            <a:r>
              <a:rPr lang="en-US" altLang="ko-KR" sz="1400" dirty="0" smtClean="0">
                <a:solidFill>
                  <a:srgbClr val="FF0000"/>
                </a:solidFill>
              </a:rPr>
              <a:t>The </a:t>
            </a:r>
            <a:r>
              <a:rPr lang="en-US" altLang="ko-KR" sz="1400" dirty="0">
                <a:solidFill>
                  <a:srgbClr val="FF0000"/>
                </a:solidFill>
              </a:rPr>
              <a:t>standard provides for scalable, low power, and highly reliable wireless communications for emerging services such as social networking, advertising, gaming, streaming, and emergency services.</a:t>
            </a:r>
            <a:endParaRPr lang="ko-KR" altLang="ko-KR" sz="1400" dirty="0">
              <a:solidFill>
                <a:srgbClr val="FF0000"/>
              </a:solidFill>
            </a:endParaRPr>
          </a:p>
          <a:p>
            <a:endParaRPr lang="en-US" altLang="ko-KR" sz="1400" dirty="0" smtClean="0">
              <a:solidFill>
                <a:srgbClr val="FF0000"/>
              </a:solidFill>
            </a:endParaRPr>
          </a:p>
          <a:p>
            <a:r>
              <a:rPr lang="en-US" altLang="ko-KR" sz="1400" dirty="0" smtClean="0">
                <a:solidFill>
                  <a:srgbClr val="FF0000"/>
                </a:solidFill>
              </a:rPr>
              <a:t>Multiple </a:t>
            </a:r>
            <a:r>
              <a:rPr lang="en-US" altLang="ko-KR" sz="1400" dirty="0">
                <a:solidFill>
                  <a:srgbClr val="FF0000"/>
                </a:solidFill>
              </a:rPr>
              <a:t>PHYs are defined to support a variety of frequency bands and requirements</a:t>
            </a:r>
            <a:endParaRPr lang="ko-KR" altLang="ko-KR" sz="1400" dirty="0">
              <a:solidFill>
                <a:srgbClr val="FF0000"/>
              </a:solidFill>
            </a:endParaRPr>
          </a:p>
          <a:p>
            <a:pPr lvl="0"/>
            <a:endParaRPr lang="en-US" altLang="ko-KR" sz="1400" dirty="0" smtClean="0">
              <a:solidFill>
                <a:srgbClr val="FF0000"/>
              </a:solidFill>
            </a:endParaRPr>
          </a:p>
          <a:p>
            <a:pPr lvl="0"/>
            <a:r>
              <a:rPr lang="en-US" altLang="ko-KR" sz="1400" dirty="0">
                <a:solidFill>
                  <a:srgbClr val="FF0000"/>
                </a:solidFill>
              </a:rPr>
              <a:t> </a:t>
            </a:r>
            <a:r>
              <a:rPr lang="en-US" altLang="ko-KR" sz="1400" dirty="0" smtClean="0">
                <a:solidFill>
                  <a:srgbClr val="FF0000"/>
                </a:solidFill>
              </a:rPr>
              <a:t>   - Low </a:t>
            </a:r>
            <a:r>
              <a:rPr lang="en-US" altLang="ko-KR" sz="1400" dirty="0">
                <a:solidFill>
                  <a:srgbClr val="FF0000"/>
                </a:solidFill>
              </a:rPr>
              <a:t>mobility PHY</a:t>
            </a:r>
            <a:endParaRPr lang="ko-KR" altLang="ko-KR" sz="1400" dirty="0">
              <a:solidFill>
                <a:srgbClr val="FF0000"/>
              </a:solidFill>
            </a:endParaRPr>
          </a:p>
          <a:p>
            <a:pPr lvl="0"/>
            <a:r>
              <a:rPr lang="en-US" altLang="ko-KR" sz="1400" dirty="0" smtClean="0">
                <a:solidFill>
                  <a:srgbClr val="FF0000"/>
                </a:solidFill>
              </a:rPr>
              <a:t>    - High </a:t>
            </a:r>
            <a:r>
              <a:rPr lang="en-US" altLang="ko-KR" sz="1400" dirty="0">
                <a:solidFill>
                  <a:srgbClr val="FF0000"/>
                </a:solidFill>
              </a:rPr>
              <a:t>mobility PHY</a:t>
            </a:r>
            <a:endParaRPr lang="ko-KR" altLang="ko-KR" sz="1400" dirty="0">
              <a:solidFill>
                <a:srgbClr val="FF0000"/>
              </a:solidFill>
            </a:endParaRPr>
          </a:p>
          <a:p>
            <a:pPr lvl="0"/>
            <a:r>
              <a:rPr lang="en-US" altLang="ko-KR" sz="1400" dirty="0" smtClean="0">
                <a:solidFill>
                  <a:srgbClr val="FF0000"/>
                </a:solidFill>
              </a:rPr>
              <a:t>    - UWB </a:t>
            </a:r>
            <a:r>
              <a:rPr lang="en-US" altLang="ko-KR" sz="1400" dirty="0">
                <a:solidFill>
                  <a:srgbClr val="FF0000"/>
                </a:solidFill>
              </a:rPr>
              <a:t>PHY</a:t>
            </a:r>
            <a:endParaRPr lang="ko-KR" altLang="ko-KR" sz="1400" dirty="0">
              <a:solidFill>
                <a:srgbClr val="FF0000"/>
              </a:solidFill>
            </a:endParaRPr>
          </a:p>
          <a:p>
            <a:endParaRPr lang="en-US" altLang="ko-KR" sz="1400" dirty="0" smtClean="0">
              <a:solidFill>
                <a:srgbClr val="FF0000"/>
              </a:solidFill>
            </a:endParaRPr>
          </a:p>
          <a:p>
            <a:r>
              <a:rPr lang="en-US" altLang="ko-KR" sz="1600" b="1" dirty="0" smtClean="0"/>
              <a:t>2.  Normative references</a:t>
            </a:r>
          </a:p>
          <a:p>
            <a:pPr lvl="0" algn="ctr"/>
            <a:r>
              <a:rPr lang="en-US" altLang="ko-KR" sz="1400" i="1" dirty="0"/>
              <a:t>---- </a:t>
            </a:r>
            <a:r>
              <a:rPr lang="en-US" altLang="ko-KR" sz="1400" i="1" dirty="0" smtClean="0"/>
              <a:t>End of </a:t>
            </a:r>
            <a:r>
              <a:rPr lang="en-US" altLang="ko-KR" sz="1400" i="1" dirty="0"/>
              <a:t>text </a:t>
            </a:r>
            <a:r>
              <a:rPr lang="en-US" altLang="ko-KR" sz="1400" i="1" dirty="0" smtClean="0"/>
              <a:t>----</a:t>
            </a:r>
            <a:endParaRPr lang="en-US" altLang="ko-KR" sz="1400" i="1" dirty="0"/>
          </a:p>
        </p:txBody>
      </p:sp>
    </p:spTree>
    <p:extLst>
      <p:ext uri="{BB962C8B-B14F-4D97-AF65-F5344CB8AC3E}">
        <p14:creationId xmlns:p14="http://schemas.microsoft.com/office/powerpoint/2010/main" val="3271762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a:t>
            </a:r>
            <a:endParaRPr lang="ko-KR" altLang="en-US" dirty="0"/>
          </a:p>
        </p:txBody>
      </p:sp>
      <p:sp>
        <p:nvSpPr>
          <p:cNvPr id="3" name="내용 개체 틀 2"/>
          <p:cNvSpPr>
            <a:spLocks noGrp="1"/>
          </p:cNvSpPr>
          <p:nvPr>
            <p:ph idx="1"/>
          </p:nvPr>
        </p:nvSpPr>
        <p:spPr/>
        <p:txBody>
          <a:bodyPr/>
          <a:lstStyle/>
          <a:p>
            <a:r>
              <a:rPr lang="en-US" altLang="ko-KR" dirty="0" smtClean="0"/>
              <a:t>“</a:t>
            </a:r>
            <a:r>
              <a:rPr lang="en-US" altLang="ko-KR" dirty="0" smtClean="0"/>
              <a:t>Motion </a:t>
            </a:r>
            <a:r>
              <a:rPr lang="en-US" altLang="ko-KR" dirty="0" smtClean="0"/>
              <a:t>to accept the </a:t>
            </a:r>
            <a:r>
              <a:rPr lang="en-US" altLang="ko-KR" dirty="0" smtClean="0"/>
              <a:t>overview text </a:t>
            </a:r>
            <a:r>
              <a:rPr lang="en-US" altLang="ko-KR" smtClean="0"/>
              <a:t>in 15-15-0236-00-0008 </a:t>
            </a:r>
            <a:r>
              <a:rPr lang="en-US" altLang="ko-KR" dirty="0" smtClean="0"/>
              <a:t>to be </a:t>
            </a:r>
            <a:r>
              <a:rPr lang="en-US" altLang="ko-KR" dirty="0" smtClean="0"/>
              <a:t>added to </a:t>
            </a:r>
            <a:r>
              <a:rPr lang="en-US" altLang="ko-KR" dirty="0" smtClean="0"/>
              <a:t>P802.15.8 Draft Std. D0.8.”</a:t>
            </a:r>
          </a:p>
          <a:p>
            <a:r>
              <a:rPr lang="en-US" altLang="ko-KR" dirty="0" smtClean="0"/>
              <a:t>Mover</a:t>
            </a:r>
            <a:r>
              <a:rPr lang="en-US" altLang="ko-KR" dirty="0" smtClean="0"/>
              <a:t>:</a:t>
            </a:r>
            <a:endParaRPr lang="en-US" altLang="ko-KR" dirty="0" smtClean="0"/>
          </a:p>
          <a:p>
            <a:r>
              <a:rPr lang="en-US" altLang="ko-KR" dirty="0" smtClean="0"/>
              <a:t>Second:</a:t>
            </a:r>
          </a:p>
          <a:p>
            <a:r>
              <a:rPr lang="en-US" altLang="ko-KR" dirty="0" smtClean="0"/>
              <a:t>Result: Yes/No/Abstain =</a:t>
            </a:r>
            <a:endParaRPr lang="ko-KR" altLang="en-US" dirty="0"/>
          </a:p>
        </p:txBody>
      </p:sp>
      <p:sp>
        <p:nvSpPr>
          <p:cNvPr id="4" name="날짜 개체 틀 3"/>
          <p:cNvSpPr>
            <a:spLocks noGrp="1"/>
          </p:cNvSpPr>
          <p:nvPr>
            <p:ph type="dt" sz="half" idx="10"/>
          </p:nvPr>
        </p:nvSpPr>
        <p:spPr/>
        <p:txBody>
          <a:bodyPr/>
          <a:lstStyle/>
          <a:p>
            <a:r>
              <a:rPr lang="en-US" altLang="ko-KR" smtClean="0"/>
              <a:t>March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5</a:t>
            </a:fld>
            <a:endParaRPr lang="en-US" altLang="ko-KR"/>
          </a:p>
        </p:txBody>
      </p:sp>
    </p:spTree>
    <p:extLst>
      <p:ext uri="{BB962C8B-B14F-4D97-AF65-F5344CB8AC3E}">
        <p14:creationId xmlns:p14="http://schemas.microsoft.com/office/powerpoint/2010/main" val="389623346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823</TotalTime>
  <Words>425</Words>
  <Application>Microsoft Office PowerPoint</Application>
  <PresentationFormat>화면 슬라이드 쇼(4:3)</PresentationFormat>
  <Paragraphs>71</Paragraphs>
  <Slides>5</Slides>
  <Notes>0</Notes>
  <HiddenSlides>0</HiddenSlides>
  <MMClips>0</MMClips>
  <ScaleCrop>false</ScaleCrop>
  <HeadingPairs>
    <vt:vector size="4" baseType="variant">
      <vt:variant>
        <vt:lpstr>테마</vt:lpstr>
      </vt:variant>
      <vt:variant>
        <vt:i4>1</vt:i4>
      </vt:variant>
      <vt:variant>
        <vt:lpstr>슬라이드 제목</vt:lpstr>
      </vt:variant>
      <vt:variant>
        <vt:i4>5</vt:i4>
      </vt:variant>
    </vt:vector>
  </HeadingPairs>
  <TitlesOfParts>
    <vt:vector size="6" baseType="lpstr">
      <vt:lpstr>template</vt:lpstr>
      <vt:lpstr>PowerPoint 프레젠테이션</vt:lpstr>
      <vt:lpstr>Introduction</vt:lpstr>
      <vt:lpstr>PowerPoint 프레젠테이션</vt:lpstr>
      <vt:lpstr>PowerPoint 프레젠테이션</vt:lpstr>
      <vt:lpstr>Motion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BJ Kwak</dc:creator>
  <dc:description>&lt;doc#&gt;</dc:description>
  <cp:lastModifiedBy>BJr2</cp:lastModifiedBy>
  <cp:revision>105</cp:revision>
  <cp:lastPrinted>1998-02-10T13:28:06Z</cp:lastPrinted>
  <dcterms:created xsi:type="dcterms:W3CDTF">2014-03-12T01:39:25Z</dcterms:created>
  <dcterms:modified xsi:type="dcterms:W3CDTF">2015-03-11T03:56:36Z</dcterms:modified>
</cp:coreProperties>
</file>