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7" r:id="rId2"/>
    <p:sldId id="260" r:id="rId3"/>
    <p:sldId id="277" r:id="rId4"/>
  </p:sldIdLst>
  <p:sldSz cx="9144000" cy="6858000" type="screen4x3"/>
  <p:notesSz cx="6797675" cy="99282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9900CC"/>
    <a:srgbClr val="517BD9"/>
    <a:srgbClr val="DA6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09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336"/>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33">
              <a:defRPr sz="1400" b="1"/>
            </a:lvl1pPr>
          </a:lstStyle>
          <a:p>
            <a:r>
              <a:rPr lang="en-US"/>
              <a:t>doc.: IEEE 802.15-&lt;doc#&gt;</a:t>
            </a:r>
          </a:p>
        </p:txBody>
      </p:sp>
      <p:sp>
        <p:nvSpPr>
          <p:cNvPr id="3075" name="Rectangle 3"/>
          <p:cNvSpPr>
            <a:spLocks noGrp="1" noChangeArrowheads="1"/>
          </p:cNvSpPr>
          <p:nvPr>
            <p:ph type="dt" sz="quarter" idx="1"/>
          </p:nvPr>
        </p:nvSpPr>
        <p:spPr bwMode="auto">
          <a:xfrm>
            <a:off x="681636" y="202336"/>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33">
              <a:defRPr sz="1400" b="1"/>
            </a:lvl1pPr>
          </a:lstStyle>
          <a:p>
            <a:r>
              <a:rPr lang="en-US"/>
              <a:t>&lt;month year&gt;</a:t>
            </a:r>
          </a:p>
        </p:txBody>
      </p:sp>
      <p:sp>
        <p:nvSpPr>
          <p:cNvPr id="3076" name="Rectangle 4"/>
          <p:cNvSpPr>
            <a:spLocks noGrp="1" noChangeArrowheads="1"/>
          </p:cNvSpPr>
          <p:nvPr>
            <p:ph type="ftr" sz="quarter" idx="2"/>
          </p:nvPr>
        </p:nvSpPr>
        <p:spPr bwMode="auto">
          <a:xfrm>
            <a:off x="4078917" y="9608946"/>
            <a:ext cx="2114936"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33">
              <a:defRPr sz="1100"/>
            </a:lvl1pPr>
          </a:lstStyle>
          <a:p>
            <a:r>
              <a:rPr lang="en-US"/>
              <a:t>&lt;author&gt;, &lt;company&gt;</a:t>
            </a:r>
          </a:p>
        </p:txBody>
      </p:sp>
      <p:sp>
        <p:nvSpPr>
          <p:cNvPr id="3077" name="Rectangle 5"/>
          <p:cNvSpPr>
            <a:spLocks noGrp="1" noChangeArrowheads="1"/>
          </p:cNvSpPr>
          <p:nvPr>
            <p:ph type="sldNum" sz="quarter" idx="3"/>
          </p:nvPr>
        </p:nvSpPr>
        <p:spPr bwMode="auto">
          <a:xfrm>
            <a:off x="2644061" y="9608946"/>
            <a:ext cx="1358600"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62833">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680079" y="414384"/>
            <a:ext cx="5437518"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
        <p:nvSpPr>
          <p:cNvPr id="3079" name="Rectangle 7"/>
          <p:cNvSpPr>
            <a:spLocks noChangeArrowheads="1"/>
          </p:cNvSpPr>
          <p:nvPr/>
        </p:nvSpPr>
        <p:spPr bwMode="auto">
          <a:xfrm>
            <a:off x="680080" y="9608947"/>
            <a:ext cx="697197" cy="369332"/>
          </a:xfrm>
          <a:prstGeom prst="rect">
            <a:avLst/>
          </a:prstGeom>
          <a:noFill/>
          <a:ln w="9525">
            <a:noFill/>
            <a:miter lim="800000"/>
            <a:headEnd/>
            <a:tailEnd/>
          </a:ln>
          <a:effectLst/>
        </p:spPr>
        <p:txBody>
          <a:bodyPr lIns="0" tIns="0" rIns="0" bIns="0">
            <a:spAutoFit/>
          </a:bodyPr>
          <a:lstStyle/>
          <a:p>
            <a:pPr defTabSz="962833"/>
            <a:r>
              <a:rPr lang="en-US"/>
              <a:t>Submission</a:t>
            </a:r>
          </a:p>
        </p:txBody>
      </p:sp>
      <p:sp>
        <p:nvSpPr>
          <p:cNvPr id="3080" name="Line 8"/>
          <p:cNvSpPr>
            <a:spLocks noChangeShapeType="1"/>
          </p:cNvSpPr>
          <p:nvPr/>
        </p:nvSpPr>
        <p:spPr bwMode="auto">
          <a:xfrm>
            <a:off x="680080" y="9597058"/>
            <a:ext cx="5588472"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22"/>
            <a:ext cx="2759221"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33">
              <a:defRPr sz="1400" b="1"/>
            </a:lvl1pPr>
          </a:lstStyle>
          <a:p>
            <a:r>
              <a:rPr lang="en-US"/>
              <a:t>doc.: IEEE 802.15-&lt;doc#&gt;</a:t>
            </a:r>
          </a:p>
        </p:txBody>
      </p:sp>
      <p:sp>
        <p:nvSpPr>
          <p:cNvPr id="2051" name="Rectangle 3"/>
          <p:cNvSpPr>
            <a:spLocks noGrp="1" noChangeArrowheads="1"/>
          </p:cNvSpPr>
          <p:nvPr>
            <p:ph type="dt" idx="1"/>
          </p:nvPr>
        </p:nvSpPr>
        <p:spPr bwMode="auto">
          <a:xfrm>
            <a:off x="641174" y="11742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33">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716162"/>
            <a:ext cx="4986207" cy="4468211"/>
          </a:xfrm>
          <a:prstGeom prst="rect">
            <a:avLst/>
          </a:prstGeom>
          <a:noFill/>
          <a:ln w="9525">
            <a:noFill/>
            <a:miter lim="800000"/>
            <a:headEnd/>
            <a:tailEnd/>
          </a:ln>
          <a:effectLst/>
        </p:spPr>
        <p:txBody>
          <a:bodyPr vert="horz" wrap="square" lIns="96611" tIns="47488" rIns="96611" bIns="474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697636" y="9612343"/>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1592" lvl="4" algn="r" defTabSz="962833">
              <a:defRPr/>
            </a:lvl5pPr>
          </a:lstStyle>
          <a:p>
            <a:pPr lvl="4"/>
            <a:r>
              <a:rPr lang="en-US"/>
              <a:t>&lt;author&gt;, &lt;company&gt;</a:t>
            </a:r>
          </a:p>
        </p:txBody>
      </p:sp>
      <p:sp>
        <p:nvSpPr>
          <p:cNvPr id="2055" name="Rectangle 7"/>
          <p:cNvSpPr>
            <a:spLocks noGrp="1" noChangeArrowheads="1"/>
          </p:cNvSpPr>
          <p:nvPr>
            <p:ph type="sldNum" sz="quarter" idx="5"/>
          </p:nvPr>
        </p:nvSpPr>
        <p:spPr bwMode="auto">
          <a:xfrm>
            <a:off x="2875939" y="9612343"/>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33">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09648" y="9612343"/>
            <a:ext cx="697197" cy="369332"/>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09648" y="9610645"/>
            <a:ext cx="5378381"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
        <p:nvSpPr>
          <p:cNvPr id="2058" name="Line 10"/>
          <p:cNvSpPr>
            <a:spLocks noChangeShapeType="1"/>
          </p:cNvSpPr>
          <p:nvPr/>
        </p:nvSpPr>
        <p:spPr bwMode="auto">
          <a:xfrm>
            <a:off x="634948" y="317581"/>
            <a:ext cx="5527780" cy="0"/>
          </a:xfrm>
          <a:prstGeom prst="line">
            <a:avLst/>
          </a:prstGeom>
          <a:noFill/>
          <a:ln w="12700">
            <a:solidFill>
              <a:schemeClr val="tx1"/>
            </a:solidFill>
            <a:round/>
            <a:headEnd type="none" w="sm" len="sm"/>
            <a:tailEnd type="none" w="sm" len="sm"/>
          </a:ln>
          <a:effectLst/>
        </p:spPr>
        <p:txBody>
          <a:bodyPr wrap="none" lIns="94318" tIns="47159" rIns="94318" bIns="47159"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1</a:t>
            </a:fld>
            <a:endParaRPr lang="en-US"/>
          </a:p>
        </p:txBody>
      </p:sp>
    </p:spTree>
    <p:extLst>
      <p:ext uri="{BB962C8B-B14F-4D97-AF65-F5344CB8AC3E}">
        <p14:creationId xmlns:p14="http://schemas.microsoft.com/office/powerpoint/2010/main" val="309210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2</a:t>
            </a:fld>
            <a:endParaRPr lang="en-US"/>
          </a:p>
        </p:txBody>
      </p:sp>
    </p:spTree>
    <p:extLst>
      <p:ext uri="{BB962C8B-B14F-4D97-AF65-F5344CB8AC3E}">
        <p14:creationId xmlns:p14="http://schemas.microsoft.com/office/powerpoint/2010/main" val="527879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vl1pPr>
          </a:lstStyle>
          <a:p>
            <a:r>
              <a:rPr lang="ko-KR" altLang="en-US" dirty="0" smtClean="0"/>
              <a:t>마스터 제목 스타일 편집</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smtClean="0"/>
              <a:t>마스터 부제목 스타일 편집</a:t>
            </a:r>
            <a:endParaRPr lang="de-DE" dirty="0"/>
          </a:p>
        </p:txBody>
      </p:sp>
      <p:sp>
        <p:nvSpPr>
          <p:cNvPr id="23" name="날짜 개체 틀 22"/>
          <p:cNvSpPr>
            <a:spLocks noGrp="1"/>
          </p:cNvSpPr>
          <p:nvPr>
            <p:ph type="dt" sz="half" idx="10"/>
          </p:nvPr>
        </p:nvSpPr>
        <p:spPr/>
        <p:txBody>
          <a:bodyPr/>
          <a:lstStyle/>
          <a:p>
            <a:r>
              <a:rPr lang="en-US" altLang="ko-KR" smtClean="0"/>
              <a:t>March 2015</a:t>
            </a:r>
            <a:endParaRPr lang="en-US" dirty="0" smtClean="0"/>
          </a:p>
        </p:txBody>
      </p:sp>
      <p:sp>
        <p:nvSpPr>
          <p:cNvPr id="24" name="바닥글 개체 틀 23"/>
          <p:cNvSpPr>
            <a:spLocks noGrp="1"/>
          </p:cNvSpPr>
          <p:nvPr>
            <p:ph type="ftr" sz="quarter" idx="11"/>
          </p:nvPr>
        </p:nvSpPr>
        <p:spPr/>
        <p:txBody>
          <a:bodyPr/>
          <a:lstStyle/>
          <a:p>
            <a:r>
              <a:rPr lang="da-DK" altLang="ko-KR" smtClean="0"/>
              <a:t>Gyung-Chul Sihn (ETRI) et al.</a:t>
            </a:r>
            <a:endParaRPr lang="en-US" altLang="ko-KR" dirty="0"/>
          </a:p>
        </p:txBody>
      </p:sp>
      <p:sp>
        <p:nvSpPr>
          <p:cNvPr id="25" name="슬라이드 번호 개체 틀 24"/>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ko-KR" altLang="en-US" dirty="0" smtClean="0"/>
              <a:t>마스터 제목 스타일 편집</a:t>
            </a:r>
            <a:endParaRPr lang="de-DE" dirty="0"/>
          </a:p>
        </p:txBody>
      </p:sp>
      <p:sp>
        <p:nvSpPr>
          <p:cNvPr id="3" name="Inhaltsplatzhalter 2"/>
          <p:cNvSpPr>
            <a:spLocks noGrp="1"/>
          </p:cNvSpPr>
          <p:nvPr>
            <p:ph idx="1"/>
          </p:nvPr>
        </p:nvSpPr>
        <p:spPr/>
        <p:txBody>
          <a:bodyPr/>
          <a:lstStyle>
            <a:lvl1pPr marL="514350" indent="-457200">
              <a:buFont typeface="Arial" panose="020B0604020202020204" pitchFamily="34" charset="0"/>
              <a:buChar char="•"/>
              <a:defRPr sz="3200"/>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lvl2pPr>
            <a:lvl3pPr>
              <a:defRPr sz="2400"/>
            </a:lvl3pPr>
            <a:lvl4pPr>
              <a:defRPr sz="2000"/>
            </a:lvl4pPr>
            <a:lvl5pPr>
              <a:defRPr sz="20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7" name="날짜 개체 틀 6"/>
          <p:cNvSpPr>
            <a:spLocks noGrp="1"/>
          </p:cNvSpPr>
          <p:nvPr>
            <p:ph type="dt" sz="half" idx="10"/>
          </p:nvPr>
        </p:nvSpPr>
        <p:spPr/>
        <p:txBody>
          <a:bodyPr/>
          <a:lstStyle/>
          <a:p>
            <a:r>
              <a:rPr lang="en-US" altLang="ko-KR" smtClean="0"/>
              <a:t>March 2015</a:t>
            </a:r>
            <a:endParaRPr lang="en-US" dirty="0" smtClean="0"/>
          </a:p>
        </p:txBody>
      </p:sp>
      <p:sp>
        <p:nvSpPr>
          <p:cNvPr id="8" name="바닥글 개체 틀 7"/>
          <p:cNvSpPr>
            <a:spLocks noGrp="1"/>
          </p:cNvSpPr>
          <p:nvPr>
            <p:ph type="ftr" sz="quarter" idx="11"/>
          </p:nvPr>
        </p:nvSpPr>
        <p:spPr/>
        <p:txBody>
          <a:bodyPr/>
          <a:lstStyle/>
          <a:p>
            <a:r>
              <a:rPr lang="da-DK" altLang="ko-KR" smtClean="0"/>
              <a:t>Gyung-Chul Sihn (ETRI) et al.</a:t>
            </a:r>
            <a:endParaRPr lang="en-US" altLang="ko-KR" dirty="0"/>
          </a:p>
        </p:txBody>
      </p:sp>
      <p:sp>
        <p:nvSpPr>
          <p:cNvPr id="9" name="슬라이드 번호 개체 틀 8"/>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ko-KR" altLang="en-US" dirty="0" smtClean="0"/>
              <a:t>마스터 제목 스타일 편집</a:t>
            </a:r>
            <a:endParaRPr lang="de-DE" dirty="0"/>
          </a:p>
        </p:txBody>
      </p:sp>
      <p:sp>
        <p:nvSpPr>
          <p:cNvPr id="3" name="Inhaltsplatzhalter 2"/>
          <p:cNvSpPr>
            <a:spLocks noGrp="1"/>
          </p:cNvSpPr>
          <p:nvPr>
            <p:ph sz="half" idx="1"/>
          </p:nvPr>
        </p:nvSpPr>
        <p:spPr>
          <a:xfrm>
            <a:off x="685800" y="1981200"/>
            <a:ext cx="3810000" cy="4114800"/>
          </a:xfrm>
        </p:spPr>
        <p:txBody>
          <a:bodyPr/>
          <a:lstStyle>
            <a:lvl1pPr>
              <a:defRPr lang="ko-KR" altLang="en-US" sz="2800" baseline="0" dirty="0" smtClean="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Datumsplatzhalter 4"/>
          <p:cNvSpPr>
            <a:spLocks noGrp="1"/>
          </p:cNvSpPr>
          <p:nvPr>
            <p:ph type="dt" sz="half" idx="10"/>
          </p:nvPr>
        </p:nvSpPr>
        <p:spPr/>
        <p:txBody>
          <a:bodyPr/>
          <a:lstStyle>
            <a:lvl1pPr>
              <a:defRPr/>
            </a:lvl1pPr>
          </a:lstStyle>
          <a:p>
            <a:r>
              <a:rPr lang="en-US" altLang="ko-KR" smtClean="0"/>
              <a:t>March 2015</a:t>
            </a:r>
            <a:endParaRPr lang="en-US" dirty="0"/>
          </a:p>
        </p:txBody>
      </p:sp>
      <p:sp>
        <p:nvSpPr>
          <p:cNvPr id="6" name="Fußzeilenplatzhalter 5"/>
          <p:cNvSpPr>
            <a:spLocks noGrp="1"/>
          </p:cNvSpPr>
          <p:nvPr>
            <p:ph type="ftr" sz="quarter" idx="11"/>
          </p:nvPr>
        </p:nvSpPr>
        <p:spPr/>
        <p:txBody>
          <a:bodyPr/>
          <a:lstStyle>
            <a:lvl1pPr>
              <a:defRPr/>
            </a:lvl1pPr>
          </a:lstStyle>
          <a:p>
            <a:r>
              <a:rPr lang="da-DK" smtClean="0"/>
              <a:t>Gyung-Chul Sihn (ETRI) et al.</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ko-KR" smtClean="0"/>
              <a:t>March 2015</a:t>
            </a:r>
            <a:endParaRPr lang="en-US" dirty="0"/>
          </a:p>
        </p:txBody>
      </p:sp>
      <p:sp>
        <p:nvSpPr>
          <p:cNvPr id="3" name="Fußzeilenplatzhalter 2"/>
          <p:cNvSpPr>
            <a:spLocks noGrp="1"/>
          </p:cNvSpPr>
          <p:nvPr>
            <p:ph type="ftr" sz="quarter" idx="11"/>
          </p:nvPr>
        </p:nvSpPr>
        <p:spPr/>
        <p:txBody>
          <a:bodyPr/>
          <a:lstStyle>
            <a:lvl1pPr>
              <a:defRPr/>
            </a:lvl1pPr>
          </a:lstStyle>
          <a:p>
            <a:r>
              <a:rPr lang="en-US" dirty="0" err="1" smtClean="0"/>
              <a:t>Gyung-Chul</a:t>
            </a:r>
            <a:r>
              <a:rPr lang="en-US" dirty="0" smtClean="0"/>
              <a:t> </a:t>
            </a:r>
            <a:r>
              <a:rPr lang="en-US" dirty="0" err="1" smtClean="0"/>
              <a:t>Sihn</a:t>
            </a:r>
            <a:r>
              <a:rPr lang="en-US" dirty="0" smtClean="0"/>
              <a:t> (</a:t>
            </a:r>
            <a:r>
              <a:rPr lang="en-US" altLang="ko-KR" dirty="0" smtClean="0"/>
              <a:t>ETRI) et al.</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
        <p:nvSpPr>
          <p:cNvPr id="5" name="Inhaltsplatzhalter 2"/>
          <p:cNvSpPr>
            <a:spLocks noGrp="1"/>
          </p:cNvSpPr>
          <p:nvPr>
            <p:ph idx="1"/>
          </p:nvPr>
        </p:nvSpPr>
        <p:spPr>
          <a:xfrm>
            <a:off x="624260" y="837158"/>
            <a:ext cx="8006316" cy="52755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ko-KR" smtClean="0"/>
              <a:t>March 2015</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da-DK" smtClean="0"/>
              <a:t>Gyung-Chul Sihn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802.15-15-0234-00-003e</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dirty="0" smtClean="0"/>
              <a:t>March 2015</a:t>
            </a:r>
            <a:endParaRPr lang="en-US" dirty="0"/>
          </a:p>
        </p:txBody>
      </p:sp>
      <p:sp>
        <p:nvSpPr>
          <p:cNvPr id="3" name="바닥글 개체 틀 2"/>
          <p:cNvSpPr>
            <a:spLocks noGrp="1"/>
          </p:cNvSpPr>
          <p:nvPr>
            <p:ph type="ftr" sz="quarter" idx="11"/>
          </p:nvPr>
        </p:nvSpPr>
        <p:spPr/>
        <p:txBody>
          <a:bodyPr/>
          <a:lstStyle/>
          <a:p>
            <a:r>
              <a:rPr lang="da-DK" altLang="ko-KR" dirty="0" smtClean="0"/>
              <a:t>Gyung-Chul Sihn (ETRI) et al.</a:t>
            </a:r>
            <a:endParaRPr lang="en-US" altLang="ko-KR" dirty="0"/>
          </a:p>
        </p:txBody>
      </p:sp>
      <p:sp>
        <p:nvSpPr>
          <p:cNvPr id="4" name="슬라이드 번호 개체 틀 3"/>
          <p:cNvSpPr>
            <a:spLocks noGrp="1"/>
          </p:cNvSpPr>
          <p:nvPr>
            <p:ph type="sldNum" sz="quarter" idx="12"/>
          </p:nvPr>
        </p:nvSpPr>
        <p:spPr/>
        <p:txBody>
          <a:bodyPr/>
          <a:lstStyle/>
          <a:p>
            <a:r>
              <a:rPr lang="en-US" dirty="0" smtClean="0"/>
              <a:t>Slide </a:t>
            </a:r>
            <a:fld id="{D0FF068C-9A81-4A5F-8F84-6EE3A290DD00}" type="slidenum">
              <a:rPr lang="en-US" smtClean="0"/>
              <a:pPr/>
              <a:t>1</a:t>
            </a:fld>
            <a:endParaRPr lang="en-US" dirty="0"/>
          </a:p>
        </p:txBody>
      </p:sp>
      <p:sp>
        <p:nvSpPr>
          <p:cNvPr id="6" name="Rectangle 3"/>
          <p:cNvSpPr>
            <a:spLocks noChangeArrowheads="1"/>
          </p:cNvSpPr>
          <p:nvPr/>
        </p:nvSpPr>
        <p:spPr bwMode="auto">
          <a:xfrm>
            <a:off x="624840" y="705334"/>
            <a:ext cx="8031480" cy="5016758"/>
          </a:xfrm>
          <a:prstGeom prst="rect">
            <a:avLst/>
          </a:prstGeom>
          <a:noFill/>
          <a:ln w="12700">
            <a:noFill/>
            <a:miter lim="800000"/>
            <a:headEnd type="none" w="sm" len="sm"/>
            <a:tailEnd type="none" w="sm" len="sm"/>
          </a:ln>
          <a:effectLst/>
        </p:spPr>
        <p:txBody>
          <a:bodyPr wrap="square">
            <a:spAutoFit/>
          </a:bodyPr>
          <a:lstStyle/>
          <a:p>
            <a:pPr algn="ctr"/>
            <a:r>
              <a:rPr lang="en-US" sz="1800" b="1" u="sng" kern="1000" spc="-70" dirty="0">
                <a:solidFill>
                  <a:schemeClr val="tx2"/>
                </a:solidFill>
                <a:effectLst>
                  <a:outerShdw blurRad="38100" dist="38100" dir="2700000" algn="tl">
                    <a:srgbClr val="C0C0C0"/>
                  </a:outerShdw>
                </a:effectLst>
              </a:rPr>
              <a:t>Project: IEEE P802.15 Working Group for Wireless Personal Area Networks (WPANs)</a:t>
            </a:r>
            <a:endParaRPr lang="en-US" sz="1600" b="1" kern="1000" spc="-70"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 Proposed Change for SG3e TGD 5.1.5</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March 11,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err="1" smtClean="0">
                <a:solidFill>
                  <a:schemeClr val="tx2"/>
                </a:solidFill>
              </a:rPr>
              <a:t>Gyung-Chul</a:t>
            </a:r>
            <a:r>
              <a:rPr lang="en-US" sz="1600" dirty="0" smtClean="0">
                <a:solidFill>
                  <a:schemeClr val="tx2"/>
                </a:solidFill>
              </a:rPr>
              <a:t> </a:t>
            </a:r>
            <a:r>
              <a:rPr lang="en-US" sz="1600" dirty="0" err="1" smtClean="0">
                <a:solidFill>
                  <a:schemeClr val="tx2"/>
                </a:solidFill>
              </a:rPr>
              <a:t>Sihn</a:t>
            </a:r>
            <a:r>
              <a:rPr lang="en-US" sz="1600" dirty="0" smtClean="0">
                <a:solidFill>
                  <a:schemeClr val="tx2"/>
                </a:solidFill>
              </a:rPr>
              <a:t>, </a:t>
            </a:r>
            <a:r>
              <a:rPr lang="en-US" sz="1600" dirty="0" err="1" smtClean="0">
                <a:solidFill>
                  <a:schemeClr val="tx2"/>
                </a:solidFill>
              </a:rPr>
              <a:t>Hoo</a:t>
            </a:r>
            <a:r>
              <a:rPr lang="en-US" sz="1600" dirty="0" smtClean="0">
                <a:solidFill>
                  <a:schemeClr val="tx2"/>
                </a:solidFill>
              </a:rPr>
              <a:t>-Sung Lee, </a:t>
            </a:r>
            <a:r>
              <a:rPr lang="en-US" altLang="ko-KR" sz="1600" dirty="0" err="1"/>
              <a:t>Seok-Jin</a:t>
            </a:r>
            <a:r>
              <a:rPr lang="en-US" altLang="ko-KR" sz="1600" dirty="0"/>
              <a:t> Lee,</a:t>
            </a:r>
            <a:r>
              <a:rPr lang="en-US" sz="1600" dirty="0" smtClean="0">
                <a:solidFill>
                  <a:schemeClr val="tx2"/>
                </a:solidFill>
              </a:rPr>
              <a:t> </a:t>
            </a:r>
            <a:r>
              <a:rPr lang="en-US" sz="1600" dirty="0" err="1" smtClean="0">
                <a:solidFill>
                  <a:schemeClr val="tx2"/>
                </a:solidFill>
              </a:rPr>
              <a:t>Ik</a:t>
            </a:r>
            <a:r>
              <a:rPr lang="en-US" sz="1600" dirty="0" smtClean="0">
                <a:solidFill>
                  <a:schemeClr val="tx2"/>
                </a:solidFill>
              </a:rPr>
              <a:t>-Jae Chun</a:t>
            </a:r>
            <a:r>
              <a:rPr lang="en-US" sz="1600" dirty="0" smtClean="0"/>
              <a:t>, Moon-</a:t>
            </a:r>
            <a:r>
              <a:rPr lang="en-US" sz="1600" dirty="0" err="1" smtClean="0"/>
              <a:t>Sik</a:t>
            </a:r>
            <a:r>
              <a:rPr lang="en-US" sz="1600" dirty="0" smtClean="0"/>
              <a:t> </a:t>
            </a:r>
            <a:r>
              <a:rPr lang="en-US" sz="1600" dirty="0" smtClean="0">
                <a:solidFill>
                  <a:schemeClr val="tx2"/>
                </a:solidFill>
              </a:rPr>
              <a:t>Lee, Young-</a:t>
            </a:r>
            <a:r>
              <a:rPr lang="en-US" sz="1600" dirty="0" err="1" smtClean="0">
                <a:solidFill>
                  <a:schemeClr val="tx2"/>
                </a:solidFill>
              </a:rPr>
              <a:t>Hoon</a:t>
            </a:r>
            <a:r>
              <a:rPr lang="en-US" sz="1600" dirty="0" smtClean="0">
                <a:solidFill>
                  <a:schemeClr val="tx2"/>
                </a:solidFill>
              </a:rPr>
              <a:t> Kim,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endParaRPr lang="en-US" sz="1600" baseline="30000" dirty="0" smtClean="0">
              <a:solidFill>
                <a:schemeClr val="tx2"/>
              </a:solidFill>
            </a:endParaRPr>
          </a:p>
          <a:p>
            <a:r>
              <a:rPr lang="en-US" sz="1600" dirty="0" smtClean="0">
                <a:solidFill>
                  <a:schemeClr val="tx2"/>
                </a:solidFill>
              </a:rPr>
              <a:t>Company: ETRI</a:t>
            </a:r>
            <a:endParaRPr lang="en-US" sz="1600" baseline="30000" dirty="0" smtClean="0">
              <a:solidFill>
                <a:schemeClr val="tx2"/>
              </a:solidFill>
            </a:endParaRPr>
          </a:p>
          <a:p>
            <a:r>
              <a:rPr lang="en-US" sz="1600" dirty="0" smtClean="0">
                <a:solidFill>
                  <a:schemeClr val="tx2"/>
                </a:solidFill>
              </a:rPr>
              <a:t>Address: </a:t>
            </a:r>
            <a:r>
              <a:rPr lang="en-US" sz="1600" dirty="0" smtClean="0"/>
              <a:t>218  </a:t>
            </a:r>
            <a:r>
              <a:rPr lang="en-US" sz="1600" dirty="0" err="1" smtClean="0"/>
              <a:t>Gajeong-ro</a:t>
            </a:r>
            <a:r>
              <a:rPr lang="en-US" sz="1600" dirty="0" smtClean="0"/>
              <a:t>, </a:t>
            </a:r>
            <a:r>
              <a:rPr lang="en-US" sz="1600" dirty="0" err="1" smtClean="0"/>
              <a:t>Yuseong-gu</a:t>
            </a:r>
            <a:r>
              <a:rPr lang="en-US" sz="1600" dirty="0" smtClean="0">
                <a:solidFill>
                  <a:schemeClr val="tx2"/>
                </a:solidFill>
              </a:rPr>
              <a:t>, Daejeon 305-700, South Korea</a:t>
            </a:r>
          </a:p>
          <a:p>
            <a:r>
              <a:rPr lang="en-US" sz="1600" dirty="0" smtClean="0">
                <a:solidFill>
                  <a:schemeClr val="tx2"/>
                </a:solidFill>
              </a:rPr>
              <a:t>Voice:+82-42-860-6354, </a:t>
            </a:r>
            <a:r>
              <a:rPr lang="en-US" sz="1600" dirty="0">
                <a:solidFill>
                  <a:schemeClr val="tx2"/>
                </a:solidFill>
              </a:rPr>
              <a:t>FAX: </a:t>
            </a:r>
            <a:r>
              <a:rPr lang="en-US" sz="1600" dirty="0" smtClean="0">
                <a:solidFill>
                  <a:schemeClr val="tx2"/>
                </a:solidFill>
              </a:rPr>
              <a:t>+</a:t>
            </a:r>
            <a:r>
              <a:rPr lang="en-US" sz="1600" dirty="0" smtClean="0"/>
              <a:t>82-42-860-6732, E-Mail</a:t>
            </a:r>
            <a:r>
              <a:rPr lang="en-US" sz="1600" dirty="0" smtClean="0">
                <a:solidFill>
                  <a:schemeClr val="tx2"/>
                </a:solidFill>
              </a:rPr>
              <a:t>: sjin@etri.re.kr</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dirty="0"/>
              <a:t>IEEE </a:t>
            </a:r>
            <a:r>
              <a:rPr lang="en-US" altLang="ko-KR" sz="1600" dirty="0" smtClean="0"/>
              <a:t>802.15-15-0109-03-003e-technical-guidance-documnet-3e.docx</a:t>
            </a:r>
          </a:p>
          <a:p>
            <a:pPr>
              <a:spcBef>
                <a:spcPts val="600"/>
              </a:spcBef>
              <a:spcAft>
                <a:spcPts val="600"/>
              </a:spcAft>
            </a:pPr>
            <a:r>
              <a:rPr lang="en-US" sz="1600" b="1" dirty="0" smtClean="0">
                <a:solidFill>
                  <a:schemeClr val="tx2"/>
                </a:solidFill>
              </a:rPr>
              <a:t>Abstract:</a:t>
            </a:r>
            <a:r>
              <a:rPr lang="en-US" sz="1600" dirty="0" smtClean="0">
                <a:solidFill>
                  <a:schemeClr val="tx2"/>
                </a:solidFill>
              </a:rPr>
              <a:t>	 Text proposal for SG3e TGD 5.1.5</a:t>
            </a:r>
          </a:p>
          <a:p>
            <a:pPr>
              <a:spcBef>
                <a:spcPts val="600"/>
              </a:spcBef>
              <a:spcAft>
                <a:spcPts val="600"/>
              </a:spcAft>
            </a:pPr>
            <a:r>
              <a:rPr lang="en-US" sz="1600" b="1" dirty="0" smtClean="0">
                <a:solidFill>
                  <a:schemeClr val="tx2"/>
                </a:solidFill>
              </a:rPr>
              <a:t>Purpose: </a:t>
            </a:r>
            <a:r>
              <a:rPr lang="en-US" sz="1600" dirty="0">
                <a:solidFill>
                  <a:schemeClr val="tx2"/>
                </a:solidFill>
              </a:rPr>
              <a:t> </a:t>
            </a:r>
            <a:r>
              <a:rPr lang="en-US" sz="1600" dirty="0" smtClean="0">
                <a:solidFill>
                  <a:schemeClr val="tx2"/>
                </a:solidFill>
              </a:rPr>
              <a:t>Change the text in </a:t>
            </a:r>
            <a:r>
              <a:rPr lang="en-US" altLang="ko-KR" sz="1600" dirty="0" smtClean="0"/>
              <a:t>Sub-clause ‘5.1.5 Power management’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7964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670560" y="1820484"/>
            <a:ext cx="7772400" cy="1470025"/>
          </a:xfrm>
        </p:spPr>
        <p:txBody>
          <a:bodyPr/>
          <a:lstStyle/>
          <a:p>
            <a:r>
              <a:rPr lang="en-US" altLang="ko-KR" dirty="0"/>
              <a:t>Proposed Change </a:t>
            </a:r>
            <a:r>
              <a:rPr lang="en-US" altLang="ko-KR" dirty="0" smtClean="0"/>
              <a:t>for SG3e TGD 5.1.5</a:t>
            </a:r>
            <a:endParaRPr lang="de-DE" dirty="0"/>
          </a:p>
        </p:txBody>
      </p:sp>
      <p:sp>
        <p:nvSpPr>
          <p:cNvPr id="8" name="Untertitel 7"/>
          <p:cNvSpPr>
            <a:spLocks noGrp="1"/>
          </p:cNvSpPr>
          <p:nvPr>
            <p:ph type="subTitle" idx="1"/>
          </p:nvPr>
        </p:nvSpPr>
        <p:spPr>
          <a:xfrm>
            <a:off x="1371600" y="4284532"/>
            <a:ext cx="6400800" cy="1752600"/>
          </a:xfrm>
        </p:spPr>
        <p:txBody>
          <a:bodyPr/>
          <a:lstStyle/>
          <a:p>
            <a:r>
              <a:rPr lang="en-US" sz="2400" dirty="0" smtClean="0"/>
              <a:t>IEEE 802.15.3e</a:t>
            </a:r>
          </a:p>
          <a:p>
            <a:endParaRPr lang="en-US" sz="2400" dirty="0"/>
          </a:p>
          <a:p>
            <a:r>
              <a:rPr lang="en-US" sz="2400" dirty="0" smtClean="0"/>
              <a:t>March 2015</a:t>
            </a:r>
            <a:endParaRPr lang="de-DE" sz="2400" dirty="0"/>
          </a:p>
        </p:txBody>
      </p:sp>
      <p:sp>
        <p:nvSpPr>
          <p:cNvPr id="2" name="Datumsplatzhalter 1"/>
          <p:cNvSpPr>
            <a:spLocks noGrp="1"/>
          </p:cNvSpPr>
          <p:nvPr>
            <p:ph type="dt" sz="half" idx="10"/>
          </p:nvPr>
        </p:nvSpPr>
        <p:spPr>
          <a:xfrm>
            <a:off x="685800" y="378281"/>
            <a:ext cx="1600200" cy="215444"/>
          </a:xfrm>
        </p:spPr>
        <p:txBody>
          <a:bodyPr/>
          <a:lstStyle/>
          <a:p>
            <a:r>
              <a:rPr lang="en-US" altLang="ko-KR" smtClean="0"/>
              <a:t>March 2015</a:t>
            </a:r>
            <a:endParaRPr lang="en-US" dirty="0"/>
          </a:p>
        </p:txBody>
      </p:sp>
      <p:sp>
        <p:nvSpPr>
          <p:cNvPr id="3" name="Fußzeilenplatzhalter 2"/>
          <p:cNvSpPr>
            <a:spLocks noGrp="1"/>
          </p:cNvSpPr>
          <p:nvPr>
            <p:ph type="ftr" sz="quarter" idx="11"/>
          </p:nvPr>
        </p:nvSpPr>
        <p:spPr>
          <a:xfrm>
            <a:off x="5486400" y="6475413"/>
            <a:ext cx="3124200" cy="184666"/>
          </a:xfrm>
        </p:spPr>
        <p:txBody>
          <a:bodyPr/>
          <a:lstStyle/>
          <a:p>
            <a:r>
              <a:rPr lang="da-DK" altLang="ko-KR" smtClean="0"/>
              <a:t>Gyung-Chul Sihn (ETRI) et al.</a:t>
            </a:r>
            <a:endParaRPr lang="en-US" altLang="ko-KR" dirty="0"/>
          </a:p>
        </p:txBody>
      </p:sp>
      <p:sp>
        <p:nvSpPr>
          <p:cNvPr id="4" name="Foliennummernplatzhalter 3"/>
          <p:cNvSpPr>
            <a:spLocks noGrp="1"/>
          </p:cNvSpPr>
          <p:nvPr>
            <p:ph type="sldNum" sz="quarter" idx="12"/>
          </p:nvPr>
        </p:nvSpPr>
        <p:spPr>
          <a:xfrm>
            <a:off x="4344988" y="6475413"/>
            <a:ext cx="530225" cy="182562"/>
          </a:xfrm>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2129" y="1537601"/>
            <a:ext cx="7772400" cy="4710794"/>
          </a:xfrm>
        </p:spPr>
        <p:txBody>
          <a:bodyPr/>
          <a:lstStyle/>
          <a:p>
            <a:pPr marL="57150" indent="0">
              <a:buNone/>
            </a:pPr>
            <a:r>
              <a:rPr lang="en-US" altLang="ko-KR" sz="1800" dirty="0" smtClean="0">
                <a:latin typeface="+mj-lt"/>
              </a:rPr>
              <a:t>-- </a:t>
            </a:r>
            <a:r>
              <a:rPr lang="en-US" altLang="ko-KR" sz="1800" dirty="0">
                <a:latin typeface="+mj-lt"/>
              </a:rPr>
              <a:t>Beginning </a:t>
            </a:r>
            <a:r>
              <a:rPr lang="en-US" altLang="ko-KR" sz="1800" dirty="0" smtClean="0">
                <a:latin typeface="+mj-lt"/>
              </a:rPr>
              <a:t>of changed text – </a:t>
            </a:r>
          </a:p>
          <a:p>
            <a:pPr marL="87312" lvl="2" indent="0">
              <a:buNone/>
            </a:pPr>
            <a:r>
              <a:rPr lang="en-US" altLang="ko-KR" sz="1800" b="1" dirty="0" smtClean="0">
                <a:latin typeface="Times New Roman" panose="02020603050405020304" pitchFamily="18" charset="0"/>
                <a:cs typeface="Times New Roman" panose="02020603050405020304" pitchFamily="18" charset="0"/>
              </a:rPr>
              <a:t>5.1.5 Power </a:t>
            </a:r>
            <a:r>
              <a:rPr lang="en-US" altLang="ko-KR" sz="1800" b="1" dirty="0">
                <a:latin typeface="Times New Roman" panose="02020603050405020304" pitchFamily="18" charset="0"/>
                <a:cs typeface="Times New Roman" panose="02020603050405020304" pitchFamily="18" charset="0"/>
              </a:rPr>
              <a:t>management</a:t>
            </a:r>
            <a:endParaRPr lang="ko-KR" altLang="ko-KR" sz="1800" b="1" dirty="0">
              <a:latin typeface="Times New Roman" panose="02020603050405020304" pitchFamily="18" charset="0"/>
              <a:cs typeface="Times New Roman" panose="02020603050405020304" pitchFamily="18" charset="0"/>
            </a:endParaRPr>
          </a:p>
          <a:p>
            <a:pPr marL="57150" indent="0">
              <a:buNone/>
            </a:pPr>
            <a:r>
              <a:rPr lang="en-US" altLang="ko-KR" sz="1800" dirty="0">
                <a:latin typeface="Times New Roman" panose="02020603050405020304" pitchFamily="18" charset="0"/>
                <a:cs typeface="Times New Roman" panose="02020603050405020304" pitchFamily="18" charset="0"/>
              </a:rPr>
              <a:t>A close proximity P2P communications is expected to have extremely short active time</a:t>
            </a:r>
            <a:r>
              <a:rPr lang="en-US" altLang="ko-KR" sz="1800" dirty="0">
                <a:solidFill>
                  <a:srgbClr val="FF0000"/>
                </a:solidFill>
                <a:latin typeface="Times New Roman" panose="02020603050405020304" pitchFamily="18" charset="0"/>
                <a:cs typeface="Times New Roman" panose="02020603050405020304" pitchFamily="18" charset="0"/>
              </a:rPr>
              <a:t>. In case a connection </a:t>
            </a:r>
            <a:r>
              <a:rPr lang="en-US" altLang="ko-KR" sz="1800" dirty="0" smtClean="0">
                <a:solidFill>
                  <a:srgbClr val="FF0000"/>
                </a:solidFill>
                <a:latin typeface="Times New Roman" panose="02020603050405020304" pitchFamily="18" charset="0"/>
                <a:cs typeface="Times New Roman" panose="02020603050405020304" pitchFamily="18" charset="0"/>
              </a:rPr>
              <a:t>comprises </a:t>
            </a:r>
            <a:r>
              <a:rPr lang="en-US" altLang="ko-KR" sz="1800" dirty="0">
                <a:solidFill>
                  <a:srgbClr val="FF0000"/>
                </a:solidFill>
                <a:latin typeface="Times New Roman" panose="02020603050405020304" pitchFamily="18" charset="0"/>
                <a:cs typeface="Times New Roman" panose="02020603050405020304" pitchFamily="18" charset="0"/>
              </a:rPr>
              <a:t>a single transaction, </a:t>
            </a:r>
            <a:r>
              <a:rPr lang="en-US" altLang="ko-KR" sz="1800" strike="sngStrike" dirty="0" smtClean="0">
                <a:latin typeface="Times New Roman" panose="02020603050405020304" pitchFamily="18" charset="0"/>
                <a:cs typeface="Times New Roman" panose="02020603050405020304" pitchFamily="18" charset="0"/>
              </a:rPr>
              <a:t>where</a:t>
            </a:r>
            <a:r>
              <a:rPr lang="ko-KR" altLang="en-US" sz="1800" strike="sngStrike" dirty="0" smtClean="0">
                <a:latin typeface="Times New Roman" panose="02020603050405020304" pitchFamily="18" charset="0"/>
                <a:cs typeface="Times New Roman" panose="02020603050405020304" pitchFamily="18" charset="0"/>
              </a:rPr>
              <a:t> </a:t>
            </a:r>
            <a:r>
              <a:rPr lang="en-US" altLang="ko-KR" sz="1800" dirty="0" smtClean="0">
                <a:latin typeface="Times New Roman" panose="02020603050405020304" pitchFamily="18" charset="0"/>
                <a:cs typeface="Times New Roman" panose="02020603050405020304" pitchFamily="18" charset="0"/>
              </a:rPr>
              <a:t>at </a:t>
            </a:r>
            <a:r>
              <a:rPr lang="en-US" altLang="ko-KR" sz="1800" dirty="0">
                <a:latin typeface="Times New Roman" panose="02020603050405020304" pitchFamily="18" charset="0"/>
                <a:cs typeface="Times New Roman" panose="02020603050405020304" pitchFamily="18" charset="0"/>
              </a:rPr>
              <a:t>least one of the two P2P devices in the system will be mobile/handheld. In this regard, the mobile device in the system shall be designed to have low power consumption in standby state. The device on the other side, such as kiosks, </a:t>
            </a:r>
            <a:r>
              <a:rPr lang="en-US" altLang="ko-KR" sz="1800" dirty="0" err="1">
                <a:latin typeface="Times New Roman" panose="02020603050405020304" pitchFamily="18" charset="0"/>
                <a:cs typeface="Times New Roman" panose="02020603050405020304" pitchFamily="18" charset="0"/>
              </a:rPr>
              <a:t>signages</a:t>
            </a:r>
            <a:r>
              <a:rPr lang="en-US" altLang="ko-KR" sz="1800" dirty="0">
                <a:latin typeface="Times New Roman" panose="02020603050405020304" pitchFamily="18" charset="0"/>
                <a:cs typeface="Times New Roman" panose="02020603050405020304" pitchFamily="18" charset="0"/>
              </a:rPr>
              <a:t>, </a:t>
            </a:r>
            <a:r>
              <a:rPr lang="en-US" altLang="ko-KR" sz="1800" dirty="0">
                <a:solidFill>
                  <a:srgbClr val="FF0000"/>
                </a:solidFill>
                <a:latin typeface="Times New Roman" panose="02020603050405020304" pitchFamily="18" charset="0"/>
                <a:cs typeface="Times New Roman" panose="02020603050405020304" pitchFamily="18" charset="0"/>
              </a:rPr>
              <a:t>smart poster, </a:t>
            </a:r>
            <a:r>
              <a:rPr lang="en-US" altLang="ko-KR" sz="1800" dirty="0">
                <a:latin typeface="Times New Roman" panose="02020603050405020304" pitchFamily="18" charset="0"/>
                <a:cs typeface="Times New Roman" panose="02020603050405020304" pitchFamily="18" charset="0"/>
              </a:rPr>
              <a:t>and ticket gates, should be designed to have low </a:t>
            </a:r>
            <a:r>
              <a:rPr lang="en-US" altLang="ko-KR" sz="1800" strike="sngStrike" dirty="0" smtClean="0">
                <a:latin typeface="Times New Roman" panose="02020603050405020304" pitchFamily="18" charset="0"/>
                <a:cs typeface="Times New Roman" panose="02020603050405020304" pitchFamily="18" charset="0"/>
              </a:rPr>
              <a:t>average </a:t>
            </a:r>
            <a:r>
              <a:rPr lang="en-US" altLang="ko-KR" sz="1800" dirty="0" smtClean="0">
                <a:latin typeface="Times New Roman" panose="02020603050405020304" pitchFamily="18" charset="0"/>
                <a:cs typeface="Times New Roman" panose="02020603050405020304" pitchFamily="18" charset="0"/>
              </a:rPr>
              <a:t>power </a:t>
            </a:r>
            <a:r>
              <a:rPr lang="en-US" altLang="ko-KR" sz="1800" dirty="0">
                <a:latin typeface="Times New Roman" panose="02020603050405020304" pitchFamily="18" charset="0"/>
                <a:cs typeface="Times New Roman" panose="02020603050405020304" pitchFamily="18" charset="0"/>
              </a:rPr>
              <a:t>consumption.</a:t>
            </a:r>
            <a:endParaRPr lang="ko-KR" altLang="ko-KR" sz="1800" dirty="0">
              <a:latin typeface="Times New Roman" panose="02020603050405020304" pitchFamily="18" charset="0"/>
              <a:cs typeface="Times New Roman" panose="02020603050405020304" pitchFamily="18" charset="0"/>
            </a:endParaRPr>
          </a:p>
          <a:p>
            <a:pPr marL="57150" indent="0">
              <a:buNone/>
            </a:pPr>
            <a:r>
              <a:rPr lang="en-US" altLang="ko-KR" sz="1800" dirty="0">
                <a:solidFill>
                  <a:srgbClr val="FF0000"/>
                </a:solidFill>
                <a:latin typeface="Times New Roman" panose="02020603050405020304" pitchFamily="18" charset="0"/>
                <a:cs typeface="Times New Roman" panose="02020603050405020304" pitchFamily="18" charset="0"/>
              </a:rPr>
              <a:t>In applications such as wireless storage where a connection comprises multiple transactions, the device that communicates with a wireless data storage device such as wireless flash memory and wireless SSD (solid state drive) shall have a capability of low power </a:t>
            </a:r>
            <a:r>
              <a:rPr lang="en-US" altLang="ko-KR" sz="1800" dirty="0" smtClean="0">
                <a:solidFill>
                  <a:srgbClr val="FF0000"/>
                </a:solidFill>
                <a:latin typeface="Times New Roman" panose="02020603050405020304" pitchFamily="18" charset="0"/>
                <a:cs typeface="Times New Roman" panose="02020603050405020304" pitchFamily="18" charset="0"/>
              </a:rPr>
              <a:t>consumption</a:t>
            </a:r>
            <a:r>
              <a:rPr lang="en-US" altLang="ko-KR" sz="1800" dirty="0">
                <a:solidFill>
                  <a:srgbClr val="FF0000"/>
                </a:solidFill>
                <a:latin typeface="Times New Roman" panose="02020603050405020304" pitchFamily="18" charset="0"/>
                <a:cs typeface="Times New Roman" panose="02020603050405020304" pitchFamily="18" charset="0"/>
              </a:rPr>
              <a:t>. Multiple transactions are made up of multiple incidents of single transaction that occurs </a:t>
            </a:r>
            <a:r>
              <a:rPr lang="en-US" altLang="ko-KR" sz="1800" dirty="0" err="1">
                <a:solidFill>
                  <a:srgbClr val="FF0000"/>
                </a:solidFill>
                <a:latin typeface="Times New Roman" panose="02020603050405020304" pitchFamily="18" charset="0"/>
                <a:cs typeface="Times New Roman" panose="02020603050405020304" pitchFamily="18" charset="0"/>
              </a:rPr>
              <a:t>aperiodically</a:t>
            </a:r>
            <a:r>
              <a:rPr lang="en-US" altLang="ko-KR" sz="1800" dirty="0">
                <a:solidFill>
                  <a:srgbClr val="FF0000"/>
                </a:solidFill>
                <a:latin typeface="Times New Roman" panose="02020603050405020304" pitchFamily="18" charset="0"/>
                <a:cs typeface="Times New Roman" panose="02020603050405020304" pitchFamily="18" charset="0"/>
              </a:rPr>
              <a:t>. Each transaction is initiated by user’s demand.</a:t>
            </a:r>
            <a:r>
              <a:rPr lang="en-US" altLang="ko-KR" sz="1800" dirty="0">
                <a:latin typeface="Times New Roman" panose="02020603050405020304" pitchFamily="18" charset="0"/>
                <a:cs typeface="Times New Roman" panose="02020603050405020304" pitchFamily="18" charset="0"/>
              </a:rPr>
              <a:t> No special power management schemes are required.</a:t>
            </a:r>
            <a:endParaRPr lang="ko-KR" altLang="ko-KR" sz="1800" dirty="0">
              <a:latin typeface="Times New Roman" panose="02020603050405020304" pitchFamily="18" charset="0"/>
              <a:cs typeface="Times New Roman" panose="02020603050405020304" pitchFamily="18" charset="0"/>
            </a:endParaRPr>
          </a:p>
          <a:p>
            <a:pPr marL="57150" indent="0">
              <a:buNone/>
            </a:pPr>
            <a:r>
              <a:rPr lang="en-US" altLang="ko-KR" sz="1800" dirty="0" smtClean="0">
                <a:latin typeface="+mj-lt"/>
              </a:rPr>
              <a:t>-- </a:t>
            </a:r>
            <a:r>
              <a:rPr lang="en-US" altLang="ko-KR" sz="1800" dirty="0">
                <a:latin typeface="+mj-lt"/>
              </a:rPr>
              <a:t>End of proposed change --</a:t>
            </a:r>
          </a:p>
          <a:p>
            <a:endParaRPr lang="ko-KR" altLang="en-US" sz="1800" dirty="0">
              <a:latin typeface="+mj-lt"/>
            </a:endParaRPr>
          </a:p>
        </p:txBody>
      </p:sp>
      <p:sp>
        <p:nvSpPr>
          <p:cNvPr id="4" name="날짜 개체 틀 3"/>
          <p:cNvSpPr>
            <a:spLocks noGrp="1"/>
          </p:cNvSpPr>
          <p:nvPr>
            <p:ph type="dt" sz="half" idx="10"/>
          </p:nvPr>
        </p:nvSpPr>
        <p:spPr/>
        <p:txBody>
          <a:bodyPr/>
          <a:lstStyle/>
          <a:p>
            <a:r>
              <a:rPr lang="en-US" altLang="ko-KR" smtClean="0"/>
              <a:t>March 2015</a:t>
            </a:r>
            <a:endParaRPr lang="en-US" dirty="0" smtClean="0"/>
          </a:p>
        </p:txBody>
      </p:sp>
      <p:sp>
        <p:nvSpPr>
          <p:cNvPr id="5" name="바닥글 개체 틀 4"/>
          <p:cNvSpPr>
            <a:spLocks noGrp="1"/>
          </p:cNvSpPr>
          <p:nvPr>
            <p:ph type="ftr" sz="quarter" idx="11"/>
          </p:nvPr>
        </p:nvSpPr>
        <p:spPr/>
        <p:txBody>
          <a:bodyPr/>
          <a:lstStyle/>
          <a:p>
            <a:r>
              <a:rPr lang="da-DK"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3</a:t>
            </a:fld>
            <a:endParaRPr lang="en-US"/>
          </a:p>
        </p:txBody>
      </p:sp>
      <p:sp>
        <p:nvSpPr>
          <p:cNvPr id="7" name="제목 1"/>
          <p:cNvSpPr>
            <a:spLocks noGrp="1"/>
          </p:cNvSpPr>
          <p:nvPr>
            <p:ph type="title"/>
          </p:nvPr>
        </p:nvSpPr>
        <p:spPr/>
        <p:txBody>
          <a:bodyPr/>
          <a:lstStyle/>
          <a:p>
            <a:r>
              <a:rPr lang="en-US" altLang="ko-KR" dirty="0" smtClean="0"/>
              <a:t>Proposed change for SG3e TGD 5.1.5 </a:t>
            </a:r>
            <a:endParaRPr lang="ko-KR" altLang="en-US" dirty="0"/>
          </a:p>
        </p:txBody>
      </p:sp>
    </p:spTree>
    <p:extLst>
      <p:ext uri="{BB962C8B-B14F-4D97-AF65-F5344CB8AC3E}">
        <p14:creationId xmlns:p14="http://schemas.microsoft.com/office/powerpoint/2010/main" val="3578088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546</TotalTime>
  <Words>295</Words>
  <Application>Microsoft Office PowerPoint</Application>
  <PresentationFormat>화면 슬라이드 쇼(4:3)</PresentationFormat>
  <Paragraphs>40</Paragraphs>
  <Slides>3</Slides>
  <Notes>2</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IEEE-P802_15</vt:lpstr>
      <vt:lpstr>PowerPoint 프레젠테이션</vt:lpstr>
      <vt:lpstr>Proposed Change for SG3e TGD 5.1.5</vt:lpstr>
      <vt:lpstr>Proposed change for SG3e TGD 5.1.5 </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application for close proximity P2P</dc:title>
  <dc:subject>New application for close proximity P2P</dc:subject>
  <dc:creator>Gyung-Chul Sihn</dc:creator>
  <cp:lastModifiedBy>neuro</cp:lastModifiedBy>
  <cp:revision>59</cp:revision>
  <cp:lastPrinted>2015-03-06T10:28:28Z</cp:lastPrinted>
  <dcterms:created xsi:type="dcterms:W3CDTF">2014-12-29T05:47:01Z</dcterms:created>
  <dcterms:modified xsi:type="dcterms:W3CDTF">2015-03-11T06:07:32Z</dcterms:modified>
</cp:coreProperties>
</file>