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9"/>
  </p:notesMasterIdLst>
  <p:handoutMasterIdLst>
    <p:handoutMasterId r:id="rId10"/>
  </p:handoutMasterIdLst>
  <p:sldIdLst>
    <p:sldId id="908" r:id="rId2"/>
    <p:sldId id="977" r:id="rId3"/>
    <p:sldId id="784" r:id="rId4"/>
    <p:sldId id="715" r:id="rId5"/>
    <p:sldId id="854" r:id="rId6"/>
    <p:sldId id="797" r:id="rId7"/>
    <p:sldId id="976" r:id="rId8"/>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1777" autoAdjust="0"/>
  </p:normalViewPr>
  <p:slideViewPr>
    <p:cSldViewPr>
      <p:cViewPr>
        <p:scale>
          <a:sx n="95" d="100"/>
          <a:sy n="95" d="100"/>
        </p:scale>
        <p:origin x="-1306" y="-1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744"/>
    </p:cViewPr>
  </p:sorterViewPr>
  <p:notesViewPr>
    <p:cSldViewPr>
      <p:cViewPr varScale="1">
        <p:scale>
          <a:sx n="42" d="100"/>
          <a:sy n="42" d="100"/>
        </p:scale>
        <p:origin x="2861" y="53"/>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3/11/2015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454280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슬라이드 이미지 개체 틀 1"/>
          <p:cNvSpPr>
            <a:spLocks noGrp="1" noRot="1" noChangeAspect="1" noTextEdit="1"/>
          </p:cNvSpPr>
          <p:nvPr>
            <p:ph type="sldImg"/>
          </p:nvPr>
        </p:nvSpPr>
        <p:spPr>
          <a:ln/>
        </p:spPr>
      </p:sp>
      <p:sp>
        <p:nvSpPr>
          <p:cNvPr id="3584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smtClean="0"/>
          </a:p>
        </p:txBody>
      </p:sp>
      <p:sp>
        <p:nvSpPr>
          <p:cNvPr id="35844" name="슬라이드 번호 개체 틀 3"/>
          <p:cNvSpPr>
            <a:spLocks noGrp="1"/>
          </p:cNvSpPr>
          <p:nvPr>
            <p:ph type="sldNum" sz="quarter" idx="5"/>
          </p:nvPr>
        </p:nvSpPr>
        <p:spPr>
          <a:xfrm>
            <a:off x="3003550" y="9909175"/>
            <a:ext cx="8207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fld id="{455F5E68-C529-495F-B1BC-45E004C6299A}" type="slidenum">
              <a:rPr lang="ko-KR" altLang="en-US" smtClean="0">
                <a:latin typeface="Times New Roman" pitchFamily="18" charset="0"/>
              </a:rPr>
              <a:pPr/>
              <a:t>3</a:t>
            </a:fld>
            <a:endParaRPr lang="ko-KR" altLang="en-US" smtClean="0">
              <a:latin typeface="Times New Roman" pitchFamily="18" charset="0"/>
            </a:endParaRPr>
          </a:p>
        </p:txBody>
      </p:sp>
    </p:spTree>
    <p:extLst>
      <p:ext uri="{BB962C8B-B14F-4D97-AF65-F5344CB8AC3E}">
        <p14:creationId xmlns:p14="http://schemas.microsoft.com/office/powerpoint/2010/main" val="908044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슬라이드 이미지 개체 틀 1"/>
          <p:cNvSpPr>
            <a:spLocks noGrp="1" noRot="1" noChangeAspect="1" noTextEdit="1"/>
          </p:cNvSpPr>
          <p:nvPr>
            <p:ph type="sldImg"/>
          </p:nvPr>
        </p:nvSpPr>
        <p:spPr>
          <a:ln/>
        </p:spPr>
      </p:sp>
      <p:sp>
        <p:nvSpPr>
          <p:cNvPr id="37891"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a:endParaRPr lang="ko-KR" altLang="en-US" dirty="0" smtClean="0"/>
          </a:p>
        </p:txBody>
      </p:sp>
      <p:sp>
        <p:nvSpPr>
          <p:cNvPr id="37892" name="슬라이드 번호 개체 틀 3"/>
          <p:cNvSpPr>
            <a:spLocks noGrp="1"/>
          </p:cNvSpPr>
          <p:nvPr>
            <p:ph type="sldNum" sz="quarter" idx="5"/>
          </p:nvPr>
        </p:nvSpPr>
        <p:spPr>
          <a:xfrm>
            <a:off x="3003550" y="9909175"/>
            <a:ext cx="8207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fld id="{B98F2A7C-ADF3-4F76-ACE3-F7D55E8B5E1D}" type="slidenum">
              <a:rPr lang="ko-KR" altLang="en-US" smtClean="0">
                <a:latin typeface="Times New Roman" pitchFamily="18" charset="0"/>
              </a:rPr>
              <a:pPr/>
              <a:t>4</a:t>
            </a:fld>
            <a:endParaRPr lang="ko-KR" altLang="en-US" smtClean="0">
              <a:latin typeface="Times New Roman" pitchFamily="18" charset="0"/>
            </a:endParaRPr>
          </a:p>
        </p:txBody>
      </p:sp>
    </p:spTree>
    <p:extLst>
      <p:ext uri="{BB962C8B-B14F-4D97-AF65-F5344CB8AC3E}">
        <p14:creationId xmlns:p14="http://schemas.microsoft.com/office/powerpoint/2010/main" val="4031241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슬라이드 이미지 개체 틀 1"/>
          <p:cNvSpPr>
            <a:spLocks noGrp="1" noRot="1" noChangeAspect="1" noTextEdit="1"/>
          </p:cNvSpPr>
          <p:nvPr>
            <p:ph type="sldImg"/>
          </p:nvPr>
        </p:nvSpPr>
        <p:spPr>
          <a:ln/>
        </p:spPr>
      </p:sp>
      <p:sp>
        <p:nvSpPr>
          <p:cNvPr id="37891"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a:endParaRPr lang="ko-KR" altLang="en-US" dirty="0" smtClean="0"/>
          </a:p>
        </p:txBody>
      </p:sp>
      <p:sp>
        <p:nvSpPr>
          <p:cNvPr id="37892" name="슬라이드 번호 개체 틀 3"/>
          <p:cNvSpPr>
            <a:spLocks noGrp="1"/>
          </p:cNvSpPr>
          <p:nvPr>
            <p:ph type="sldNum" sz="quarter" idx="5"/>
          </p:nvPr>
        </p:nvSpPr>
        <p:spPr>
          <a:xfrm>
            <a:off x="3003550" y="9909175"/>
            <a:ext cx="8207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fld id="{B98F2A7C-ADF3-4F76-ACE3-F7D55E8B5E1D}" type="slidenum">
              <a:rPr lang="ko-KR" altLang="en-US" smtClean="0">
                <a:latin typeface="Times New Roman" pitchFamily="18" charset="0"/>
              </a:rPr>
              <a:pPr/>
              <a:t>5</a:t>
            </a:fld>
            <a:endParaRPr lang="ko-KR" altLang="en-US" smtClean="0">
              <a:latin typeface="Times New Roman" pitchFamily="18" charset="0"/>
            </a:endParaRPr>
          </a:p>
        </p:txBody>
      </p:sp>
    </p:spTree>
    <p:extLst>
      <p:ext uri="{BB962C8B-B14F-4D97-AF65-F5344CB8AC3E}">
        <p14:creationId xmlns:p14="http://schemas.microsoft.com/office/powerpoint/2010/main" val="1793666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6</a:t>
            </a:fld>
            <a:endParaRPr lang="en-US" altLang="ko-KR"/>
          </a:p>
        </p:txBody>
      </p:sp>
    </p:spTree>
    <p:extLst>
      <p:ext uri="{BB962C8B-B14F-4D97-AF65-F5344CB8AC3E}">
        <p14:creationId xmlns:p14="http://schemas.microsoft.com/office/powerpoint/2010/main" val="1223687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15-15-0232-00-0008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dirty="0" smtClean="0">
                <a:latin typeface="Times New Roman" pitchFamily="18" charset="0"/>
              </a:rPr>
              <a:t>March 2015</a:t>
            </a:r>
            <a:endParaRPr lang="en-US" altLang="ko-KR" sz="1400" b="1" dirty="0">
              <a:latin typeface="Times New Roman" pitchFamily="18" charset="0"/>
            </a:endParaRP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a:t>
            </a:r>
            <a:r>
              <a:rPr lang="en-US" altLang="zh-CN" sz="1400" dirty="0" smtClean="0">
                <a:ea typeface="宋体" pitchFamily="2" charset="-122"/>
              </a:rPr>
              <a:t>[</a:t>
            </a:r>
            <a:r>
              <a:rPr lang="en-US" sz="1400" dirty="0" smtClean="0"/>
              <a:t>How to support mobility for the group in PAC</a:t>
            </a:r>
            <a:r>
              <a:rPr lang="en-US" altLang="zh-CN" sz="1400" dirty="0" smtClean="0">
                <a:ea typeface="宋体" pitchFamily="2" charset="-122"/>
              </a:rPr>
              <a:t>]</a:t>
            </a:r>
            <a:endParaRPr lang="en-US" altLang="zh-CN" sz="1400" dirty="0">
              <a:ea typeface="宋体" pitchFamily="2" charset="-122"/>
            </a:endParaRPr>
          </a:p>
          <a:p>
            <a:pPr>
              <a:defRPr/>
            </a:pPr>
            <a:r>
              <a:rPr lang="en-US" altLang="zh-CN" sz="1400" b="1" dirty="0">
                <a:ea typeface="宋体" pitchFamily="2" charset="-122"/>
              </a:rPr>
              <a:t>Date Submitted: </a:t>
            </a:r>
            <a:r>
              <a:rPr lang="en-US" altLang="zh-CN" sz="1400" dirty="0">
                <a:ea typeface="宋体" pitchFamily="2" charset="-122"/>
              </a:rPr>
              <a:t>[March 10th, 2015]	</a:t>
            </a:r>
          </a:p>
          <a:p>
            <a:pPr>
              <a:defRPr/>
            </a:pPr>
            <a:r>
              <a:rPr lang="en-US" altLang="zh-CN" sz="1400" b="1" dirty="0">
                <a:ea typeface="宋体" pitchFamily="2" charset="-122"/>
              </a:rPr>
              <a:t>Source:</a:t>
            </a:r>
            <a:r>
              <a:rPr lang="en-US" altLang="zh-CN" sz="1400" dirty="0">
                <a:ea typeface="宋体" pitchFamily="2" charset="-122"/>
              </a:rPr>
              <a:t> [</a:t>
            </a:r>
            <a:r>
              <a:rPr lang="en-US" altLang="zh-CN" sz="1400" dirty="0" err="1">
                <a:ea typeface="宋体" pitchFamily="2" charset="-122"/>
              </a:rPr>
              <a:t>Woongsoo</a:t>
            </a:r>
            <a:r>
              <a:rPr lang="en-US" altLang="zh-CN" sz="1400" dirty="0">
                <a:ea typeface="宋体" pitchFamily="2" charset="-122"/>
              </a:rPr>
              <a:t> Na and </a:t>
            </a:r>
            <a:r>
              <a:rPr lang="en-US" altLang="zh-CN" sz="1400" dirty="0" err="1">
                <a:ea typeface="宋体" pitchFamily="2" charset="-122"/>
              </a:rPr>
              <a:t>Sungrae</a:t>
            </a:r>
            <a:r>
              <a:rPr lang="en-US" altLang="zh-CN" sz="1400" dirty="0">
                <a:ea typeface="宋体" pitchFamily="2" charset="-122"/>
              </a:rPr>
              <a:t> Cho] </a:t>
            </a:r>
          </a:p>
          <a:p>
            <a:pPr>
              <a:defRPr/>
            </a:pPr>
            <a:r>
              <a:rPr lang="en-US" altLang="zh-CN" sz="1400" b="1" dirty="0">
                <a:ea typeface="宋体" pitchFamily="2" charset="-122"/>
              </a:rPr>
              <a:t>Company:</a:t>
            </a:r>
            <a:r>
              <a:rPr lang="en-US" altLang="zh-CN" sz="1400" dirty="0">
                <a:ea typeface="宋体" pitchFamily="2" charset="-122"/>
              </a:rPr>
              <a:t> [Chung-</a:t>
            </a:r>
            <a:r>
              <a:rPr lang="en-US" altLang="zh-CN" sz="1400" dirty="0" err="1">
                <a:ea typeface="宋体" pitchFamily="2" charset="-122"/>
              </a:rPr>
              <a:t>Ang</a:t>
            </a:r>
            <a:r>
              <a:rPr lang="en-US" altLang="zh-CN" sz="1400" dirty="0">
                <a:ea typeface="宋体" pitchFamily="2" charset="-122"/>
              </a:rPr>
              <a:t> University, Korea]</a:t>
            </a:r>
          </a:p>
          <a:p>
            <a:pPr>
              <a:defRPr/>
            </a:pPr>
            <a:r>
              <a:rPr lang="en-US" altLang="zh-CN" sz="1400" b="1" dirty="0">
                <a:ea typeface="宋体" pitchFamily="2" charset="-122"/>
              </a:rPr>
              <a:t>E-Mail:</a:t>
            </a:r>
            <a:r>
              <a:rPr lang="en-US" altLang="zh-CN" sz="1400" dirty="0">
                <a:ea typeface="宋体" pitchFamily="2" charset="-122"/>
              </a:rPr>
              <a:t> [wsna@uclab.re.kr srcho@cau.ac.kr]</a:t>
            </a:r>
          </a:p>
          <a:p>
            <a:pPr>
              <a:spcBef>
                <a:spcPts val="600"/>
              </a:spcBef>
              <a:spcAft>
                <a:spcPts val="600"/>
              </a:spcAft>
              <a:defRPr/>
            </a:pPr>
            <a:r>
              <a:rPr lang="en-US" altLang="zh-CN" sz="1400" b="1" dirty="0">
                <a:ea typeface="宋体" pitchFamily="2" charset="-122"/>
              </a:rPr>
              <a:t>Re:</a:t>
            </a:r>
            <a:r>
              <a:rPr lang="en-US" altLang="zh-CN" sz="1400" dirty="0">
                <a:ea typeface="宋体" pitchFamily="2" charset="-122"/>
              </a:rPr>
              <a:t> [</a:t>
            </a:r>
            <a:r>
              <a:rPr lang="en-US" altLang="ja-JP" sz="1400" dirty="0">
                <a:ea typeface="ＭＳ Ｐゴシック" pitchFamily="50" charset="-128"/>
              </a:rPr>
              <a:t>This is the original document</a:t>
            </a:r>
            <a:r>
              <a:rPr lang="en-US" altLang="zh-CN" sz="1400" dirty="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smtClean="0">
                <a:ea typeface="宋体" pitchFamily="2" charset="-122"/>
              </a:rPr>
              <a:t>Abstract: </a:t>
            </a:r>
            <a:r>
              <a:rPr lang="en-US" altLang="zh-CN" sz="1400" dirty="0" smtClean="0">
                <a:ea typeface="宋体" pitchFamily="2" charset="-122"/>
              </a:rPr>
              <a:t>[</a:t>
            </a:r>
            <a:r>
              <a:rPr lang="en-US" altLang="ko-KR" sz="1400" dirty="0"/>
              <a:t>How to support mobility for the group in PAC</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a:ea typeface="宋体" pitchFamily="2" charset="-122"/>
              </a:rPr>
              <a:t>[To introduce proposed </a:t>
            </a:r>
            <a:r>
              <a:rPr lang="en-US" altLang="ko-KR" sz="1400" dirty="0" smtClean="0"/>
              <a:t>mobility supporting features</a:t>
            </a:r>
            <a:r>
              <a:rPr lang="en-US" altLang="zh-CN" sz="1400" dirty="0" smtClean="0">
                <a:ea typeface="宋体" pitchFamily="2" charset="-122"/>
              </a:rPr>
              <a:t> </a:t>
            </a:r>
            <a:r>
              <a:rPr lang="en-US" altLang="zh-CN" sz="1400" dirty="0">
                <a:ea typeface="宋体" pitchFamily="2" charset="-122"/>
              </a:rPr>
              <a:t>for PAC]</a:t>
            </a: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mc:AlternateContent xmlns:mc="http://schemas.openxmlformats.org/markup-compatibility/2006" xmlns:p14="http://schemas.microsoft.com/office/powerpoint/2010/main">
    <mc:Choice Requires="p14">
      <p:transition spd="slow" p14:dur="2000" advTm="7397"/>
    </mc:Choice>
    <mc:Fallback xmlns="">
      <p:transition spd="slow" advTm="739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a:t>
            </a:fld>
            <a:endParaRPr lang="en-US" altLang="ko-KR"/>
          </a:p>
        </p:txBody>
      </p:sp>
      <p:sp>
        <p:nvSpPr>
          <p:cNvPr id="5" name="Rectangle 2"/>
          <p:cNvSpPr txBox="1">
            <a:spLocks noChangeArrowheads="1"/>
          </p:cNvSpPr>
          <p:nvPr/>
        </p:nvSpPr>
        <p:spPr>
          <a:xfrm>
            <a:off x="1042988" y="1989138"/>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Mobility Supporting for Group in PAC </a:t>
            </a:r>
          </a:p>
        </p:txBody>
      </p:sp>
    </p:spTree>
    <p:extLst>
      <p:ext uri="{BB962C8B-B14F-4D97-AF65-F5344CB8AC3E}">
        <p14:creationId xmlns:p14="http://schemas.microsoft.com/office/powerpoint/2010/main" val="3582098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a:xfrm>
            <a:off x="685800" y="685800"/>
            <a:ext cx="7772400" cy="727075"/>
          </a:xfrm>
        </p:spPr>
        <p:txBody>
          <a:bodyPr/>
          <a:lstStyle/>
          <a:p>
            <a:r>
              <a:rPr lang="en-US" altLang="ko-KR" dirty="0" smtClean="0">
                <a:ea typeface="굴림" charset="-127"/>
              </a:rPr>
              <a:t>Mobility Support for Group (1/4)</a:t>
            </a:r>
            <a:endParaRPr lang="ko-KR" altLang="en-US" dirty="0" smtClean="0">
              <a:ea typeface="굴림" charset="-127"/>
            </a:endParaRPr>
          </a:p>
        </p:txBody>
      </p:sp>
      <p:sp>
        <p:nvSpPr>
          <p:cNvPr id="3" name="내용 개체 틀 2"/>
          <p:cNvSpPr>
            <a:spLocks noGrp="1"/>
          </p:cNvSpPr>
          <p:nvPr>
            <p:ph idx="1"/>
          </p:nvPr>
        </p:nvSpPr>
        <p:spPr>
          <a:xfrm>
            <a:off x="457200" y="1600200"/>
            <a:ext cx="4043363" cy="4525963"/>
          </a:xfrm>
        </p:spPr>
        <p:txBody>
          <a:bodyPr>
            <a:normAutofit lnSpcReduction="10000"/>
          </a:bodyPr>
          <a:lstStyle/>
          <a:p>
            <a:pPr>
              <a:lnSpc>
                <a:spcPct val="90000"/>
              </a:lnSpc>
            </a:pPr>
            <a:r>
              <a:rPr lang="en-US" altLang="ko-KR" sz="1800" dirty="0" smtClean="0">
                <a:ea typeface="굴림" charset="-127"/>
              </a:rPr>
              <a:t>Previously, B was 2-hop away from A.</a:t>
            </a:r>
          </a:p>
          <a:p>
            <a:pPr>
              <a:lnSpc>
                <a:spcPct val="90000"/>
              </a:lnSpc>
            </a:pPr>
            <a:r>
              <a:rPr lang="en-US" altLang="ko-KR" sz="1800" dirty="0" smtClean="0">
                <a:ea typeface="굴림" charset="-127"/>
              </a:rPr>
              <a:t>If B moves within the one-hop coverage of A, both of A and B are aware of each other within the one-hop by MGNF’s TTL and update their routing table.</a:t>
            </a:r>
          </a:p>
          <a:p>
            <a:pPr>
              <a:lnSpc>
                <a:spcPct val="90000"/>
              </a:lnSpc>
            </a:pPr>
            <a:r>
              <a:rPr lang="en-US" altLang="ko-KR" sz="1800" dirty="0" smtClean="0">
                <a:ea typeface="굴림" charset="-127"/>
              </a:rPr>
              <a:t>Then, A or B sends a MGNF (notification type = 6) to </a:t>
            </a:r>
            <a:r>
              <a:rPr lang="en-US" altLang="ko-KR" sz="1800" dirty="0">
                <a:ea typeface="굴림" charset="-127"/>
              </a:rPr>
              <a:t>C</a:t>
            </a:r>
            <a:r>
              <a:rPr lang="en-US" altLang="ko-KR" sz="1800" dirty="0" smtClean="0">
                <a:ea typeface="굴림" charset="-127"/>
              </a:rPr>
              <a:t>.</a:t>
            </a:r>
          </a:p>
          <a:p>
            <a:pPr>
              <a:lnSpc>
                <a:spcPct val="90000"/>
              </a:lnSpc>
            </a:pPr>
            <a:r>
              <a:rPr lang="en-US" altLang="ko-KR" sz="1800" dirty="0" smtClean="0">
                <a:ea typeface="굴림" charset="-127"/>
              </a:rPr>
              <a:t>When C receives that MGNF, C is aware that A and B become closer.</a:t>
            </a:r>
          </a:p>
          <a:p>
            <a:pPr lvl="1">
              <a:lnSpc>
                <a:spcPct val="90000"/>
              </a:lnSpc>
            </a:pPr>
            <a:r>
              <a:rPr lang="en-US" altLang="ko-KR" sz="1800" dirty="0" smtClean="0">
                <a:ea typeface="굴림" charset="-127"/>
              </a:rPr>
              <a:t>If C is a group member, it does not do anything.</a:t>
            </a:r>
          </a:p>
          <a:p>
            <a:pPr lvl="1">
              <a:lnSpc>
                <a:spcPct val="90000"/>
              </a:lnSpc>
            </a:pPr>
            <a:r>
              <a:rPr lang="en-US" altLang="ko-KR" sz="1800" dirty="0" smtClean="0">
                <a:ea typeface="굴림" charset="-127"/>
              </a:rPr>
              <a:t>If C is a forwarding PD, it deletes group entries whose  destination field is A and B.</a:t>
            </a:r>
          </a:p>
        </p:txBody>
      </p:sp>
      <p:sp>
        <p:nvSpPr>
          <p:cNvPr id="25" name="슬라이드 번호 개체 틀 3"/>
          <p:cNvSpPr>
            <a:spLocks noGrp="1"/>
          </p:cNvSpPr>
          <p:nvPr>
            <p:ph type="sldNum" sz="quarter" idx="10"/>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A82037B8-E4DB-468D-BB89-5DDD3D530FA5}" type="slidenum">
              <a:rPr lang="en-US" altLang="ko-KR" smtClean="0">
                <a:latin typeface="Times New Roman" pitchFamily="18" charset="0"/>
              </a:rPr>
              <a:pPr/>
              <a:t>3</a:t>
            </a:fld>
            <a:endParaRPr lang="en-US" altLang="ko-KR" smtClean="0">
              <a:latin typeface="Times New Roman" pitchFamily="18" charset="0"/>
            </a:endParaRPr>
          </a:p>
        </p:txBody>
      </p:sp>
      <p:grpSp>
        <p:nvGrpSpPr>
          <p:cNvPr id="63" name="그룹 8"/>
          <p:cNvGrpSpPr>
            <a:grpSpLocks/>
          </p:cNvGrpSpPr>
          <p:nvPr/>
        </p:nvGrpSpPr>
        <p:grpSpPr bwMode="auto">
          <a:xfrm>
            <a:off x="5561336" y="2833426"/>
            <a:ext cx="2341562" cy="2341563"/>
            <a:chOff x="4860032" y="2096852"/>
            <a:chExt cx="2340260" cy="2340260"/>
          </a:xfrm>
        </p:grpSpPr>
        <p:sp>
          <p:nvSpPr>
            <p:cNvPr id="64" name="타원 6"/>
            <p:cNvSpPr>
              <a:spLocks noChangeArrowheads="1"/>
            </p:cNvSpPr>
            <p:nvPr/>
          </p:nvSpPr>
          <p:spPr bwMode="auto">
            <a:xfrm>
              <a:off x="5868144" y="3104964"/>
              <a:ext cx="324036" cy="32403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65" name="타원 7"/>
            <p:cNvSpPr>
              <a:spLocks noChangeArrowheads="1"/>
            </p:cNvSpPr>
            <p:nvPr/>
          </p:nvSpPr>
          <p:spPr bwMode="auto">
            <a:xfrm>
              <a:off x="4860032" y="2096852"/>
              <a:ext cx="2340260" cy="2340260"/>
            </a:xfrm>
            <a:prstGeom prst="ellipse">
              <a:avLst/>
            </a:prstGeom>
            <a:noFill/>
            <a:ln w="9525" algn="ctr">
              <a:solidFill>
                <a:schemeClr val="tx2"/>
              </a:solidFill>
              <a:prstDash val="dash"/>
              <a:round/>
              <a:headEnd/>
              <a:tailEnd/>
            </a:ln>
            <a:effectLst>
              <a:prstShdw prst="shdw17" dist="17961" dir="2700000">
                <a:schemeClr val="bg2"/>
              </a:prstShdw>
            </a:effectLst>
            <a:extLst>
              <a:ext uri="{909E8E84-426E-40DD-AFC4-6F175D3DCCD1}">
                <a14:hiddenFill xmlns:a14="http://schemas.microsoft.com/office/drawing/2010/main">
                  <a:solidFill>
                    <a:srgbClr val="FFFFFF"/>
                  </a:solidFill>
                </a14:hiddenFill>
              </a:ext>
            </a:extLst>
          </p:spPr>
          <p:txBody>
            <a:bodyPr lIns="0" tIns="0" rIns="0" bIns="0" anchor="ctr"/>
            <a:lstStyle/>
            <a:p>
              <a:pPr algn="ctr"/>
              <a:endParaRPr lang="ko-KR" altLang="en-US" sz="1500">
                <a:solidFill>
                  <a:schemeClr val="bg1"/>
                </a:solidFill>
              </a:endParaRPr>
            </a:p>
          </p:txBody>
        </p:sp>
      </p:grpSp>
      <p:grpSp>
        <p:nvGrpSpPr>
          <p:cNvPr id="66" name="그룹 9"/>
          <p:cNvGrpSpPr>
            <a:grpSpLocks/>
          </p:cNvGrpSpPr>
          <p:nvPr/>
        </p:nvGrpSpPr>
        <p:grpSpPr bwMode="auto">
          <a:xfrm>
            <a:off x="4821715" y="2493016"/>
            <a:ext cx="2339975" cy="2339975"/>
            <a:chOff x="4860032" y="2096852"/>
            <a:chExt cx="2340260" cy="2340260"/>
          </a:xfrm>
        </p:grpSpPr>
        <p:sp>
          <p:nvSpPr>
            <p:cNvPr id="67" name="타원 10"/>
            <p:cNvSpPr>
              <a:spLocks noChangeArrowheads="1"/>
            </p:cNvSpPr>
            <p:nvPr/>
          </p:nvSpPr>
          <p:spPr bwMode="auto">
            <a:xfrm>
              <a:off x="5868144" y="3104964"/>
              <a:ext cx="324036" cy="32403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a:solidFill>
                    <a:schemeClr val="bg1"/>
                  </a:solidFill>
                </a:rPr>
                <a:t>A</a:t>
              </a:r>
              <a:endParaRPr lang="ko-KR" altLang="en-US" sz="1500">
                <a:solidFill>
                  <a:schemeClr val="bg1"/>
                </a:solidFill>
              </a:endParaRPr>
            </a:p>
          </p:txBody>
        </p:sp>
        <p:sp>
          <p:nvSpPr>
            <p:cNvPr id="68" name="타원 11"/>
            <p:cNvSpPr>
              <a:spLocks noChangeArrowheads="1"/>
            </p:cNvSpPr>
            <p:nvPr/>
          </p:nvSpPr>
          <p:spPr bwMode="auto">
            <a:xfrm>
              <a:off x="4860032" y="2096852"/>
              <a:ext cx="2340260" cy="2340260"/>
            </a:xfrm>
            <a:prstGeom prst="ellipse">
              <a:avLst/>
            </a:prstGeom>
            <a:noFill/>
            <a:ln w="9525" algn="ctr">
              <a:solidFill>
                <a:schemeClr val="tx2"/>
              </a:solidFill>
              <a:prstDash val="dash"/>
              <a:round/>
              <a:headEnd/>
              <a:tailEnd/>
            </a:ln>
            <a:effectLst>
              <a:prstShdw prst="shdw17" dist="17961" dir="2700000">
                <a:schemeClr val="bg2"/>
              </a:prstShdw>
            </a:effectLst>
            <a:extLst>
              <a:ext uri="{909E8E84-426E-40DD-AFC4-6F175D3DCCD1}">
                <a14:hiddenFill xmlns:a14="http://schemas.microsoft.com/office/drawing/2010/main">
                  <a:solidFill>
                    <a:srgbClr val="FFFFFF"/>
                  </a:solidFill>
                </a14:hiddenFill>
              </a:ext>
            </a:ex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grpSp>
      <p:grpSp>
        <p:nvGrpSpPr>
          <p:cNvPr id="69" name="그룹 12"/>
          <p:cNvGrpSpPr>
            <a:grpSpLocks/>
          </p:cNvGrpSpPr>
          <p:nvPr/>
        </p:nvGrpSpPr>
        <p:grpSpPr bwMode="auto">
          <a:xfrm>
            <a:off x="5593300" y="2034351"/>
            <a:ext cx="2339975" cy="2339975"/>
            <a:chOff x="4860032" y="2096852"/>
            <a:chExt cx="2340260" cy="2340260"/>
          </a:xfrm>
        </p:grpSpPr>
        <p:sp>
          <p:nvSpPr>
            <p:cNvPr id="70" name="타원 69"/>
            <p:cNvSpPr/>
            <p:nvPr/>
          </p:nvSpPr>
          <p:spPr bwMode="auto">
            <a:xfrm>
              <a:off x="5868218" y="3105037"/>
              <a:ext cx="323889" cy="323889"/>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C</a:t>
              </a:r>
              <a:endParaRPr lang="ko-KR" altLang="en-US" sz="1500" dirty="0">
                <a:solidFill>
                  <a:schemeClr val="tx1"/>
                </a:solidFill>
                <a:ea typeface="굴림" pitchFamily="50" charset="-127"/>
              </a:endParaRPr>
            </a:p>
          </p:txBody>
        </p:sp>
        <p:sp>
          <p:nvSpPr>
            <p:cNvPr id="71" name="타원 14"/>
            <p:cNvSpPr>
              <a:spLocks noChangeArrowheads="1"/>
            </p:cNvSpPr>
            <p:nvPr/>
          </p:nvSpPr>
          <p:spPr bwMode="auto">
            <a:xfrm>
              <a:off x="4860032" y="2096852"/>
              <a:ext cx="2340260" cy="2340260"/>
            </a:xfrm>
            <a:prstGeom prst="ellipse">
              <a:avLst/>
            </a:prstGeom>
            <a:noFill/>
            <a:ln w="9525" algn="ctr">
              <a:solidFill>
                <a:schemeClr val="tx2"/>
              </a:solidFill>
              <a:prstDash val="dash"/>
              <a:round/>
              <a:headEnd/>
              <a:tailEnd/>
            </a:ln>
            <a:effectLst>
              <a:prstShdw prst="shdw17" dist="17961" dir="2700000">
                <a:schemeClr val="bg2"/>
              </a:prstShdw>
            </a:effectLst>
            <a:extLst>
              <a:ext uri="{909E8E84-426E-40DD-AFC4-6F175D3DCCD1}">
                <a14:hiddenFill xmlns:a14="http://schemas.microsoft.com/office/drawing/2010/main">
                  <a:solidFill>
                    <a:srgbClr val="FFFFFF"/>
                  </a:solidFill>
                </a14:hiddenFill>
              </a:ext>
            </a:extLst>
          </p:spPr>
          <p:txBody>
            <a:bodyPr lIns="0" tIns="0" rIns="0" bIns="0" anchor="ctr"/>
            <a:lstStyle/>
            <a:p>
              <a:pPr algn="ctr"/>
              <a:endParaRPr lang="ko-KR" altLang="en-US" sz="1500">
                <a:solidFill>
                  <a:schemeClr val="bg1"/>
                </a:solidFill>
              </a:endParaRPr>
            </a:p>
          </p:txBody>
        </p:sp>
      </p:grpSp>
      <p:sp>
        <p:nvSpPr>
          <p:cNvPr id="72" name="타원 6"/>
          <p:cNvSpPr>
            <a:spLocks noChangeArrowheads="1"/>
          </p:cNvSpPr>
          <p:nvPr/>
        </p:nvSpPr>
        <p:spPr bwMode="auto">
          <a:xfrm>
            <a:off x="7572891" y="3204946"/>
            <a:ext cx="324216" cy="324216"/>
          </a:xfrm>
          <a:prstGeom prst="ellipse">
            <a:avLst/>
          </a:prstGeom>
          <a:solidFill>
            <a:schemeClr val="accent1">
              <a:alpha val="50000"/>
            </a:schemeClr>
          </a:solidFill>
          <a:ln w="9525" algn="ctr">
            <a:no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73" name="오른쪽 화살표 72"/>
          <p:cNvSpPr/>
          <p:nvPr/>
        </p:nvSpPr>
        <p:spPr bwMode="auto">
          <a:xfrm rot="8748444">
            <a:off x="6877185" y="3619926"/>
            <a:ext cx="778785" cy="113302"/>
          </a:xfrm>
          <a:prstGeom prst="rightArrow">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4" name="TextBox 78"/>
          <p:cNvSpPr txBox="1">
            <a:spLocks noChangeArrowheads="1"/>
          </p:cNvSpPr>
          <p:nvPr/>
        </p:nvSpPr>
        <p:spPr bwMode="auto">
          <a:xfrm>
            <a:off x="5383375" y="6039412"/>
            <a:ext cx="3736975"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a:t>Multicast Group Notification Frame</a:t>
            </a:r>
            <a:endParaRPr lang="ko-KR" altLang="en-US" dirty="0"/>
          </a:p>
        </p:txBody>
      </p:sp>
      <p:sp>
        <p:nvSpPr>
          <p:cNvPr id="75" name="오른쪽 화살표 74"/>
          <p:cNvSpPr/>
          <p:nvPr/>
        </p:nvSpPr>
        <p:spPr>
          <a:xfrm>
            <a:off x="4607088" y="6094975"/>
            <a:ext cx="776287" cy="255587"/>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76" name="오른쪽 화살표 75"/>
          <p:cNvSpPr/>
          <p:nvPr/>
        </p:nvSpPr>
        <p:spPr>
          <a:xfrm rot="16200000">
            <a:off x="6503619" y="3510060"/>
            <a:ext cx="496830" cy="167776"/>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7" name="타원형 설명선 6"/>
          <p:cNvSpPr/>
          <p:nvPr/>
        </p:nvSpPr>
        <p:spPr bwMode="auto">
          <a:xfrm>
            <a:off x="6904498" y="2524432"/>
            <a:ext cx="795498" cy="679906"/>
          </a:xfrm>
          <a:prstGeom prst="wedgeEllipseCallout">
            <a:avLst>
              <a:gd name="adj1" fmla="val -784"/>
              <a:gd name="adj2" fmla="val 101894"/>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Arial" charset="0"/>
                <a:ea typeface="굴림" pitchFamily="50" charset="-127"/>
              </a:rPr>
              <a:t>Move</a:t>
            </a: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Tree>
    <p:extLst>
      <p:ext uri="{BB962C8B-B14F-4D97-AF65-F5344CB8AC3E}">
        <p14:creationId xmlns:p14="http://schemas.microsoft.com/office/powerpoint/2010/main" val="1367088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타원 27"/>
          <p:cNvSpPr/>
          <p:nvPr/>
        </p:nvSpPr>
        <p:spPr bwMode="auto">
          <a:xfrm>
            <a:off x="6853696" y="416655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11268" name="제목 1"/>
          <p:cNvSpPr>
            <a:spLocks noGrp="1"/>
          </p:cNvSpPr>
          <p:nvPr>
            <p:ph type="title"/>
          </p:nvPr>
        </p:nvSpPr>
        <p:spPr>
          <a:xfrm>
            <a:off x="685800" y="685800"/>
            <a:ext cx="7772400" cy="727075"/>
          </a:xfrm>
        </p:spPr>
        <p:txBody>
          <a:bodyPr/>
          <a:lstStyle/>
          <a:p>
            <a:r>
              <a:rPr lang="en-US" altLang="ko-KR" dirty="0">
                <a:ea typeface="굴림" charset="-127"/>
              </a:rPr>
              <a:t>Mobility Support for Group (</a:t>
            </a:r>
            <a:r>
              <a:rPr lang="en-US" altLang="ko-KR" dirty="0" smtClean="0">
                <a:ea typeface="굴림" charset="-127"/>
              </a:rPr>
              <a:t>2/4)</a:t>
            </a:r>
            <a:endParaRPr lang="ko-KR" altLang="en-US" dirty="0" smtClean="0">
              <a:ea typeface="굴림" charset="-127"/>
            </a:endParaRPr>
          </a:p>
        </p:txBody>
      </p:sp>
      <p:sp>
        <p:nvSpPr>
          <p:cNvPr id="11269" name="내용 개체 틀 2"/>
          <p:cNvSpPr>
            <a:spLocks noGrp="1"/>
          </p:cNvSpPr>
          <p:nvPr>
            <p:ph idx="1"/>
          </p:nvPr>
        </p:nvSpPr>
        <p:spPr>
          <a:xfrm>
            <a:off x="457200" y="1628800"/>
            <a:ext cx="3970338" cy="4525963"/>
          </a:xfrm>
        </p:spPr>
        <p:txBody>
          <a:bodyPr/>
          <a:lstStyle/>
          <a:p>
            <a:r>
              <a:rPr lang="en-US" altLang="ko-KR" sz="1500" dirty="0" smtClean="0">
                <a:ea typeface="굴림" charset="-127"/>
              </a:rPr>
              <a:t>Since </a:t>
            </a:r>
            <a:r>
              <a:rPr lang="en-US" altLang="ko-KR" sz="1600" kern="1200" dirty="0" smtClean="0"/>
              <a:t>expiration timer is proportional to the number of hops from the impaired PD, the closest multicast group member detects link breakage. </a:t>
            </a:r>
          </a:p>
          <a:p>
            <a:r>
              <a:rPr lang="en-US" altLang="ko-KR" sz="1600" kern="1200" dirty="0" smtClean="0"/>
              <a:t>A PD starts local repair if it detects link </a:t>
            </a:r>
            <a:r>
              <a:rPr lang="en-US" altLang="ko-KR" sz="1600" dirty="0">
                <a:ea typeface="굴림" charset="-127"/>
              </a:rPr>
              <a:t>breakage between multicast group members (due to expiration timer</a:t>
            </a:r>
            <a:r>
              <a:rPr lang="en-US" altLang="ko-KR" sz="1600" dirty="0" smtClean="0">
                <a:ea typeface="굴림" charset="-127"/>
              </a:rPr>
              <a:t>).</a:t>
            </a:r>
            <a:r>
              <a:rPr lang="en-US" altLang="ko-KR" sz="1600" kern="1200" dirty="0" smtClean="0"/>
              <a:t> </a:t>
            </a:r>
          </a:p>
          <a:p>
            <a:r>
              <a:rPr lang="en-US" altLang="ko-KR" sz="1500" dirty="0" smtClean="0">
                <a:ea typeface="굴림" charset="-127"/>
              </a:rPr>
              <a:t>Then, the </a:t>
            </a:r>
            <a:r>
              <a:rPr lang="en-US" altLang="ko-KR" sz="1500" dirty="0">
                <a:ea typeface="굴림" charset="-127"/>
              </a:rPr>
              <a:t>PD </a:t>
            </a:r>
            <a:r>
              <a:rPr lang="en-US" altLang="ko-KR" sz="1500" dirty="0" smtClean="0">
                <a:ea typeface="굴림" charset="-127"/>
              </a:rPr>
              <a:t>multicasts MGNF (notification type = 7) .</a:t>
            </a:r>
          </a:p>
          <a:p>
            <a:r>
              <a:rPr lang="en-US" altLang="ko-KR" sz="1500" dirty="0" smtClean="0">
                <a:ea typeface="굴림" charset="-127"/>
              </a:rPr>
              <a:t>If PDs receiving the MGNF create routing entry of originator of the MGNF during </a:t>
            </a:r>
            <a:r>
              <a:rPr lang="en-US" altLang="ko-KR" sz="1500" i="1" dirty="0" smtClean="0">
                <a:ea typeface="굴림" charset="-127"/>
              </a:rPr>
              <a:t>T</a:t>
            </a:r>
            <a:r>
              <a:rPr lang="en-US" altLang="ko-KR" sz="1500" i="1" baseline="-25000" dirty="0" smtClean="0">
                <a:ea typeface="굴림" charset="-127"/>
              </a:rPr>
              <a:t>w</a:t>
            </a:r>
            <a:r>
              <a:rPr lang="en-US" altLang="ko-KR" sz="1500" baseline="-25000" dirty="0" smtClean="0">
                <a:ea typeface="굴림" charset="-127"/>
              </a:rPr>
              <a:t> </a:t>
            </a:r>
            <a:r>
              <a:rPr lang="en-US" altLang="ko-KR" sz="1500" dirty="0">
                <a:ea typeface="굴림" charset="-127"/>
              </a:rPr>
              <a:t>.</a:t>
            </a:r>
            <a:endParaRPr lang="en-US" altLang="ko-KR" sz="1500" i="1" baseline="-25000" dirty="0" smtClean="0">
              <a:ea typeface="굴림" charset="-127"/>
            </a:endParaRPr>
          </a:p>
          <a:p>
            <a:r>
              <a:rPr lang="en-US" altLang="ko-KR" sz="1500" dirty="0" smtClean="0">
                <a:ea typeface="굴림" charset="-127"/>
              </a:rPr>
              <a:t>Then the PD performing local repair broadcasts an ACF within K-hop coverage.</a:t>
            </a:r>
          </a:p>
        </p:txBody>
      </p:sp>
      <p:sp>
        <p:nvSpPr>
          <p:cNvPr id="39" name="타원 6"/>
          <p:cNvSpPr>
            <a:spLocks noChangeArrowheads="1"/>
          </p:cNvSpPr>
          <p:nvPr/>
        </p:nvSpPr>
        <p:spPr bwMode="auto">
          <a:xfrm>
            <a:off x="7227362" y="2318660"/>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48" name="타원 10"/>
          <p:cNvSpPr>
            <a:spLocks noChangeArrowheads="1"/>
          </p:cNvSpPr>
          <p:nvPr/>
        </p:nvSpPr>
        <p:spPr bwMode="auto">
          <a:xfrm>
            <a:off x="5724014" y="3110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63" name="타원 6"/>
          <p:cNvSpPr>
            <a:spLocks noChangeArrowheads="1"/>
          </p:cNvSpPr>
          <p:nvPr/>
        </p:nvSpPr>
        <p:spPr bwMode="auto">
          <a:xfrm>
            <a:off x="7731418" y="2857417"/>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cxnSp>
        <p:nvCxnSpPr>
          <p:cNvPr id="65" name="직선 연결선 64"/>
          <p:cNvCxnSpPr>
            <a:stCxn id="39" idx="5"/>
            <a:endCxn id="63" idx="1"/>
          </p:cNvCxnSpPr>
          <p:nvPr/>
        </p:nvCxnSpPr>
        <p:spPr bwMode="auto">
          <a:xfrm>
            <a:off x="7504098" y="2595396"/>
            <a:ext cx="274800" cy="309501"/>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67" name="타원 6"/>
          <p:cNvSpPr>
            <a:spLocks noChangeArrowheads="1"/>
          </p:cNvSpPr>
          <p:nvPr/>
        </p:nvSpPr>
        <p:spPr bwMode="auto">
          <a:xfrm>
            <a:off x="6184107" y="3680282"/>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cxnSp>
        <p:nvCxnSpPr>
          <p:cNvPr id="69" name="직선 연결선 68"/>
          <p:cNvCxnSpPr>
            <a:stCxn id="48" idx="5"/>
            <a:endCxn id="67" idx="1"/>
          </p:cNvCxnSpPr>
          <p:nvPr/>
        </p:nvCxnSpPr>
        <p:spPr bwMode="auto">
          <a:xfrm>
            <a:off x="6000563" y="3386879"/>
            <a:ext cx="231024" cy="340883"/>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74" name="타원 6"/>
          <p:cNvSpPr>
            <a:spLocks noChangeArrowheads="1"/>
          </p:cNvSpPr>
          <p:nvPr/>
        </p:nvSpPr>
        <p:spPr bwMode="auto">
          <a:xfrm>
            <a:off x="7640904" y="3758819"/>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cxnSp>
        <p:nvCxnSpPr>
          <p:cNvPr id="76" name="직선 연결선 75"/>
          <p:cNvCxnSpPr>
            <a:stCxn id="67" idx="5"/>
            <a:endCxn id="28" idx="1"/>
          </p:cNvCxnSpPr>
          <p:nvPr/>
        </p:nvCxnSpPr>
        <p:spPr bwMode="auto">
          <a:xfrm>
            <a:off x="6460843" y="3957018"/>
            <a:ext cx="440280" cy="256960"/>
          </a:xfrm>
          <a:prstGeom prst="line">
            <a:avLst/>
          </a:prstGeom>
          <a:ln w="19050">
            <a:solidFill>
              <a:schemeClr val="accent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직선 연결선 76"/>
          <p:cNvCxnSpPr>
            <a:stCxn id="63" idx="4"/>
            <a:endCxn id="74" idx="0"/>
          </p:cNvCxnSpPr>
          <p:nvPr/>
        </p:nvCxnSpPr>
        <p:spPr bwMode="auto">
          <a:xfrm flipH="1">
            <a:off x="7803017" y="3181637"/>
            <a:ext cx="90514" cy="57718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8" name="직선 연결선 77"/>
          <p:cNvCxnSpPr>
            <a:stCxn id="28" idx="7"/>
            <a:endCxn id="74" idx="3"/>
          </p:cNvCxnSpPr>
          <p:nvPr/>
        </p:nvCxnSpPr>
        <p:spPr bwMode="auto">
          <a:xfrm flipV="1">
            <a:off x="7130119" y="4035555"/>
            <a:ext cx="558265" cy="178423"/>
          </a:xfrm>
          <a:prstGeom prst="line">
            <a:avLst/>
          </a:prstGeom>
          <a:ln w="19050">
            <a:solidFill>
              <a:schemeClr val="accent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2" name="타원형 설명선 91"/>
          <p:cNvSpPr/>
          <p:nvPr/>
        </p:nvSpPr>
        <p:spPr bwMode="auto">
          <a:xfrm>
            <a:off x="5436094" y="4328476"/>
            <a:ext cx="795498" cy="679906"/>
          </a:xfrm>
          <a:prstGeom prst="wedgeEllipseCallout">
            <a:avLst>
              <a:gd name="adj1" fmla="val 104806"/>
              <a:gd name="adj2" fmla="val -7012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Arial" charset="0"/>
                <a:ea typeface="굴림" pitchFamily="50" charset="-127"/>
              </a:rPr>
              <a:t>Link</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Break</a:t>
            </a: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
        <p:nvSpPr>
          <p:cNvPr id="93" name="타원형 설명선 92"/>
          <p:cNvSpPr/>
          <p:nvPr/>
        </p:nvSpPr>
        <p:spPr bwMode="auto">
          <a:xfrm>
            <a:off x="7227362" y="5008382"/>
            <a:ext cx="1017046" cy="679906"/>
          </a:xfrm>
          <a:prstGeom prst="wedgeEllipseCallout">
            <a:avLst>
              <a:gd name="adj1" fmla="val -64301"/>
              <a:gd name="adj2" fmla="val -123891"/>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Arial" charset="0"/>
                <a:ea typeface="굴림" pitchFamily="50" charset="-127"/>
              </a:rPr>
              <a:t>PD</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Disappear</a:t>
            </a: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
        <p:nvSpPr>
          <p:cNvPr id="94" name="타원형 설명선 93"/>
          <p:cNvSpPr/>
          <p:nvPr/>
        </p:nvSpPr>
        <p:spPr bwMode="auto">
          <a:xfrm>
            <a:off x="7803012" y="4340419"/>
            <a:ext cx="795498" cy="679906"/>
          </a:xfrm>
          <a:prstGeom prst="wedgeEllipseCallout">
            <a:avLst>
              <a:gd name="adj1" fmla="val -93010"/>
              <a:gd name="adj2" fmla="val -62308"/>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Arial" charset="0"/>
                <a:ea typeface="굴림" pitchFamily="50" charset="-127"/>
              </a:rPr>
              <a:t>Link</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Break</a:t>
            </a: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
        <p:nvSpPr>
          <p:cNvPr id="99"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4</a:t>
            </a:fld>
            <a:endParaRPr lang="en-US" altLang="ko-KR"/>
          </a:p>
        </p:txBody>
      </p:sp>
      <p:sp>
        <p:nvSpPr>
          <p:cNvPr id="30" name="타원형 설명선 29"/>
          <p:cNvSpPr/>
          <p:nvPr/>
        </p:nvSpPr>
        <p:spPr bwMode="auto">
          <a:xfrm>
            <a:off x="4510703" y="3369550"/>
            <a:ext cx="1017046" cy="741781"/>
          </a:xfrm>
          <a:prstGeom prst="wedgeEllipseCallout">
            <a:avLst>
              <a:gd name="adj1" fmla="val 105637"/>
              <a:gd name="adj2" fmla="val 19410"/>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Local</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Repair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Start</a:t>
            </a: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
        <p:nvSpPr>
          <p:cNvPr id="31" name="타원형 설명선 30"/>
          <p:cNvSpPr/>
          <p:nvPr/>
        </p:nvSpPr>
        <p:spPr bwMode="auto">
          <a:xfrm>
            <a:off x="7999874" y="3063436"/>
            <a:ext cx="1017046" cy="741781"/>
          </a:xfrm>
          <a:prstGeom prst="wedgeEllipseCallout">
            <a:avLst>
              <a:gd name="adj1" fmla="val -45951"/>
              <a:gd name="adj2" fmla="val 50944"/>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Local</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Repair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Start</a:t>
            </a: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
        <p:nvSpPr>
          <p:cNvPr id="35" name="타원 6"/>
          <p:cNvSpPr>
            <a:spLocks noChangeArrowheads="1"/>
          </p:cNvSpPr>
          <p:nvPr/>
        </p:nvSpPr>
        <p:spPr bwMode="auto">
          <a:xfrm>
            <a:off x="5953967" y="5186227"/>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36" name="타원 35"/>
          <p:cNvSpPr/>
          <p:nvPr/>
        </p:nvSpPr>
        <p:spPr bwMode="auto">
          <a:xfrm>
            <a:off x="6459617" y="4684532"/>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cxnSp>
        <p:nvCxnSpPr>
          <p:cNvPr id="37" name="직선 연결선 36"/>
          <p:cNvCxnSpPr>
            <a:stCxn id="36" idx="7"/>
            <a:endCxn id="28" idx="3"/>
          </p:cNvCxnSpPr>
          <p:nvPr/>
        </p:nvCxnSpPr>
        <p:spPr bwMode="auto">
          <a:xfrm flipV="1">
            <a:off x="6736040" y="4442974"/>
            <a:ext cx="165083" cy="288985"/>
          </a:xfrm>
          <a:prstGeom prst="line">
            <a:avLst/>
          </a:prstGeom>
          <a:ln w="19050">
            <a:solidFill>
              <a:schemeClr val="accent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직선 연결선 37"/>
          <p:cNvCxnSpPr>
            <a:stCxn id="35" idx="7"/>
            <a:endCxn id="36" idx="3"/>
          </p:cNvCxnSpPr>
          <p:nvPr/>
        </p:nvCxnSpPr>
        <p:spPr bwMode="auto">
          <a:xfrm flipV="1">
            <a:off x="6230703" y="4960955"/>
            <a:ext cx="276341" cy="272752"/>
          </a:xfrm>
          <a:prstGeom prst="line">
            <a:avLst/>
          </a:prstGeom>
          <a:ln w="19050">
            <a:solidFill>
              <a:schemeClr val="accent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곱셈 기호 46"/>
          <p:cNvSpPr/>
          <p:nvPr/>
        </p:nvSpPr>
        <p:spPr bwMode="auto">
          <a:xfrm>
            <a:off x="6818581" y="4126468"/>
            <a:ext cx="435234" cy="435234"/>
          </a:xfrm>
          <a:prstGeom prst="mathMultiply">
            <a:avLst>
              <a:gd name="adj1" fmla="val 10950"/>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1" name="타원 50"/>
          <p:cNvSpPr/>
          <p:nvPr/>
        </p:nvSpPr>
        <p:spPr bwMode="auto">
          <a:xfrm>
            <a:off x="6929965" y="384270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52" name="TextBox 78"/>
          <p:cNvSpPr txBox="1">
            <a:spLocks noChangeArrowheads="1"/>
          </p:cNvSpPr>
          <p:nvPr/>
        </p:nvSpPr>
        <p:spPr bwMode="auto">
          <a:xfrm>
            <a:off x="5380186" y="6021288"/>
            <a:ext cx="35189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Advertisement Command Frame</a:t>
            </a:r>
            <a:endParaRPr lang="ko-KR" altLang="en-US" dirty="0"/>
          </a:p>
        </p:txBody>
      </p:sp>
      <p:sp>
        <p:nvSpPr>
          <p:cNvPr id="53" name="오른쪽 화살표 52"/>
          <p:cNvSpPr/>
          <p:nvPr/>
        </p:nvSpPr>
        <p:spPr>
          <a:xfrm>
            <a:off x="4603899" y="6076851"/>
            <a:ext cx="776287" cy="255587"/>
          </a:xfrm>
          <a:prstGeom prst="rightArrow">
            <a:avLst>
              <a:gd name="adj1" fmla="val 20017"/>
              <a:gd name="adj2" fmla="val 749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prstClr val="black"/>
              </a:solidFill>
            </a:endParaRPr>
          </a:p>
        </p:txBody>
      </p:sp>
      <p:sp>
        <p:nvSpPr>
          <p:cNvPr id="58" name="오른쪽 화살표 57"/>
          <p:cNvSpPr/>
          <p:nvPr/>
        </p:nvSpPr>
        <p:spPr>
          <a:xfrm rot="13953306">
            <a:off x="5981802" y="3334686"/>
            <a:ext cx="550068" cy="199281"/>
          </a:xfrm>
          <a:prstGeom prst="rightArrow">
            <a:avLst>
              <a:gd name="adj1" fmla="val 20017"/>
              <a:gd name="adj2" fmla="val 749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prstClr val="black"/>
              </a:solidFill>
            </a:endParaRPr>
          </a:p>
        </p:txBody>
      </p:sp>
      <p:sp>
        <p:nvSpPr>
          <p:cNvPr id="61" name="오른쪽 화살표 60"/>
          <p:cNvSpPr/>
          <p:nvPr/>
        </p:nvSpPr>
        <p:spPr>
          <a:xfrm rot="16671142">
            <a:off x="7385758" y="3319942"/>
            <a:ext cx="550068" cy="199281"/>
          </a:xfrm>
          <a:prstGeom prst="rightArrow">
            <a:avLst>
              <a:gd name="adj1" fmla="val 20017"/>
              <a:gd name="adj2" fmla="val 749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prstClr val="black"/>
              </a:solidFill>
            </a:endParaRPr>
          </a:p>
        </p:txBody>
      </p:sp>
      <p:sp>
        <p:nvSpPr>
          <p:cNvPr id="62" name="오른쪽 화살표 61"/>
          <p:cNvSpPr/>
          <p:nvPr/>
        </p:nvSpPr>
        <p:spPr>
          <a:xfrm rot="1258317">
            <a:off x="6544002" y="3890529"/>
            <a:ext cx="384078" cy="180660"/>
          </a:xfrm>
          <a:prstGeom prst="rightArrow">
            <a:avLst>
              <a:gd name="adj1" fmla="val 20017"/>
              <a:gd name="adj2" fmla="val 749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prstClr val="black"/>
              </a:solidFill>
            </a:endParaRPr>
          </a:p>
        </p:txBody>
      </p:sp>
      <p:sp>
        <p:nvSpPr>
          <p:cNvPr id="64" name="오른쪽 화살표 63"/>
          <p:cNvSpPr/>
          <p:nvPr/>
        </p:nvSpPr>
        <p:spPr>
          <a:xfrm rot="9827648">
            <a:off x="7282458" y="3790491"/>
            <a:ext cx="383047" cy="180092"/>
          </a:xfrm>
          <a:prstGeom prst="rightArrow">
            <a:avLst>
              <a:gd name="adj1" fmla="val 20017"/>
              <a:gd name="adj2" fmla="val 749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prstClr val="black"/>
              </a:solidFill>
            </a:endParaRPr>
          </a:p>
        </p:txBody>
      </p:sp>
    </p:spTree>
    <p:extLst>
      <p:ext uri="{BB962C8B-B14F-4D97-AF65-F5344CB8AC3E}">
        <p14:creationId xmlns:p14="http://schemas.microsoft.com/office/powerpoint/2010/main" val="2557445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제목 1"/>
          <p:cNvSpPr>
            <a:spLocks noGrp="1"/>
          </p:cNvSpPr>
          <p:nvPr>
            <p:ph type="title"/>
          </p:nvPr>
        </p:nvSpPr>
        <p:spPr>
          <a:xfrm>
            <a:off x="685800" y="685800"/>
            <a:ext cx="7772400" cy="727075"/>
          </a:xfrm>
        </p:spPr>
        <p:txBody>
          <a:bodyPr/>
          <a:lstStyle/>
          <a:p>
            <a:r>
              <a:rPr lang="en-US" altLang="ko-KR" dirty="0">
                <a:ea typeface="굴림" charset="-127"/>
              </a:rPr>
              <a:t>Mobility Support for Group (</a:t>
            </a:r>
            <a:r>
              <a:rPr lang="en-US" altLang="ko-KR" dirty="0" smtClean="0">
                <a:ea typeface="굴림" charset="-127"/>
              </a:rPr>
              <a:t>3/4)</a:t>
            </a:r>
            <a:endParaRPr lang="ko-KR" altLang="en-US" dirty="0" smtClean="0">
              <a:ea typeface="굴림" charset="-127"/>
            </a:endParaRPr>
          </a:p>
        </p:txBody>
      </p:sp>
      <p:sp>
        <p:nvSpPr>
          <p:cNvPr id="11269" name="내용 개체 틀 2"/>
          <p:cNvSpPr>
            <a:spLocks noGrp="1"/>
          </p:cNvSpPr>
          <p:nvPr>
            <p:ph idx="1"/>
          </p:nvPr>
        </p:nvSpPr>
        <p:spPr>
          <a:xfrm>
            <a:off x="457200" y="1628800"/>
            <a:ext cx="3970338" cy="4525963"/>
          </a:xfrm>
        </p:spPr>
        <p:txBody>
          <a:bodyPr/>
          <a:lstStyle/>
          <a:p>
            <a:r>
              <a:rPr lang="en-US" altLang="ko-KR" sz="1500" dirty="0" smtClean="0">
                <a:ea typeface="굴림" charset="-127"/>
              </a:rPr>
              <a:t>If a PD receiving the ACF then It </a:t>
            </a:r>
            <a:r>
              <a:rPr lang="en-US" altLang="ko-KR" sz="1500" dirty="0">
                <a:ea typeface="굴림" charset="-127"/>
              </a:rPr>
              <a:t>compares the receiving frame’s Device Group ID &amp; Application type ID &amp; Application-specific ID &amp; Application-specific group ID with its own</a:t>
            </a:r>
            <a:r>
              <a:rPr lang="en-US" altLang="ko-KR" sz="1500" dirty="0" smtClean="0">
                <a:ea typeface="굴림" charset="-127"/>
              </a:rPr>
              <a:t>.</a:t>
            </a:r>
          </a:p>
          <a:p>
            <a:pPr lvl="1"/>
            <a:r>
              <a:rPr lang="en-US" altLang="ko-KR" sz="1500" dirty="0">
                <a:ea typeface="굴림" charset="-127"/>
              </a:rPr>
              <a:t>If they all are same</a:t>
            </a:r>
            <a:r>
              <a:rPr lang="en-US" altLang="ko-KR" sz="1500" dirty="0" smtClean="0">
                <a:ea typeface="굴림" charset="-127"/>
              </a:rPr>
              <a:t>, it finds </a:t>
            </a:r>
            <a:r>
              <a:rPr lang="en-US" altLang="ko-KR" sz="1500" dirty="0">
                <a:ea typeface="굴림" charset="-127"/>
              </a:rPr>
              <a:t>entry the originator of the ACF in </a:t>
            </a:r>
            <a:r>
              <a:rPr lang="en-US" altLang="ko-KR" sz="1500" dirty="0" smtClean="0">
                <a:ea typeface="굴림" charset="-127"/>
              </a:rPr>
              <a:t>its </a:t>
            </a:r>
            <a:r>
              <a:rPr lang="en-US" altLang="ko-KR" sz="1500" dirty="0">
                <a:ea typeface="굴림" charset="-127"/>
              </a:rPr>
              <a:t>routing table. </a:t>
            </a:r>
            <a:r>
              <a:rPr lang="en-US" altLang="ko-KR" sz="1500" dirty="0" smtClean="0">
                <a:ea typeface="굴림" charset="-127"/>
              </a:rPr>
              <a:t>And it found the entry then check the expiration timer.</a:t>
            </a:r>
          </a:p>
          <a:p>
            <a:pPr lvl="1"/>
            <a:r>
              <a:rPr lang="en-US" altLang="ko-KR" sz="1500" dirty="0" smtClean="0">
                <a:ea typeface="굴림" charset="-127"/>
              </a:rPr>
              <a:t>If the expiration timer is less than T</a:t>
            </a:r>
            <a:r>
              <a:rPr lang="en-US" altLang="ko-KR" sz="1500" baseline="-25000" dirty="0" smtClean="0">
                <a:ea typeface="굴림" charset="-127"/>
              </a:rPr>
              <a:t>m</a:t>
            </a:r>
            <a:r>
              <a:rPr lang="en-US" altLang="ko-KR" sz="1500" dirty="0" smtClean="0">
                <a:ea typeface="굴림" charset="-127"/>
              </a:rPr>
              <a:t> then replies </a:t>
            </a:r>
            <a:r>
              <a:rPr lang="en-US" altLang="ko-KR" sz="1500" dirty="0">
                <a:ea typeface="굴림" charset="-127"/>
              </a:rPr>
              <a:t>an ARCF </a:t>
            </a:r>
            <a:r>
              <a:rPr lang="en-US" altLang="ko-KR" sz="1500" dirty="0" smtClean="0">
                <a:ea typeface="굴림" charset="-127"/>
              </a:rPr>
              <a:t>to </a:t>
            </a:r>
            <a:r>
              <a:rPr lang="en-US" altLang="ko-KR" sz="1500" dirty="0">
                <a:ea typeface="굴림" charset="-127"/>
              </a:rPr>
              <a:t>the PD sending the </a:t>
            </a:r>
            <a:r>
              <a:rPr lang="en-US" altLang="ko-KR" sz="1500" dirty="0" smtClean="0">
                <a:ea typeface="굴림" charset="-127"/>
              </a:rPr>
              <a:t>ACF. (</a:t>
            </a:r>
            <a:r>
              <a:rPr lang="en-US" altLang="ko-KR" sz="1500" dirty="0">
                <a:ea typeface="굴림" charset="-127"/>
              </a:rPr>
              <a:t>T</a:t>
            </a:r>
            <a:r>
              <a:rPr lang="en-US" altLang="ko-KR" sz="1500" baseline="-25000" dirty="0">
                <a:ea typeface="굴림" charset="-127"/>
              </a:rPr>
              <a:t>m</a:t>
            </a:r>
            <a:r>
              <a:rPr lang="en-US" altLang="ko-KR" sz="1500" dirty="0">
                <a:ea typeface="굴림" charset="-127"/>
              </a:rPr>
              <a:t> </a:t>
            </a:r>
            <a:r>
              <a:rPr lang="en-US" altLang="ko-KR" sz="1500" dirty="0" smtClean="0">
                <a:ea typeface="굴림" charset="-127"/>
              </a:rPr>
              <a:t>is threshold time to decide reply)</a:t>
            </a:r>
          </a:p>
          <a:p>
            <a:pPr lvl="1"/>
            <a:r>
              <a:rPr lang="en-US" altLang="ko-KR" sz="1500" dirty="0" smtClean="0">
                <a:ea typeface="굴림" charset="-127"/>
              </a:rPr>
              <a:t>In other case, the PD receiving the ACF does not reply.</a:t>
            </a:r>
            <a:endParaRPr lang="en-US" altLang="ko-KR" sz="1500" dirty="0">
              <a:ea typeface="굴림" charset="-127"/>
            </a:endParaRPr>
          </a:p>
          <a:p>
            <a:pPr lvl="1"/>
            <a:r>
              <a:rPr lang="en-US" altLang="ko-KR" sz="1500" dirty="0">
                <a:ea typeface="굴림" charset="-127"/>
              </a:rPr>
              <a:t>If any of them is not same, it decrements the TTL of the ACF and forwards the ACF</a:t>
            </a:r>
            <a:r>
              <a:rPr lang="en-US" altLang="ko-KR" sz="1500" dirty="0" smtClean="0">
                <a:ea typeface="굴림" charset="-127"/>
              </a:rPr>
              <a:t>.</a:t>
            </a:r>
            <a:endParaRPr lang="en-US" altLang="ko-KR" sz="1500" dirty="0">
              <a:ea typeface="굴림" charset="-127"/>
            </a:endParaRPr>
          </a:p>
        </p:txBody>
      </p:sp>
      <p:sp>
        <p:nvSpPr>
          <p:cNvPr id="39" name="타원 6"/>
          <p:cNvSpPr>
            <a:spLocks noChangeArrowheads="1"/>
          </p:cNvSpPr>
          <p:nvPr/>
        </p:nvSpPr>
        <p:spPr bwMode="auto">
          <a:xfrm>
            <a:off x="7227362" y="2318660"/>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48" name="타원 10"/>
          <p:cNvSpPr>
            <a:spLocks noChangeArrowheads="1"/>
          </p:cNvSpPr>
          <p:nvPr/>
        </p:nvSpPr>
        <p:spPr bwMode="auto">
          <a:xfrm>
            <a:off x="5724014" y="3110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63" name="타원 6"/>
          <p:cNvSpPr>
            <a:spLocks noChangeArrowheads="1"/>
          </p:cNvSpPr>
          <p:nvPr/>
        </p:nvSpPr>
        <p:spPr bwMode="auto">
          <a:xfrm>
            <a:off x="7731418" y="2857417"/>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cxnSp>
        <p:nvCxnSpPr>
          <p:cNvPr id="65" name="직선 연결선 64"/>
          <p:cNvCxnSpPr>
            <a:stCxn id="39" idx="5"/>
            <a:endCxn id="63" idx="1"/>
          </p:cNvCxnSpPr>
          <p:nvPr/>
        </p:nvCxnSpPr>
        <p:spPr bwMode="auto">
          <a:xfrm>
            <a:off x="7504098" y="2595396"/>
            <a:ext cx="274800" cy="309501"/>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67" name="타원 6"/>
          <p:cNvSpPr>
            <a:spLocks noChangeArrowheads="1"/>
          </p:cNvSpPr>
          <p:nvPr/>
        </p:nvSpPr>
        <p:spPr bwMode="auto">
          <a:xfrm>
            <a:off x="6184107" y="3680282"/>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cxnSp>
        <p:nvCxnSpPr>
          <p:cNvPr id="69" name="직선 연결선 68"/>
          <p:cNvCxnSpPr>
            <a:stCxn id="48" idx="5"/>
            <a:endCxn id="67" idx="1"/>
          </p:cNvCxnSpPr>
          <p:nvPr/>
        </p:nvCxnSpPr>
        <p:spPr bwMode="auto">
          <a:xfrm>
            <a:off x="6000563" y="3386879"/>
            <a:ext cx="231024" cy="340883"/>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74" name="타원 6"/>
          <p:cNvSpPr>
            <a:spLocks noChangeArrowheads="1"/>
          </p:cNvSpPr>
          <p:nvPr/>
        </p:nvSpPr>
        <p:spPr bwMode="auto">
          <a:xfrm>
            <a:off x="7640904" y="3758819"/>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cxnSp>
        <p:nvCxnSpPr>
          <p:cNvPr id="76" name="직선 연결선 75"/>
          <p:cNvCxnSpPr>
            <a:stCxn id="67" idx="5"/>
            <a:endCxn id="29" idx="2"/>
          </p:cNvCxnSpPr>
          <p:nvPr/>
        </p:nvCxnSpPr>
        <p:spPr bwMode="auto">
          <a:xfrm>
            <a:off x="6460843" y="3957018"/>
            <a:ext cx="469122" cy="47608"/>
          </a:xfrm>
          <a:prstGeom prst="line">
            <a:avLst/>
          </a:prstGeom>
          <a:ln w="19050">
            <a:solidFill>
              <a:schemeClr val="accent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직선 연결선 76"/>
          <p:cNvCxnSpPr>
            <a:stCxn id="63" idx="4"/>
            <a:endCxn id="74" idx="0"/>
          </p:cNvCxnSpPr>
          <p:nvPr/>
        </p:nvCxnSpPr>
        <p:spPr bwMode="auto">
          <a:xfrm flipH="1">
            <a:off x="7803017" y="3181637"/>
            <a:ext cx="90514" cy="57718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8" name="직선 연결선 77"/>
          <p:cNvCxnSpPr>
            <a:stCxn id="29" idx="6"/>
            <a:endCxn id="74" idx="3"/>
          </p:cNvCxnSpPr>
          <p:nvPr/>
        </p:nvCxnSpPr>
        <p:spPr bwMode="auto">
          <a:xfrm>
            <a:off x="7253815" y="4004626"/>
            <a:ext cx="434569" cy="30929"/>
          </a:xfrm>
          <a:prstGeom prst="line">
            <a:avLst/>
          </a:prstGeom>
          <a:ln w="19050">
            <a:solidFill>
              <a:schemeClr val="accent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9"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5</a:t>
            </a:fld>
            <a:endParaRPr lang="en-US" altLang="ko-KR"/>
          </a:p>
        </p:txBody>
      </p:sp>
      <p:sp>
        <p:nvSpPr>
          <p:cNvPr id="35" name="타원 6"/>
          <p:cNvSpPr>
            <a:spLocks noChangeArrowheads="1"/>
          </p:cNvSpPr>
          <p:nvPr/>
        </p:nvSpPr>
        <p:spPr bwMode="auto">
          <a:xfrm>
            <a:off x="5953967" y="5186227"/>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36" name="타원 35"/>
          <p:cNvSpPr/>
          <p:nvPr/>
        </p:nvSpPr>
        <p:spPr bwMode="auto">
          <a:xfrm>
            <a:off x="6459617" y="4684532"/>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cxnSp>
        <p:nvCxnSpPr>
          <p:cNvPr id="37" name="직선 연결선 36"/>
          <p:cNvCxnSpPr>
            <a:stCxn id="36" idx="7"/>
            <a:endCxn id="29" idx="4"/>
          </p:cNvCxnSpPr>
          <p:nvPr/>
        </p:nvCxnSpPr>
        <p:spPr bwMode="auto">
          <a:xfrm flipV="1">
            <a:off x="6736040" y="4166551"/>
            <a:ext cx="355850" cy="565408"/>
          </a:xfrm>
          <a:prstGeom prst="line">
            <a:avLst/>
          </a:prstGeom>
          <a:ln w="19050">
            <a:solidFill>
              <a:schemeClr val="accent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직선 연결선 37"/>
          <p:cNvCxnSpPr>
            <a:stCxn id="35" idx="7"/>
            <a:endCxn id="36" idx="3"/>
          </p:cNvCxnSpPr>
          <p:nvPr/>
        </p:nvCxnSpPr>
        <p:spPr bwMode="auto">
          <a:xfrm flipV="1">
            <a:off x="6230703" y="4960955"/>
            <a:ext cx="276341" cy="272752"/>
          </a:xfrm>
          <a:prstGeom prst="line">
            <a:avLst/>
          </a:prstGeom>
          <a:ln w="19050">
            <a:solidFill>
              <a:schemeClr val="accent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타원 28"/>
          <p:cNvSpPr/>
          <p:nvPr/>
        </p:nvSpPr>
        <p:spPr bwMode="auto">
          <a:xfrm>
            <a:off x="6929965" y="384270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32" name="타원형 설명선 31"/>
          <p:cNvSpPr/>
          <p:nvPr/>
        </p:nvSpPr>
        <p:spPr bwMode="auto">
          <a:xfrm>
            <a:off x="7091890" y="5008382"/>
            <a:ext cx="1512558" cy="868890"/>
          </a:xfrm>
          <a:prstGeom prst="wedgeEllipseCallout">
            <a:avLst>
              <a:gd name="adj1" fmla="val -46069"/>
              <a:gd name="adj2" fmla="val -128902"/>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Arial" charset="0"/>
                <a:ea typeface="굴림" pitchFamily="50" charset="-127"/>
              </a:rPr>
              <a:t>Local repair</a:t>
            </a:r>
            <a:r>
              <a:rPr kumimoji="0" lang="en-US" altLang="ko-KR" sz="1400" b="0" i="0" u="none" strike="noStrike" cap="none" normalizeH="0" dirty="0" smtClean="0">
                <a:ln>
                  <a:noFill/>
                </a:ln>
                <a:solidFill>
                  <a:schemeClr val="tx1"/>
                </a:solidFill>
                <a:effectLst/>
                <a:latin typeface="Arial" charset="0"/>
                <a:ea typeface="굴림" pitchFamily="50" charset="-127"/>
              </a:rPr>
              <a:t> &amp;</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dirty="0" smtClean="0">
                <a:ln>
                  <a:noFill/>
                </a:ln>
                <a:solidFill>
                  <a:schemeClr val="tx1"/>
                </a:solidFill>
                <a:effectLst/>
                <a:latin typeface="Arial" charset="0"/>
                <a:ea typeface="굴림" pitchFamily="50" charset="-127"/>
              </a:rPr>
              <a:t>merging groups.</a:t>
            </a: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Tree>
    <p:extLst>
      <p:ext uri="{BB962C8B-B14F-4D97-AF65-F5344CB8AC3E}">
        <p14:creationId xmlns:p14="http://schemas.microsoft.com/office/powerpoint/2010/main" val="260473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Mobility Support for Group (</a:t>
            </a:r>
            <a:r>
              <a:rPr lang="en-US" altLang="ko-KR" dirty="0" smtClean="0">
                <a:ea typeface="굴림" charset="-127"/>
              </a:rPr>
              <a:t>4/4)</a:t>
            </a:r>
            <a:endParaRPr lang="ko-KR" altLang="en-US" dirty="0">
              <a:solidFill>
                <a:srgbClr val="FF0000"/>
              </a:solidFill>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a:t>
            </a:fld>
            <a:endParaRPr lang="en-US" altLang="ko-KR"/>
          </a:p>
        </p:txBody>
      </p:sp>
      <p:sp>
        <p:nvSpPr>
          <p:cNvPr id="14" name="내용 개체 틀 2"/>
          <p:cNvSpPr>
            <a:spLocks noGrp="1"/>
          </p:cNvSpPr>
          <p:nvPr>
            <p:ph idx="1"/>
          </p:nvPr>
        </p:nvSpPr>
        <p:spPr>
          <a:xfrm>
            <a:off x="457200" y="1600200"/>
            <a:ext cx="8003232" cy="4525963"/>
          </a:xfrm>
        </p:spPr>
        <p:txBody>
          <a:bodyPr>
            <a:normAutofit/>
          </a:bodyPr>
          <a:lstStyle/>
          <a:p>
            <a:pPr>
              <a:lnSpc>
                <a:spcPct val="90000"/>
              </a:lnSpc>
            </a:pPr>
            <a:r>
              <a:rPr lang="en-US" altLang="ko-KR" sz="2000" dirty="0">
                <a:ea typeface="굴림" charset="-127"/>
              </a:rPr>
              <a:t>F</a:t>
            </a:r>
            <a:r>
              <a:rPr lang="en-US" altLang="ko-KR" sz="2000" dirty="0" smtClean="0">
                <a:ea typeface="굴림" charset="-127"/>
              </a:rPr>
              <a:t>ind/join procedure by using </a:t>
            </a:r>
            <a:r>
              <a:rPr lang="en-US" altLang="ko-KR" sz="2000" dirty="0">
                <a:ea typeface="굴림" charset="-127"/>
              </a:rPr>
              <a:t>ACFs </a:t>
            </a:r>
            <a:r>
              <a:rPr lang="en-US" altLang="ko-KR" sz="2000" dirty="0" smtClean="0">
                <a:ea typeface="굴림" charset="-127"/>
              </a:rPr>
              <a:t>and ARCFs can help merging disjoint groups.</a:t>
            </a:r>
          </a:p>
          <a:p>
            <a:pPr lvl="1">
              <a:lnSpc>
                <a:spcPct val="90000"/>
              </a:lnSpc>
            </a:pPr>
            <a:r>
              <a:rPr lang="en-US" altLang="ko-KR" sz="2000" dirty="0" smtClean="0">
                <a:ea typeface="굴림" charset="-127"/>
              </a:rPr>
              <a:t>If a PD in a group receives a ACF from different disjoint group with the</a:t>
            </a:r>
            <a:r>
              <a:rPr lang="en-US" altLang="ko-KR" sz="2000" dirty="0">
                <a:ea typeface="굴림" charset="-127"/>
              </a:rPr>
              <a:t> same Device Group ID &amp; Application type ID &amp; Application-specific ID &amp; Application-specific group </a:t>
            </a:r>
            <a:r>
              <a:rPr lang="en-US" altLang="ko-KR" sz="2000" dirty="0" smtClean="0">
                <a:ea typeface="굴림" charset="-127"/>
              </a:rPr>
              <a:t>ID, it can initiate merging process.</a:t>
            </a:r>
          </a:p>
          <a:p>
            <a:pPr lvl="1">
              <a:lnSpc>
                <a:spcPct val="90000"/>
              </a:lnSpc>
            </a:pPr>
            <a:r>
              <a:rPr lang="en-US" altLang="ko-KR" sz="2000" dirty="0" smtClean="0">
                <a:ea typeface="굴림" charset="-127"/>
              </a:rPr>
              <a:t>The PD then replies to the ACF originator with ARCF.</a:t>
            </a:r>
          </a:p>
          <a:p>
            <a:pPr lvl="1">
              <a:lnSpc>
                <a:spcPct val="90000"/>
              </a:lnSpc>
            </a:pPr>
            <a:r>
              <a:rPr lang="en-US" altLang="ko-KR" sz="2000" dirty="0" smtClean="0">
                <a:ea typeface="굴림" charset="-127"/>
              </a:rPr>
              <a:t>Then, these two disjoint groups are merged by Device ID Creation Scheme.</a:t>
            </a:r>
          </a:p>
          <a:p>
            <a:pPr>
              <a:lnSpc>
                <a:spcPct val="90000"/>
              </a:lnSpc>
            </a:pPr>
            <a:r>
              <a:rPr lang="en-US" altLang="ko-KR" sz="2000" dirty="0" smtClean="0">
                <a:ea typeface="굴림" charset="-127"/>
              </a:rPr>
              <a:t>Local repair by using ACFs and ARCFs also can help merging disjoint groups.</a:t>
            </a:r>
          </a:p>
          <a:p>
            <a:pPr lvl="1">
              <a:lnSpc>
                <a:spcPct val="90000"/>
              </a:lnSpc>
            </a:pPr>
            <a:r>
              <a:rPr lang="en-US" altLang="ko-KR" sz="2000" dirty="0" smtClean="0">
                <a:ea typeface="굴림" charset="-127"/>
              </a:rPr>
              <a:t>Each group member performs local repair periodically during </a:t>
            </a:r>
            <a:r>
              <a:rPr lang="en-US" altLang="ko-KR" sz="2000" i="1" dirty="0" smtClean="0">
                <a:ea typeface="굴림" charset="-127"/>
              </a:rPr>
              <a:t>T</a:t>
            </a:r>
            <a:r>
              <a:rPr lang="en-US" altLang="ko-KR" sz="2000" i="1" baseline="-25000" dirty="0" smtClean="0">
                <a:ea typeface="굴림" charset="-127"/>
              </a:rPr>
              <a:t>L</a:t>
            </a:r>
            <a:r>
              <a:rPr lang="en-US" altLang="ko-KR" sz="2000" baseline="-25000" dirty="0" smtClean="0">
                <a:ea typeface="굴림" charset="-127"/>
              </a:rPr>
              <a:t> </a:t>
            </a:r>
            <a:r>
              <a:rPr lang="en-US" altLang="ko-KR" sz="2000" dirty="0" smtClean="0">
                <a:ea typeface="굴림" charset="-127"/>
              </a:rPr>
              <a:t>(long duty cycle)</a:t>
            </a:r>
            <a:r>
              <a:rPr lang="en-US" altLang="ko-KR" sz="2000" baseline="-25000" dirty="0" smtClean="0">
                <a:ea typeface="굴림" charset="-127"/>
              </a:rPr>
              <a:t> </a:t>
            </a:r>
            <a:r>
              <a:rPr lang="en-US" altLang="ko-KR" sz="2000" dirty="0" smtClean="0">
                <a:ea typeface="굴림" charset="-127"/>
              </a:rPr>
              <a:t>in order to merge disjoint groups.</a:t>
            </a:r>
          </a:p>
          <a:p>
            <a:pPr>
              <a:lnSpc>
                <a:spcPct val="90000"/>
              </a:lnSpc>
            </a:pPr>
            <a:endParaRPr lang="en-US" altLang="ko-KR" sz="2000" dirty="0" smtClean="0">
              <a:ea typeface="굴림" charset="-127"/>
            </a:endParaRPr>
          </a:p>
        </p:txBody>
      </p:sp>
    </p:spTree>
    <p:extLst>
      <p:ext uri="{BB962C8B-B14F-4D97-AF65-F5344CB8AC3E}">
        <p14:creationId xmlns:p14="http://schemas.microsoft.com/office/powerpoint/2010/main" val="4109613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Flow Chart - Local </a:t>
            </a:r>
            <a:r>
              <a:rPr lang="en-US" altLang="ko-KR" dirty="0" smtClean="0"/>
              <a:t>Repair</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7</a:t>
            </a:fld>
            <a:endParaRPr lang="en-US" altLang="ko-KR"/>
          </a:p>
        </p:txBody>
      </p:sp>
      <p:cxnSp>
        <p:nvCxnSpPr>
          <p:cNvPr id="24" name="직선 연결선 23"/>
          <p:cNvCxnSpPr/>
          <p:nvPr/>
        </p:nvCxnSpPr>
        <p:spPr bwMode="auto">
          <a:xfrm>
            <a:off x="135031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6" name="직선 연결선 25"/>
          <p:cNvCxnSpPr/>
          <p:nvPr/>
        </p:nvCxnSpPr>
        <p:spPr bwMode="auto">
          <a:xfrm>
            <a:off x="7793682"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0" name="직선 연결선 29"/>
          <p:cNvCxnSpPr/>
          <p:nvPr/>
        </p:nvCxnSpPr>
        <p:spPr bwMode="auto">
          <a:xfrm>
            <a:off x="4572000"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33" name="타원 32"/>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Arial" charset="0"/>
                <a:ea typeface="굴림" pitchFamily="50" charset="-127"/>
              </a:rPr>
              <a:t>PD 1</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5" name="타원 34"/>
          <p:cNvSpPr/>
          <p:nvPr/>
        </p:nvSpPr>
        <p:spPr bwMode="auto">
          <a:xfrm>
            <a:off x="403194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2</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6" name="타원 35"/>
          <p:cNvSpPr/>
          <p:nvPr/>
        </p:nvSpPr>
        <p:spPr bwMode="auto">
          <a:xfrm>
            <a:off x="7253622"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3</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cxnSp>
        <p:nvCxnSpPr>
          <p:cNvPr id="37" name="직선 화살표 연결선 36"/>
          <p:cNvCxnSpPr/>
          <p:nvPr/>
        </p:nvCxnSpPr>
        <p:spPr bwMode="auto">
          <a:xfrm>
            <a:off x="1350318" y="3023701"/>
            <a:ext cx="6443365" cy="0"/>
          </a:xfrm>
          <a:prstGeom prst="straightConnector1">
            <a:avLst/>
          </a:prstGeom>
          <a:ln>
            <a:prstDash val="dash"/>
            <a:headEnd type="arrow" w="med" len="med"/>
            <a:tailEnd type="arrow"/>
          </a:ln>
        </p:spPr>
        <p:style>
          <a:lnRef idx="2">
            <a:schemeClr val="accent2"/>
          </a:lnRef>
          <a:fillRef idx="0">
            <a:schemeClr val="accent2"/>
          </a:fillRef>
          <a:effectRef idx="1">
            <a:schemeClr val="accent2"/>
          </a:effectRef>
          <a:fontRef idx="minor">
            <a:schemeClr val="tx1"/>
          </a:fontRef>
        </p:style>
      </p:cxnSp>
      <p:sp>
        <p:nvSpPr>
          <p:cNvPr id="38" name="TextBox 37"/>
          <p:cNvSpPr txBox="1"/>
          <p:nvPr/>
        </p:nvSpPr>
        <p:spPr>
          <a:xfrm>
            <a:off x="4746903" y="2403321"/>
            <a:ext cx="1545616" cy="323165"/>
          </a:xfrm>
          <a:prstGeom prst="rect">
            <a:avLst/>
          </a:prstGeom>
          <a:noFill/>
        </p:spPr>
        <p:txBody>
          <a:bodyPr wrap="none" rtlCol="0">
            <a:spAutoFit/>
          </a:bodyPr>
          <a:lstStyle/>
          <a:p>
            <a:pPr algn="ctr"/>
            <a:r>
              <a:rPr lang="en-US" altLang="ko-KR" sz="1500" dirty="0" smtClean="0">
                <a:solidFill>
                  <a:srgbClr val="C00000"/>
                </a:solidFill>
              </a:rPr>
              <a:t>PD 2 Disappear</a:t>
            </a:r>
            <a:endParaRPr lang="ko-KR" altLang="en-US" sz="1500" dirty="0">
              <a:solidFill>
                <a:srgbClr val="C00000"/>
              </a:solidFill>
            </a:endParaRPr>
          </a:p>
        </p:txBody>
      </p:sp>
      <p:cxnSp>
        <p:nvCxnSpPr>
          <p:cNvPr id="42" name="직선 화살표 연결선 41"/>
          <p:cNvCxnSpPr/>
          <p:nvPr/>
        </p:nvCxnSpPr>
        <p:spPr bwMode="auto">
          <a:xfrm>
            <a:off x="1350318" y="4581128"/>
            <a:ext cx="6443365" cy="0"/>
          </a:xfrm>
          <a:prstGeom prst="straightConnector1">
            <a:avLst/>
          </a:prstGeom>
          <a:ln>
            <a:headEnd type="oval" w="med" len="med"/>
            <a:tailEnd type="arrow"/>
          </a:ln>
        </p:spPr>
        <p:style>
          <a:lnRef idx="2">
            <a:schemeClr val="dk1"/>
          </a:lnRef>
          <a:fillRef idx="0">
            <a:schemeClr val="dk1"/>
          </a:fillRef>
          <a:effectRef idx="1">
            <a:schemeClr val="dk1"/>
          </a:effectRef>
          <a:fontRef idx="minor">
            <a:schemeClr val="tx1"/>
          </a:fontRef>
        </p:style>
      </p:cxnSp>
      <p:sp>
        <p:nvSpPr>
          <p:cNvPr id="43" name="TextBox 42"/>
          <p:cNvSpPr txBox="1"/>
          <p:nvPr/>
        </p:nvSpPr>
        <p:spPr>
          <a:xfrm>
            <a:off x="2430116" y="4257962"/>
            <a:ext cx="1062086" cy="323165"/>
          </a:xfrm>
          <a:prstGeom prst="rect">
            <a:avLst/>
          </a:prstGeom>
          <a:noFill/>
        </p:spPr>
        <p:txBody>
          <a:bodyPr wrap="none" rtlCol="0">
            <a:spAutoFit/>
          </a:bodyPr>
          <a:lstStyle/>
          <a:p>
            <a:pPr algn="ctr"/>
            <a:r>
              <a:rPr lang="en-US" altLang="ko-KR" sz="1500" dirty="0" smtClean="0"/>
              <a:t>Send ACF</a:t>
            </a:r>
            <a:endParaRPr lang="ko-KR" altLang="en-US" sz="1500" dirty="0"/>
          </a:p>
        </p:txBody>
      </p:sp>
      <p:cxnSp>
        <p:nvCxnSpPr>
          <p:cNvPr id="44" name="직선 연결선 43"/>
          <p:cNvCxnSpPr>
            <a:stCxn id="35" idx="6"/>
            <a:endCxn id="36" idx="2"/>
          </p:cNvCxnSpPr>
          <p:nvPr/>
        </p:nvCxnSpPr>
        <p:spPr bwMode="auto">
          <a:xfrm>
            <a:off x="5112060"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45" name="직선 연결선 44"/>
          <p:cNvCxnSpPr>
            <a:stCxn id="33" idx="6"/>
            <a:endCxn id="35" idx="2"/>
          </p:cNvCxnSpPr>
          <p:nvPr/>
        </p:nvCxnSpPr>
        <p:spPr bwMode="auto">
          <a:xfrm>
            <a:off x="1890378"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sp>
        <p:nvSpPr>
          <p:cNvPr id="46" name="TextBox 45"/>
          <p:cNvSpPr txBox="1"/>
          <p:nvPr/>
        </p:nvSpPr>
        <p:spPr>
          <a:xfrm>
            <a:off x="2637006" y="2700536"/>
            <a:ext cx="1394934" cy="323165"/>
          </a:xfrm>
          <a:prstGeom prst="rect">
            <a:avLst/>
          </a:prstGeom>
          <a:noFill/>
        </p:spPr>
        <p:txBody>
          <a:bodyPr wrap="none" rtlCol="0">
            <a:spAutoFit/>
          </a:bodyPr>
          <a:lstStyle/>
          <a:p>
            <a:pPr algn="ctr"/>
            <a:r>
              <a:rPr lang="en-US" altLang="ko-KR" sz="1500" dirty="0" smtClean="0">
                <a:solidFill>
                  <a:srgbClr val="C00000"/>
                </a:solidFill>
              </a:rPr>
              <a:t>Link is Broken</a:t>
            </a:r>
            <a:endParaRPr lang="ko-KR" altLang="en-US" sz="1500" dirty="0">
              <a:solidFill>
                <a:srgbClr val="C00000"/>
              </a:solidFill>
            </a:endParaRPr>
          </a:p>
        </p:txBody>
      </p:sp>
      <p:sp>
        <p:nvSpPr>
          <p:cNvPr id="47" name="TextBox 46"/>
          <p:cNvSpPr txBox="1"/>
          <p:nvPr/>
        </p:nvSpPr>
        <p:spPr>
          <a:xfrm>
            <a:off x="5560427" y="4618003"/>
            <a:ext cx="1244828" cy="323165"/>
          </a:xfrm>
          <a:prstGeom prst="rect">
            <a:avLst/>
          </a:prstGeom>
          <a:noFill/>
        </p:spPr>
        <p:txBody>
          <a:bodyPr wrap="none" rtlCol="0">
            <a:spAutoFit/>
          </a:bodyPr>
          <a:lstStyle/>
          <a:p>
            <a:r>
              <a:rPr lang="en-US" altLang="ko-KR" sz="1500" dirty="0" smtClean="0"/>
              <a:t>Reply ARCF</a:t>
            </a:r>
            <a:endParaRPr lang="ko-KR" altLang="en-US" sz="1500" dirty="0"/>
          </a:p>
        </p:txBody>
      </p:sp>
      <p:sp>
        <p:nvSpPr>
          <p:cNvPr id="48" name="곱셈 기호 47"/>
          <p:cNvSpPr/>
          <p:nvPr/>
        </p:nvSpPr>
        <p:spPr bwMode="auto">
          <a:xfrm>
            <a:off x="4283968" y="2276872"/>
            <a:ext cx="576064" cy="576064"/>
          </a:xfrm>
          <a:prstGeom prst="mathMultiply">
            <a:avLst>
              <a:gd name="adj1" fmla="val 11945"/>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49" name="직선 화살표 연결선 48"/>
          <p:cNvCxnSpPr/>
          <p:nvPr/>
        </p:nvCxnSpPr>
        <p:spPr bwMode="auto">
          <a:xfrm>
            <a:off x="1350318" y="4941168"/>
            <a:ext cx="6443365" cy="0"/>
          </a:xfrm>
          <a:prstGeom prst="straightConnector1">
            <a:avLst/>
          </a:prstGeom>
          <a:ln>
            <a:headEnd type="arrow" w="med" len="med"/>
            <a:tailEnd type="oval"/>
          </a:ln>
        </p:spPr>
        <p:style>
          <a:lnRef idx="2">
            <a:schemeClr val="dk1"/>
          </a:lnRef>
          <a:fillRef idx="0">
            <a:schemeClr val="dk1"/>
          </a:fillRef>
          <a:effectRef idx="1">
            <a:schemeClr val="dk1"/>
          </a:effectRef>
          <a:fontRef idx="minor">
            <a:schemeClr val="tx1"/>
          </a:fontRef>
        </p:style>
      </p:cxnSp>
      <p:cxnSp>
        <p:nvCxnSpPr>
          <p:cNvPr id="50" name="꺾인 연결선 49"/>
          <p:cNvCxnSpPr>
            <a:endCxn id="51" idx="1"/>
          </p:cNvCxnSpPr>
          <p:nvPr/>
        </p:nvCxnSpPr>
        <p:spPr bwMode="auto">
          <a:xfrm flipV="1">
            <a:off x="1350318" y="3584049"/>
            <a:ext cx="413282" cy="204991"/>
          </a:xfrm>
          <a:prstGeom prst="bentConnector3">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51" name="TextBox 50"/>
          <p:cNvSpPr txBox="1"/>
          <p:nvPr/>
        </p:nvSpPr>
        <p:spPr>
          <a:xfrm>
            <a:off x="1763600" y="3307050"/>
            <a:ext cx="2592376" cy="553998"/>
          </a:xfrm>
          <a:prstGeom prst="rect">
            <a:avLst/>
          </a:prstGeom>
          <a:ln/>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US" altLang="ko-KR" sz="1500" dirty="0" smtClean="0">
                <a:solidFill>
                  <a:srgbClr val="C00000"/>
                </a:solidFill>
              </a:rPr>
              <a:t>PD 1 detects the link broken</a:t>
            </a:r>
            <a:br>
              <a:rPr lang="en-US" altLang="ko-KR" sz="1500" dirty="0" smtClean="0">
                <a:solidFill>
                  <a:srgbClr val="C00000"/>
                </a:solidFill>
              </a:rPr>
            </a:br>
            <a:r>
              <a:rPr lang="en-US" altLang="ko-KR" sz="1500" dirty="0" smtClean="0">
                <a:solidFill>
                  <a:srgbClr val="C00000"/>
                </a:solidFill>
              </a:rPr>
              <a:t>(due to MGNF (Type = 1))</a:t>
            </a:r>
            <a:endParaRPr lang="ko-KR" altLang="en-US" sz="1500" dirty="0">
              <a:solidFill>
                <a:srgbClr val="C00000"/>
              </a:solidFill>
            </a:endParaRPr>
          </a:p>
        </p:txBody>
      </p:sp>
      <p:cxnSp>
        <p:nvCxnSpPr>
          <p:cNvPr id="52" name="직선 화살표 연결선 51"/>
          <p:cNvCxnSpPr/>
          <p:nvPr/>
        </p:nvCxnSpPr>
        <p:spPr bwMode="auto">
          <a:xfrm>
            <a:off x="1350319" y="5589240"/>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3491880" y="5194067"/>
            <a:ext cx="2199641" cy="323165"/>
          </a:xfrm>
          <a:prstGeom prst="rect">
            <a:avLst/>
          </a:prstGeom>
          <a:noFill/>
        </p:spPr>
        <p:txBody>
          <a:bodyPr wrap="none" rtlCol="0">
            <a:spAutoFit/>
          </a:bodyPr>
          <a:lstStyle/>
          <a:p>
            <a:r>
              <a:rPr lang="en-US" altLang="ko-KR" sz="1500" dirty="0" smtClean="0">
                <a:solidFill>
                  <a:srgbClr val="0070C0"/>
                </a:solidFill>
              </a:rPr>
              <a:t>New Link is established</a:t>
            </a:r>
            <a:endParaRPr lang="ko-KR" altLang="en-US" sz="1500" dirty="0">
              <a:solidFill>
                <a:srgbClr val="0070C0"/>
              </a:solidFill>
            </a:endParaRPr>
          </a:p>
        </p:txBody>
      </p:sp>
      <p:cxnSp>
        <p:nvCxnSpPr>
          <p:cNvPr id="54" name="직선 화살표 연결선 53"/>
          <p:cNvCxnSpPr/>
          <p:nvPr/>
        </p:nvCxnSpPr>
        <p:spPr bwMode="auto">
          <a:xfrm>
            <a:off x="1350318" y="4221088"/>
            <a:ext cx="6443365" cy="0"/>
          </a:xfrm>
          <a:prstGeom prst="straightConnector1">
            <a:avLst/>
          </a:prstGeom>
          <a:ln>
            <a:headEnd type="oval" w="med" len="med"/>
            <a:tailEnd type="arrow"/>
          </a:ln>
        </p:spPr>
        <p:style>
          <a:lnRef idx="2">
            <a:schemeClr val="dk1"/>
          </a:lnRef>
          <a:fillRef idx="0">
            <a:schemeClr val="dk1"/>
          </a:fillRef>
          <a:effectRef idx="1">
            <a:schemeClr val="dk1"/>
          </a:effectRef>
          <a:fontRef idx="minor">
            <a:schemeClr val="tx1"/>
          </a:fontRef>
        </p:style>
      </p:cxnSp>
      <p:sp>
        <p:nvSpPr>
          <p:cNvPr id="55" name="TextBox 54"/>
          <p:cNvSpPr txBox="1"/>
          <p:nvPr/>
        </p:nvSpPr>
        <p:spPr>
          <a:xfrm>
            <a:off x="1953996" y="3897922"/>
            <a:ext cx="3204723" cy="323165"/>
          </a:xfrm>
          <a:prstGeom prst="rect">
            <a:avLst/>
          </a:prstGeom>
          <a:noFill/>
        </p:spPr>
        <p:txBody>
          <a:bodyPr wrap="none" rtlCol="0">
            <a:spAutoFit/>
          </a:bodyPr>
          <a:lstStyle/>
          <a:p>
            <a:r>
              <a:rPr lang="en-US" altLang="ko-KR" sz="1500" dirty="0" smtClean="0"/>
              <a:t>Send MGNF </a:t>
            </a:r>
            <a:r>
              <a:rPr lang="en-US" altLang="ko-KR" sz="1500" dirty="0"/>
              <a:t>(notification type = 7) .</a:t>
            </a:r>
          </a:p>
        </p:txBody>
      </p:sp>
    </p:spTree>
    <p:extLst>
      <p:ext uri="{BB962C8B-B14F-4D97-AF65-F5344CB8AC3E}">
        <p14:creationId xmlns:p14="http://schemas.microsoft.com/office/powerpoint/2010/main" val="817564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39822</TotalTime>
  <Words>614</Words>
  <Application>Microsoft Office PowerPoint</Application>
  <PresentationFormat>화면 슬라이드 쇼(4:3)</PresentationFormat>
  <Paragraphs>89</Paragraphs>
  <Slides>7</Slides>
  <Notes>5</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IEEE-P802_15</vt:lpstr>
      <vt:lpstr>PowerPoint 프레젠테이션</vt:lpstr>
      <vt:lpstr>PowerPoint 프레젠테이션</vt:lpstr>
      <vt:lpstr>Mobility Support for Group (1/4)</vt:lpstr>
      <vt:lpstr>Mobility Support for Group (2/4)</vt:lpstr>
      <vt:lpstr>Mobility Support for Group (3/4)</vt:lpstr>
      <vt:lpstr>Mobility Support for Group (4/4)</vt:lpstr>
      <vt:lpstr>Flow Chart - Local Repair</vt:lpstr>
    </vt:vector>
  </TitlesOfParts>
  <Company>Chung-Ang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WoongsooNa</cp:lastModifiedBy>
  <cp:revision>188</cp:revision>
  <cp:lastPrinted>1998-02-10T13:28:06Z</cp:lastPrinted>
  <dcterms:created xsi:type="dcterms:W3CDTF">2007-11-11T16:49:01Z</dcterms:created>
  <dcterms:modified xsi:type="dcterms:W3CDTF">2015-03-10T17:42:53Z</dcterms:modified>
</cp:coreProperties>
</file>