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0"/>
  </p:notesMasterIdLst>
  <p:handoutMasterIdLst>
    <p:handoutMasterId r:id="rId11"/>
  </p:handoutMasterIdLst>
  <p:sldIdLst>
    <p:sldId id="908" r:id="rId2"/>
    <p:sldId id="954" r:id="rId3"/>
    <p:sldId id="790" r:id="rId4"/>
    <p:sldId id="791" r:id="rId5"/>
    <p:sldId id="795" r:id="rId6"/>
    <p:sldId id="792" r:id="rId7"/>
    <p:sldId id="796" r:id="rId8"/>
    <p:sldId id="974" r:id="rId9"/>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1777" autoAdjust="0"/>
  </p:normalViewPr>
  <p:slideViewPr>
    <p:cSldViewPr>
      <p:cViewPr>
        <p:scale>
          <a:sx n="95" d="100"/>
          <a:sy n="95" d="100"/>
        </p:scale>
        <p:origin x="-1306"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42" d="100"/>
          <a:sy n="42" d="100"/>
        </p:scale>
        <p:origin x="2861" y="53"/>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3/11/2015</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a:t>
            </a:fld>
            <a:endParaRPr lang="en-US" altLang="ko-KR"/>
          </a:p>
        </p:txBody>
      </p:sp>
    </p:spTree>
    <p:extLst>
      <p:ext uri="{BB962C8B-B14F-4D97-AF65-F5344CB8AC3E}">
        <p14:creationId xmlns:p14="http://schemas.microsoft.com/office/powerpoint/2010/main" val="1308265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2295269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1875587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a:t>
            </a:fld>
            <a:endParaRPr lang="en-US" altLang="ko-KR"/>
          </a:p>
        </p:txBody>
      </p:sp>
    </p:spTree>
    <p:extLst>
      <p:ext uri="{BB962C8B-B14F-4D97-AF65-F5344CB8AC3E}">
        <p14:creationId xmlns:p14="http://schemas.microsoft.com/office/powerpoint/2010/main" val="3839213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7</a:t>
            </a:fld>
            <a:endParaRPr lang="en-US" altLang="ko-KR"/>
          </a:p>
        </p:txBody>
      </p:sp>
    </p:spTree>
    <p:extLst>
      <p:ext uri="{BB962C8B-B14F-4D97-AF65-F5344CB8AC3E}">
        <p14:creationId xmlns:p14="http://schemas.microsoft.com/office/powerpoint/2010/main" val="4118635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15-15-0231-00-0008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March </a:t>
            </a:r>
            <a:r>
              <a:rPr lang="en-US" altLang="ko-KR" sz="1400" b="1" dirty="0">
                <a:latin typeface="Times New Roman" pitchFamily="18" charset="0"/>
              </a:rPr>
              <a:t>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a:t>
            </a:r>
            <a:r>
              <a:rPr lang="en-US" altLang="ko-KR" sz="1400" dirty="0" smtClean="0"/>
              <a:t>Leaving </a:t>
            </a:r>
            <a:r>
              <a:rPr lang="en-US" altLang="ko-KR" sz="1400" dirty="0"/>
              <a:t>procedure of group for PAC</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a:ea typeface="宋体" pitchFamily="2" charset="-122"/>
              </a:rPr>
              <a:t>[March 10th, 2015]	</a:t>
            </a:r>
          </a:p>
          <a:p>
            <a:pPr>
              <a:defRPr/>
            </a:pPr>
            <a:r>
              <a:rPr lang="en-US" altLang="zh-CN" sz="1400" b="1" dirty="0">
                <a:ea typeface="宋体" pitchFamily="2" charset="-122"/>
              </a:rPr>
              <a:t>Source:</a:t>
            </a:r>
            <a:r>
              <a:rPr lang="en-US" altLang="zh-CN" sz="1400" dirty="0">
                <a:ea typeface="宋体" pitchFamily="2" charset="-122"/>
              </a:rPr>
              <a:t> [</a:t>
            </a:r>
            <a:r>
              <a:rPr lang="en-US" altLang="zh-CN" sz="1400" dirty="0" err="1">
                <a:ea typeface="宋体" pitchFamily="2" charset="-122"/>
              </a:rPr>
              <a:t>Woongsoo</a:t>
            </a:r>
            <a:r>
              <a:rPr lang="en-US" altLang="zh-CN" sz="1400" dirty="0">
                <a:ea typeface="宋体" pitchFamily="2" charset="-122"/>
              </a:rPr>
              <a:t> Na and </a:t>
            </a:r>
            <a:r>
              <a:rPr lang="en-US" altLang="zh-CN" sz="1400" dirty="0" err="1">
                <a:ea typeface="宋体" pitchFamily="2" charset="-122"/>
              </a:rPr>
              <a:t>Sungrae</a:t>
            </a:r>
            <a:r>
              <a:rPr lang="en-US" altLang="zh-CN" sz="1400" dirty="0">
                <a:ea typeface="宋体" pitchFamily="2" charset="-122"/>
              </a:rPr>
              <a:t> Cho] </a:t>
            </a:r>
          </a:p>
          <a:p>
            <a:pPr>
              <a:defRPr/>
            </a:pPr>
            <a:r>
              <a:rPr lang="en-US" altLang="zh-CN" sz="1400" b="1" dirty="0">
                <a:ea typeface="宋体" pitchFamily="2" charset="-122"/>
              </a:rPr>
              <a:t>Company:</a:t>
            </a:r>
            <a:r>
              <a:rPr lang="en-US" altLang="zh-CN" sz="1400" dirty="0">
                <a:ea typeface="宋体" pitchFamily="2" charset="-122"/>
              </a:rPr>
              <a:t> [Chung-</a:t>
            </a:r>
            <a:r>
              <a:rPr lang="en-US" altLang="zh-CN" sz="1400" dirty="0" err="1">
                <a:ea typeface="宋体" pitchFamily="2" charset="-122"/>
              </a:rPr>
              <a:t>Ang</a:t>
            </a:r>
            <a:r>
              <a:rPr lang="en-US" altLang="zh-CN" sz="1400" dirty="0">
                <a:ea typeface="宋体" pitchFamily="2" charset="-122"/>
              </a:rPr>
              <a:t> University, Korea]</a:t>
            </a:r>
          </a:p>
          <a:p>
            <a:pPr>
              <a:defRPr/>
            </a:pPr>
            <a:r>
              <a:rPr lang="en-US" altLang="zh-CN" sz="1400" b="1" dirty="0">
                <a:ea typeface="宋体" pitchFamily="2" charset="-122"/>
              </a:rPr>
              <a:t>E-Mail:</a:t>
            </a:r>
            <a:r>
              <a:rPr lang="en-US" altLang="zh-CN" sz="1400" dirty="0">
                <a:ea typeface="宋体" pitchFamily="2" charset="-122"/>
              </a:rPr>
              <a:t> [wsna@uclab.re.kr srcho@cau.ac.kr]</a:t>
            </a:r>
          </a:p>
          <a:p>
            <a:pPr>
              <a:spcBef>
                <a:spcPts val="600"/>
              </a:spcBef>
              <a:spcAft>
                <a:spcPts val="600"/>
              </a:spcAft>
              <a:defRPr/>
            </a:pPr>
            <a:r>
              <a:rPr lang="en-US" altLang="zh-CN" sz="1400" b="1" dirty="0" smtClean="0">
                <a:ea typeface="宋体" pitchFamily="2" charset="-122"/>
              </a:rPr>
              <a:t>Re</a:t>
            </a:r>
            <a:r>
              <a:rPr lang="en-US" altLang="zh-CN" sz="1400" b="1" dirty="0">
                <a:ea typeface="宋体" pitchFamily="2" charset="-122"/>
              </a:rPr>
              <a:t>:</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ko-KR" sz="1400" dirty="0"/>
              <a:t>Leaving procedure of group for PAC</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a:ea typeface="宋体" pitchFamily="2" charset="-122"/>
              </a:rPr>
              <a:t>[To introduce proposed leaving procedure for PAC]</a:t>
            </a: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Leaving Procedure of Group for PAC</a:t>
            </a:r>
          </a:p>
        </p:txBody>
      </p:sp>
    </p:spTree>
    <p:extLst>
      <p:ext uri="{BB962C8B-B14F-4D97-AF65-F5344CB8AC3E}">
        <p14:creationId xmlns:p14="http://schemas.microsoft.com/office/powerpoint/2010/main" val="1273901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Leaving Group (1/5) </a:t>
            </a:r>
            <a:endParaRPr lang="ko-KR" altLang="en-US" dirty="0"/>
          </a:p>
        </p:txBody>
      </p:sp>
      <p:sp>
        <p:nvSpPr>
          <p:cNvPr id="3" name="내용 개체 틀 2"/>
          <p:cNvSpPr>
            <a:spLocks noGrp="1"/>
          </p:cNvSpPr>
          <p:nvPr>
            <p:ph idx="1"/>
          </p:nvPr>
        </p:nvSpPr>
        <p:spPr/>
        <p:txBody>
          <a:bodyPr/>
          <a:lstStyle/>
          <a:p>
            <a:r>
              <a:rPr lang="en-US" altLang="ko-KR" dirty="0" smtClean="0"/>
              <a:t>There are several reasons for a PD to leave from the network: (1) by its intention, (2) by mobility, (3) by limited resources.</a:t>
            </a:r>
          </a:p>
          <a:p>
            <a:r>
              <a:rPr lang="en-US" altLang="ko-KR" dirty="0" smtClean="0"/>
              <a:t>If a PD wants to leave from a group, it multicasts (within K-hop) a MGNF with notification type set to 2. A recipient of MGNF may send rekeying messages to valid group members for forward secrecy.</a:t>
            </a:r>
          </a:p>
          <a:p>
            <a:pPr lvl="1" algn="just"/>
            <a:r>
              <a:rPr lang="en-US" altLang="ko-KR" sz="2000" dirty="0"/>
              <a:t>Upon receiving </a:t>
            </a:r>
            <a:r>
              <a:rPr lang="en-US" altLang="ko-KR" sz="2000" dirty="0" smtClean="0"/>
              <a:t>the </a:t>
            </a:r>
            <a:r>
              <a:rPr lang="en-US" altLang="ko-KR" sz="2000" dirty="0"/>
              <a:t>MGNF, a forwarding PD </a:t>
            </a:r>
            <a:r>
              <a:rPr lang="en-US" altLang="ko-KR" sz="2000" dirty="0" smtClean="0"/>
              <a:t>deletes </a:t>
            </a:r>
            <a:r>
              <a:rPr lang="en-US" altLang="ko-KR" sz="2000" dirty="0"/>
              <a:t>the </a:t>
            </a:r>
            <a:r>
              <a:rPr lang="en-US" altLang="ko-KR" sz="2000" dirty="0" smtClean="0"/>
              <a:t>entry </a:t>
            </a:r>
            <a:r>
              <a:rPr lang="en-US" altLang="ko-KR" sz="2000" dirty="0"/>
              <a:t>of the originator of the </a:t>
            </a:r>
            <a:r>
              <a:rPr lang="en-US" altLang="ko-KR" sz="2000" dirty="0" smtClean="0"/>
              <a:t>MGNF, </a:t>
            </a:r>
            <a:r>
              <a:rPr lang="en-US" altLang="ko-KR" sz="2000" dirty="0"/>
              <a:t>and forward the MGNF.</a:t>
            </a:r>
          </a:p>
          <a:p>
            <a:pPr lvl="1" algn="just"/>
            <a:r>
              <a:rPr lang="en-US" altLang="ko-KR" sz="2000" dirty="0"/>
              <a:t>Upon receiving </a:t>
            </a:r>
            <a:r>
              <a:rPr lang="en-US" altLang="ko-KR" sz="2000" dirty="0" smtClean="0"/>
              <a:t>the </a:t>
            </a:r>
            <a:r>
              <a:rPr lang="en-US" altLang="ko-KR" sz="2000" dirty="0"/>
              <a:t>MGNF, a non-forwarding PD </a:t>
            </a:r>
            <a:r>
              <a:rPr lang="en-US" altLang="ko-KR" sz="2000" dirty="0" smtClean="0"/>
              <a:t>deletes </a:t>
            </a:r>
            <a:r>
              <a:rPr lang="en-US" altLang="ko-KR" sz="2000" dirty="0"/>
              <a:t>the </a:t>
            </a:r>
            <a:r>
              <a:rPr lang="en-US" altLang="ko-KR" sz="2000" dirty="0" smtClean="0"/>
              <a:t>entry </a:t>
            </a:r>
            <a:r>
              <a:rPr lang="en-US" altLang="ko-KR" sz="2000" dirty="0"/>
              <a:t>of the originator of the </a:t>
            </a:r>
            <a:r>
              <a:rPr lang="en-US" altLang="ko-KR" sz="2000" dirty="0" smtClean="0"/>
              <a:t>MGNF, </a:t>
            </a:r>
            <a:r>
              <a:rPr lang="en-US" altLang="ko-KR" sz="2000" dirty="0"/>
              <a:t>but does not forward the MGNF</a:t>
            </a:r>
            <a:r>
              <a:rPr lang="en-US" altLang="ko-KR" sz="2000" dirty="0" smtClean="0"/>
              <a:t>.</a:t>
            </a:r>
          </a:p>
          <a:p>
            <a:pPr lvl="1" algn="just"/>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930B5676-B763-49EF-9EE9-1C510D5788E8}" type="slidenum">
              <a:rPr lang="en-US" altLang="ko-KR" smtClean="0"/>
              <a:pPr>
                <a:defRPr/>
              </a:pPr>
              <a:t>3</a:t>
            </a:fld>
            <a:endParaRPr lang="en-US" altLang="ko-KR"/>
          </a:p>
        </p:txBody>
      </p:sp>
    </p:spTree>
    <p:extLst>
      <p:ext uri="{BB962C8B-B14F-4D97-AF65-F5344CB8AC3E}">
        <p14:creationId xmlns:p14="http://schemas.microsoft.com/office/powerpoint/2010/main" val="3014473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Leaving Group (2/5</a:t>
            </a:r>
            <a:r>
              <a:rPr lang="en-US" altLang="ko-KR" dirty="0"/>
              <a:t>) </a:t>
            </a:r>
            <a:endParaRPr lang="ko-KR" altLang="en-US" dirty="0"/>
          </a:p>
        </p:txBody>
      </p:sp>
      <p:sp>
        <p:nvSpPr>
          <p:cNvPr id="3" name="내용 개체 틀 2"/>
          <p:cNvSpPr>
            <a:spLocks noGrp="1"/>
          </p:cNvSpPr>
          <p:nvPr>
            <p:ph idx="1"/>
          </p:nvPr>
        </p:nvSpPr>
        <p:spPr>
          <a:xfrm>
            <a:off x="685800" y="1556792"/>
            <a:ext cx="3382144" cy="4539208"/>
          </a:xfrm>
        </p:spPr>
        <p:txBody>
          <a:bodyPr/>
          <a:lstStyle/>
          <a:p>
            <a:r>
              <a:rPr lang="en-US" altLang="ko-KR" sz="2000" dirty="0"/>
              <a:t>If </a:t>
            </a:r>
            <a:r>
              <a:rPr lang="en-US" altLang="ko-KR" sz="2000" dirty="0" smtClean="0"/>
              <a:t>PD C </a:t>
            </a:r>
            <a:r>
              <a:rPr lang="en-US" altLang="ko-KR" sz="2000" dirty="0"/>
              <a:t>wants to leave from a </a:t>
            </a:r>
            <a:r>
              <a:rPr lang="en-US" altLang="ko-KR" sz="2000" dirty="0" smtClean="0"/>
              <a:t>group</a:t>
            </a:r>
            <a:r>
              <a:rPr lang="en-US" altLang="ko-KR" sz="2000" dirty="0"/>
              <a:t>, it </a:t>
            </a:r>
            <a:r>
              <a:rPr lang="en-US" altLang="ko-KR" sz="2000" dirty="0" smtClean="0"/>
              <a:t>multicasts a </a:t>
            </a:r>
            <a:r>
              <a:rPr lang="en-US" altLang="ko-KR" sz="2000" dirty="0"/>
              <a:t>MGNF with notification type set to 2</a:t>
            </a:r>
            <a:r>
              <a:rPr lang="en-US" altLang="ko-KR" sz="2000" dirty="0" smtClean="0"/>
              <a:t>.</a:t>
            </a:r>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
        <p:nvSpPr>
          <p:cNvPr id="6" name="TextBox 5"/>
          <p:cNvSpPr txBox="1"/>
          <p:nvPr/>
        </p:nvSpPr>
        <p:spPr>
          <a:xfrm>
            <a:off x="6959967" y="2889938"/>
            <a:ext cx="1758687" cy="276999"/>
          </a:xfrm>
          <a:prstGeom prst="rect">
            <a:avLst/>
          </a:prstGeom>
          <a:noFill/>
        </p:spPr>
        <p:txBody>
          <a:bodyPr wrap="none" rtlCol="0">
            <a:spAutoFit/>
          </a:bodyPr>
          <a:lstStyle/>
          <a:p>
            <a:r>
              <a:rPr lang="en-US" altLang="ko-KR" sz="1200" dirty="0" smtClean="0"/>
              <a:t>&lt;PD C’s </a:t>
            </a:r>
            <a:r>
              <a:rPr lang="en-US" altLang="ko-KR" sz="1200" dirty="0"/>
              <a:t>Group </a:t>
            </a:r>
            <a:r>
              <a:rPr lang="en-US" altLang="ko-KR" sz="1200" dirty="0" smtClean="0"/>
              <a:t>Table </a:t>
            </a:r>
            <a:r>
              <a:rPr lang="en-US" altLang="ko-KR" sz="1200" dirty="0"/>
              <a:t>&gt;</a:t>
            </a:r>
            <a:endParaRPr lang="ko-KR" altLang="en-US" sz="1200" dirty="0"/>
          </a:p>
        </p:txBody>
      </p:sp>
      <p:graphicFrame>
        <p:nvGraphicFramePr>
          <p:cNvPr id="7" name="표 6"/>
          <p:cNvGraphicFramePr>
            <a:graphicFrameLocks noGrp="1"/>
          </p:cNvGraphicFramePr>
          <p:nvPr>
            <p:extLst>
              <p:ext uri="{D42A27DB-BD31-4B8C-83A1-F6EECF244321}">
                <p14:modId xmlns:p14="http://schemas.microsoft.com/office/powerpoint/2010/main" val="1427192948"/>
              </p:ext>
            </p:extLst>
          </p:nvPr>
        </p:nvGraphicFramePr>
        <p:xfrm>
          <a:off x="6997630" y="3109838"/>
          <a:ext cx="1678826" cy="731436"/>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8" name="타원 7"/>
          <p:cNvSpPr/>
          <p:nvPr/>
        </p:nvSpPr>
        <p:spPr bwMode="auto">
          <a:xfrm>
            <a:off x="5037656" y="4081105"/>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smtClean="0">
                <a:solidFill>
                  <a:schemeClr val="bg1"/>
                </a:solidFill>
                <a:ea typeface="굴림" pitchFamily="50" charset="-127"/>
              </a:rPr>
              <a:t>A</a:t>
            </a:r>
            <a:endParaRPr lang="ko-KR" altLang="en-US" sz="1500" dirty="0">
              <a:solidFill>
                <a:schemeClr val="bg1"/>
              </a:solidFill>
              <a:ea typeface="굴림" pitchFamily="50" charset="-127"/>
            </a:endParaRPr>
          </a:p>
        </p:txBody>
      </p:sp>
      <p:sp>
        <p:nvSpPr>
          <p:cNvPr id="9" name="타원 6"/>
          <p:cNvSpPr>
            <a:spLocks noChangeArrowheads="1"/>
          </p:cNvSpPr>
          <p:nvPr/>
        </p:nvSpPr>
        <p:spPr bwMode="auto">
          <a:xfrm>
            <a:off x="6017744" y="3635736"/>
            <a:ext cx="324216" cy="324216"/>
          </a:xfrm>
          <a:prstGeom prst="ellipse">
            <a:avLst/>
          </a:prstGeom>
          <a:ln>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r>
              <a:rPr lang="en-US" altLang="ko-KR" sz="1500" dirty="0" smtClean="0">
                <a:solidFill>
                  <a:schemeClr val="tx1"/>
                </a:solidFill>
              </a:rPr>
              <a:t>B</a:t>
            </a:r>
            <a:endParaRPr lang="ko-KR" altLang="en-US" sz="1500" dirty="0">
              <a:solidFill>
                <a:schemeClr val="tx1"/>
              </a:solidFill>
            </a:endParaRPr>
          </a:p>
        </p:txBody>
      </p:sp>
      <p:sp>
        <p:nvSpPr>
          <p:cNvPr id="11" name="타원 6"/>
          <p:cNvSpPr>
            <a:spLocks noChangeArrowheads="1"/>
          </p:cNvSpPr>
          <p:nvPr/>
        </p:nvSpPr>
        <p:spPr bwMode="auto">
          <a:xfrm>
            <a:off x="7006354" y="3979685"/>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6"/>
          <p:cNvSpPr>
            <a:spLocks noChangeArrowheads="1"/>
          </p:cNvSpPr>
          <p:nvPr/>
        </p:nvSpPr>
        <p:spPr bwMode="auto">
          <a:xfrm>
            <a:off x="6594953" y="2971338"/>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20" name="TextBox 81"/>
          <p:cNvSpPr txBox="1">
            <a:spLocks noChangeArrowheads="1"/>
          </p:cNvSpPr>
          <p:nvPr/>
        </p:nvSpPr>
        <p:spPr bwMode="auto">
          <a:xfrm>
            <a:off x="3216624" y="5795972"/>
            <a:ext cx="3865161"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a:t>Multicast Group Notification Frame</a:t>
            </a:r>
            <a:endParaRPr lang="ko-KR" altLang="en-US" dirty="0"/>
          </a:p>
        </p:txBody>
      </p:sp>
      <p:sp>
        <p:nvSpPr>
          <p:cNvPr id="21" name="오른쪽 화살표 20"/>
          <p:cNvSpPr/>
          <p:nvPr/>
        </p:nvSpPr>
        <p:spPr>
          <a:xfrm rot="11717964">
            <a:off x="6312381" y="3871555"/>
            <a:ext cx="649287" cy="144462"/>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sp>
        <p:nvSpPr>
          <p:cNvPr id="23" name="오른쪽 화살표 22"/>
          <p:cNvSpPr/>
          <p:nvPr/>
        </p:nvSpPr>
        <p:spPr>
          <a:xfrm>
            <a:off x="2555776" y="5908407"/>
            <a:ext cx="649287" cy="144462"/>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cxnSp>
        <p:nvCxnSpPr>
          <p:cNvPr id="22" name="직선 연결선 21"/>
          <p:cNvCxnSpPr/>
          <p:nvPr/>
        </p:nvCxnSpPr>
        <p:spPr bwMode="auto">
          <a:xfrm flipV="1">
            <a:off x="5377599" y="3888581"/>
            <a:ext cx="618884" cy="31239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24" name="직선 연결선 23"/>
          <p:cNvCxnSpPr/>
          <p:nvPr/>
        </p:nvCxnSpPr>
        <p:spPr bwMode="auto">
          <a:xfrm flipV="1">
            <a:off x="6304827" y="3271893"/>
            <a:ext cx="318977" cy="372139"/>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5" name="TextBox 24"/>
          <p:cNvSpPr txBox="1"/>
          <p:nvPr/>
        </p:nvSpPr>
        <p:spPr>
          <a:xfrm>
            <a:off x="2921404" y="3554128"/>
            <a:ext cx="1687513" cy="276999"/>
          </a:xfrm>
          <a:prstGeom prst="rect">
            <a:avLst/>
          </a:prstGeom>
          <a:noFill/>
        </p:spPr>
        <p:txBody>
          <a:bodyPr wrap="none" rtlCol="0">
            <a:spAutoFit/>
          </a:bodyPr>
          <a:lstStyle/>
          <a:p>
            <a:r>
              <a:rPr lang="en-US" altLang="ko-KR" sz="1200" dirty="0" smtClean="0"/>
              <a:t>&lt;PD A’s </a:t>
            </a:r>
            <a:r>
              <a:rPr lang="en-US" altLang="ko-KR" sz="1200" dirty="0"/>
              <a:t>Group Table</a:t>
            </a:r>
            <a:r>
              <a:rPr lang="en-US" altLang="ko-KR" sz="1200" dirty="0" smtClean="0"/>
              <a:t>&gt;</a:t>
            </a:r>
            <a:endParaRPr lang="ko-KR" altLang="en-US" sz="1200" dirty="0"/>
          </a:p>
        </p:txBody>
      </p:sp>
      <p:graphicFrame>
        <p:nvGraphicFramePr>
          <p:cNvPr id="26" name="표 25"/>
          <p:cNvGraphicFramePr>
            <a:graphicFrameLocks noGrp="1"/>
          </p:cNvGraphicFramePr>
          <p:nvPr>
            <p:extLst>
              <p:ext uri="{D42A27DB-BD31-4B8C-83A1-F6EECF244321}">
                <p14:modId xmlns:p14="http://schemas.microsoft.com/office/powerpoint/2010/main" val="240355450"/>
              </p:ext>
            </p:extLst>
          </p:nvPr>
        </p:nvGraphicFramePr>
        <p:xfrm>
          <a:off x="2776659" y="3831128"/>
          <a:ext cx="2037452" cy="731436"/>
        </p:xfrm>
        <a:graphic>
          <a:graphicData uri="http://schemas.openxmlformats.org/drawingml/2006/table">
            <a:tbl>
              <a:tblPr firstRow="1" bandRow="1">
                <a:tableStyleId>{5940675A-B579-460E-94D1-54222C63F5DA}</a:tableStyleId>
              </a:tblPr>
              <a:tblGrid>
                <a:gridCol w="1018726"/>
                <a:gridCol w="101872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27" name="TextBox 26"/>
          <p:cNvSpPr txBox="1"/>
          <p:nvPr/>
        </p:nvSpPr>
        <p:spPr>
          <a:xfrm>
            <a:off x="5513692" y="1502031"/>
            <a:ext cx="1715406" cy="276999"/>
          </a:xfrm>
          <a:prstGeom prst="rect">
            <a:avLst/>
          </a:prstGeom>
          <a:noFill/>
        </p:spPr>
        <p:txBody>
          <a:bodyPr wrap="none" rtlCol="0">
            <a:spAutoFit/>
          </a:bodyPr>
          <a:lstStyle/>
          <a:p>
            <a:r>
              <a:rPr lang="en-US" altLang="ko-KR" sz="1200" dirty="0" smtClean="0"/>
              <a:t>&lt;PD D’s Group Table&gt;</a:t>
            </a:r>
            <a:endParaRPr lang="ko-KR" altLang="en-US" sz="1200" dirty="0"/>
          </a:p>
        </p:txBody>
      </p:sp>
      <p:sp>
        <p:nvSpPr>
          <p:cNvPr id="29" name="TextBox 28"/>
          <p:cNvSpPr txBox="1"/>
          <p:nvPr/>
        </p:nvSpPr>
        <p:spPr>
          <a:xfrm>
            <a:off x="5419901" y="4293096"/>
            <a:ext cx="1707390" cy="276999"/>
          </a:xfrm>
          <a:prstGeom prst="rect">
            <a:avLst/>
          </a:prstGeom>
          <a:noFill/>
        </p:spPr>
        <p:txBody>
          <a:bodyPr wrap="none" rtlCol="0">
            <a:spAutoFit/>
          </a:bodyPr>
          <a:lstStyle/>
          <a:p>
            <a:r>
              <a:rPr lang="en-US" altLang="ko-KR" sz="1200" dirty="0" smtClean="0"/>
              <a:t>&lt;PD B’s </a:t>
            </a:r>
            <a:r>
              <a:rPr lang="en-US" altLang="ko-KR" sz="1200" dirty="0"/>
              <a:t>Group Table</a:t>
            </a:r>
            <a:r>
              <a:rPr lang="en-US" altLang="ko-KR" sz="1200" dirty="0" smtClean="0"/>
              <a:t>&gt;</a:t>
            </a:r>
            <a:endParaRPr lang="ko-KR" altLang="en-US" sz="1200" dirty="0"/>
          </a:p>
        </p:txBody>
      </p:sp>
      <p:graphicFrame>
        <p:nvGraphicFramePr>
          <p:cNvPr id="31" name="표 30"/>
          <p:cNvGraphicFramePr>
            <a:graphicFrameLocks noGrp="1"/>
          </p:cNvGraphicFramePr>
          <p:nvPr>
            <p:extLst>
              <p:ext uri="{D42A27DB-BD31-4B8C-83A1-F6EECF244321}">
                <p14:modId xmlns:p14="http://schemas.microsoft.com/office/powerpoint/2010/main" val="1758468418"/>
              </p:ext>
            </p:extLst>
          </p:nvPr>
        </p:nvGraphicFramePr>
        <p:xfrm>
          <a:off x="5531067" y="1916832"/>
          <a:ext cx="1678826" cy="1005714"/>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tx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C</a:t>
                      </a:r>
                      <a:endParaRPr lang="ko-KR" altLang="en-US" sz="1200" kern="1200" dirty="0">
                        <a:solidFill>
                          <a:schemeClr val="dk1"/>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t>……</a:t>
                      </a:r>
                      <a:endParaRPr lang="ko-KR" altLang="en-US" sz="1200" kern="1200" dirty="0" smtClean="0">
                        <a:solidFill>
                          <a:schemeClr val="dk1"/>
                        </a:solidFill>
                        <a:latin typeface="+mn-lt"/>
                        <a:ea typeface="+mn-ea"/>
                        <a:cs typeface="+mn-cs"/>
                      </a:endParaRPr>
                    </a:p>
                  </a:txBody>
                  <a:tcPr marL="91439" marR="91439" marT="45699" marB="45699"/>
                </a:tc>
              </a:tr>
            </a:tbl>
          </a:graphicData>
        </a:graphic>
      </p:graphicFrame>
      <p:graphicFrame>
        <p:nvGraphicFramePr>
          <p:cNvPr id="32" name="표 31"/>
          <p:cNvGraphicFramePr>
            <a:graphicFrameLocks noGrp="1"/>
          </p:cNvGraphicFramePr>
          <p:nvPr>
            <p:extLst>
              <p:ext uri="{D42A27DB-BD31-4B8C-83A1-F6EECF244321}">
                <p14:modId xmlns:p14="http://schemas.microsoft.com/office/powerpoint/2010/main" val="2388974357"/>
              </p:ext>
            </p:extLst>
          </p:nvPr>
        </p:nvGraphicFramePr>
        <p:xfrm>
          <a:off x="5488685" y="4578901"/>
          <a:ext cx="1678826" cy="1279992"/>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solidFill>
                            <a:schemeClr val="dk1"/>
                          </a:solidFill>
                          <a:latin typeface="+mn-lt"/>
                          <a:ea typeface="+mn-ea"/>
                          <a:cs typeface="+mn-cs"/>
                        </a:rPr>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C</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solidFill>
                            <a:schemeClr val="dk1"/>
                          </a:solidFill>
                          <a:latin typeface="+mn-lt"/>
                          <a:ea typeface="+mn-ea"/>
                          <a:cs typeface="+mn-cs"/>
                        </a:rPr>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cxnSp>
        <p:nvCxnSpPr>
          <p:cNvPr id="33" name="직선 연결선 32"/>
          <p:cNvCxnSpPr>
            <a:stCxn id="11" idx="2"/>
            <a:endCxn id="9" idx="5"/>
          </p:cNvCxnSpPr>
          <p:nvPr/>
        </p:nvCxnSpPr>
        <p:spPr bwMode="auto">
          <a:xfrm flipH="1" flipV="1">
            <a:off x="6294480" y="3912472"/>
            <a:ext cx="711874" cy="22932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Tree>
    <p:extLst>
      <p:ext uri="{BB962C8B-B14F-4D97-AF65-F5344CB8AC3E}">
        <p14:creationId xmlns:p14="http://schemas.microsoft.com/office/powerpoint/2010/main" val="73144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Leaving Group (3/5</a:t>
            </a:r>
            <a:r>
              <a:rPr lang="en-US" altLang="ko-KR" dirty="0"/>
              <a:t>) </a:t>
            </a:r>
            <a:endParaRPr lang="ko-KR" altLang="en-US" dirty="0"/>
          </a:p>
        </p:txBody>
      </p:sp>
      <p:sp>
        <p:nvSpPr>
          <p:cNvPr id="3" name="내용 개체 틀 2"/>
          <p:cNvSpPr>
            <a:spLocks noGrp="1"/>
          </p:cNvSpPr>
          <p:nvPr>
            <p:ph idx="1"/>
          </p:nvPr>
        </p:nvSpPr>
        <p:spPr>
          <a:xfrm>
            <a:off x="685800" y="1556792"/>
            <a:ext cx="3382144" cy="4539208"/>
          </a:xfrm>
        </p:spPr>
        <p:txBody>
          <a:bodyPr/>
          <a:lstStyle/>
          <a:p>
            <a:pPr marL="342900" lvl="1" indent="-342900">
              <a:buFontTx/>
              <a:buChar char="•"/>
            </a:pPr>
            <a:r>
              <a:rPr lang="en-US" altLang="ko-KR" sz="2000" dirty="0" smtClean="0"/>
              <a:t>B receives the MGNF from C and deletes the </a:t>
            </a:r>
            <a:r>
              <a:rPr lang="en-US" altLang="ko-KR" sz="2000" dirty="0"/>
              <a:t>entry of the originator of the MGNF, and forward the MGNF.</a:t>
            </a:r>
          </a:p>
          <a:p>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
        <p:nvSpPr>
          <p:cNvPr id="32" name="TextBox 31"/>
          <p:cNvSpPr txBox="1"/>
          <p:nvPr/>
        </p:nvSpPr>
        <p:spPr>
          <a:xfrm>
            <a:off x="7168462" y="2832838"/>
            <a:ext cx="1715406" cy="276999"/>
          </a:xfrm>
          <a:prstGeom prst="rect">
            <a:avLst/>
          </a:prstGeom>
          <a:noFill/>
        </p:spPr>
        <p:txBody>
          <a:bodyPr wrap="none" rtlCol="0">
            <a:spAutoFit/>
          </a:bodyPr>
          <a:lstStyle/>
          <a:p>
            <a:r>
              <a:rPr lang="en-US" altLang="ko-KR" sz="1200" dirty="0" smtClean="0"/>
              <a:t>&lt;PD C’s </a:t>
            </a:r>
            <a:r>
              <a:rPr lang="en-US" altLang="ko-KR" sz="1200" dirty="0"/>
              <a:t>Group Table</a:t>
            </a:r>
            <a:r>
              <a:rPr lang="en-US" altLang="ko-KR" sz="1200" dirty="0" smtClean="0"/>
              <a:t>&gt;</a:t>
            </a:r>
            <a:endParaRPr lang="ko-KR" altLang="en-US" sz="1200" dirty="0"/>
          </a:p>
        </p:txBody>
      </p:sp>
      <p:graphicFrame>
        <p:nvGraphicFramePr>
          <p:cNvPr id="33" name="표 32"/>
          <p:cNvGraphicFramePr>
            <a:graphicFrameLocks noGrp="1"/>
          </p:cNvGraphicFramePr>
          <p:nvPr>
            <p:extLst>
              <p:ext uri="{D42A27DB-BD31-4B8C-83A1-F6EECF244321}">
                <p14:modId xmlns:p14="http://schemas.microsoft.com/office/powerpoint/2010/main" val="1359712019"/>
              </p:ext>
            </p:extLst>
          </p:nvPr>
        </p:nvGraphicFramePr>
        <p:xfrm>
          <a:off x="6997630" y="3109838"/>
          <a:ext cx="1678826" cy="731436"/>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34" name="타원 33"/>
          <p:cNvSpPr/>
          <p:nvPr/>
        </p:nvSpPr>
        <p:spPr bwMode="auto">
          <a:xfrm>
            <a:off x="5037656" y="4081105"/>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smtClean="0">
                <a:solidFill>
                  <a:schemeClr val="bg1"/>
                </a:solidFill>
                <a:ea typeface="굴림" pitchFamily="50" charset="-127"/>
              </a:rPr>
              <a:t>A</a:t>
            </a:r>
            <a:endParaRPr lang="ko-KR" altLang="en-US" sz="1500" dirty="0">
              <a:solidFill>
                <a:schemeClr val="bg1"/>
              </a:solidFill>
              <a:ea typeface="굴림" pitchFamily="50" charset="-127"/>
            </a:endParaRPr>
          </a:p>
        </p:txBody>
      </p:sp>
      <p:sp>
        <p:nvSpPr>
          <p:cNvPr id="35" name="타원 6"/>
          <p:cNvSpPr>
            <a:spLocks noChangeArrowheads="1"/>
          </p:cNvSpPr>
          <p:nvPr/>
        </p:nvSpPr>
        <p:spPr bwMode="auto">
          <a:xfrm>
            <a:off x="6017744" y="3635736"/>
            <a:ext cx="324216" cy="324216"/>
          </a:xfrm>
          <a:prstGeom prst="ellipse">
            <a:avLst/>
          </a:prstGeom>
          <a:ln>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r>
              <a:rPr lang="en-US" altLang="ko-KR" sz="1500" dirty="0" smtClean="0">
                <a:solidFill>
                  <a:schemeClr val="tx1"/>
                </a:solidFill>
              </a:rPr>
              <a:t>B</a:t>
            </a:r>
            <a:endParaRPr lang="ko-KR" altLang="en-US" sz="1500" dirty="0">
              <a:solidFill>
                <a:schemeClr val="tx1"/>
              </a:solidFill>
            </a:endParaRPr>
          </a:p>
        </p:txBody>
      </p:sp>
      <p:sp>
        <p:nvSpPr>
          <p:cNvPr id="36" name="타원 6"/>
          <p:cNvSpPr>
            <a:spLocks noChangeArrowheads="1"/>
          </p:cNvSpPr>
          <p:nvPr/>
        </p:nvSpPr>
        <p:spPr bwMode="auto">
          <a:xfrm>
            <a:off x="7006354" y="3979685"/>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37" name="타원 6"/>
          <p:cNvSpPr>
            <a:spLocks noChangeArrowheads="1"/>
          </p:cNvSpPr>
          <p:nvPr/>
        </p:nvSpPr>
        <p:spPr bwMode="auto">
          <a:xfrm>
            <a:off x="6594953" y="2971338"/>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cxnSp>
        <p:nvCxnSpPr>
          <p:cNvPr id="39" name="직선 연결선 38"/>
          <p:cNvCxnSpPr/>
          <p:nvPr/>
        </p:nvCxnSpPr>
        <p:spPr bwMode="auto">
          <a:xfrm flipV="1">
            <a:off x="5377599" y="3888581"/>
            <a:ext cx="618884" cy="31239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40" name="직선 연결선 39"/>
          <p:cNvCxnSpPr/>
          <p:nvPr/>
        </p:nvCxnSpPr>
        <p:spPr bwMode="auto">
          <a:xfrm flipV="1">
            <a:off x="6304827" y="3271893"/>
            <a:ext cx="318977" cy="372139"/>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TextBox 40"/>
          <p:cNvSpPr txBox="1"/>
          <p:nvPr/>
        </p:nvSpPr>
        <p:spPr>
          <a:xfrm>
            <a:off x="2921404" y="3554128"/>
            <a:ext cx="1687513" cy="276999"/>
          </a:xfrm>
          <a:prstGeom prst="rect">
            <a:avLst/>
          </a:prstGeom>
          <a:noFill/>
        </p:spPr>
        <p:txBody>
          <a:bodyPr wrap="none" rtlCol="0">
            <a:spAutoFit/>
          </a:bodyPr>
          <a:lstStyle/>
          <a:p>
            <a:r>
              <a:rPr lang="en-US" altLang="ko-KR" sz="1200" dirty="0" smtClean="0"/>
              <a:t>&lt;PD A’s </a:t>
            </a:r>
            <a:r>
              <a:rPr lang="en-US" altLang="ko-KR" sz="1200" dirty="0"/>
              <a:t>Group Table</a:t>
            </a:r>
            <a:r>
              <a:rPr lang="en-US" altLang="ko-KR" sz="1200" dirty="0" smtClean="0"/>
              <a:t>&gt;</a:t>
            </a:r>
            <a:endParaRPr lang="ko-KR" altLang="en-US" sz="1200" dirty="0"/>
          </a:p>
        </p:txBody>
      </p:sp>
      <p:graphicFrame>
        <p:nvGraphicFramePr>
          <p:cNvPr id="42" name="표 41"/>
          <p:cNvGraphicFramePr>
            <a:graphicFrameLocks noGrp="1"/>
          </p:cNvGraphicFramePr>
          <p:nvPr>
            <p:extLst>
              <p:ext uri="{D42A27DB-BD31-4B8C-83A1-F6EECF244321}">
                <p14:modId xmlns:p14="http://schemas.microsoft.com/office/powerpoint/2010/main" val="1493783933"/>
              </p:ext>
            </p:extLst>
          </p:nvPr>
        </p:nvGraphicFramePr>
        <p:xfrm>
          <a:off x="2776659" y="3831128"/>
          <a:ext cx="2037452" cy="731436"/>
        </p:xfrm>
        <a:graphic>
          <a:graphicData uri="http://schemas.openxmlformats.org/drawingml/2006/table">
            <a:tbl>
              <a:tblPr firstRow="1" bandRow="1">
                <a:tableStyleId>{5940675A-B579-460E-94D1-54222C63F5DA}</a:tableStyleId>
              </a:tblPr>
              <a:tblGrid>
                <a:gridCol w="1018726"/>
                <a:gridCol w="101872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43" name="TextBox 42"/>
          <p:cNvSpPr txBox="1"/>
          <p:nvPr/>
        </p:nvSpPr>
        <p:spPr>
          <a:xfrm>
            <a:off x="5513692" y="1502031"/>
            <a:ext cx="1715406" cy="276999"/>
          </a:xfrm>
          <a:prstGeom prst="rect">
            <a:avLst/>
          </a:prstGeom>
          <a:noFill/>
        </p:spPr>
        <p:txBody>
          <a:bodyPr wrap="none" rtlCol="0">
            <a:spAutoFit/>
          </a:bodyPr>
          <a:lstStyle/>
          <a:p>
            <a:r>
              <a:rPr lang="en-US" altLang="ko-KR" sz="1200" dirty="0" smtClean="0"/>
              <a:t>&lt;PD D’s </a:t>
            </a:r>
            <a:r>
              <a:rPr lang="en-US" altLang="ko-KR" sz="1200" dirty="0"/>
              <a:t>Group Table</a:t>
            </a:r>
            <a:r>
              <a:rPr lang="en-US" altLang="ko-KR" sz="1200" dirty="0" smtClean="0"/>
              <a:t>&gt;</a:t>
            </a:r>
            <a:endParaRPr lang="ko-KR" altLang="en-US" sz="1200" dirty="0"/>
          </a:p>
        </p:txBody>
      </p:sp>
      <p:sp>
        <p:nvSpPr>
          <p:cNvPr id="44" name="TextBox 43"/>
          <p:cNvSpPr txBox="1"/>
          <p:nvPr/>
        </p:nvSpPr>
        <p:spPr>
          <a:xfrm>
            <a:off x="5419901" y="4293096"/>
            <a:ext cx="1707390" cy="276999"/>
          </a:xfrm>
          <a:prstGeom prst="rect">
            <a:avLst/>
          </a:prstGeom>
          <a:noFill/>
        </p:spPr>
        <p:txBody>
          <a:bodyPr wrap="none" rtlCol="0">
            <a:spAutoFit/>
          </a:bodyPr>
          <a:lstStyle/>
          <a:p>
            <a:r>
              <a:rPr lang="en-US" altLang="ko-KR" sz="1200" dirty="0" smtClean="0"/>
              <a:t>&lt;PD B’s </a:t>
            </a:r>
            <a:r>
              <a:rPr lang="en-US" altLang="ko-KR" sz="1200" dirty="0"/>
              <a:t>Group Table</a:t>
            </a:r>
            <a:r>
              <a:rPr lang="en-US" altLang="ko-KR" sz="1200" dirty="0" smtClean="0"/>
              <a:t>&gt;</a:t>
            </a:r>
            <a:endParaRPr lang="ko-KR" altLang="en-US" sz="1200" dirty="0"/>
          </a:p>
        </p:txBody>
      </p:sp>
      <p:graphicFrame>
        <p:nvGraphicFramePr>
          <p:cNvPr id="45" name="표 44"/>
          <p:cNvGraphicFramePr>
            <a:graphicFrameLocks noGrp="1"/>
          </p:cNvGraphicFramePr>
          <p:nvPr>
            <p:extLst>
              <p:ext uri="{D42A27DB-BD31-4B8C-83A1-F6EECF244321}">
                <p14:modId xmlns:p14="http://schemas.microsoft.com/office/powerpoint/2010/main" val="2499120360"/>
              </p:ext>
            </p:extLst>
          </p:nvPr>
        </p:nvGraphicFramePr>
        <p:xfrm>
          <a:off x="5531067" y="1916832"/>
          <a:ext cx="1678826" cy="1005714"/>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tx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C</a:t>
                      </a:r>
                      <a:endParaRPr lang="ko-KR" altLang="en-US" sz="1200" kern="1200" dirty="0">
                        <a:solidFill>
                          <a:schemeClr val="dk1"/>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t>……</a:t>
                      </a:r>
                      <a:endParaRPr lang="ko-KR" altLang="en-US" sz="1200" kern="1200" dirty="0" smtClean="0">
                        <a:solidFill>
                          <a:schemeClr val="dk1"/>
                        </a:solidFill>
                        <a:latin typeface="+mn-lt"/>
                        <a:ea typeface="+mn-ea"/>
                        <a:cs typeface="+mn-cs"/>
                      </a:endParaRPr>
                    </a:p>
                  </a:txBody>
                  <a:tcPr marL="91439" marR="91439" marT="45699" marB="45699"/>
                </a:tc>
              </a:tr>
            </a:tbl>
          </a:graphicData>
        </a:graphic>
      </p:graphicFrame>
      <p:graphicFrame>
        <p:nvGraphicFramePr>
          <p:cNvPr id="46" name="표 45"/>
          <p:cNvGraphicFramePr>
            <a:graphicFrameLocks noGrp="1"/>
          </p:cNvGraphicFramePr>
          <p:nvPr>
            <p:extLst>
              <p:ext uri="{D42A27DB-BD31-4B8C-83A1-F6EECF244321}">
                <p14:modId xmlns:p14="http://schemas.microsoft.com/office/powerpoint/2010/main" val="3972612746"/>
              </p:ext>
            </p:extLst>
          </p:nvPr>
        </p:nvGraphicFramePr>
        <p:xfrm>
          <a:off x="5488685" y="4578901"/>
          <a:ext cx="1678826" cy="1279992"/>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solidFill>
                            <a:schemeClr val="dk1"/>
                          </a:solidFill>
                          <a:latin typeface="+mn-lt"/>
                          <a:ea typeface="+mn-ea"/>
                          <a:cs typeface="+mn-cs"/>
                        </a:rPr>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strike="sngStrike" kern="1200" dirty="0" smtClean="0">
                          <a:solidFill>
                            <a:srgbClr val="FF0000"/>
                          </a:solidFill>
                          <a:latin typeface="+mn-lt"/>
                          <a:ea typeface="+mn-ea"/>
                          <a:cs typeface="+mn-cs"/>
                        </a:rPr>
                        <a:t>C</a:t>
                      </a:r>
                      <a:endParaRPr lang="ko-KR" altLang="en-US" sz="1200" strike="sngStrike" kern="1200" dirty="0">
                        <a:solidFill>
                          <a:srgbClr val="FF0000"/>
                        </a:solidFill>
                        <a:latin typeface="+mn-lt"/>
                        <a:ea typeface="+mn-ea"/>
                        <a:cs typeface="+mn-cs"/>
                      </a:endParaRPr>
                    </a:p>
                  </a:txBody>
                  <a:tcPr marL="91439" marR="91439" marT="45699" marB="45699"/>
                </a:tc>
                <a:tc>
                  <a:txBody>
                    <a:bodyPr/>
                    <a:lstStyle/>
                    <a:p>
                      <a:pPr latinLnBrk="1"/>
                      <a:r>
                        <a:rPr lang="en-US" altLang="ko-KR" sz="1200" strike="sngStrike" kern="1200" dirty="0" smtClean="0">
                          <a:solidFill>
                            <a:srgbClr val="FF0000"/>
                          </a:solidFill>
                          <a:latin typeface="+mn-lt"/>
                          <a:ea typeface="+mn-ea"/>
                          <a:cs typeface="+mn-cs"/>
                        </a:rPr>
                        <a:t>……</a:t>
                      </a:r>
                      <a:endParaRPr lang="ko-KR" altLang="en-US" sz="1200" strike="sngStrike" kern="1200" dirty="0">
                        <a:solidFill>
                          <a:srgbClr val="FF0000"/>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cxnSp>
        <p:nvCxnSpPr>
          <p:cNvPr id="47" name="직선 연결선 46"/>
          <p:cNvCxnSpPr>
            <a:stCxn id="36" idx="2"/>
            <a:endCxn id="35" idx="5"/>
          </p:cNvCxnSpPr>
          <p:nvPr/>
        </p:nvCxnSpPr>
        <p:spPr bwMode="auto">
          <a:xfrm flipH="1" flipV="1">
            <a:off x="6294480" y="3912472"/>
            <a:ext cx="711874" cy="22932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8" name="TextBox 81"/>
          <p:cNvSpPr txBox="1">
            <a:spLocks noChangeArrowheads="1"/>
          </p:cNvSpPr>
          <p:nvPr/>
        </p:nvSpPr>
        <p:spPr bwMode="auto">
          <a:xfrm>
            <a:off x="3216624" y="5795972"/>
            <a:ext cx="3865161"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a:t>Multicast Group Notification Frame</a:t>
            </a:r>
            <a:endParaRPr lang="ko-KR" altLang="en-US" dirty="0"/>
          </a:p>
        </p:txBody>
      </p:sp>
      <p:sp>
        <p:nvSpPr>
          <p:cNvPr id="49" name="오른쪽 화살표 48"/>
          <p:cNvSpPr/>
          <p:nvPr/>
        </p:nvSpPr>
        <p:spPr>
          <a:xfrm>
            <a:off x="2555776" y="5908407"/>
            <a:ext cx="649287" cy="144462"/>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sp>
        <p:nvSpPr>
          <p:cNvPr id="50" name="오른쪽 화살표 49"/>
          <p:cNvSpPr/>
          <p:nvPr/>
        </p:nvSpPr>
        <p:spPr>
          <a:xfrm rot="9316325">
            <a:off x="5307008" y="3949113"/>
            <a:ext cx="649287" cy="144462"/>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sp>
        <p:nvSpPr>
          <p:cNvPr id="51" name="오른쪽 화살표 50"/>
          <p:cNvSpPr/>
          <p:nvPr/>
        </p:nvSpPr>
        <p:spPr>
          <a:xfrm rot="18834622">
            <a:off x="6153656" y="3361374"/>
            <a:ext cx="535238" cy="157514"/>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spTree>
    <p:extLst>
      <p:ext uri="{BB962C8B-B14F-4D97-AF65-F5344CB8AC3E}">
        <p14:creationId xmlns:p14="http://schemas.microsoft.com/office/powerpoint/2010/main" val="1629737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Leaving Group (4/5</a:t>
            </a:r>
            <a:r>
              <a:rPr lang="en-US" altLang="ko-KR" dirty="0"/>
              <a:t>) </a:t>
            </a:r>
            <a:endParaRPr lang="ko-KR" altLang="en-US" dirty="0"/>
          </a:p>
        </p:txBody>
      </p:sp>
      <p:sp>
        <p:nvSpPr>
          <p:cNvPr id="3" name="내용 개체 틀 2"/>
          <p:cNvSpPr>
            <a:spLocks noGrp="1"/>
          </p:cNvSpPr>
          <p:nvPr>
            <p:ph idx="1"/>
          </p:nvPr>
        </p:nvSpPr>
        <p:spPr>
          <a:xfrm>
            <a:off x="685800" y="1556792"/>
            <a:ext cx="3382144" cy="4539208"/>
          </a:xfrm>
        </p:spPr>
        <p:txBody>
          <a:bodyPr/>
          <a:lstStyle/>
          <a:p>
            <a:r>
              <a:rPr lang="en-US" altLang="ko-KR" sz="2000" dirty="0" smtClean="0"/>
              <a:t>PD D receives the MGNF and it </a:t>
            </a:r>
            <a:r>
              <a:rPr lang="en-US" altLang="ko-KR" sz="2000" dirty="0"/>
              <a:t>deletes the entry of the originator of the </a:t>
            </a:r>
            <a:r>
              <a:rPr lang="en-US" altLang="ko-KR" sz="2000" dirty="0" smtClean="0"/>
              <a:t>MGNF.</a:t>
            </a:r>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
        <p:nvSpPr>
          <p:cNvPr id="21" name="TextBox 20"/>
          <p:cNvSpPr txBox="1"/>
          <p:nvPr/>
        </p:nvSpPr>
        <p:spPr>
          <a:xfrm>
            <a:off x="7168462" y="2832838"/>
            <a:ext cx="1715406" cy="276999"/>
          </a:xfrm>
          <a:prstGeom prst="rect">
            <a:avLst/>
          </a:prstGeom>
          <a:noFill/>
        </p:spPr>
        <p:txBody>
          <a:bodyPr wrap="none" rtlCol="0">
            <a:spAutoFit/>
          </a:bodyPr>
          <a:lstStyle/>
          <a:p>
            <a:r>
              <a:rPr lang="en-US" altLang="ko-KR" sz="1200" dirty="0" smtClean="0"/>
              <a:t>&lt;PD C’s </a:t>
            </a:r>
            <a:r>
              <a:rPr lang="en-US" altLang="ko-KR" sz="1200" dirty="0"/>
              <a:t>Group Table</a:t>
            </a:r>
            <a:r>
              <a:rPr lang="en-US" altLang="ko-KR" sz="1200" dirty="0" smtClean="0"/>
              <a:t>&gt;</a:t>
            </a:r>
            <a:endParaRPr lang="ko-KR" altLang="en-US" sz="1200" dirty="0"/>
          </a:p>
        </p:txBody>
      </p:sp>
      <p:graphicFrame>
        <p:nvGraphicFramePr>
          <p:cNvPr id="30" name="표 29"/>
          <p:cNvGraphicFramePr>
            <a:graphicFrameLocks noGrp="1"/>
          </p:cNvGraphicFramePr>
          <p:nvPr>
            <p:extLst>
              <p:ext uri="{D42A27DB-BD31-4B8C-83A1-F6EECF244321}">
                <p14:modId xmlns:p14="http://schemas.microsoft.com/office/powerpoint/2010/main" val="1755201421"/>
              </p:ext>
            </p:extLst>
          </p:nvPr>
        </p:nvGraphicFramePr>
        <p:xfrm>
          <a:off x="6997630" y="3109838"/>
          <a:ext cx="1678826" cy="731436"/>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31" name="타원 30"/>
          <p:cNvSpPr/>
          <p:nvPr/>
        </p:nvSpPr>
        <p:spPr bwMode="auto">
          <a:xfrm>
            <a:off x="5037656" y="4081105"/>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smtClean="0">
                <a:solidFill>
                  <a:schemeClr val="bg1"/>
                </a:solidFill>
                <a:ea typeface="굴림" pitchFamily="50" charset="-127"/>
              </a:rPr>
              <a:t>A</a:t>
            </a:r>
            <a:endParaRPr lang="ko-KR" altLang="en-US" sz="1500" dirty="0">
              <a:solidFill>
                <a:schemeClr val="bg1"/>
              </a:solidFill>
              <a:ea typeface="굴림" pitchFamily="50" charset="-127"/>
            </a:endParaRPr>
          </a:p>
        </p:txBody>
      </p:sp>
      <p:sp>
        <p:nvSpPr>
          <p:cNvPr id="34" name="타원 6"/>
          <p:cNvSpPr>
            <a:spLocks noChangeArrowheads="1"/>
          </p:cNvSpPr>
          <p:nvPr/>
        </p:nvSpPr>
        <p:spPr bwMode="auto">
          <a:xfrm>
            <a:off x="6017744" y="3635736"/>
            <a:ext cx="324216" cy="324216"/>
          </a:xfrm>
          <a:prstGeom prst="ellipse">
            <a:avLst/>
          </a:prstGeom>
          <a:ln>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r>
              <a:rPr lang="en-US" altLang="ko-KR" sz="1500" dirty="0" smtClean="0">
                <a:solidFill>
                  <a:schemeClr val="tx1"/>
                </a:solidFill>
              </a:rPr>
              <a:t>B</a:t>
            </a:r>
            <a:endParaRPr lang="ko-KR" altLang="en-US" sz="1500" dirty="0">
              <a:solidFill>
                <a:schemeClr val="tx1"/>
              </a:solidFill>
            </a:endParaRPr>
          </a:p>
        </p:txBody>
      </p:sp>
      <p:sp>
        <p:nvSpPr>
          <p:cNvPr id="35" name="타원 6"/>
          <p:cNvSpPr>
            <a:spLocks noChangeArrowheads="1"/>
          </p:cNvSpPr>
          <p:nvPr/>
        </p:nvSpPr>
        <p:spPr bwMode="auto">
          <a:xfrm>
            <a:off x="7006354" y="3979685"/>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36" name="타원 6"/>
          <p:cNvSpPr>
            <a:spLocks noChangeArrowheads="1"/>
          </p:cNvSpPr>
          <p:nvPr/>
        </p:nvSpPr>
        <p:spPr bwMode="auto">
          <a:xfrm>
            <a:off x="6594953" y="2971338"/>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cxnSp>
        <p:nvCxnSpPr>
          <p:cNvPr id="37" name="직선 연결선 36"/>
          <p:cNvCxnSpPr/>
          <p:nvPr/>
        </p:nvCxnSpPr>
        <p:spPr bwMode="auto">
          <a:xfrm flipV="1">
            <a:off x="5377599" y="3888581"/>
            <a:ext cx="618884" cy="31239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8" name="직선 연결선 37"/>
          <p:cNvCxnSpPr/>
          <p:nvPr/>
        </p:nvCxnSpPr>
        <p:spPr bwMode="auto">
          <a:xfrm flipV="1">
            <a:off x="6304827" y="3271893"/>
            <a:ext cx="318977" cy="372139"/>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9" name="TextBox 38"/>
          <p:cNvSpPr txBox="1"/>
          <p:nvPr/>
        </p:nvSpPr>
        <p:spPr>
          <a:xfrm>
            <a:off x="2921404" y="3554128"/>
            <a:ext cx="1687513" cy="276999"/>
          </a:xfrm>
          <a:prstGeom prst="rect">
            <a:avLst/>
          </a:prstGeom>
          <a:noFill/>
        </p:spPr>
        <p:txBody>
          <a:bodyPr wrap="none" rtlCol="0">
            <a:spAutoFit/>
          </a:bodyPr>
          <a:lstStyle/>
          <a:p>
            <a:r>
              <a:rPr lang="en-US" altLang="ko-KR" sz="1200" dirty="0" smtClean="0"/>
              <a:t>&lt;PD A’s </a:t>
            </a:r>
            <a:r>
              <a:rPr lang="en-US" altLang="ko-KR" sz="1200" dirty="0"/>
              <a:t>Group Table</a:t>
            </a:r>
            <a:r>
              <a:rPr lang="en-US" altLang="ko-KR" sz="1200" dirty="0" smtClean="0"/>
              <a:t>&gt;</a:t>
            </a:r>
            <a:endParaRPr lang="ko-KR" altLang="en-US" sz="1200" dirty="0"/>
          </a:p>
        </p:txBody>
      </p:sp>
      <p:graphicFrame>
        <p:nvGraphicFramePr>
          <p:cNvPr id="40" name="표 39"/>
          <p:cNvGraphicFramePr>
            <a:graphicFrameLocks noGrp="1"/>
          </p:cNvGraphicFramePr>
          <p:nvPr>
            <p:extLst>
              <p:ext uri="{D42A27DB-BD31-4B8C-83A1-F6EECF244321}">
                <p14:modId xmlns:p14="http://schemas.microsoft.com/office/powerpoint/2010/main" val="1856372765"/>
              </p:ext>
            </p:extLst>
          </p:nvPr>
        </p:nvGraphicFramePr>
        <p:xfrm>
          <a:off x="2776659" y="3831128"/>
          <a:ext cx="2037452" cy="731436"/>
        </p:xfrm>
        <a:graphic>
          <a:graphicData uri="http://schemas.openxmlformats.org/drawingml/2006/table">
            <a:tbl>
              <a:tblPr firstRow="1" bandRow="1">
                <a:tableStyleId>{5940675A-B579-460E-94D1-54222C63F5DA}</a:tableStyleId>
              </a:tblPr>
              <a:tblGrid>
                <a:gridCol w="1018726"/>
                <a:gridCol w="101872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41" name="TextBox 40"/>
          <p:cNvSpPr txBox="1"/>
          <p:nvPr/>
        </p:nvSpPr>
        <p:spPr>
          <a:xfrm>
            <a:off x="5513692" y="1502031"/>
            <a:ext cx="1715406" cy="276999"/>
          </a:xfrm>
          <a:prstGeom prst="rect">
            <a:avLst/>
          </a:prstGeom>
          <a:noFill/>
        </p:spPr>
        <p:txBody>
          <a:bodyPr wrap="none" rtlCol="0">
            <a:spAutoFit/>
          </a:bodyPr>
          <a:lstStyle/>
          <a:p>
            <a:r>
              <a:rPr lang="en-US" altLang="ko-KR" sz="1200" dirty="0" smtClean="0"/>
              <a:t>&lt;PD D’s </a:t>
            </a:r>
            <a:r>
              <a:rPr lang="en-US" altLang="ko-KR" sz="1200" dirty="0"/>
              <a:t>Group Table</a:t>
            </a:r>
            <a:r>
              <a:rPr lang="en-US" altLang="ko-KR" sz="1200" dirty="0" smtClean="0"/>
              <a:t>&gt;</a:t>
            </a:r>
            <a:endParaRPr lang="ko-KR" altLang="en-US" sz="1200" dirty="0"/>
          </a:p>
        </p:txBody>
      </p:sp>
      <p:sp>
        <p:nvSpPr>
          <p:cNvPr id="42" name="TextBox 41"/>
          <p:cNvSpPr txBox="1"/>
          <p:nvPr/>
        </p:nvSpPr>
        <p:spPr>
          <a:xfrm>
            <a:off x="5419901" y="4293096"/>
            <a:ext cx="1707390" cy="276999"/>
          </a:xfrm>
          <a:prstGeom prst="rect">
            <a:avLst/>
          </a:prstGeom>
          <a:noFill/>
        </p:spPr>
        <p:txBody>
          <a:bodyPr wrap="none" rtlCol="0">
            <a:spAutoFit/>
          </a:bodyPr>
          <a:lstStyle/>
          <a:p>
            <a:r>
              <a:rPr lang="en-US" altLang="ko-KR" sz="1200" dirty="0" smtClean="0"/>
              <a:t>&lt;PD B’s </a:t>
            </a:r>
            <a:r>
              <a:rPr lang="en-US" altLang="ko-KR" sz="1200" dirty="0"/>
              <a:t>Group Table</a:t>
            </a:r>
            <a:r>
              <a:rPr lang="en-US" altLang="ko-KR" sz="1200" dirty="0" smtClean="0"/>
              <a:t>&gt;</a:t>
            </a:r>
            <a:endParaRPr lang="ko-KR" altLang="en-US" sz="1200" dirty="0"/>
          </a:p>
        </p:txBody>
      </p:sp>
      <p:graphicFrame>
        <p:nvGraphicFramePr>
          <p:cNvPr id="43" name="표 42"/>
          <p:cNvGraphicFramePr>
            <a:graphicFrameLocks noGrp="1"/>
          </p:cNvGraphicFramePr>
          <p:nvPr>
            <p:extLst>
              <p:ext uri="{D42A27DB-BD31-4B8C-83A1-F6EECF244321}">
                <p14:modId xmlns:p14="http://schemas.microsoft.com/office/powerpoint/2010/main" val="1719206108"/>
              </p:ext>
            </p:extLst>
          </p:nvPr>
        </p:nvGraphicFramePr>
        <p:xfrm>
          <a:off x="5531067" y="1916832"/>
          <a:ext cx="1678826" cy="1005714"/>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tx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strike="sngStrike" kern="1200" dirty="0" smtClean="0">
                          <a:solidFill>
                            <a:srgbClr val="FF0000"/>
                          </a:solidFill>
                          <a:latin typeface="+mn-lt"/>
                          <a:ea typeface="+mn-ea"/>
                          <a:cs typeface="+mn-cs"/>
                        </a:rPr>
                        <a:t>C</a:t>
                      </a:r>
                      <a:endParaRPr lang="ko-KR" altLang="en-US" sz="1200" strike="sngStrike" kern="1200" dirty="0">
                        <a:solidFill>
                          <a:srgbClr val="FF0000"/>
                        </a:solidFill>
                        <a:latin typeface="+mn-lt"/>
                        <a:ea typeface="+mn-ea"/>
                        <a:cs typeface="+mn-cs"/>
                      </a:endParaRPr>
                    </a:p>
                  </a:txBody>
                  <a:tcPr marL="91439" marR="91439" marT="45699" marB="45699"/>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strike="sngStrike" kern="1200" dirty="0" smtClean="0">
                          <a:solidFill>
                            <a:srgbClr val="FF0000"/>
                          </a:solidFill>
                        </a:rPr>
                        <a:t>……</a:t>
                      </a:r>
                      <a:endParaRPr lang="ko-KR" altLang="en-US" sz="1200" strike="sngStrike" kern="1200" dirty="0" smtClean="0">
                        <a:solidFill>
                          <a:srgbClr val="FF0000"/>
                        </a:solidFill>
                        <a:latin typeface="+mn-lt"/>
                        <a:ea typeface="+mn-ea"/>
                        <a:cs typeface="+mn-cs"/>
                      </a:endParaRPr>
                    </a:p>
                  </a:txBody>
                  <a:tcPr marL="91439" marR="91439" marT="45699" marB="45699"/>
                </a:tc>
              </a:tr>
            </a:tbl>
          </a:graphicData>
        </a:graphic>
      </p:graphicFrame>
      <p:graphicFrame>
        <p:nvGraphicFramePr>
          <p:cNvPr id="44" name="표 43"/>
          <p:cNvGraphicFramePr>
            <a:graphicFrameLocks noGrp="1"/>
          </p:cNvGraphicFramePr>
          <p:nvPr>
            <p:extLst>
              <p:ext uri="{D42A27DB-BD31-4B8C-83A1-F6EECF244321}">
                <p14:modId xmlns:p14="http://schemas.microsoft.com/office/powerpoint/2010/main" val="3274838642"/>
              </p:ext>
            </p:extLst>
          </p:nvPr>
        </p:nvGraphicFramePr>
        <p:xfrm>
          <a:off x="5488685" y="4578901"/>
          <a:ext cx="1678826" cy="1005714"/>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solidFill>
                            <a:schemeClr val="dk1"/>
                          </a:solidFill>
                          <a:latin typeface="+mn-lt"/>
                          <a:ea typeface="+mn-ea"/>
                          <a:cs typeface="+mn-cs"/>
                        </a:rPr>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cxnSp>
        <p:nvCxnSpPr>
          <p:cNvPr id="45" name="직선 연결선 44"/>
          <p:cNvCxnSpPr>
            <a:stCxn id="35" idx="2"/>
            <a:endCxn id="34" idx="5"/>
          </p:cNvCxnSpPr>
          <p:nvPr/>
        </p:nvCxnSpPr>
        <p:spPr bwMode="auto">
          <a:xfrm flipH="1" flipV="1">
            <a:off x="6294480" y="3912472"/>
            <a:ext cx="711874" cy="22932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6" name="TextBox 81"/>
          <p:cNvSpPr txBox="1">
            <a:spLocks noChangeArrowheads="1"/>
          </p:cNvSpPr>
          <p:nvPr/>
        </p:nvSpPr>
        <p:spPr bwMode="auto">
          <a:xfrm>
            <a:off x="3216624" y="5795972"/>
            <a:ext cx="3865161"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a:t>Multicast Group Notification Frame</a:t>
            </a:r>
            <a:endParaRPr lang="ko-KR" altLang="en-US" dirty="0"/>
          </a:p>
        </p:txBody>
      </p:sp>
      <p:sp>
        <p:nvSpPr>
          <p:cNvPr id="47" name="오른쪽 화살표 46"/>
          <p:cNvSpPr/>
          <p:nvPr/>
        </p:nvSpPr>
        <p:spPr>
          <a:xfrm>
            <a:off x="2555776" y="5908407"/>
            <a:ext cx="649287" cy="144462"/>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spTree>
    <p:extLst>
      <p:ext uri="{BB962C8B-B14F-4D97-AF65-F5344CB8AC3E}">
        <p14:creationId xmlns:p14="http://schemas.microsoft.com/office/powerpoint/2010/main" val="1238895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Leaving Group (5/5</a:t>
            </a:r>
            <a:r>
              <a:rPr lang="en-US" altLang="ko-KR" dirty="0"/>
              <a:t>)</a:t>
            </a:r>
            <a:endParaRPr lang="ko-KR" altLang="en-US" dirty="0"/>
          </a:p>
        </p:txBody>
      </p:sp>
      <p:sp>
        <p:nvSpPr>
          <p:cNvPr id="3" name="내용 개체 틀 2"/>
          <p:cNvSpPr>
            <a:spLocks noGrp="1"/>
          </p:cNvSpPr>
          <p:nvPr>
            <p:ph idx="1"/>
          </p:nvPr>
        </p:nvSpPr>
        <p:spPr>
          <a:xfrm>
            <a:off x="685800" y="1556792"/>
            <a:ext cx="3382144" cy="4539208"/>
          </a:xfrm>
        </p:spPr>
        <p:txBody>
          <a:bodyPr/>
          <a:lstStyle/>
          <a:p>
            <a:r>
              <a:rPr lang="en-US" altLang="ko-KR" sz="2000" dirty="0" smtClean="0"/>
              <a:t>Finally, PD C leaves the group.</a:t>
            </a:r>
            <a:endParaRPr lang="en-US" altLang="ko-KR" sz="20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
        <p:nvSpPr>
          <p:cNvPr id="31" name="타원 30"/>
          <p:cNvSpPr/>
          <p:nvPr/>
        </p:nvSpPr>
        <p:spPr bwMode="auto">
          <a:xfrm>
            <a:off x="5037656" y="4081105"/>
            <a:ext cx="323850" cy="32385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1500" dirty="0" smtClean="0">
                <a:solidFill>
                  <a:schemeClr val="bg1"/>
                </a:solidFill>
                <a:ea typeface="굴림" pitchFamily="50" charset="-127"/>
              </a:rPr>
              <a:t>A</a:t>
            </a:r>
            <a:endParaRPr lang="ko-KR" altLang="en-US" sz="1500" dirty="0">
              <a:solidFill>
                <a:schemeClr val="bg1"/>
              </a:solidFill>
              <a:ea typeface="굴림" pitchFamily="50" charset="-127"/>
            </a:endParaRPr>
          </a:p>
        </p:txBody>
      </p:sp>
      <p:sp>
        <p:nvSpPr>
          <p:cNvPr id="34" name="타원 6"/>
          <p:cNvSpPr>
            <a:spLocks noChangeArrowheads="1"/>
          </p:cNvSpPr>
          <p:nvPr/>
        </p:nvSpPr>
        <p:spPr bwMode="auto">
          <a:xfrm>
            <a:off x="6017744" y="3635736"/>
            <a:ext cx="324216" cy="324216"/>
          </a:xfrm>
          <a:prstGeom prst="ellipse">
            <a:avLst/>
          </a:prstGeom>
          <a:ln>
            <a:headEnd/>
            <a:tailEnd/>
          </a:ln>
        </p:spPr>
        <p:style>
          <a:lnRef idx="2">
            <a:schemeClr val="accent6"/>
          </a:lnRef>
          <a:fillRef idx="1">
            <a:schemeClr val="lt1"/>
          </a:fillRef>
          <a:effectRef idx="0">
            <a:schemeClr val="accent6"/>
          </a:effectRef>
          <a:fontRef idx="minor">
            <a:schemeClr val="dk1"/>
          </a:fontRef>
        </p:style>
        <p:txBody>
          <a:bodyPr lIns="0" tIns="0" rIns="0" bIns="0" anchor="ctr"/>
          <a:lstStyle/>
          <a:p>
            <a:pPr algn="ctr"/>
            <a:r>
              <a:rPr lang="en-US" altLang="ko-KR" sz="1500" dirty="0" smtClean="0">
                <a:solidFill>
                  <a:schemeClr val="tx1"/>
                </a:solidFill>
              </a:rPr>
              <a:t>B</a:t>
            </a:r>
            <a:endParaRPr lang="ko-KR" altLang="en-US" sz="1500" dirty="0">
              <a:solidFill>
                <a:schemeClr val="tx1"/>
              </a:solidFill>
            </a:endParaRPr>
          </a:p>
        </p:txBody>
      </p:sp>
      <p:sp>
        <p:nvSpPr>
          <p:cNvPr id="35" name="타원 6"/>
          <p:cNvSpPr>
            <a:spLocks noChangeArrowheads="1"/>
          </p:cNvSpPr>
          <p:nvPr/>
        </p:nvSpPr>
        <p:spPr bwMode="auto">
          <a:xfrm>
            <a:off x="7006354" y="3979685"/>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36" name="타원 6"/>
          <p:cNvSpPr>
            <a:spLocks noChangeArrowheads="1"/>
          </p:cNvSpPr>
          <p:nvPr/>
        </p:nvSpPr>
        <p:spPr bwMode="auto">
          <a:xfrm>
            <a:off x="6594953" y="2971338"/>
            <a:ext cx="324216" cy="324216"/>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cxnSp>
        <p:nvCxnSpPr>
          <p:cNvPr id="37" name="직선 연결선 36"/>
          <p:cNvCxnSpPr/>
          <p:nvPr/>
        </p:nvCxnSpPr>
        <p:spPr bwMode="auto">
          <a:xfrm flipV="1">
            <a:off x="5377599" y="3888581"/>
            <a:ext cx="618884" cy="31239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8" name="직선 연결선 37"/>
          <p:cNvCxnSpPr/>
          <p:nvPr/>
        </p:nvCxnSpPr>
        <p:spPr bwMode="auto">
          <a:xfrm flipV="1">
            <a:off x="6304827" y="3271893"/>
            <a:ext cx="318977" cy="372139"/>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9" name="TextBox 38"/>
          <p:cNvSpPr txBox="1"/>
          <p:nvPr/>
        </p:nvSpPr>
        <p:spPr>
          <a:xfrm>
            <a:off x="2921404" y="3554128"/>
            <a:ext cx="1687513" cy="276999"/>
          </a:xfrm>
          <a:prstGeom prst="rect">
            <a:avLst/>
          </a:prstGeom>
          <a:noFill/>
        </p:spPr>
        <p:txBody>
          <a:bodyPr wrap="none" rtlCol="0">
            <a:spAutoFit/>
          </a:bodyPr>
          <a:lstStyle/>
          <a:p>
            <a:r>
              <a:rPr lang="en-US" altLang="ko-KR" sz="1200" dirty="0" smtClean="0"/>
              <a:t>&lt;PD A’s </a:t>
            </a:r>
            <a:r>
              <a:rPr lang="en-US" altLang="ko-KR" sz="1200" dirty="0"/>
              <a:t>Group Table</a:t>
            </a:r>
            <a:r>
              <a:rPr lang="en-US" altLang="ko-KR" sz="1200" dirty="0" smtClean="0"/>
              <a:t>&gt;</a:t>
            </a:r>
            <a:endParaRPr lang="ko-KR" altLang="en-US" sz="1200" dirty="0"/>
          </a:p>
        </p:txBody>
      </p:sp>
      <p:graphicFrame>
        <p:nvGraphicFramePr>
          <p:cNvPr id="40" name="표 39"/>
          <p:cNvGraphicFramePr>
            <a:graphicFrameLocks noGrp="1"/>
          </p:cNvGraphicFramePr>
          <p:nvPr>
            <p:extLst>
              <p:ext uri="{D42A27DB-BD31-4B8C-83A1-F6EECF244321}">
                <p14:modId xmlns:p14="http://schemas.microsoft.com/office/powerpoint/2010/main" val="3816487321"/>
              </p:ext>
            </p:extLst>
          </p:nvPr>
        </p:nvGraphicFramePr>
        <p:xfrm>
          <a:off x="2776659" y="3831128"/>
          <a:ext cx="2037452" cy="731436"/>
        </p:xfrm>
        <a:graphic>
          <a:graphicData uri="http://schemas.openxmlformats.org/drawingml/2006/table">
            <a:tbl>
              <a:tblPr firstRow="1" bandRow="1">
                <a:tableStyleId>{5940675A-B579-460E-94D1-54222C63F5DA}</a:tableStyleId>
              </a:tblPr>
              <a:tblGrid>
                <a:gridCol w="1018726"/>
                <a:gridCol w="101872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41" name="TextBox 40"/>
          <p:cNvSpPr txBox="1"/>
          <p:nvPr/>
        </p:nvSpPr>
        <p:spPr>
          <a:xfrm>
            <a:off x="5513692" y="1502031"/>
            <a:ext cx="1715406" cy="276999"/>
          </a:xfrm>
          <a:prstGeom prst="rect">
            <a:avLst/>
          </a:prstGeom>
          <a:noFill/>
        </p:spPr>
        <p:txBody>
          <a:bodyPr wrap="none" rtlCol="0">
            <a:spAutoFit/>
          </a:bodyPr>
          <a:lstStyle/>
          <a:p>
            <a:r>
              <a:rPr lang="en-US" altLang="ko-KR" sz="1200" dirty="0" smtClean="0"/>
              <a:t>&lt;PD D’s </a:t>
            </a:r>
            <a:r>
              <a:rPr lang="en-US" altLang="ko-KR" sz="1200" dirty="0"/>
              <a:t>Group Table</a:t>
            </a:r>
            <a:r>
              <a:rPr lang="en-US" altLang="ko-KR" sz="1200" dirty="0" smtClean="0"/>
              <a:t>&gt;</a:t>
            </a:r>
            <a:endParaRPr lang="ko-KR" altLang="en-US" sz="1200" dirty="0"/>
          </a:p>
        </p:txBody>
      </p:sp>
      <p:sp>
        <p:nvSpPr>
          <p:cNvPr id="42" name="TextBox 41"/>
          <p:cNvSpPr txBox="1"/>
          <p:nvPr/>
        </p:nvSpPr>
        <p:spPr>
          <a:xfrm>
            <a:off x="5419901" y="4293096"/>
            <a:ext cx="1707390" cy="276999"/>
          </a:xfrm>
          <a:prstGeom prst="rect">
            <a:avLst/>
          </a:prstGeom>
          <a:noFill/>
        </p:spPr>
        <p:txBody>
          <a:bodyPr wrap="none" rtlCol="0">
            <a:spAutoFit/>
          </a:bodyPr>
          <a:lstStyle/>
          <a:p>
            <a:r>
              <a:rPr lang="en-US" altLang="ko-KR" sz="1200" dirty="0" smtClean="0"/>
              <a:t>&lt;PD B’s </a:t>
            </a:r>
            <a:r>
              <a:rPr lang="en-US" altLang="ko-KR" sz="1200" dirty="0"/>
              <a:t>Group Table</a:t>
            </a:r>
            <a:r>
              <a:rPr lang="en-US" altLang="ko-KR" sz="1200" dirty="0" smtClean="0"/>
              <a:t>&gt;</a:t>
            </a:r>
            <a:endParaRPr lang="ko-KR" altLang="en-US" sz="1200" dirty="0"/>
          </a:p>
        </p:txBody>
      </p:sp>
      <p:graphicFrame>
        <p:nvGraphicFramePr>
          <p:cNvPr id="43" name="표 42"/>
          <p:cNvGraphicFramePr>
            <a:graphicFrameLocks noGrp="1"/>
          </p:cNvGraphicFramePr>
          <p:nvPr>
            <p:extLst>
              <p:ext uri="{D42A27DB-BD31-4B8C-83A1-F6EECF244321}">
                <p14:modId xmlns:p14="http://schemas.microsoft.com/office/powerpoint/2010/main" val="722405176"/>
              </p:ext>
            </p:extLst>
          </p:nvPr>
        </p:nvGraphicFramePr>
        <p:xfrm>
          <a:off x="5531067" y="1916832"/>
          <a:ext cx="1678826" cy="731436"/>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tx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graphicFrame>
        <p:nvGraphicFramePr>
          <p:cNvPr id="44" name="표 43"/>
          <p:cNvGraphicFramePr>
            <a:graphicFrameLocks noGrp="1"/>
          </p:cNvGraphicFramePr>
          <p:nvPr>
            <p:extLst>
              <p:ext uri="{D42A27DB-BD31-4B8C-83A1-F6EECF244321}">
                <p14:modId xmlns:p14="http://schemas.microsoft.com/office/powerpoint/2010/main" val="3924506737"/>
              </p:ext>
            </p:extLst>
          </p:nvPr>
        </p:nvGraphicFramePr>
        <p:xfrm>
          <a:off x="5488685" y="4578901"/>
          <a:ext cx="1678826" cy="1005714"/>
        </p:xfrm>
        <a:graphic>
          <a:graphicData uri="http://schemas.openxmlformats.org/drawingml/2006/table">
            <a:tbl>
              <a:tblPr firstRow="1" bandRow="1">
                <a:tableStyleId>{5940675A-B579-460E-94D1-54222C63F5DA}</a:tableStyleId>
              </a:tblPr>
              <a:tblGrid>
                <a:gridCol w="1174770"/>
                <a:gridCol w="504056"/>
              </a:tblGrid>
              <a:tr h="310201">
                <a:tc>
                  <a:txBody>
                    <a:bodyPr/>
                    <a:lstStyle/>
                    <a:p>
                      <a:pPr latinLnBrk="1"/>
                      <a:r>
                        <a:rPr lang="en-US" altLang="ko-KR" sz="1200" kern="1200" dirty="0" smtClean="0"/>
                        <a:t>Destination Address</a:t>
                      </a:r>
                      <a:endParaRPr lang="ko-KR" altLang="en-US" sz="1200" kern="1200" dirty="0">
                        <a:solidFill>
                          <a:schemeClr val="bg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bg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A</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solidFill>
                            <a:schemeClr val="dk1"/>
                          </a:solidFill>
                          <a:latin typeface="+mn-lt"/>
                          <a:ea typeface="+mn-ea"/>
                          <a:cs typeface="+mn-cs"/>
                        </a:rPr>
                        <a:t>……</a:t>
                      </a:r>
                      <a:endParaRPr lang="ko-KR" altLang="en-US" sz="1200" kern="1200" dirty="0">
                        <a:solidFill>
                          <a:schemeClr val="dk1"/>
                        </a:solidFill>
                        <a:latin typeface="+mn-lt"/>
                        <a:ea typeface="+mn-ea"/>
                        <a:cs typeface="+mn-cs"/>
                      </a:endParaRPr>
                    </a:p>
                  </a:txBody>
                  <a:tcPr marL="91439" marR="91439" marT="45699" marB="45699"/>
                </a:tc>
              </a:tr>
              <a:tr h="132932">
                <a:tc>
                  <a:txBody>
                    <a:bodyPr/>
                    <a:lstStyle/>
                    <a:p>
                      <a:pPr latinLnBrk="1"/>
                      <a:r>
                        <a:rPr lang="en-US" altLang="ko-KR" sz="1200" kern="1200" dirty="0" smtClean="0">
                          <a:solidFill>
                            <a:schemeClr val="dk1"/>
                          </a:solidFill>
                          <a:latin typeface="+mn-lt"/>
                          <a:ea typeface="+mn-ea"/>
                          <a:cs typeface="+mn-cs"/>
                        </a:rPr>
                        <a:t>D</a:t>
                      </a:r>
                      <a:endParaRPr lang="ko-KR" altLang="en-US" sz="1200" kern="1200" dirty="0">
                        <a:solidFill>
                          <a:schemeClr val="dk1"/>
                        </a:solidFill>
                        <a:latin typeface="+mn-lt"/>
                        <a:ea typeface="+mn-ea"/>
                        <a:cs typeface="+mn-cs"/>
                      </a:endParaRPr>
                    </a:p>
                  </a:txBody>
                  <a:tcPr marL="91439" marR="91439" marT="45699" marB="45699"/>
                </a:tc>
                <a:tc>
                  <a:txBody>
                    <a:bodyPr/>
                    <a:lstStyle/>
                    <a:p>
                      <a:pPr latinLnBrk="1"/>
                      <a:r>
                        <a:rPr lang="en-US" altLang="ko-KR" sz="1200" kern="1200" dirty="0" smtClean="0"/>
                        <a:t>……</a:t>
                      </a:r>
                      <a:endParaRPr lang="ko-KR" altLang="en-US" sz="1200" kern="1200" dirty="0">
                        <a:solidFill>
                          <a:schemeClr val="dk1"/>
                        </a:solidFill>
                        <a:latin typeface="+mn-lt"/>
                        <a:ea typeface="+mn-ea"/>
                        <a:cs typeface="+mn-cs"/>
                      </a:endParaRPr>
                    </a:p>
                  </a:txBody>
                  <a:tcPr marL="91439" marR="91439" marT="45699" marB="45699"/>
                </a:tc>
              </a:tr>
            </a:tbl>
          </a:graphicData>
        </a:graphic>
      </p:graphicFrame>
      <p:sp>
        <p:nvSpPr>
          <p:cNvPr id="46" name="TextBox 81"/>
          <p:cNvSpPr txBox="1">
            <a:spLocks noChangeArrowheads="1"/>
          </p:cNvSpPr>
          <p:nvPr/>
        </p:nvSpPr>
        <p:spPr bwMode="auto">
          <a:xfrm>
            <a:off x="3216624" y="5795972"/>
            <a:ext cx="3865161"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t>
            </a:r>
            <a:r>
              <a:rPr lang="en-US" altLang="ko-KR" dirty="0"/>
              <a:t>Multicast Group Notification Frame</a:t>
            </a:r>
            <a:endParaRPr lang="ko-KR" altLang="en-US" dirty="0"/>
          </a:p>
        </p:txBody>
      </p:sp>
      <p:sp>
        <p:nvSpPr>
          <p:cNvPr id="47" name="오른쪽 화살표 46"/>
          <p:cNvSpPr/>
          <p:nvPr/>
        </p:nvSpPr>
        <p:spPr>
          <a:xfrm>
            <a:off x="2555776" y="5908407"/>
            <a:ext cx="649287" cy="144462"/>
          </a:xfrm>
          <a:prstGeom prst="rightArrow">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ko-KR" altLang="en-US"/>
          </a:p>
        </p:txBody>
      </p:sp>
    </p:spTree>
    <p:extLst>
      <p:ext uri="{BB962C8B-B14F-4D97-AF65-F5344CB8AC3E}">
        <p14:creationId xmlns:p14="http://schemas.microsoft.com/office/powerpoint/2010/main" val="3163148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Flow Chart - Leave </a:t>
            </a:r>
            <a:r>
              <a:rPr lang="en-US" altLang="ko-KR" dirty="0" smtClean="0"/>
              <a:t>Scenario</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cxnSp>
        <p:nvCxnSpPr>
          <p:cNvPr id="6" name="직선 연결선 5"/>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4572000"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 name="타원 15"/>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1</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7" name="타원 16"/>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2</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3</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20" name="직선 화살표 연결선 19"/>
          <p:cNvCxnSpPr/>
          <p:nvPr/>
        </p:nvCxnSpPr>
        <p:spPr bwMode="auto">
          <a:xfrm>
            <a:off x="1350318" y="2636912"/>
            <a:ext cx="3221682"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815491" y="2082914"/>
            <a:ext cx="2291333" cy="553998"/>
          </a:xfrm>
          <a:prstGeom prst="rect">
            <a:avLst/>
          </a:prstGeom>
          <a:noFill/>
        </p:spPr>
        <p:txBody>
          <a:bodyPr wrap="none" rtlCol="0">
            <a:spAutoFit/>
          </a:bodyPr>
          <a:lstStyle/>
          <a:p>
            <a:pPr algn="ctr"/>
            <a:r>
              <a:rPr lang="en-US" altLang="ko-KR" sz="1500" dirty="0" smtClean="0"/>
              <a:t>Group Leave Request</a:t>
            </a:r>
            <a:br>
              <a:rPr lang="en-US" altLang="ko-KR" sz="1500" dirty="0" smtClean="0"/>
            </a:br>
            <a:r>
              <a:rPr lang="en-US" altLang="ko-KR" sz="1500" dirty="0" smtClean="0"/>
              <a:t>(Send MGNF (Type = 0))</a:t>
            </a:r>
            <a:endParaRPr lang="ko-KR" altLang="en-US" sz="1500" dirty="0"/>
          </a:p>
        </p:txBody>
      </p:sp>
      <p:cxnSp>
        <p:nvCxnSpPr>
          <p:cNvPr id="24" name="직선 화살표 연결선 23"/>
          <p:cNvCxnSpPr/>
          <p:nvPr/>
        </p:nvCxnSpPr>
        <p:spPr bwMode="auto">
          <a:xfrm>
            <a:off x="4572000" y="4112205"/>
            <a:ext cx="3221682"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25" name="직선 화살표 연결선 24"/>
          <p:cNvCxnSpPr/>
          <p:nvPr/>
        </p:nvCxnSpPr>
        <p:spPr bwMode="auto">
          <a:xfrm>
            <a:off x="1350316" y="5517232"/>
            <a:ext cx="3221681" cy="0"/>
          </a:xfrm>
          <a:prstGeom prst="straightConnector1">
            <a:avLst/>
          </a:prstGeom>
          <a:ln>
            <a:prstDash val="dash"/>
            <a:headEnd type="none" w="med" len="med"/>
            <a:tailEnd type="none"/>
          </a:ln>
        </p:spPr>
        <p:style>
          <a:lnRef idx="2">
            <a:schemeClr val="accent1"/>
          </a:lnRef>
          <a:fillRef idx="0">
            <a:schemeClr val="accent1"/>
          </a:fillRef>
          <a:effectRef idx="1">
            <a:schemeClr val="accent1"/>
          </a:effectRef>
          <a:fontRef idx="minor">
            <a:schemeClr val="tx1"/>
          </a:fontRef>
        </p:style>
      </p:cxnSp>
      <p:cxnSp>
        <p:nvCxnSpPr>
          <p:cNvPr id="26" name="직선 화살표 연결선 25"/>
          <p:cNvCxnSpPr/>
          <p:nvPr/>
        </p:nvCxnSpPr>
        <p:spPr bwMode="auto">
          <a:xfrm>
            <a:off x="4572000" y="5510386"/>
            <a:ext cx="3221682"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1525221" y="4149080"/>
            <a:ext cx="2871876" cy="323165"/>
          </a:xfrm>
          <a:prstGeom prst="rect">
            <a:avLst/>
          </a:prstGeom>
          <a:noFill/>
        </p:spPr>
        <p:txBody>
          <a:bodyPr wrap="none" rtlCol="0">
            <a:spAutoFit/>
          </a:bodyPr>
          <a:lstStyle/>
          <a:p>
            <a:r>
              <a:rPr lang="en-US" altLang="ko-KR" sz="1500" dirty="0" smtClean="0">
                <a:solidFill>
                  <a:srgbClr val="C00000"/>
                </a:solidFill>
              </a:rPr>
              <a:t>Group Join Reply (Send ARCF)</a:t>
            </a:r>
            <a:endParaRPr lang="ko-KR" altLang="en-US" sz="1500" dirty="0">
              <a:solidFill>
                <a:srgbClr val="C00000"/>
              </a:solidFill>
            </a:endParaRPr>
          </a:p>
        </p:txBody>
      </p:sp>
      <p:sp>
        <p:nvSpPr>
          <p:cNvPr id="29" name="TextBox 28"/>
          <p:cNvSpPr txBox="1"/>
          <p:nvPr/>
        </p:nvSpPr>
        <p:spPr>
          <a:xfrm>
            <a:off x="4965713" y="3789040"/>
            <a:ext cx="2434256" cy="323165"/>
          </a:xfrm>
          <a:prstGeom prst="rect">
            <a:avLst/>
          </a:prstGeom>
          <a:noFill/>
        </p:spPr>
        <p:txBody>
          <a:bodyPr wrap="none" rtlCol="0">
            <a:spAutoFit/>
          </a:bodyPr>
          <a:lstStyle/>
          <a:p>
            <a:r>
              <a:rPr lang="en-US" altLang="ko-KR" sz="1500" dirty="0" smtClean="0">
                <a:solidFill>
                  <a:srgbClr val="C00000"/>
                </a:solidFill>
              </a:rPr>
              <a:t>Forward MGNF (Type = 0)</a:t>
            </a:r>
            <a:endParaRPr lang="ko-KR" altLang="en-US" sz="1500" dirty="0">
              <a:solidFill>
                <a:srgbClr val="C00000"/>
              </a:solidFill>
            </a:endParaRPr>
          </a:p>
        </p:txBody>
      </p:sp>
      <p:sp>
        <p:nvSpPr>
          <p:cNvPr id="30" name="TextBox 29"/>
          <p:cNvSpPr txBox="1"/>
          <p:nvPr/>
        </p:nvSpPr>
        <p:spPr>
          <a:xfrm>
            <a:off x="5102384" y="5206271"/>
            <a:ext cx="2160913" cy="323165"/>
          </a:xfrm>
          <a:prstGeom prst="rect">
            <a:avLst/>
          </a:prstGeom>
          <a:noFill/>
        </p:spPr>
        <p:txBody>
          <a:bodyPr wrap="none" rtlCol="0">
            <a:spAutoFit/>
          </a:bodyPr>
          <a:lstStyle/>
          <a:p>
            <a:r>
              <a:rPr lang="en-US" altLang="ko-KR" sz="1500" dirty="0" smtClean="0">
                <a:solidFill>
                  <a:srgbClr val="0070C0"/>
                </a:solidFill>
              </a:rPr>
              <a:t>PD 1 Leave The Group</a:t>
            </a:r>
            <a:endParaRPr lang="ko-KR" altLang="en-US" sz="1500" dirty="0">
              <a:solidFill>
                <a:srgbClr val="0070C0"/>
              </a:solidFill>
            </a:endParaRPr>
          </a:p>
        </p:txBody>
      </p:sp>
      <p:cxnSp>
        <p:nvCxnSpPr>
          <p:cNvPr id="27" name="직선 화살표 연결선 26"/>
          <p:cNvCxnSpPr/>
          <p:nvPr/>
        </p:nvCxnSpPr>
        <p:spPr bwMode="auto">
          <a:xfrm>
            <a:off x="1350318" y="4112205"/>
            <a:ext cx="3221681"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31" name="TextBox 30"/>
          <p:cNvSpPr txBox="1"/>
          <p:nvPr/>
        </p:nvSpPr>
        <p:spPr>
          <a:xfrm>
            <a:off x="2402863" y="3789040"/>
            <a:ext cx="1116588" cy="323165"/>
          </a:xfrm>
          <a:prstGeom prst="rect">
            <a:avLst/>
          </a:prstGeom>
          <a:noFill/>
        </p:spPr>
        <p:txBody>
          <a:bodyPr wrap="none" rtlCol="0">
            <a:spAutoFit/>
          </a:bodyPr>
          <a:lstStyle/>
          <a:p>
            <a:r>
              <a:rPr lang="en-US" altLang="ko-KR" sz="1500" dirty="0" smtClean="0">
                <a:solidFill>
                  <a:srgbClr val="C00000"/>
                </a:solidFill>
              </a:rPr>
              <a:t>Reply ACK</a:t>
            </a:r>
            <a:endParaRPr lang="ko-KR" altLang="en-US" sz="1500" dirty="0">
              <a:solidFill>
                <a:srgbClr val="C00000"/>
              </a:solidFill>
            </a:endParaRPr>
          </a:p>
        </p:txBody>
      </p:sp>
      <p:sp>
        <p:nvSpPr>
          <p:cNvPr id="7" name="곱셈 기호 6"/>
          <p:cNvSpPr/>
          <p:nvPr/>
        </p:nvSpPr>
        <p:spPr bwMode="auto">
          <a:xfrm>
            <a:off x="2627784" y="5229200"/>
            <a:ext cx="576064" cy="576064"/>
          </a:xfrm>
          <a:prstGeom prst="mathMultiply">
            <a:avLst>
              <a:gd name="adj1" fmla="val 11945"/>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TextBox 22"/>
          <p:cNvSpPr txBox="1"/>
          <p:nvPr/>
        </p:nvSpPr>
        <p:spPr>
          <a:xfrm>
            <a:off x="2339752" y="5050051"/>
            <a:ext cx="1095172" cy="323165"/>
          </a:xfrm>
          <a:prstGeom prst="rect">
            <a:avLst/>
          </a:prstGeom>
          <a:noFill/>
        </p:spPr>
        <p:txBody>
          <a:bodyPr wrap="none" rtlCol="0">
            <a:spAutoFit/>
          </a:bodyPr>
          <a:lstStyle/>
          <a:p>
            <a:r>
              <a:rPr lang="en-US" altLang="ko-KR" sz="1500" dirty="0" smtClean="0">
                <a:solidFill>
                  <a:srgbClr val="0070C0"/>
                </a:solidFill>
              </a:rPr>
              <a:t>Link Break</a:t>
            </a:r>
            <a:endParaRPr lang="ko-KR" altLang="en-US" sz="1500" dirty="0">
              <a:solidFill>
                <a:srgbClr val="0070C0"/>
              </a:solidFill>
            </a:endParaRPr>
          </a:p>
        </p:txBody>
      </p:sp>
    </p:spTree>
    <p:extLst>
      <p:ext uri="{BB962C8B-B14F-4D97-AF65-F5344CB8AC3E}">
        <p14:creationId xmlns:p14="http://schemas.microsoft.com/office/powerpoint/2010/main" val="3363311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39830</TotalTime>
  <Words>626</Words>
  <Application>Microsoft Office PowerPoint</Application>
  <PresentationFormat>화면 슬라이드 쇼(4:3)</PresentationFormat>
  <Paragraphs>180</Paragraphs>
  <Slides>8</Slides>
  <Notes>6</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IEEE-P802_15</vt:lpstr>
      <vt:lpstr>PowerPoint 프레젠테이션</vt:lpstr>
      <vt:lpstr>PowerPoint 프레젠테이션</vt:lpstr>
      <vt:lpstr>Leaving Group (1/5) </vt:lpstr>
      <vt:lpstr>Leaving Group (2/5) </vt:lpstr>
      <vt:lpstr>Leaving Group (3/5) </vt:lpstr>
      <vt:lpstr>Leaving Group (4/5) </vt:lpstr>
      <vt:lpstr>Leaving Group (5/5)</vt:lpstr>
      <vt:lpstr>Flow Chart - Leave Scenario</vt:lpstr>
    </vt:vector>
  </TitlesOfParts>
  <Company>Chung-Ang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WoongsooNa</cp:lastModifiedBy>
  <cp:revision>190</cp:revision>
  <cp:lastPrinted>1998-02-10T13:28:06Z</cp:lastPrinted>
  <dcterms:created xsi:type="dcterms:W3CDTF">2007-11-11T16:49:01Z</dcterms:created>
  <dcterms:modified xsi:type="dcterms:W3CDTF">2015-03-10T17:41:54Z</dcterms:modified>
</cp:coreProperties>
</file>