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7"/>
  </p:notesMasterIdLst>
  <p:handoutMasterIdLst>
    <p:handoutMasterId r:id="rId18"/>
  </p:handoutMasterIdLst>
  <p:sldIdLst>
    <p:sldId id="908" r:id="rId2"/>
    <p:sldId id="954" r:id="rId3"/>
    <p:sldId id="723" r:id="rId4"/>
    <p:sldId id="775" r:id="rId5"/>
    <p:sldId id="724" r:id="rId6"/>
    <p:sldId id="725" r:id="rId7"/>
    <p:sldId id="726" r:id="rId8"/>
    <p:sldId id="727" r:id="rId9"/>
    <p:sldId id="728" r:id="rId10"/>
    <p:sldId id="729" r:id="rId11"/>
    <p:sldId id="730" r:id="rId12"/>
    <p:sldId id="731" r:id="rId13"/>
    <p:sldId id="732" r:id="rId14"/>
    <p:sldId id="733" r:id="rId15"/>
    <p:sldId id="973" r:id="rId16"/>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58" autoAdjust="0"/>
    <p:restoredTop sz="91777" autoAdjust="0"/>
  </p:normalViewPr>
  <p:slideViewPr>
    <p:cSldViewPr>
      <p:cViewPr>
        <p:scale>
          <a:sx n="95" d="100"/>
          <a:sy n="95" d="100"/>
        </p:scale>
        <p:origin x="-1306" y="-1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59" d="100"/>
          <a:sy n="59" d="100"/>
        </p:scale>
        <p:origin x="-3274" y="-67"/>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3/11/2015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11</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12</a:t>
            </a:fld>
            <a:endParaRPr lang="en-US" altLang="ko-KR"/>
          </a:p>
        </p:txBody>
      </p:sp>
    </p:spTree>
    <p:extLst>
      <p:ext uri="{BB962C8B-B14F-4D97-AF65-F5344CB8AC3E}">
        <p14:creationId xmlns:p14="http://schemas.microsoft.com/office/powerpoint/2010/main" val="114388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13</a:t>
            </a:fld>
            <a:endParaRPr lang="en-US" altLang="ko-KR"/>
          </a:p>
        </p:txBody>
      </p:sp>
    </p:spTree>
    <p:extLst>
      <p:ext uri="{BB962C8B-B14F-4D97-AF65-F5344CB8AC3E}">
        <p14:creationId xmlns:p14="http://schemas.microsoft.com/office/powerpoint/2010/main" val="1077104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14</a:t>
            </a:fld>
            <a:endParaRPr lang="en-US" altLang="ko-KR"/>
          </a:p>
        </p:txBody>
      </p:sp>
    </p:spTree>
    <p:extLst>
      <p:ext uri="{BB962C8B-B14F-4D97-AF65-F5344CB8AC3E}">
        <p14:creationId xmlns:p14="http://schemas.microsoft.com/office/powerpoint/2010/main" val="4253369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a:t>
            </a:fld>
            <a:endParaRPr lang="en-US" altLang="ko-KR"/>
          </a:p>
        </p:txBody>
      </p:sp>
    </p:spTree>
    <p:extLst>
      <p:ext uri="{BB962C8B-B14F-4D97-AF65-F5344CB8AC3E}">
        <p14:creationId xmlns:p14="http://schemas.microsoft.com/office/powerpoint/2010/main" val="2086085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151861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145903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a:t>
            </a:fld>
            <a:endParaRPr lang="en-US" altLang="ko-KR"/>
          </a:p>
        </p:txBody>
      </p:sp>
    </p:spTree>
    <p:extLst>
      <p:ext uri="{BB962C8B-B14F-4D97-AF65-F5344CB8AC3E}">
        <p14:creationId xmlns:p14="http://schemas.microsoft.com/office/powerpoint/2010/main" val="2365977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7</a:t>
            </a:fld>
            <a:endParaRPr lang="en-US" altLang="ko-KR"/>
          </a:p>
        </p:txBody>
      </p:sp>
    </p:spTree>
    <p:extLst>
      <p:ext uri="{BB962C8B-B14F-4D97-AF65-F5344CB8AC3E}">
        <p14:creationId xmlns:p14="http://schemas.microsoft.com/office/powerpoint/2010/main" val="317425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8</a:t>
            </a:fld>
            <a:endParaRPr lang="en-US" altLang="ko-KR"/>
          </a:p>
        </p:txBody>
      </p:sp>
    </p:spTree>
    <p:extLst>
      <p:ext uri="{BB962C8B-B14F-4D97-AF65-F5344CB8AC3E}">
        <p14:creationId xmlns:p14="http://schemas.microsoft.com/office/powerpoint/2010/main" val="1998442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9</a:t>
            </a:fld>
            <a:endParaRPr lang="en-US" altLang="ko-KR"/>
          </a:p>
        </p:txBody>
      </p:sp>
    </p:spTree>
    <p:extLst>
      <p:ext uri="{BB962C8B-B14F-4D97-AF65-F5344CB8AC3E}">
        <p14:creationId xmlns:p14="http://schemas.microsoft.com/office/powerpoint/2010/main" val="3768892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10</a:t>
            </a:fld>
            <a:endParaRPr lang="en-US" altLang="ko-KR"/>
          </a:p>
        </p:txBody>
      </p:sp>
    </p:spTree>
    <p:extLst>
      <p:ext uri="{BB962C8B-B14F-4D97-AF65-F5344CB8AC3E}">
        <p14:creationId xmlns:p14="http://schemas.microsoft.com/office/powerpoint/2010/main" val="2013647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15-15-0230-00-0008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March 2015</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a:t>
            </a:r>
            <a:r>
              <a:rPr lang="en-US" sz="1400" dirty="0" smtClean="0"/>
              <a:t>Joining procedure of group for PAC</a:t>
            </a:r>
            <a:r>
              <a:rPr lang="en-US" altLang="zh-CN" sz="1400" dirty="0" smtClean="0">
                <a:ea typeface="宋体" pitchFamily="2" charset="-122"/>
              </a:rPr>
              <a:t>]</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a:ea typeface="宋体" pitchFamily="2" charset="-122"/>
              </a:rPr>
              <a:t>[March 10th, 2015]	</a:t>
            </a:r>
          </a:p>
          <a:p>
            <a:pPr>
              <a:defRPr/>
            </a:pPr>
            <a:r>
              <a:rPr lang="en-US" altLang="zh-CN" sz="1400" b="1" dirty="0">
                <a:ea typeface="宋体" pitchFamily="2" charset="-122"/>
              </a:rPr>
              <a:t>Source:</a:t>
            </a:r>
            <a:r>
              <a:rPr lang="en-US" altLang="zh-CN" sz="1400" dirty="0">
                <a:ea typeface="宋体" pitchFamily="2" charset="-122"/>
              </a:rPr>
              <a:t> [</a:t>
            </a:r>
            <a:r>
              <a:rPr lang="en-US" altLang="zh-CN" sz="1400" dirty="0" err="1">
                <a:ea typeface="宋体" pitchFamily="2" charset="-122"/>
              </a:rPr>
              <a:t>Woongsoo</a:t>
            </a:r>
            <a:r>
              <a:rPr lang="en-US" altLang="zh-CN" sz="1400" dirty="0">
                <a:ea typeface="宋体" pitchFamily="2" charset="-122"/>
              </a:rPr>
              <a:t> Na and </a:t>
            </a:r>
            <a:r>
              <a:rPr lang="en-US" altLang="zh-CN" sz="1400" dirty="0" err="1">
                <a:ea typeface="宋体" pitchFamily="2" charset="-122"/>
              </a:rPr>
              <a:t>Sungrae</a:t>
            </a:r>
            <a:r>
              <a:rPr lang="en-US" altLang="zh-CN" sz="1400" dirty="0">
                <a:ea typeface="宋体" pitchFamily="2" charset="-122"/>
              </a:rPr>
              <a:t> Cho] </a:t>
            </a:r>
          </a:p>
          <a:p>
            <a:pPr>
              <a:defRPr/>
            </a:pPr>
            <a:r>
              <a:rPr lang="en-US" altLang="zh-CN" sz="1400" b="1" dirty="0">
                <a:ea typeface="宋体" pitchFamily="2" charset="-122"/>
              </a:rPr>
              <a:t>Company:</a:t>
            </a:r>
            <a:r>
              <a:rPr lang="en-US" altLang="zh-CN" sz="1400" dirty="0">
                <a:ea typeface="宋体" pitchFamily="2" charset="-122"/>
              </a:rPr>
              <a:t> [Chung-</a:t>
            </a:r>
            <a:r>
              <a:rPr lang="en-US" altLang="zh-CN" sz="1400" dirty="0" err="1">
                <a:ea typeface="宋体" pitchFamily="2" charset="-122"/>
              </a:rPr>
              <a:t>Ang</a:t>
            </a:r>
            <a:r>
              <a:rPr lang="en-US" altLang="zh-CN" sz="1400" dirty="0">
                <a:ea typeface="宋体" pitchFamily="2" charset="-122"/>
              </a:rPr>
              <a:t> University, Korea]</a:t>
            </a:r>
          </a:p>
          <a:p>
            <a:pPr>
              <a:defRPr/>
            </a:pPr>
            <a:r>
              <a:rPr lang="en-US" altLang="zh-CN" sz="1400" b="1" dirty="0">
                <a:ea typeface="宋体" pitchFamily="2" charset="-122"/>
              </a:rPr>
              <a:t>E-Mail:</a:t>
            </a:r>
            <a:r>
              <a:rPr lang="en-US" altLang="zh-CN" sz="1400" dirty="0">
                <a:ea typeface="宋体" pitchFamily="2" charset="-122"/>
              </a:rPr>
              <a:t> [wsna@uclab.re.kr srcho@cau.ac.kr]</a:t>
            </a:r>
          </a:p>
          <a:p>
            <a:pPr>
              <a:spcBef>
                <a:spcPts val="600"/>
              </a:spcBef>
              <a:spcAft>
                <a:spcPts val="600"/>
              </a:spcAft>
              <a:defRPr/>
            </a:pPr>
            <a:r>
              <a:rPr lang="en-US" altLang="zh-CN" sz="1400" b="1" dirty="0" smtClean="0">
                <a:ea typeface="宋体" pitchFamily="2" charset="-122"/>
              </a:rPr>
              <a:t>Re</a:t>
            </a:r>
            <a:r>
              <a:rPr lang="en-US" altLang="zh-CN" sz="1400" b="1" dirty="0">
                <a:ea typeface="宋体" pitchFamily="2" charset="-122"/>
              </a:rPr>
              <a:t>:</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ko-KR" sz="1400" dirty="0"/>
              <a:t>Joining procedure of group for PAC</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a:ea typeface="宋体" pitchFamily="2" charset="-122"/>
              </a:rPr>
              <a:t>[To introduce proposed </a:t>
            </a:r>
            <a:r>
              <a:rPr lang="en-US" altLang="ko-KR" sz="1400" dirty="0" smtClean="0"/>
              <a:t>joining</a:t>
            </a:r>
            <a:r>
              <a:rPr lang="en-US" altLang="zh-CN" sz="1400" dirty="0" smtClean="0">
                <a:ea typeface="宋体" pitchFamily="2" charset="-122"/>
              </a:rPr>
              <a:t> </a:t>
            </a:r>
            <a:r>
              <a:rPr lang="en-US" altLang="zh-CN" sz="1400" dirty="0">
                <a:ea typeface="宋体" pitchFamily="2" charset="-122"/>
              </a:rPr>
              <a:t>procedure for PAC</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a:ea typeface="굴림" charset="-127"/>
              </a:rPr>
              <a:t>Finding/Joining </a:t>
            </a:r>
            <a:r>
              <a:rPr lang="en-US" altLang="ko-KR" dirty="0" smtClean="0">
                <a:ea typeface="굴림" charset="-127"/>
              </a:rPr>
              <a:t>Group (8/12)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pPr algn="just"/>
            <a:r>
              <a:rPr lang="en-US" altLang="ko-KR" sz="2000" dirty="0" smtClean="0">
                <a:ea typeface="굴림" charset="-127"/>
              </a:rPr>
              <a:t>When PD A receives the ARCF, A joins D’s group.</a:t>
            </a:r>
          </a:p>
          <a:p>
            <a:pPr algn="just"/>
            <a:r>
              <a:rPr lang="en-US" altLang="ko-KR" sz="2000" dirty="0" smtClean="0">
                <a:ea typeface="굴림" charset="-127"/>
              </a:rPr>
              <a:t>Also, PD B receives the ACF from PD E.</a:t>
            </a:r>
          </a:p>
          <a:p>
            <a:pPr algn="just"/>
            <a:r>
              <a:rPr lang="en-US" altLang="ko-KR" sz="2000" dirty="0" smtClean="0">
                <a:ea typeface="굴림" charset="-127"/>
              </a:rPr>
              <a:t>Then, B multicasts a MGNF to limit a duplicate ARCF from G.</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10</a:t>
            </a:fld>
            <a:endParaRPr lang="en-US" altLang="ko-KR" smtClean="0">
              <a:latin typeface="Times New Roman" pitchFamily="18" charset="0"/>
            </a:endParaRPr>
          </a:p>
        </p:txBody>
      </p:sp>
      <p:sp>
        <p:nvSpPr>
          <p:cNvPr id="5" name="타원 6"/>
          <p:cNvSpPr>
            <a:spLocks noChangeArrowheads="1"/>
          </p:cNvSpPr>
          <p:nvPr/>
        </p:nvSpPr>
        <p:spPr bwMode="auto">
          <a:xfrm>
            <a:off x="5629872" y="4227480"/>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sp>
        <p:nvSpPr>
          <p:cNvPr id="6" name="타원 10"/>
          <p:cNvSpPr>
            <a:spLocks noChangeArrowheads="1"/>
          </p:cNvSpPr>
          <p:nvPr/>
        </p:nvSpPr>
        <p:spPr bwMode="auto">
          <a:xfrm>
            <a:off x="2195736" y="5016384"/>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7" name="타원 6"/>
          <p:cNvSpPr/>
          <p:nvPr/>
        </p:nvSpPr>
        <p:spPr bwMode="auto">
          <a:xfrm>
            <a:off x="3226096" y="459418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1815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7" name="TextBox 81"/>
          <p:cNvSpPr txBox="1">
            <a:spLocks noChangeArrowheads="1"/>
          </p:cNvSpPr>
          <p:nvPr/>
        </p:nvSpPr>
        <p:spPr bwMode="auto">
          <a:xfrm>
            <a:off x="5181030" y="5138741"/>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4510703" y="525117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a:off x="4499992" y="5560738"/>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9" name="TextBox 82"/>
          <p:cNvSpPr txBox="1">
            <a:spLocks noChangeArrowheads="1"/>
          </p:cNvSpPr>
          <p:nvPr/>
        </p:nvSpPr>
        <p:spPr bwMode="auto">
          <a:xfrm>
            <a:off x="5171505" y="5462313"/>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sp>
        <p:nvSpPr>
          <p:cNvPr id="32" name="타원 31"/>
          <p:cNvSpPr/>
          <p:nvPr/>
        </p:nvSpPr>
        <p:spPr bwMode="auto">
          <a:xfrm>
            <a:off x="6588371" y="392805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4" name="TextBox 33"/>
          <p:cNvSpPr txBox="1"/>
          <p:nvPr/>
        </p:nvSpPr>
        <p:spPr>
          <a:xfrm>
            <a:off x="6912221" y="3905313"/>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5" name="타원 10"/>
          <p:cNvSpPr>
            <a:spLocks noChangeArrowheads="1"/>
          </p:cNvSpPr>
          <p:nvPr/>
        </p:nvSpPr>
        <p:spPr bwMode="auto">
          <a:xfrm>
            <a:off x="6588224" y="34959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6" name="TextBox 35"/>
          <p:cNvSpPr txBox="1"/>
          <p:nvPr/>
        </p:nvSpPr>
        <p:spPr>
          <a:xfrm>
            <a:off x="6912221" y="3473265"/>
            <a:ext cx="1608133" cy="369332"/>
          </a:xfrm>
          <a:prstGeom prst="rect">
            <a:avLst/>
          </a:prstGeom>
          <a:noFill/>
        </p:spPr>
        <p:txBody>
          <a:bodyPr wrap="none" rtlCol="0">
            <a:spAutoFit/>
          </a:bodyPr>
          <a:lstStyle/>
          <a:p>
            <a:r>
              <a:rPr lang="en-US" altLang="ko-KR" dirty="0" smtClean="0"/>
              <a:t>: Member PD </a:t>
            </a:r>
            <a:endParaRPr lang="ko-KR" altLang="en-US" dirty="0"/>
          </a:p>
        </p:txBody>
      </p:sp>
      <p:sp>
        <p:nvSpPr>
          <p:cNvPr id="37" name="타원 36"/>
          <p:cNvSpPr/>
          <p:nvPr/>
        </p:nvSpPr>
        <p:spPr bwMode="auto">
          <a:xfrm>
            <a:off x="1547664" y="4194131"/>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38" name="타원 10"/>
          <p:cNvSpPr>
            <a:spLocks noChangeArrowheads="1"/>
          </p:cNvSpPr>
          <p:nvPr/>
        </p:nvSpPr>
        <p:spPr bwMode="auto">
          <a:xfrm>
            <a:off x="2520169" y="366544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39" name="직선 연결선 38"/>
          <p:cNvCxnSpPr>
            <a:stCxn id="37" idx="7"/>
            <a:endCxn id="38" idx="3"/>
          </p:cNvCxnSpPr>
          <p:nvPr/>
        </p:nvCxnSpPr>
        <p:spPr bwMode="auto">
          <a:xfrm flipV="1">
            <a:off x="1824087" y="3941991"/>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40" name="직선 연결선 39"/>
          <p:cNvCxnSpPr>
            <a:stCxn id="5" idx="1"/>
          </p:cNvCxnSpPr>
          <p:nvPr/>
        </p:nvCxnSpPr>
        <p:spPr bwMode="auto">
          <a:xfrm flipH="1" flipV="1">
            <a:off x="4643353" y="3639874"/>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2" name="오른쪽 화살표 41"/>
          <p:cNvSpPr/>
          <p:nvPr/>
        </p:nvSpPr>
        <p:spPr>
          <a:xfrm rot="12729903">
            <a:off x="4828565" y="3711980"/>
            <a:ext cx="663575" cy="19843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43" name="TextBox 81"/>
          <p:cNvSpPr txBox="1">
            <a:spLocks noChangeArrowheads="1"/>
          </p:cNvSpPr>
          <p:nvPr/>
        </p:nvSpPr>
        <p:spPr bwMode="auto">
          <a:xfrm>
            <a:off x="5171335" y="5838952"/>
            <a:ext cx="3865161"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a:t>Multicast Group Notification Frame</a:t>
            </a:r>
            <a:endParaRPr lang="ko-KR" altLang="en-US" dirty="0"/>
          </a:p>
        </p:txBody>
      </p:sp>
      <p:sp>
        <p:nvSpPr>
          <p:cNvPr id="44" name="오른쪽 화살표 43"/>
          <p:cNvSpPr/>
          <p:nvPr/>
        </p:nvSpPr>
        <p:spPr>
          <a:xfrm>
            <a:off x="4557502" y="5914812"/>
            <a:ext cx="639798" cy="217611"/>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45" name="타원 10"/>
          <p:cNvSpPr>
            <a:spLocks noChangeArrowheads="1"/>
          </p:cNvSpPr>
          <p:nvPr/>
        </p:nvSpPr>
        <p:spPr bwMode="auto">
          <a:xfrm>
            <a:off x="4366804" y="3363325"/>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cxnSp>
        <p:nvCxnSpPr>
          <p:cNvPr id="46" name="직선 연결선 45"/>
          <p:cNvCxnSpPr>
            <a:stCxn id="37" idx="5"/>
            <a:endCxn id="6" idx="1"/>
          </p:cNvCxnSpPr>
          <p:nvPr/>
        </p:nvCxnSpPr>
        <p:spPr bwMode="auto">
          <a:xfrm>
            <a:off x="1824087" y="4470554"/>
            <a:ext cx="419097" cy="59327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Tree>
    <p:extLst>
      <p:ext uri="{BB962C8B-B14F-4D97-AF65-F5344CB8AC3E}">
        <p14:creationId xmlns:p14="http://schemas.microsoft.com/office/powerpoint/2010/main" val="1503194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a:ea typeface="굴림" charset="-127"/>
              </a:rPr>
              <a:t>Finding/Joining </a:t>
            </a:r>
            <a:r>
              <a:rPr lang="en-US" altLang="ko-KR" dirty="0" smtClean="0">
                <a:ea typeface="굴림" charset="-127"/>
              </a:rPr>
              <a:t>Group (9/12)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pPr algn="just"/>
            <a:r>
              <a:rPr lang="en-US" altLang="ko-KR" sz="1800" dirty="0">
                <a:ea typeface="굴림" charset="-127"/>
              </a:rPr>
              <a:t>PD </a:t>
            </a:r>
            <a:r>
              <a:rPr lang="en-US" altLang="ko-KR" sz="1800" dirty="0" smtClean="0">
                <a:ea typeface="굴림" charset="-127"/>
              </a:rPr>
              <a:t>B </a:t>
            </a:r>
            <a:r>
              <a:rPr lang="en-US" altLang="ko-KR" sz="1800" dirty="0">
                <a:ea typeface="굴림" charset="-127"/>
              </a:rPr>
              <a:t>replies with </a:t>
            </a:r>
            <a:r>
              <a:rPr lang="en-US" altLang="ko-KR" sz="1800" dirty="0" smtClean="0">
                <a:ea typeface="굴림" charset="-127"/>
              </a:rPr>
              <a:t>an ARCF </a:t>
            </a:r>
            <a:r>
              <a:rPr lang="en-US" altLang="ko-KR" sz="1800" dirty="0">
                <a:ea typeface="굴림" charset="-127"/>
              </a:rPr>
              <a:t>to </a:t>
            </a:r>
            <a:r>
              <a:rPr lang="en-US" altLang="ko-KR" sz="1800" dirty="0" smtClean="0">
                <a:ea typeface="굴림" charset="-127"/>
              </a:rPr>
              <a:t>A through E.</a:t>
            </a:r>
          </a:p>
          <a:p>
            <a:pPr algn="just"/>
            <a:r>
              <a:rPr lang="en-US" altLang="ko-KR" sz="1800" dirty="0">
                <a:ea typeface="굴림" charset="-127"/>
              </a:rPr>
              <a:t>B</a:t>
            </a:r>
            <a:r>
              <a:rPr lang="en-US" altLang="ko-KR" sz="1800" dirty="0" smtClean="0">
                <a:ea typeface="굴림" charset="-127"/>
              </a:rPr>
              <a:t> </a:t>
            </a:r>
            <a:r>
              <a:rPr lang="en-US" altLang="ko-KR" sz="1800" dirty="0">
                <a:ea typeface="굴림" charset="-127"/>
              </a:rPr>
              <a:t>may send KEKs(key encryption keys) to </a:t>
            </a:r>
            <a:r>
              <a:rPr lang="en-US" altLang="ko-KR" sz="1800" dirty="0" smtClean="0">
                <a:ea typeface="굴림" charset="-127"/>
              </a:rPr>
              <a:t>A </a:t>
            </a:r>
            <a:r>
              <a:rPr lang="en-US" altLang="ko-KR" sz="1800" dirty="0">
                <a:ea typeface="굴림" charset="-127"/>
              </a:rPr>
              <a:t>after authentication for secure multicast if needed.</a:t>
            </a:r>
          </a:p>
          <a:p>
            <a:pPr algn="just"/>
            <a:r>
              <a:rPr lang="en-US" altLang="ko-KR" sz="1800" dirty="0" smtClean="0">
                <a:ea typeface="굴림" charset="-127"/>
              </a:rPr>
              <a:t>B </a:t>
            </a:r>
            <a:r>
              <a:rPr lang="en-US" altLang="ko-KR" sz="1800" dirty="0">
                <a:ea typeface="굴림" charset="-127"/>
              </a:rPr>
              <a:t>may send rekeying messages to update an existing group key for backward secrecy.</a:t>
            </a:r>
          </a:p>
          <a:p>
            <a:pPr algn="just"/>
            <a:r>
              <a:rPr lang="en-US" altLang="ko-KR" sz="1800" dirty="0" smtClean="0">
                <a:ea typeface="굴림" charset="-127"/>
              </a:rPr>
              <a:t>G </a:t>
            </a:r>
            <a:r>
              <a:rPr lang="en-US" altLang="ko-KR" sz="1800" dirty="0">
                <a:ea typeface="굴림" charset="-127"/>
              </a:rPr>
              <a:t>does not transmit </a:t>
            </a:r>
            <a:r>
              <a:rPr lang="en-US" altLang="ko-KR" sz="1800" dirty="0" smtClean="0">
                <a:ea typeface="굴림" charset="-127"/>
              </a:rPr>
              <a:t>an ARCF </a:t>
            </a:r>
            <a:r>
              <a:rPr lang="en-US" altLang="ko-KR" sz="1800" dirty="0">
                <a:ea typeface="굴림" charset="-127"/>
              </a:rPr>
              <a:t>to </a:t>
            </a:r>
            <a:r>
              <a:rPr lang="en-US" altLang="ko-KR" sz="1800" dirty="0" smtClean="0">
                <a:ea typeface="굴림" charset="-127"/>
              </a:rPr>
              <a:t>A </a:t>
            </a:r>
            <a:r>
              <a:rPr lang="en-US" altLang="ko-KR" sz="1800" dirty="0">
                <a:ea typeface="굴림" charset="-127"/>
              </a:rPr>
              <a:t>since </a:t>
            </a:r>
            <a:r>
              <a:rPr lang="en-US" altLang="ko-KR" sz="1800" dirty="0" smtClean="0">
                <a:ea typeface="굴림" charset="-127"/>
              </a:rPr>
              <a:t>the </a:t>
            </a:r>
            <a:r>
              <a:rPr lang="en-US" altLang="ko-KR" sz="1800" dirty="0">
                <a:ea typeface="굴림" charset="-127"/>
              </a:rPr>
              <a:t>PD </a:t>
            </a:r>
            <a:r>
              <a:rPr lang="en-US" altLang="ko-KR" sz="1800" dirty="0" smtClean="0">
                <a:ea typeface="굴림" charset="-127"/>
              </a:rPr>
              <a:t>G already received </a:t>
            </a:r>
            <a:r>
              <a:rPr lang="en-US" altLang="ko-KR" sz="1800" dirty="0">
                <a:ea typeface="굴림" charset="-127"/>
              </a:rPr>
              <a:t>the MGNF from </a:t>
            </a:r>
            <a:r>
              <a:rPr lang="en-US" altLang="ko-KR" sz="1800" dirty="0" smtClean="0">
                <a:ea typeface="굴림" charset="-127"/>
              </a:rPr>
              <a:t>B.</a:t>
            </a:r>
            <a:endParaRPr lang="en-US" altLang="ko-KR" sz="1800" dirty="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11</a:t>
            </a:fld>
            <a:endParaRPr lang="en-US" altLang="ko-KR" smtClean="0">
              <a:latin typeface="Times New Roman" pitchFamily="18" charset="0"/>
            </a:endParaRPr>
          </a:p>
        </p:txBody>
      </p:sp>
      <p:sp>
        <p:nvSpPr>
          <p:cNvPr id="6" name="타원 10"/>
          <p:cNvSpPr>
            <a:spLocks noChangeArrowheads="1"/>
          </p:cNvSpPr>
          <p:nvPr/>
        </p:nvSpPr>
        <p:spPr bwMode="auto">
          <a:xfrm>
            <a:off x="2195736" y="5010051"/>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7" name="타원 6"/>
          <p:cNvSpPr/>
          <p:nvPr/>
        </p:nvSpPr>
        <p:spPr bwMode="auto">
          <a:xfrm>
            <a:off x="3226096" y="458785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1181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9" name="타원 8"/>
          <p:cNvSpPr/>
          <p:nvPr/>
        </p:nvSpPr>
        <p:spPr bwMode="auto">
          <a:xfrm>
            <a:off x="1547664" y="4187798"/>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27" name="TextBox 81"/>
          <p:cNvSpPr txBox="1">
            <a:spLocks noChangeArrowheads="1"/>
          </p:cNvSpPr>
          <p:nvPr/>
        </p:nvSpPr>
        <p:spPr bwMode="auto">
          <a:xfrm>
            <a:off x="5901110" y="5522888"/>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5230783" y="5635323"/>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오른쪽 화살표 16"/>
          <p:cNvSpPr/>
          <p:nvPr/>
        </p:nvSpPr>
        <p:spPr>
          <a:xfrm>
            <a:off x="5220072" y="59448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0" name="TextBox 82"/>
          <p:cNvSpPr txBox="1">
            <a:spLocks noChangeArrowheads="1"/>
          </p:cNvSpPr>
          <p:nvPr/>
        </p:nvSpPr>
        <p:spPr bwMode="auto">
          <a:xfrm>
            <a:off x="5891585" y="5846460"/>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sp>
        <p:nvSpPr>
          <p:cNvPr id="22" name="오른쪽 화살표 21"/>
          <p:cNvSpPr/>
          <p:nvPr/>
        </p:nvSpPr>
        <p:spPr>
          <a:xfrm rot="10122993">
            <a:off x="4888503" y="4411708"/>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타원 23"/>
          <p:cNvSpPr/>
          <p:nvPr/>
        </p:nvSpPr>
        <p:spPr bwMode="auto">
          <a:xfrm>
            <a:off x="6588371" y="392172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26" name="TextBox 25"/>
          <p:cNvSpPr txBox="1"/>
          <p:nvPr/>
        </p:nvSpPr>
        <p:spPr>
          <a:xfrm>
            <a:off x="6912221" y="3898980"/>
            <a:ext cx="2044149" cy="369332"/>
          </a:xfrm>
          <a:prstGeom prst="rect">
            <a:avLst/>
          </a:prstGeom>
          <a:noFill/>
        </p:spPr>
        <p:txBody>
          <a:bodyPr wrap="none" rtlCol="0">
            <a:spAutoFit/>
          </a:bodyPr>
          <a:lstStyle/>
          <a:p>
            <a:r>
              <a:rPr lang="en-US" altLang="ko-KR" dirty="0" smtClean="0"/>
              <a:t>: Non-member PD</a:t>
            </a:r>
            <a:endParaRPr lang="ko-KR" altLang="en-US" dirty="0"/>
          </a:p>
        </p:txBody>
      </p:sp>
      <p:cxnSp>
        <p:nvCxnSpPr>
          <p:cNvPr id="29" name="직선 연결선 28"/>
          <p:cNvCxnSpPr>
            <a:stCxn id="9" idx="5"/>
            <a:endCxn id="6" idx="1"/>
          </p:cNvCxnSpPr>
          <p:nvPr/>
        </p:nvCxnSpPr>
        <p:spPr bwMode="auto">
          <a:xfrm>
            <a:off x="1824087" y="4464221"/>
            <a:ext cx="419097" cy="59327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0" name="타원 10"/>
          <p:cNvSpPr>
            <a:spLocks noChangeArrowheads="1"/>
          </p:cNvSpPr>
          <p:nvPr/>
        </p:nvSpPr>
        <p:spPr bwMode="auto">
          <a:xfrm>
            <a:off x="6588224" y="348960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1" name="TextBox 30"/>
          <p:cNvSpPr txBox="1"/>
          <p:nvPr/>
        </p:nvSpPr>
        <p:spPr>
          <a:xfrm>
            <a:off x="6912221" y="3466932"/>
            <a:ext cx="1608133" cy="369332"/>
          </a:xfrm>
          <a:prstGeom prst="rect">
            <a:avLst/>
          </a:prstGeom>
          <a:noFill/>
        </p:spPr>
        <p:txBody>
          <a:bodyPr wrap="none" rtlCol="0">
            <a:spAutoFit/>
          </a:bodyPr>
          <a:lstStyle/>
          <a:p>
            <a:r>
              <a:rPr lang="en-US" altLang="ko-KR" dirty="0" smtClean="0"/>
              <a:t>: Member PD </a:t>
            </a:r>
            <a:endParaRPr lang="ko-KR" altLang="en-US" dirty="0"/>
          </a:p>
        </p:txBody>
      </p:sp>
      <p:sp>
        <p:nvSpPr>
          <p:cNvPr id="34" name="타원 10"/>
          <p:cNvSpPr>
            <a:spLocks noChangeArrowheads="1"/>
          </p:cNvSpPr>
          <p:nvPr/>
        </p:nvSpPr>
        <p:spPr bwMode="auto">
          <a:xfrm>
            <a:off x="2520169" y="3659109"/>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35" name="직선 연결선 34"/>
          <p:cNvCxnSpPr>
            <a:endCxn id="34" idx="3"/>
          </p:cNvCxnSpPr>
          <p:nvPr/>
        </p:nvCxnSpPr>
        <p:spPr bwMode="auto">
          <a:xfrm flipV="1">
            <a:off x="1824087" y="3935658"/>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2" name="타원 6"/>
          <p:cNvSpPr>
            <a:spLocks noChangeArrowheads="1"/>
          </p:cNvSpPr>
          <p:nvPr/>
        </p:nvSpPr>
        <p:spPr bwMode="auto">
          <a:xfrm>
            <a:off x="5629872" y="4221147"/>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cxnSp>
        <p:nvCxnSpPr>
          <p:cNvPr id="36" name="직선 연결선 35"/>
          <p:cNvCxnSpPr>
            <a:stCxn id="32" idx="1"/>
          </p:cNvCxnSpPr>
          <p:nvPr/>
        </p:nvCxnSpPr>
        <p:spPr bwMode="auto">
          <a:xfrm flipH="1" flipV="1">
            <a:off x="4643353" y="3633541"/>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7" name="타원 10"/>
          <p:cNvSpPr>
            <a:spLocks noChangeArrowheads="1"/>
          </p:cNvSpPr>
          <p:nvPr/>
        </p:nvSpPr>
        <p:spPr bwMode="auto">
          <a:xfrm>
            <a:off x="4366804" y="335699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Tree>
    <p:extLst>
      <p:ext uri="{BB962C8B-B14F-4D97-AF65-F5344CB8AC3E}">
        <p14:creationId xmlns:p14="http://schemas.microsoft.com/office/powerpoint/2010/main" val="3346734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a:ea typeface="굴림" charset="-127"/>
              </a:rPr>
              <a:t>Finding/Joining </a:t>
            </a:r>
            <a:r>
              <a:rPr lang="en-US" altLang="ko-KR" dirty="0" smtClean="0">
                <a:ea typeface="굴림" charset="-127"/>
              </a:rPr>
              <a:t>Group (10/12)</a:t>
            </a:r>
            <a:endParaRPr lang="ko-KR" altLang="en-US" dirty="0" smtClean="0">
              <a:ea typeface="굴림" charset="-127"/>
            </a:endParaRPr>
          </a:p>
        </p:txBody>
      </p:sp>
      <p:sp>
        <p:nvSpPr>
          <p:cNvPr id="4102" name="내용 개체 틀 5"/>
          <p:cNvSpPr>
            <a:spLocks noGrp="1"/>
          </p:cNvSpPr>
          <p:nvPr>
            <p:ph idx="1"/>
          </p:nvPr>
        </p:nvSpPr>
        <p:spPr>
          <a:xfrm>
            <a:off x="685800" y="1626642"/>
            <a:ext cx="7918648" cy="4538662"/>
          </a:xfrm>
        </p:spPr>
        <p:txBody>
          <a:bodyPr/>
          <a:lstStyle/>
          <a:p>
            <a:pPr algn="just"/>
            <a:r>
              <a:rPr lang="en-US" altLang="ko-KR" sz="2000" dirty="0" smtClean="0">
                <a:ea typeface="굴림" charset="-127"/>
              </a:rPr>
              <a:t>E forwards the ARCF to PD C.</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12</a:t>
            </a:fld>
            <a:endParaRPr lang="en-US" altLang="ko-KR" smtClean="0">
              <a:latin typeface="Times New Roman" pitchFamily="18" charset="0"/>
            </a:endParaRPr>
          </a:p>
        </p:txBody>
      </p:sp>
      <p:sp>
        <p:nvSpPr>
          <p:cNvPr id="6" name="타원 10"/>
          <p:cNvSpPr>
            <a:spLocks noChangeArrowheads="1"/>
          </p:cNvSpPr>
          <p:nvPr/>
        </p:nvSpPr>
        <p:spPr bwMode="auto">
          <a:xfrm>
            <a:off x="2195736" y="5026145"/>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7" name="타원 6"/>
          <p:cNvSpPr/>
          <p:nvPr/>
        </p:nvSpPr>
        <p:spPr bwMode="auto">
          <a:xfrm>
            <a:off x="3226096" y="4603945"/>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27912"/>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7" name="TextBox 81"/>
          <p:cNvSpPr txBox="1">
            <a:spLocks noChangeArrowheads="1"/>
          </p:cNvSpPr>
          <p:nvPr/>
        </p:nvSpPr>
        <p:spPr bwMode="auto">
          <a:xfrm>
            <a:off x="5901110" y="5538982"/>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5230783" y="5651417"/>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오른쪽 화살표 16"/>
          <p:cNvSpPr/>
          <p:nvPr/>
        </p:nvSpPr>
        <p:spPr>
          <a:xfrm>
            <a:off x="5220072" y="5960979"/>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0" name="TextBox 82"/>
          <p:cNvSpPr txBox="1">
            <a:spLocks noChangeArrowheads="1"/>
          </p:cNvSpPr>
          <p:nvPr/>
        </p:nvSpPr>
        <p:spPr bwMode="auto">
          <a:xfrm>
            <a:off x="5891585" y="5862554"/>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sp>
        <p:nvSpPr>
          <p:cNvPr id="22" name="오른쪽 화살표 21"/>
          <p:cNvSpPr/>
          <p:nvPr/>
        </p:nvSpPr>
        <p:spPr>
          <a:xfrm rot="10122993">
            <a:off x="3643614" y="4596152"/>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9" name="타원 28"/>
          <p:cNvSpPr/>
          <p:nvPr/>
        </p:nvSpPr>
        <p:spPr bwMode="auto">
          <a:xfrm>
            <a:off x="1547664" y="4203892"/>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cxnSp>
        <p:nvCxnSpPr>
          <p:cNvPr id="30" name="직선 연결선 29"/>
          <p:cNvCxnSpPr>
            <a:stCxn id="29" idx="5"/>
          </p:cNvCxnSpPr>
          <p:nvPr/>
        </p:nvCxnSpPr>
        <p:spPr bwMode="auto">
          <a:xfrm>
            <a:off x="1824087" y="4480315"/>
            <a:ext cx="419097" cy="59327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5" name="타원 10"/>
          <p:cNvSpPr>
            <a:spLocks noChangeArrowheads="1"/>
          </p:cNvSpPr>
          <p:nvPr/>
        </p:nvSpPr>
        <p:spPr bwMode="auto">
          <a:xfrm>
            <a:off x="2520169" y="3675203"/>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26" name="직선 연결선 25"/>
          <p:cNvCxnSpPr>
            <a:endCxn id="25" idx="3"/>
          </p:cNvCxnSpPr>
          <p:nvPr/>
        </p:nvCxnSpPr>
        <p:spPr bwMode="auto">
          <a:xfrm flipV="1">
            <a:off x="1824087" y="3951752"/>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4" name="타원 6"/>
          <p:cNvSpPr>
            <a:spLocks noChangeArrowheads="1"/>
          </p:cNvSpPr>
          <p:nvPr/>
        </p:nvSpPr>
        <p:spPr bwMode="auto">
          <a:xfrm>
            <a:off x="5629872" y="4237241"/>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cxnSp>
        <p:nvCxnSpPr>
          <p:cNvPr id="38" name="직선 연결선 37"/>
          <p:cNvCxnSpPr>
            <a:stCxn id="24" idx="1"/>
          </p:cNvCxnSpPr>
          <p:nvPr/>
        </p:nvCxnSpPr>
        <p:spPr bwMode="auto">
          <a:xfrm flipH="1" flipV="1">
            <a:off x="4643353" y="3649635"/>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9" name="타원 10"/>
          <p:cNvSpPr>
            <a:spLocks noChangeArrowheads="1"/>
          </p:cNvSpPr>
          <p:nvPr/>
        </p:nvSpPr>
        <p:spPr bwMode="auto">
          <a:xfrm>
            <a:off x="4366804" y="3373086"/>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35" name="타원 34"/>
          <p:cNvSpPr/>
          <p:nvPr/>
        </p:nvSpPr>
        <p:spPr bwMode="auto">
          <a:xfrm>
            <a:off x="6588371" y="392805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6" name="TextBox 35"/>
          <p:cNvSpPr txBox="1"/>
          <p:nvPr/>
        </p:nvSpPr>
        <p:spPr>
          <a:xfrm>
            <a:off x="6912221" y="3905313"/>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7" name="타원 10"/>
          <p:cNvSpPr>
            <a:spLocks noChangeArrowheads="1"/>
          </p:cNvSpPr>
          <p:nvPr/>
        </p:nvSpPr>
        <p:spPr bwMode="auto">
          <a:xfrm>
            <a:off x="6588224" y="34959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40" name="TextBox 39"/>
          <p:cNvSpPr txBox="1"/>
          <p:nvPr/>
        </p:nvSpPr>
        <p:spPr>
          <a:xfrm>
            <a:off x="6912221" y="3473265"/>
            <a:ext cx="1608133" cy="369332"/>
          </a:xfrm>
          <a:prstGeom prst="rect">
            <a:avLst/>
          </a:prstGeom>
          <a:noFill/>
        </p:spPr>
        <p:txBody>
          <a:bodyPr wrap="none" rtlCol="0">
            <a:spAutoFit/>
          </a:bodyPr>
          <a:lstStyle/>
          <a:p>
            <a:r>
              <a:rPr lang="en-US" altLang="ko-KR" dirty="0" smtClean="0"/>
              <a:t>: Member PD </a:t>
            </a:r>
            <a:endParaRPr lang="ko-KR" altLang="en-US" dirty="0"/>
          </a:p>
        </p:txBody>
      </p:sp>
    </p:spTree>
    <p:extLst>
      <p:ext uri="{BB962C8B-B14F-4D97-AF65-F5344CB8AC3E}">
        <p14:creationId xmlns:p14="http://schemas.microsoft.com/office/powerpoint/2010/main" val="811309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a:ea typeface="굴림" charset="-127"/>
              </a:rPr>
              <a:t>Finding/Joining </a:t>
            </a:r>
            <a:r>
              <a:rPr lang="en-US" altLang="ko-KR" dirty="0" smtClean="0">
                <a:ea typeface="굴림" charset="-127"/>
              </a:rPr>
              <a:t>Group </a:t>
            </a:r>
            <a:r>
              <a:rPr lang="en-US" altLang="ko-KR" dirty="0">
                <a:ea typeface="굴림" charset="-127"/>
              </a:rPr>
              <a:t>(</a:t>
            </a:r>
            <a:r>
              <a:rPr lang="en-US" altLang="ko-KR" dirty="0" smtClean="0">
                <a:ea typeface="굴림" charset="-127"/>
              </a:rPr>
              <a:t>11/12)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pPr algn="just"/>
            <a:r>
              <a:rPr lang="en-US" altLang="ko-KR" sz="2000" dirty="0" smtClean="0">
                <a:ea typeface="굴림" charset="-127"/>
              </a:rPr>
              <a:t>C </a:t>
            </a:r>
            <a:r>
              <a:rPr lang="en-US" altLang="ko-KR" sz="2000" dirty="0">
                <a:ea typeface="굴림" charset="-127"/>
              </a:rPr>
              <a:t>forwards </a:t>
            </a:r>
            <a:r>
              <a:rPr lang="en-US" altLang="ko-KR" sz="2000" dirty="0" smtClean="0">
                <a:ea typeface="굴림" charset="-127"/>
              </a:rPr>
              <a:t>the ARCF to </a:t>
            </a:r>
            <a:r>
              <a:rPr lang="en-US" altLang="ko-KR" sz="2000" dirty="0">
                <a:ea typeface="굴림" charset="-127"/>
              </a:rPr>
              <a:t>PD A.</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13</a:t>
            </a:fld>
            <a:endParaRPr lang="en-US" altLang="ko-KR" smtClean="0">
              <a:latin typeface="Times New Roman" pitchFamily="18" charset="0"/>
            </a:endParaRPr>
          </a:p>
        </p:txBody>
      </p:sp>
      <p:sp>
        <p:nvSpPr>
          <p:cNvPr id="7" name="타원 6"/>
          <p:cNvSpPr/>
          <p:nvPr/>
        </p:nvSpPr>
        <p:spPr bwMode="auto">
          <a:xfrm>
            <a:off x="3226096" y="460937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3333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7" name="TextBox 81"/>
          <p:cNvSpPr txBox="1">
            <a:spLocks noChangeArrowheads="1"/>
          </p:cNvSpPr>
          <p:nvPr/>
        </p:nvSpPr>
        <p:spPr bwMode="auto">
          <a:xfrm>
            <a:off x="5901110" y="5544408"/>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5230783" y="5656843"/>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오른쪽 화살표 16"/>
          <p:cNvSpPr/>
          <p:nvPr/>
        </p:nvSpPr>
        <p:spPr>
          <a:xfrm>
            <a:off x="5220072" y="596640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0" name="TextBox 82"/>
          <p:cNvSpPr txBox="1">
            <a:spLocks noChangeArrowheads="1"/>
          </p:cNvSpPr>
          <p:nvPr/>
        </p:nvSpPr>
        <p:spPr bwMode="auto">
          <a:xfrm>
            <a:off x="5891585" y="5867980"/>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sp>
        <p:nvSpPr>
          <p:cNvPr id="29" name="타원 10"/>
          <p:cNvSpPr>
            <a:spLocks noChangeArrowheads="1"/>
          </p:cNvSpPr>
          <p:nvPr/>
        </p:nvSpPr>
        <p:spPr bwMode="auto">
          <a:xfrm>
            <a:off x="2195736" y="5031571"/>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30" name="타원 29"/>
          <p:cNvSpPr/>
          <p:nvPr/>
        </p:nvSpPr>
        <p:spPr bwMode="auto">
          <a:xfrm>
            <a:off x="1547664" y="4209318"/>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cxnSp>
        <p:nvCxnSpPr>
          <p:cNvPr id="31" name="직선 연결선 30"/>
          <p:cNvCxnSpPr>
            <a:stCxn id="30" idx="5"/>
          </p:cNvCxnSpPr>
          <p:nvPr/>
        </p:nvCxnSpPr>
        <p:spPr bwMode="auto">
          <a:xfrm>
            <a:off x="1824087" y="4485741"/>
            <a:ext cx="419097" cy="59327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4" name="오른쪽 화살표 23"/>
          <p:cNvSpPr/>
          <p:nvPr/>
        </p:nvSpPr>
        <p:spPr>
          <a:xfrm rot="8992332">
            <a:off x="2514382" y="4796772"/>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타원 10"/>
          <p:cNvSpPr>
            <a:spLocks noChangeArrowheads="1"/>
          </p:cNvSpPr>
          <p:nvPr/>
        </p:nvSpPr>
        <p:spPr bwMode="auto">
          <a:xfrm>
            <a:off x="2520169" y="3680629"/>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26" name="직선 연결선 25"/>
          <p:cNvCxnSpPr>
            <a:endCxn id="25" idx="3"/>
          </p:cNvCxnSpPr>
          <p:nvPr/>
        </p:nvCxnSpPr>
        <p:spPr bwMode="auto">
          <a:xfrm flipV="1">
            <a:off x="1824087" y="3957178"/>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8" name="타원 6"/>
          <p:cNvSpPr>
            <a:spLocks noChangeArrowheads="1"/>
          </p:cNvSpPr>
          <p:nvPr/>
        </p:nvSpPr>
        <p:spPr bwMode="auto">
          <a:xfrm>
            <a:off x="5629872" y="4242667"/>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sp>
        <p:nvSpPr>
          <p:cNvPr id="39" name="타원 10"/>
          <p:cNvSpPr>
            <a:spLocks noChangeArrowheads="1"/>
          </p:cNvSpPr>
          <p:nvPr/>
        </p:nvSpPr>
        <p:spPr bwMode="auto">
          <a:xfrm>
            <a:off x="4366804" y="337851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cxnSp>
        <p:nvCxnSpPr>
          <p:cNvPr id="40" name="직선 연결선 39"/>
          <p:cNvCxnSpPr>
            <a:stCxn id="38" idx="1"/>
            <a:endCxn id="39" idx="5"/>
          </p:cNvCxnSpPr>
          <p:nvPr/>
        </p:nvCxnSpPr>
        <p:spPr bwMode="auto">
          <a:xfrm flipH="1" flipV="1">
            <a:off x="4643353" y="3655061"/>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2" name="타원 31"/>
          <p:cNvSpPr/>
          <p:nvPr/>
        </p:nvSpPr>
        <p:spPr bwMode="auto">
          <a:xfrm>
            <a:off x="6588371" y="392805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4" name="TextBox 33"/>
          <p:cNvSpPr txBox="1"/>
          <p:nvPr/>
        </p:nvSpPr>
        <p:spPr>
          <a:xfrm>
            <a:off x="6912221" y="3905313"/>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6" name="타원 10"/>
          <p:cNvSpPr>
            <a:spLocks noChangeArrowheads="1"/>
          </p:cNvSpPr>
          <p:nvPr/>
        </p:nvSpPr>
        <p:spPr bwMode="auto">
          <a:xfrm>
            <a:off x="6588224" y="34959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7" name="TextBox 36"/>
          <p:cNvSpPr txBox="1"/>
          <p:nvPr/>
        </p:nvSpPr>
        <p:spPr>
          <a:xfrm>
            <a:off x="6912221" y="3473265"/>
            <a:ext cx="1608133" cy="369332"/>
          </a:xfrm>
          <a:prstGeom prst="rect">
            <a:avLst/>
          </a:prstGeom>
          <a:noFill/>
        </p:spPr>
        <p:txBody>
          <a:bodyPr wrap="none" rtlCol="0">
            <a:spAutoFit/>
          </a:bodyPr>
          <a:lstStyle/>
          <a:p>
            <a:r>
              <a:rPr lang="en-US" altLang="ko-KR" dirty="0" smtClean="0"/>
              <a:t>: Member PD </a:t>
            </a:r>
            <a:endParaRPr lang="ko-KR" altLang="en-US" dirty="0"/>
          </a:p>
        </p:txBody>
      </p:sp>
    </p:spTree>
    <p:extLst>
      <p:ext uri="{BB962C8B-B14F-4D97-AF65-F5344CB8AC3E}">
        <p14:creationId xmlns:p14="http://schemas.microsoft.com/office/powerpoint/2010/main" val="2352677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a:ea typeface="굴림" charset="-127"/>
              </a:rPr>
              <a:t>Finding/Joining </a:t>
            </a:r>
            <a:r>
              <a:rPr lang="en-US" altLang="ko-KR" dirty="0" smtClean="0">
                <a:ea typeface="굴림" charset="-127"/>
              </a:rPr>
              <a:t>Group (12/12)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pPr algn="just"/>
            <a:r>
              <a:rPr lang="en-US" altLang="ko-KR" sz="2000" dirty="0" smtClean="0">
                <a:ea typeface="굴림" charset="-127"/>
              </a:rPr>
              <a:t>PD A is aware of route between PD A and PD B. </a:t>
            </a:r>
          </a:p>
          <a:p>
            <a:pPr algn="just"/>
            <a:r>
              <a:rPr lang="en-US" altLang="ko-KR" sz="2000" dirty="0" smtClean="0">
                <a:ea typeface="굴림" charset="-127"/>
              </a:rPr>
              <a:t>Now, PD A joins PD B’s multicast group.</a:t>
            </a:r>
          </a:p>
          <a:p>
            <a:pPr algn="just"/>
            <a:r>
              <a:rPr lang="en-US" altLang="ko-KR" sz="2000" dirty="0" smtClean="0">
                <a:ea typeface="굴림" charset="-127"/>
              </a:rPr>
              <a:t>Although group of B and G are not aware of group of D and F currently, multicasting service still works by simply forwarding multicast data frames.</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14</a:t>
            </a:fld>
            <a:endParaRPr lang="en-US" altLang="ko-KR" smtClean="0">
              <a:latin typeface="Times New Roman" pitchFamily="18" charset="0"/>
            </a:endParaRPr>
          </a:p>
        </p:txBody>
      </p:sp>
      <p:sp>
        <p:nvSpPr>
          <p:cNvPr id="5" name="타원 6"/>
          <p:cNvSpPr>
            <a:spLocks noChangeArrowheads="1"/>
          </p:cNvSpPr>
          <p:nvPr/>
        </p:nvSpPr>
        <p:spPr bwMode="auto">
          <a:xfrm>
            <a:off x="5629872" y="424266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a:solidFill>
                  <a:schemeClr val="bg1"/>
                </a:solidFill>
              </a:rPr>
              <a:t>B</a:t>
            </a:r>
            <a:endParaRPr lang="ko-KR" altLang="en-US" sz="1500">
              <a:solidFill>
                <a:schemeClr val="bg1"/>
              </a:solidFill>
            </a:endParaRPr>
          </a:p>
        </p:txBody>
      </p:sp>
      <p:sp>
        <p:nvSpPr>
          <p:cNvPr id="7" name="타원 6"/>
          <p:cNvSpPr/>
          <p:nvPr/>
        </p:nvSpPr>
        <p:spPr bwMode="auto">
          <a:xfrm>
            <a:off x="3226096" y="460937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3333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7" name="TextBox 81"/>
          <p:cNvSpPr txBox="1">
            <a:spLocks noChangeArrowheads="1"/>
          </p:cNvSpPr>
          <p:nvPr/>
        </p:nvSpPr>
        <p:spPr bwMode="auto">
          <a:xfrm>
            <a:off x="5901110" y="5544408"/>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5230783" y="5656843"/>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오른쪽 화살표 16"/>
          <p:cNvSpPr/>
          <p:nvPr/>
        </p:nvSpPr>
        <p:spPr>
          <a:xfrm>
            <a:off x="5220072" y="596640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0" name="TextBox 82"/>
          <p:cNvSpPr txBox="1">
            <a:spLocks noChangeArrowheads="1"/>
          </p:cNvSpPr>
          <p:nvPr/>
        </p:nvSpPr>
        <p:spPr bwMode="auto">
          <a:xfrm>
            <a:off x="5891585" y="5867980"/>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cxnSp>
        <p:nvCxnSpPr>
          <p:cNvPr id="29" name="직선 연결선 28"/>
          <p:cNvCxnSpPr>
            <a:stCxn id="7" idx="2"/>
            <a:endCxn id="37" idx="6"/>
          </p:cNvCxnSpPr>
          <p:nvPr/>
        </p:nvCxnSpPr>
        <p:spPr bwMode="auto">
          <a:xfrm flipH="1">
            <a:off x="2519733" y="4771296"/>
            <a:ext cx="706363" cy="4222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0" name="직선 연결선 29"/>
          <p:cNvCxnSpPr>
            <a:stCxn id="8" idx="2"/>
            <a:endCxn id="7" idx="6"/>
          </p:cNvCxnSpPr>
          <p:nvPr/>
        </p:nvCxnSpPr>
        <p:spPr bwMode="auto">
          <a:xfrm flipH="1">
            <a:off x="3549946" y="4595263"/>
            <a:ext cx="878038" cy="17603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1" name="직선 연결선 30"/>
          <p:cNvCxnSpPr>
            <a:stCxn id="5" idx="2"/>
            <a:endCxn id="8" idx="6"/>
          </p:cNvCxnSpPr>
          <p:nvPr/>
        </p:nvCxnSpPr>
        <p:spPr bwMode="auto">
          <a:xfrm flipH="1">
            <a:off x="4751834" y="4404775"/>
            <a:ext cx="878038" cy="19048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7" name="타원 10"/>
          <p:cNvSpPr>
            <a:spLocks noChangeArrowheads="1"/>
          </p:cNvSpPr>
          <p:nvPr/>
        </p:nvSpPr>
        <p:spPr bwMode="auto">
          <a:xfrm>
            <a:off x="2195736" y="5031571"/>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38" name="타원 37"/>
          <p:cNvSpPr/>
          <p:nvPr/>
        </p:nvSpPr>
        <p:spPr bwMode="auto">
          <a:xfrm>
            <a:off x="1547664" y="4209318"/>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cxnSp>
        <p:nvCxnSpPr>
          <p:cNvPr id="39" name="직선 연결선 38"/>
          <p:cNvCxnSpPr>
            <a:stCxn id="38" idx="5"/>
          </p:cNvCxnSpPr>
          <p:nvPr/>
        </p:nvCxnSpPr>
        <p:spPr bwMode="auto">
          <a:xfrm>
            <a:off x="1824087" y="4485741"/>
            <a:ext cx="419097" cy="59327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4" name="타원 10"/>
          <p:cNvSpPr>
            <a:spLocks noChangeArrowheads="1"/>
          </p:cNvSpPr>
          <p:nvPr/>
        </p:nvSpPr>
        <p:spPr bwMode="auto">
          <a:xfrm>
            <a:off x="2520169" y="3680629"/>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25" name="직선 연결선 24"/>
          <p:cNvCxnSpPr>
            <a:endCxn id="24" idx="3"/>
          </p:cNvCxnSpPr>
          <p:nvPr/>
        </p:nvCxnSpPr>
        <p:spPr bwMode="auto">
          <a:xfrm flipV="1">
            <a:off x="1824087" y="3957178"/>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6" name="타원 10"/>
          <p:cNvSpPr>
            <a:spLocks noChangeArrowheads="1"/>
          </p:cNvSpPr>
          <p:nvPr/>
        </p:nvSpPr>
        <p:spPr bwMode="auto">
          <a:xfrm>
            <a:off x="4366804" y="337851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cxnSp>
        <p:nvCxnSpPr>
          <p:cNvPr id="32" name="직선 연결선 31"/>
          <p:cNvCxnSpPr>
            <a:endCxn id="26" idx="5"/>
          </p:cNvCxnSpPr>
          <p:nvPr/>
        </p:nvCxnSpPr>
        <p:spPr bwMode="auto">
          <a:xfrm flipH="1" flipV="1">
            <a:off x="4643353" y="3655061"/>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0" name="타원 39"/>
          <p:cNvSpPr/>
          <p:nvPr/>
        </p:nvSpPr>
        <p:spPr bwMode="auto">
          <a:xfrm>
            <a:off x="6588371" y="392805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41" name="TextBox 40"/>
          <p:cNvSpPr txBox="1"/>
          <p:nvPr/>
        </p:nvSpPr>
        <p:spPr>
          <a:xfrm>
            <a:off x="6912221" y="3905313"/>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42" name="타원 10"/>
          <p:cNvSpPr>
            <a:spLocks noChangeArrowheads="1"/>
          </p:cNvSpPr>
          <p:nvPr/>
        </p:nvSpPr>
        <p:spPr bwMode="auto">
          <a:xfrm>
            <a:off x="6588224" y="34959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43" name="TextBox 42"/>
          <p:cNvSpPr txBox="1"/>
          <p:nvPr/>
        </p:nvSpPr>
        <p:spPr>
          <a:xfrm>
            <a:off x="6912221" y="3473265"/>
            <a:ext cx="1608133" cy="369332"/>
          </a:xfrm>
          <a:prstGeom prst="rect">
            <a:avLst/>
          </a:prstGeom>
          <a:noFill/>
        </p:spPr>
        <p:txBody>
          <a:bodyPr wrap="none" rtlCol="0">
            <a:spAutoFit/>
          </a:bodyPr>
          <a:lstStyle/>
          <a:p>
            <a:r>
              <a:rPr lang="en-US" altLang="ko-KR" dirty="0" smtClean="0"/>
              <a:t>: Member PD </a:t>
            </a:r>
            <a:endParaRPr lang="ko-KR" altLang="en-US" dirty="0"/>
          </a:p>
        </p:txBody>
      </p:sp>
    </p:spTree>
    <p:extLst>
      <p:ext uri="{BB962C8B-B14F-4D97-AF65-F5344CB8AC3E}">
        <p14:creationId xmlns:p14="http://schemas.microsoft.com/office/powerpoint/2010/main" val="2902372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 Join Scenario</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cxnSp>
        <p:nvCxnSpPr>
          <p:cNvPr id="6" name="직선 연결선 5"/>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4572000"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 name="타원 15"/>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1</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7" name="타원 16"/>
          <p:cNvSpPr/>
          <p:nvPr/>
        </p:nvSpPr>
        <p:spPr bwMode="auto">
          <a:xfrm>
            <a:off x="4031940"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2</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3</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20" name="직선 화살표 연결선 19"/>
          <p:cNvCxnSpPr/>
          <p:nvPr/>
        </p:nvCxnSpPr>
        <p:spPr bwMode="auto">
          <a:xfrm>
            <a:off x="1350318" y="2636912"/>
            <a:ext cx="3221682"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cxnSp>
        <p:nvCxnSpPr>
          <p:cNvPr id="21" name="직선 화살표 연결선 20"/>
          <p:cNvCxnSpPr/>
          <p:nvPr/>
        </p:nvCxnSpPr>
        <p:spPr bwMode="auto">
          <a:xfrm>
            <a:off x="4572000" y="2636912"/>
            <a:ext cx="320053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482741" y="2313747"/>
            <a:ext cx="2956835" cy="323165"/>
          </a:xfrm>
          <a:prstGeom prst="rect">
            <a:avLst/>
          </a:prstGeom>
          <a:noFill/>
        </p:spPr>
        <p:txBody>
          <a:bodyPr wrap="none" rtlCol="0">
            <a:spAutoFit/>
          </a:bodyPr>
          <a:lstStyle/>
          <a:p>
            <a:r>
              <a:rPr lang="en-US" altLang="ko-KR" sz="1500" dirty="0" smtClean="0"/>
              <a:t>Group Join Request (Send ACF)</a:t>
            </a:r>
            <a:endParaRPr lang="ko-KR" altLang="en-US" sz="1500" dirty="0"/>
          </a:p>
        </p:txBody>
      </p:sp>
      <p:sp>
        <p:nvSpPr>
          <p:cNvPr id="23" name="TextBox 22"/>
          <p:cNvSpPr txBox="1"/>
          <p:nvPr/>
        </p:nvSpPr>
        <p:spPr>
          <a:xfrm>
            <a:off x="4693851" y="2313747"/>
            <a:ext cx="2956835" cy="323165"/>
          </a:xfrm>
          <a:prstGeom prst="rect">
            <a:avLst/>
          </a:prstGeom>
          <a:noFill/>
        </p:spPr>
        <p:txBody>
          <a:bodyPr wrap="none" rtlCol="0">
            <a:spAutoFit/>
          </a:bodyPr>
          <a:lstStyle/>
          <a:p>
            <a:r>
              <a:rPr lang="en-US" altLang="ko-KR" sz="1500" dirty="0" smtClean="0"/>
              <a:t>Group Join Request (Send ACF)</a:t>
            </a:r>
            <a:endParaRPr lang="ko-KR" altLang="en-US" sz="1500" dirty="0"/>
          </a:p>
        </p:txBody>
      </p:sp>
      <p:cxnSp>
        <p:nvCxnSpPr>
          <p:cNvPr id="24" name="직선 화살표 연결선 23"/>
          <p:cNvCxnSpPr/>
          <p:nvPr/>
        </p:nvCxnSpPr>
        <p:spPr bwMode="auto">
          <a:xfrm>
            <a:off x="4572000" y="3621582"/>
            <a:ext cx="3221682"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25" name="직선 화살표 연결선 24"/>
          <p:cNvCxnSpPr/>
          <p:nvPr/>
        </p:nvCxnSpPr>
        <p:spPr bwMode="auto">
          <a:xfrm>
            <a:off x="1350318" y="4581128"/>
            <a:ext cx="3221681"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26" name="직선 화살표 연결선 25"/>
          <p:cNvCxnSpPr/>
          <p:nvPr/>
        </p:nvCxnSpPr>
        <p:spPr bwMode="auto">
          <a:xfrm>
            <a:off x="1350318" y="5517232"/>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1525221" y="4257963"/>
            <a:ext cx="2871876" cy="323165"/>
          </a:xfrm>
          <a:prstGeom prst="rect">
            <a:avLst/>
          </a:prstGeom>
          <a:noFill/>
        </p:spPr>
        <p:txBody>
          <a:bodyPr wrap="none" rtlCol="0">
            <a:spAutoFit/>
          </a:bodyPr>
          <a:lstStyle/>
          <a:p>
            <a:r>
              <a:rPr lang="en-US" altLang="ko-KR" sz="1500" dirty="0" smtClean="0">
                <a:solidFill>
                  <a:srgbClr val="C00000"/>
                </a:solidFill>
              </a:rPr>
              <a:t>Group Join Reply (Send ARCF)</a:t>
            </a:r>
            <a:endParaRPr lang="ko-KR" altLang="en-US" sz="1500" dirty="0">
              <a:solidFill>
                <a:srgbClr val="C00000"/>
              </a:solidFill>
            </a:endParaRPr>
          </a:p>
        </p:txBody>
      </p:sp>
      <p:sp>
        <p:nvSpPr>
          <p:cNvPr id="29" name="TextBox 28"/>
          <p:cNvSpPr txBox="1"/>
          <p:nvPr/>
        </p:nvSpPr>
        <p:spPr>
          <a:xfrm>
            <a:off x="5083381" y="3298417"/>
            <a:ext cx="2177776" cy="323165"/>
          </a:xfrm>
          <a:prstGeom prst="rect">
            <a:avLst/>
          </a:prstGeom>
          <a:noFill/>
        </p:spPr>
        <p:txBody>
          <a:bodyPr wrap="none" rtlCol="0">
            <a:spAutoFit/>
          </a:bodyPr>
          <a:lstStyle/>
          <a:p>
            <a:r>
              <a:rPr lang="en-US" altLang="ko-KR" sz="1500" dirty="0" smtClean="0">
                <a:solidFill>
                  <a:srgbClr val="C00000"/>
                </a:solidFill>
              </a:rPr>
              <a:t>Send MGNF (Type = 0)</a:t>
            </a:r>
            <a:endParaRPr lang="ko-KR" altLang="en-US" sz="1500" dirty="0">
              <a:solidFill>
                <a:srgbClr val="C00000"/>
              </a:solidFill>
            </a:endParaRPr>
          </a:p>
        </p:txBody>
      </p:sp>
      <p:sp>
        <p:nvSpPr>
          <p:cNvPr id="30" name="TextBox 29"/>
          <p:cNvSpPr txBox="1"/>
          <p:nvPr/>
        </p:nvSpPr>
        <p:spPr>
          <a:xfrm>
            <a:off x="3539505" y="5194067"/>
            <a:ext cx="2005677" cy="323165"/>
          </a:xfrm>
          <a:prstGeom prst="rect">
            <a:avLst/>
          </a:prstGeom>
          <a:noFill/>
        </p:spPr>
        <p:txBody>
          <a:bodyPr wrap="none" rtlCol="0">
            <a:spAutoFit/>
          </a:bodyPr>
          <a:lstStyle/>
          <a:p>
            <a:r>
              <a:rPr lang="en-US" altLang="ko-KR" sz="1500" dirty="0" smtClean="0">
                <a:solidFill>
                  <a:srgbClr val="0070C0"/>
                </a:solidFill>
              </a:rPr>
              <a:t>Group Join Complete</a:t>
            </a:r>
            <a:endParaRPr lang="ko-KR" altLang="en-US" sz="1500" dirty="0">
              <a:solidFill>
                <a:srgbClr val="0070C0"/>
              </a:solidFill>
            </a:endParaRPr>
          </a:p>
        </p:txBody>
      </p:sp>
      <p:cxnSp>
        <p:nvCxnSpPr>
          <p:cNvPr id="27" name="직선 연결선 26"/>
          <p:cNvCxnSpPr>
            <a:stCxn id="17" idx="6"/>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201942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Joining Procedure of Group for PAC </a:t>
            </a:r>
          </a:p>
        </p:txBody>
      </p:sp>
    </p:spTree>
    <p:extLst>
      <p:ext uri="{BB962C8B-B14F-4D97-AF65-F5344CB8AC3E}">
        <p14:creationId xmlns:p14="http://schemas.microsoft.com/office/powerpoint/2010/main" val="1273901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Group (1/12)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247926"/>
          </a:xfrm>
        </p:spPr>
        <p:txBody>
          <a:bodyPr>
            <a:noAutofit/>
          </a:bodyPr>
          <a:lstStyle/>
          <a:p>
            <a:pPr algn="just"/>
            <a:r>
              <a:rPr lang="en-US" altLang="ko-KR" sz="1800" dirty="0" smtClean="0">
                <a:ea typeface="굴림" charset="-127"/>
              </a:rPr>
              <a:t>A group consists of two or more PDs  with the same </a:t>
            </a:r>
            <a:r>
              <a:rPr lang="en-US" altLang="ko-KR" sz="1800" dirty="0"/>
              <a:t>application type ID, application specific ID, application specific group ID, and device group </a:t>
            </a:r>
            <a:r>
              <a:rPr lang="en-US" altLang="ko-KR" sz="1800" dirty="0" smtClean="0"/>
              <a:t>ID.</a:t>
            </a:r>
          </a:p>
          <a:p>
            <a:pPr algn="just"/>
            <a:r>
              <a:rPr lang="en-US" altLang="ko-KR" sz="1800" dirty="0" smtClean="0">
                <a:ea typeface="굴림" charset="-127"/>
              </a:rPr>
              <a:t>A group can be formed only if two or more PDs can recognize themselves.</a:t>
            </a:r>
          </a:p>
          <a:p>
            <a:pPr algn="just"/>
            <a:r>
              <a:rPr lang="en-US" altLang="ko-KR" sz="1800" dirty="0" smtClean="0">
                <a:ea typeface="굴림" charset="-127"/>
              </a:rPr>
              <a:t>Before a PD joins a group, it has to find the group within K-hop coverage.</a:t>
            </a:r>
          </a:p>
          <a:p>
            <a:pPr lvl="1" algn="just"/>
            <a:r>
              <a:rPr lang="en-US" altLang="ko-KR" sz="1800" dirty="0" smtClean="0">
                <a:ea typeface="굴림" charset="-127"/>
              </a:rPr>
              <a:t>If the PD cannot find the group, then it finds the group periodically.</a:t>
            </a:r>
          </a:p>
          <a:p>
            <a:pPr marL="342900" lvl="1" indent="-342900" algn="just">
              <a:buFontTx/>
              <a:buChar char="•"/>
            </a:pPr>
            <a:r>
              <a:rPr lang="en-US" altLang="ko-KR" sz="1800" dirty="0" smtClean="0">
                <a:ea typeface="굴림" charset="-127"/>
              </a:rPr>
              <a:t>In order to find a multicast group, a PD broadcasts an Advertisement Command Frame (ACF) after </a:t>
            </a:r>
            <a:r>
              <a:rPr lang="en-US" altLang="ko-KR" sz="1800" dirty="0"/>
              <a:t>random timer </a:t>
            </a:r>
            <a:r>
              <a:rPr lang="en-US" altLang="ko-KR" sz="1800" i="1" dirty="0" err="1" smtClean="0"/>
              <a:t>T</a:t>
            </a:r>
            <a:r>
              <a:rPr lang="en-US" altLang="ko-KR" sz="1800" i="1" baseline="-25000" dirty="0" err="1" smtClean="0"/>
              <a:t>j</a:t>
            </a:r>
            <a:r>
              <a:rPr lang="en-US" altLang="ko-KR" sz="1800" dirty="0" smtClean="0"/>
              <a:t> </a:t>
            </a:r>
            <a:r>
              <a:rPr lang="en-US" altLang="ko-KR" sz="1800" dirty="0" smtClean="0">
                <a:ea typeface="굴림" charset="-127"/>
              </a:rPr>
              <a:t>where the maximum TTL is set to K. </a:t>
            </a:r>
            <a:r>
              <a:rPr lang="en-US" altLang="ko-KR" sz="1800" dirty="0"/>
              <a:t>Range of </a:t>
            </a:r>
            <a:r>
              <a:rPr lang="en-US" altLang="ko-KR" sz="1800" i="1" dirty="0" err="1"/>
              <a:t>T</a:t>
            </a:r>
            <a:r>
              <a:rPr lang="en-US" altLang="ko-KR" sz="1800" i="1" baseline="-25000" dirty="0" err="1"/>
              <a:t>j</a:t>
            </a:r>
            <a:r>
              <a:rPr lang="en-US" altLang="ko-KR" sz="1800" i="1" baseline="-25000" dirty="0"/>
              <a:t>  </a:t>
            </a:r>
            <a:r>
              <a:rPr lang="en-US" altLang="ko-KR" sz="1800" dirty="0"/>
              <a:t>is [0, </a:t>
            </a:r>
            <a:r>
              <a:rPr lang="en-US" altLang="ko-KR" sz="1800" i="1" dirty="0" err="1"/>
              <a:t>T</a:t>
            </a:r>
            <a:r>
              <a:rPr lang="en-US" altLang="ko-KR" sz="1800" i="1" baseline="-25000" dirty="0" err="1"/>
              <a:t>jmax</a:t>
            </a:r>
            <a:r>
              <a:rPr lang="en-US" altLang="ko-KR" sz="1800" i="1" baseline="-25000" dirty="0"/>
              <a:t> </a:t>
            </a:r>
            <a:r>
              <a:rPr lang="en-US" altLang="ko-KR" sz="1800" dirty="0" smtClean="0"/>
              <a:t>]</a:t>
            </a:r>
            <a:r>
              <a:rPr lang="en-US" altLang="ko-KR" sz="1800" dirty="0" smtClean="0">
                <a:ea typeface="굴림" charset="-127"/>
              </a:rPr>
              <a:t>.</a:t>
            </a:r>
          </a:p>
          <a:p>
            <a:pPr lvl="1" algn="just"/>
            <a:endParaRPr lang="en-US" altLang="ko-KR" sz="1800"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a:t>
            </a:fld>
            <a:endParaRPr lang="en-US" altLang="ko-KR" smtClean="0">
              <a:latin typeface="Times New Roman" pitchFamily="18" charset="0"/>
            </a:endParaRPr>
          </a:p>
        </p:txBody>
      </p:sp>
    </p:spTree>
    <p:extLst>
      <p:ext uri="{BB962C8B-B14F-4D97-AF65-F5344CB8AC3E}">
        <p14:creationId xmlns:p14="http://schemas.microsoft.com/office/powerpoint/2010/main" val="3808338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a:t>
            </a:r>
            <a:r>
              <a:rPr lang="en-US" altLang="ko-KR" dirty="0" smtClean="0">
                <a:ea typeface="굴림" charset="-127"/>
              </a:rPr>
              <a:t>Group (2/12)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pPr algn="just"/>
                <a:r>
                  <a:rPr lang="en-US" altLang="ko-KR" sz="1800" dirty="0">
                    <a:ea typeface="굴림" charset="-127"/>
                  </a:rPr>
                  <a:t>If </a:t>
                </a:r>
                <a:r>
                  <a:rPr lang="en-US" altLang="ko-KR" sz="1800" dirty="0" smtClean="0">
                    <a:ea typeface="굴림" charset="-127"/>
                  </a:rPr>
                  <a:t>a PD </a:t>
                </a:r>
                <a:r>
                  <a:rPr lang="en-US" altLang="ko-KR" sz="1800" dirty="0">
                    <a:ea typeface="굴림" charset="-127"/>
                  </a:rPr>
                  <a:t>receive the ACF, </a:t>
                </a:r>
              </a:p>
              <a:p>
                <a:pPr lvl="1" algn="just"/>
                <a:r>
                  <a:rPr lang="en-US" altLang="ko-KR" sz="1800" dirty="0" smtClean="0">
                    <a:ea typeface="굴림" charset="-127"/>
                  </a:rPr>
                  <a:t>It stores </a:t>
                </a:r>
                <a:r>
                  <a:rPr lang="en-US" altLang="ko-KR" sz="1800" dirty="0">
                    <a:ea typeface="굴림" charset="-127"/>
                  </a:rPr>
                  <a:t>the ACF in order to forward it to other PDs, </a:t>
                </a:r>
              </a:p>
              <a:p>
                <a:pPr lvl="1" algn="just"/>
                <a:r>
                  <a:rPr lang="en-US" altLang="ko-KR" sz="1800" dirty="0" smtClean="0">
                    <a:ea typeface="굴림" charset="-127"/>
                  </a:rPr>
                  <a:t>It saves </a:t>
                </a:r>
                <a:r>
                  <a:rPr lang="en-US" altLang="ko-KR" sz="1800" dirty="0">
                    <a:ea typeface="굴림" charset="-127"/>
                  </a:rPr>
                  <a:t>backward path in the routing table during </a:t>
                </a:r>
                <a:r>
                  <a:rPr lang="en-US" altLang="ko-KR" sz="1800" dirty="0" smtClean="0">
                    <a:ea typeface="굴림" charset="-127"/>
                  </a:rPr>
                  <a:t>expiration timer </a:t>
                </a:r>
                <a14:m>
                  <m:oMath xmlns:m="http://schemas.openxmlformats.org/officeDocument/2006/math">
                    <m:sSub>
                      <m:sSubPr>
                        <m:ctrlPr>
                          <a:rPr lang="en-US" altLang="ko-KR" sz="1800" i="1">
                            <a:latin typeface="Cambria Math"/>
                            <a:ea typeface="굴림" charset="-127"/>
                          </a:rPr>
                        </m:ctrlPr>
                      </m:sSubPr>
                      <m:e>
                        <m:r>
                          <a:rPr lang="en-US" altLang="ko-KR" sz="1800" i="1">
                            <a:latin typeface="Cambria Math"/>
                            <a:ea typeface="굴림" charset="-127"/>
                          </a:rPr>
                          <m:t>𝑇</m:t>
                        </m:r>
                      </m:e>
                      <m:sub>
                        <m:r>
                          <a:rPr lang="en-US" altLang="ko-KR" sz="1800" i="1">
                            <a:latin typeface="Cambria Math"/>
                            <a:ea typeface="굴림" charset="-127"/>
                          </a:rPr>
                          <m:t>𝑊</m:t>
                        </m:r>
                      </m:sub>
                    </m:sSub>
                  </m:oMath>
                </a14:m>
                <a:r>
                  <a:rPr lang="en-US" altLang="ko-KR" sz="1800" dirty="0">
                    <a:ea typeface="굴림" charset="-127"/>
                  </a:rPr>
                  <a:t> where </a:t>
                </a:r>
                <a14:m>
                  <m:oMath xmlns:m="http://schemas.openxmlformats.org/officeDocument/2006/math">
                    <m:sSub>
                      <m:sSubPr>
                        <m:ctrlPr>
                          <a:rPr lang="en-US" altLang="ko-KR" sz="1800" i="1">
                            <a:latin typeface="Cambria Math"/>
                            <a:ea typeface="굴림" charset="-127"/>
                          </a:rPr>
                        </m:ctrlPr>
                      </m:sSubPr>
                      <m:e>
                        <m:r>
                          <a:rPr lang="en-US" altLang="ko-KR" sz="1800" i="1">
                            <a:latin typeface="Cambria Math"/>
                            <a:ea typeface="굴림" charset="-127"/>
                          </a:rPr>
                          <m:t>𝑇</m:t>
                        </m:r>
                      </m:e>
                      <m:sub>
                        <m:r>
                          <a:rPr lang="en-US" altLang="ko-KR" sz="1800" i="1">
                            <a:latin typeface="Cambria Math"/>
                            <a:ea typeface="굴림" charset="-127"/>
                          </a:rPr>
                          <m:t>𝑊</m:t>
                        </m:r>
                      </m:sub>
                    </m:sSub>
                  </m:oMath>
                </a14:m>
                <a:r>
                  <a:rPr lang="en-US" altLang="ko-KR" sz="1800" dirty="0">
                    <a:ea typeface="굴림" charset="-127"/>
                  </a:rPr>
                  <a:t> is calculated by </a:t>
                </a:r>
                <a:r>
                  <a:rPr lang="en-US" altLang="ko-KR" sz="1800" dirty="0" smtClean="0">
                    <a:ea typeface="굴림" charset="-127"/>
                  </a:rPr>
                  <a:t>one-hop RTT and K if it is </a:t>
                </a:r>
                <a:r>
                  <a:rPr lang="en-US" altLang="ko-KR" sz="1800" dirty="0">
                    <a:ea typeface="굴림" charset="-127"/>
                  </a:rPr>
                  <a:t>relay-enabled.</a:t>
                </a:r>
              </a:p>
              <a:p>
                <a:pPr lvl="2" algn="just"/>
                <a:r>
                  <a:rPr lang="en-US" altLang="ko-KR" sz="1600" dirty="0">
                    <a:ea typeface="굴림" charset="-127"/>
                  </a:rPr>
                  <a:t>Backward path: originator of the ACF, one-hop PD sending the ACF, Device Group ID &amp; Application type ID &amp; Application-specific ID &amp; Application-specific group ID.</a:t>
                </a:r>
              </a:p>
              <a:p>
                <a:pPr lvl="1" algn="just"/>
                <a:r>
                  <a:rPr lang="en-US" altLang="ko-KR" sz="1800" dirty="0" smtClean="0">
                    <a:ea typeface="굴림" charset="-127"/>
                  </a:rPr>
                  <a:t>It compares </a:t>
                </a:r>
                <a:r>
                  <a:rPr lang="en-US" altLang="ko-KR" sz="1800" dirty="0">
                    <a:ea typeface="굴림" charset="-127"/>
                  </a:rPr>
                  <a:t>the receiving frame’s Device Group ID &amp; Application type ID &amp; Application-specific ID &amp; Application-specific group ID with </a:t>
                </a:r>
                <a:r>
                  <a:rPr lang="en-US" altLang="ko-KR" sz="1800" dirty="0" smtClean="0">
                    <a:ea typeface="굴림" charset="-127"/>
                  </a:rPr>
                  <a:t>its </a:t>
                </a:r>
                <a:r>
                  <a:rPr lang="en-US" altLang="ko-KR" sz="1800" dirty="0">
                    <a:ea typeface="굴림" charset="-127"/>
                  </a:rPr>
                  <a:t>own.</a:t>
                </a:r>
              </a:p>
              <a:p>
                <a:pPr lvl="2" algn="just"/>
                <a:r>
                  <a:rPr lang="en-US" altLang="ko-KR" sz="1600" dirty="0">
                    <a:ea typeface="굴림" charset="-127"/>
                  </a:rPr>
                  <a:t>If they </a:t>
                </a:r>
                <a:r>
                  <a:rPr lang="en-US" altLang="ko-KR" sz="1600" dirty="0" smtClean="0">
                    <a:ea typeface="굴림" charset="-127"/>
                  </a:rPr>
                  <a:t>all are same, it replies an ARCF (Advertisement Reply Command Frame) to the PD sending the ACF (Reply of the ARCF depends upon the MGNF explained in the  following slide).</a:t>
                </a:r>
                <a:endParaRPr lang="en-US" altLang="ko-KR" sz="1600" dirty="0">
                  <a:ea typeface="굴림" charset="-127"/>
                </a:endParaRPr>
              </a:p>
              <a:p>
                <a:pPr lvl="2" algn="just"/>
                <a:r>
                  <a:rPr lang="en-US" altLang="ko-KR" sz="1600" dirty="0">
                    <a:ea typeface="굴림" charset="-127"/>
                  </a:rPr>
                  <a:t>If any of them is not same</a:t>
                </a:r>
                <a:r>
                  <a:rPr lang="en-US" altLang="ko-KR" sz="1600" dirty="0" smtClean="0">
                    <a:ea typeface="굴림" charset="-127"/>
                  </a:rPr>
                  <a:t>, it decrements the TTL of the ACF and forwards the ACF.</a:t>
                </a:r>
                <a:endParaRPr lang="en-US" altLang="ko-KR" sz="1600" dirty="0">
                  <a:ea typeface="굴림" charset="-127"/>
                </a:endParaRPr>
              </a:p>
              <a:p>
                <a:pPr lvl="1" algn="just"/>
                <a:endParaRPr lang="en-US" altLang="ko-KR" sz="1800" dirty="0">
                  <a:ea typeface="굴림" charset="-127"/>
                </a:endParaRPr>
              </a:p>
              <a:p>
                <a:endParaRPr lang="ko-KR" altLang="en-US" sz="28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3"/>
                <a:stretch>
                  <a:fillRect l="-549" t="-671" r="-627" b="-1879"/>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2286758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a:t>
            </a:r>
            <a:r>
              <a:rPr lang="en-US" altLang="ko-KR" dirty="0" smtClean="0">
                <a:ea typeface="굴림" charset="-127"/>
              </a:rPr>
              <a:t>Group (3/12) </a:t>
            </a:r>
            <a:endParaRPr lang="ko-KR" altLang="en-US" dirty="0"/>
          </a:p>
        </p:txBody>
      </p:sp>
      <p:sp>
        <p:nvSpPr>
          <p:cNvPr id="3" name="내용 개체 틀 2"/>
          <p:cNvSpPr>
            <a:spLocks noGrp="1"/>
          </p:cNvSpPr>
          <p:nvPr>
            <p:ph idx="1"/>
          </p:nvPr>
        </p:nvSpPr>
        <p:spPr/>
        <p:txBody>
          <a:bodyPr/>
          <a:lstStyle/>
          <a:p>
            <a:pPr algn="just"/>
            <a:r>
              <a:rPr lang="en-US" altLang="ko-KR" sz="1800" dirty="0" smtClean="0">
                <a:ea typeface="굴림" charset="-127"/>
              </a:rPr>
              <a:t>In order to limit the duplicate ARCF, PDs replying the ARCF multicast a </a:t>
            </a:r>
            <a:r>
              <a:rPr lang="en-US" altLang="ko-KR" sz="1800" dirty="0">
                <a:ea typeface="굴림" charset="-127"/>
              </a:rPr>
              <a:t>Multicast Group Notification Frame (MGNF</a:t>
            </a:r>
            <a:r>
              <a:rPr lang="en-US" altLang="ko-KR" sz="1800" dirty="0" smtClean="0">
                <a:ea typeface="굴림" charset="-127"/>
              </a:rPr>
              <a:t>) after </a:t>
            </a:r>
            <a:r>
              <a:rPr lang="en-US" altLang="ko-KR" sz="1800" dirty="0">
                <a:ea typeface="굴림" charset="-127"/>
              </a:rPr>
              <a:t>random </a:t>
            </a:r>
            <a:r>
              <a:rPr lang="en-US" altLang="ko-KR" sz="1800" dirty="0" smtClean="0">
                <a:ea typeface="굴림" charset="-127"/>
              </a:rPr>
              <a:t>time. </a:t>
            </a:r>
            <a:r>
              <a:rPr lang="en-US" altLang="ko-KR" sz="1800" dirty="0">
                <a:ea typeface="굴림" charset="-127"/>
              </a:rPr>
              <a:t>(MGNF is explained detail </a:t>
            </a:r>
            <a:r>
              <a:rPr lang="en-US" altLang="ko-KR" sz="1800" dirty="0" smtClean="0">
                <a:ea typeface="굴림" charset="-127"/>
              </a:rPr>
              <a:t>in later section) </a:t>
            </a:r>
            <a:endParaRPr lang="en-US" altLang="ko-KR" sz="1800" dirty="0">
              <a:ea typeface="굴림" charset="-127"/>
            </a:endParaRPr>
          </a:p>
          <a:p>
            <a:pPr algn="just"/>
            <a:r>
              <a:rPr lang="en-US" altLang="ko-KR" sz="1800" dirty="0" smtClean="0">
                <a:ea typeface="굴림" charset="-127"/>
              </a:rPr>
              <a:t>Then, the PD multicasting the MGNF replies source PD with an </a:t>
            </a:r>
            <a:r>
              <a:rPr lang="en-US" altLang="ko-KR" sz="1800" dirty="0">
                <a:ea typeface="굴림" charset="-127"/>
              </a:rPr>
              <a:t>ARCF </a:t>
            </a:r>
            <a:r>
              <a:rPr lang="en-US" altLang="ko-KR" sz="1800" dirty="0" smtClean="0">
                <a:ea typeface="굴림" charset="-127"/>
              </a:rPr>
              <a:t>by using backward path.</a:t>
            </a:r>
          </a:p>
          <a:p>
            <a:pPr algn="just"/>
            <a:r>
              <a:rPr lang="en-US" altLang="ko-KR" sz="1800" dirty="0" smtClean="0">
                <a:ea typeface="굴림" charset="-127"/>
              </a:rPr>
              <a:t>A PD receiving both ACF and MGNF does not reply an ARCF.</a:t>
            </a:r>
          </a:p>
          <a:p>
            <a:pPr algn="just"/>
            <a:r>
              <a:rPr lang="en-US" altLang="ko-KR" sz="1800" dirty="0" smtClean="0">
                <a:ea typeface="굴림" charset="-127"/>
              </a:rPr>
              <a:t>A PD receiving </a:t>
            </a:r>
            <a:r>
              <a:rPr lang="en-US" altLang="ko-KR" sz="1800" dirty="0">
                <a:ea typeface="굴림" charset="-127"/>
              </a:rPr>
              <a:t>the ARCF </a:t>
            </a:r>
            <a:r>
              <a:rPr lang="en-US" altLang="ko-KR" sz="1800" dirty="0" smtClean="0">
                <a:ea typeface="굴림" charset="-127"/>
              </a:rPr>
              <a:t>whose destination is not itself saves </a:t>
            </a:r>
            <a:r>
              <a:rPr lang="en-US" altLang="ko-KR" sz="1800" dirty="0">
                <a:ea typeface="굴림" charset="-127"/>
              </a:rPr>
              <a:t>the route </a:t>
            </a:r>
            <a:r>
              <a:rPr lang="en-US" altLang="ko-KR" sz="1800" dirty="0" smtClean="0">
                <a:ea typeface="굴림" charset="-127"/>
              </a:rPr>
              <a:t>information of</a:t>
            </a:r>
          </a:p>
          <a:p>
            <a:pPr marL="685800" lvl="3" indent="-342900" algn="just"/>
            <a:r>
              <a:rPr lang="en-US" altLang="ko-KR" sz="1600" dirty="0">
                <a:ea typeface="굴림" charset="-127"/>
              </a:rPr>
              <a:t>ID of the source PD sending the ARCF, ID </a:t>
            </a:r>
            <a:r>
              <a:rPr lang="en-US" altLang="ko-KR" sz="1600" dirty="0" smtClean="0">
                <a:ea typeface="굴림" charset="-127"/>
              </a:rPr>
              <a:t>of the one-hop </a:t>
            </a:r>
            <a:r>
              <a:rPr lang="en-US" altLang="ko-KR" sz="1600" dirty="0">
                <a:ea typeface="굴림" charset="-127"/>
              </a:rPr>
              <a:t>PD sending the </a:t>
            </a:r>
            <a:r>
              <a:rPr lang="en-US" altLang="ko-KR" sz="1600" dirty="0" smtClean="0">
                <a:ea typeface="굴림" charset="-127"/>
              </a:rPr>
              <a:t>ARCF</a:t>
            </a:r>
            <a:r>
              <a:rPr lang="en-US" altLang="ko-KR" sz="1600" dirty="0">
                <a:ea typeface="굴림" charset="-127"/>
              </a:rPr>
              <a:t>, Device Group </a:t>
            </a:r>
            <a:r>
              <a:rPr lang="en-US" altLang="ko-KR" sz="1600" dirty="0" smtClean="0">
                <a:ea typeface="굴림" charset="-127"/>
              </a:rPr>
              <a:t>ID, Application </a:t>
            </a:r>
            <a:r>
              <a:rPr lang="en-US" altLang="ko-KR" sz="1600" dirty="0">
                <a:ea typeface="굴림" charset="-127"/>
              </a:rPr>
              <a:t>type </a:t>
            </a:r>
            <a:r>
              <a:rPr lang="en-US" altLang="ko-KR" sz="1600" dirty="0" smtClean="0">
                <a:ea typeface="굴림" charset="-127"/>
              </a:rPr>
              <a:t>ID, Application-specific ID, Application-specific </a:t>
            </a:r>
            <a:r>
              <a:rPr lang="en-US" altLang="ko-KR" sz="1600" dirty="0">
                <a:ea typeface="굴림" charset="-127"/>
              </a:rPr>
              <a:t>group ID</a:t>
            </a:r>
            <a:r>
              <a:rPr lang="en-US" altLang="ko-KR" sz="1600" dirty="0" smtClean="0">
                <a:ea typeface="굴림" charset="-127"/>
              </a:rPr>
              <a:t>.</a:t>
            </a:r>
          </a:p>
          <a:p>
            <a:pPr marL="685800" lvl="3" indent="-342900" algn="just"/>
            <a:r>
              <a:rPr lang="en-US" altLang="ko-KR" sz="1600" dirty="0" smtClean="0">
                <a:ea typeface="굴림" charset="-127"/>
              </a:rPr>
              <a:t>Then, this PD is referred to as “FORWARDING PD.”</a:t>
            </a:r>
            <a:endParaRPr lang="en-US" altLang="ko-KR" sz="1800" dirty="0" smtClean="0">
              <a:ea typeface="굴림" charset="-127"/>
            </a:endParaRPr>
          </a:p>
          <a:p>
            <a:pPr algn="just"/>
            <a:r>
              <a:rPr lang="en-US" altLang="ko-KR" sz="1800" dirty="0">
                <a:ea typeface="굴림" charset="-127"/>
              </a:rPr>
              <a:t>A PD receiving the ARCF whose destination is </a:t>
            </a:r>
            <a:r>
              <a:rPr lang="en-US" altLang="ko-KR" sz="1800" dirty="0" smtClean="0">
                <a:ea typeface="굴림" charset="-127"/>
              </a:rPr>
              <a:t>itself </a:t>
            </a:r>
            <a:r>
              <a:rPr lang="en-US" altLang="ko-KR" sz="1800" dirty="0">
                <a:ea typeface="굴림" charset="-127"/>
              </a:rPr>
              <a:t>saves the route </a:t>
            </a:r>
            <a:r>
              <a:rPr lang="en-US" altLang="ko-KR" sz="1800" dirty="0" smtClean="0">
                <a:ea typeface="굴림" charset="-127"/>
              </a:rPr>
              <a:t>information same as FORWARDING PD.</a:t>
            </a:r>
          </a:p>
          <a:p>
            <a:pPr lvl="1" algn="just"/>
            <a:r>
              <a:rPr lang="en-US" altLang="ko-KR" sz="1600" dirty="0" smtClean="0">
                <a:ea typeface="굴림" charset="-127"/>
              </a:rPr>
              <a:t>Then</a:t>
            </a:r>
            <a:r>
              <a:rPr lang="en-US" altLang="ko-KR" sz="1600" dirty="0">
                <a:ea typeface="굴림" charset="-127"/>
              </a:rPr>
              <a:t>, this PD is referred to as </a:t>
            </a:r>
            <a:r>
              <a:rPr lang="en-US" altLang="ko-KR" sz="1600" dirty="0" smtClean="0">
                <a:ea typeface="굴림" charset="-127"/>
              </a:rPr>
              <a:t>“JOINED MULTICAST GROUP MEMBER.”</a:t>
            </a:r>
            <a:endParaRPr lang="en-US" altLang="ko-KR" sz="1800" dirty="0">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3499491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Group (4/12)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r>
              <a:rPr lang="en-US" altLang="ko-KR" sz="2000" dirty="0" smtClean="0">
                <a:ea typeface="굴림" charset="-127"/>
              </a:rPr>
              <a:t>Assume the following topology.</a:t>
            </a:r>
          </a:p>
          <a:p>
            <a:pPr lvl="1"/>
            <a:r>
              <a:rPr lang="en-US" altLang="ko-KR" sz="2000" dirty="0" smtClean="0">
                <a:ea typeface="굴림" charset="-127"/>
              </a:rPr>
              <a:t>There is a multicast group consisting PDs B, D, F, and G.</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6</a:t>
            </a:fld>
            <a:endParaRPr lang="en-US" altLang="ko-KR" smtClean="0">
              <a:latin typeface="Times New Roman" pitchFamily="18" charset="0"/>
            </a:endParaRPr>
          </a:p>
        </p:txBody>
      </p:sp>
      <p:sp>
        <p:nvSpPr>
          <p:cNvPr id="6" name="타원 10"/>
          <p:cNvSpPr>
            <a:spLocks noChangeArrowheads="1"/>
          </p:cNvSpPr>
          <p:nvPr/>
        </p:nvSpPr>
        <p:spPr bwMode="auto">
          <a:xfrm>
            <a:off x="2195736" y="5025147"/>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7" name="타원 6"/>
          <p:cNvSpPr/>
          <p:nvPr/>
        </p:nvSpPr>
        <p:spPr bwMode="auto">
          <a:xfrm>
            <a:off x="3226096" y="4602947"/>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2691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cxnSp>
        <p:nvCxnSpPr>
          <p:cNvPr id="3" name="직선 화살표 연결선 2"/>
          <p:cNvCxnSpPr>
            <a:endCxn id="6" idx="1"/>
          </p:cNvCxnSpPr>
          <p:nvPr/>
        </p:nvCxnSpPr>
        <p:spPr bwMode="auto">
          <a:xfrm>
            <a:off x="1824087" y="4479317"/>
            <a:ext cx="419097" cy="593278"/>
          </a:xfrm>
          <a:prstGeom prst="straightConnector1">
            <a:avLst/>
          </a:prstGeom>
          <a:solidFill>
            <a:schemeClr val="accent1"/>
          </a:solidFill>
          <a:ln w="9525" cap="flat" cmpd="sng" algn="ctr">
            <a:solidFill>
              <a:schemeClr val="tx1"/>
            </a:solidFill>
            <a:prstDash val="solid"/>
            <a:round/>
            <a:headEnd type="arrow"/>
            <a:tailEnd type="arrow"/>
          </a:ln>
          <a:effectLst>
            <a:prstShdw prst="shdw17" dist="17961" dir="2700000">
              <a:schemeClr val="bg2"/>
            </a:prstShdw>
          </a:effectLst>
        </p:spPr>
      </p:cxnSp>
      <p:cxnSp>
        <p:nvCxnSpPr>
          <p:cNvPr id="13" name="직선 화살표 연결선 12"/>
          <p:cNvCxnSpPr>
            <a:endCxn id="7" idx="2"/>
          </p:cNvCxnSpPr>
          <p:nvPr/>
        </p:nvCxnSpPr>
        <p:spPr bwMode="auto">
          <a:xfrm flipV="1">
            <a:off x="2519733" y="4764872"/>
            <a:ext cx="706363" cy="422273"/>
          </a:xfrm>
          <a:prstGeom prst="straightConnector1">
            <a:avLst/>
          </a:prstGeom>
          <a:solidFill>
            <a:schemeClr val="accent1"/>
          </a:solidFill>
          <a:ln w="9525" cap="flat" cmpd="sng" algn="ctr">
            <a:solidFill>
              <a:schemeClr val="tx1"/>
            </a:solidFill>
            <a:prstDash val="solid"/>
            <a:round/>
            <a:headEnd type="arrow"/>
            <a:tailEnd type="arrow"/>
          </a:ln>
          <a:effectLst>
            <a:prstShdw prst="shdw17" dist="17961" dir="2700000">
              <a:schemeClr val="bg2"/>
            </a:prstShdw>
          </a:effectLst>
        </p:spPr>
      </p:cxnSp>
      <p:cxnSp>
        <p:nvCxnSpPr>
          <p:cNvPr id="15" name="직선 화살표 연결선 14"/>
          <p:cNvCxnSpPr/>
          <p:nvPr/>
        </p:nvCxnSpPr>
        <p:spPr bwMode="auto">
          <a:xfrm flipV="1">
            <a:off x="3549946" y="4602947"/>
            <a:ext cx="878038" cy="134934"/>
          </a:xfrm>
          <a:prstGeom prst="straightConnector1">
            <a:avLst/>
          </a:prstGeom>
          <a:solidFill>
            <a:schemeClr val="accent1"/>
          </a:solidFill>
          <a:ln w="9525" cap="flat" cmpd="sng" algn="ctr">
            <a:solidFill>
              <a:schemeClr val="tx1"/>
            </a:solidFill>
            <a:prstDash val="solid"/>
            <a:round/>
            <a:headEnd type="arrow"/>
            <a:tailEnd type="arrow"/>
          </a:ln>
          <a:effectLst>
            <a:prstShdw prst="shdw17" dist="17961" dir="2700000">
              <a:schemeClr val="bg2"/>
            </a:prstShdw>
          </a:effectLst>
        </p:spPr>
      </p:cxnSp>
      <p:cxnSp>
        <p:nvCxnSpPr>
          <p:cNvPr id="17" name="직선 화살표 연결선 16"/>
          <p:cNvCxnSpPr/>
          <p:nvPr/>
        </p:nvCxnSpPr>
        <p:spPr bwMode="auto">
          <a:xfrm flipV="1">
            <a:off x="4751834" y="4411850"/>
            <a:ext cx="878038" cy="134934"/>
          </a:xfrm>
          <a:prstGeom prst="straightConnector1">
            <a:avLst/>
          </a:prstGeom>
          <a:solidFill>
            <a:schemeClr val="accent1"/>
          </a:solidFill>
          <a:ln w="9525" cap="flat" cmpd="sng" algn="ctr">
            <a:solidFill>
              <a:schemeClr val="tx1"/>
            </a:solidFill>
            <a:prstDash val="solid"/>
            <a:round/>
            <a:headEnd type="arrow"/>
            <a:tailEnd type="arrow"/>
          </a:ln>
          <a:effectLst>
            <a:prstShdw prst="shdw17" dist="17961" dir="2700000">
              <a:schemeClr val="bg2"/>
            </a:prstShdw>
          </a:effectLst>
        </p:spPr>
      </p:cxnSp>
      <p:sp>
        <p:nvSpPr>
          <p:cNvPr id="14" name="TextBox 13"/>
          <p:cNvSpPr txBox="1"/>
          <p:nvPr/>
        </p:nvSpPr>
        <p:spPr>
          <a:xfrm>
            <a:off x="1322303" y="4750764"/>
            <a:ext cx="774571" cy="369332"/>
          </a:xfrm>
          <a:prstGeom prst="rect">
            <a:avLst/>
          </a:prstGeom>
          <a:noFill/>
        </p:spPr>
        <p:txBody>
          <a:bodyPr wrap="none" rtlCol="0">
            <a:spAutoFit/>
          </a:bodyPr>
          <a:lstStyle/>
          <a:p>
            <a:r>
              <a:rPr lang="en-US" altLang="ko-KR" dirty="0" smtClean="0"/>
              <a:t>1-hop</a:t>
            </a:r>
            <a:endParaRPr lang="ko-KR" altLang="en-US" dirty="0"/>
          </a:p>
        </p:txBody>
      </p:sp>
      <p:sp>
        <p:nvSpPr>
          <p:cNvPr id="23" name="TextBox 22"/>
          <p:cNvSpPr txBox="1"/>
          <p:nvPr/>
        </p:nvSpPr>
        <p:spPr>
          <a:xfrm>
            <a:off x="2591521" y="5003884"/>
            <a:ext cx="774571" cy="369332"/>
          </a:xfrm>
          <a:prstGeom prst="rect">
            <a:avLst/>
          </a:prstGeom>
          <a:noFill/>
        </p:spPr>
        <p:txBody>
          <a:bodyPr wrap="none" rtlCol="0">
            <a:spAutoFit/>
          </a:bodyPr>
          <a:lstStyle/>
          <a:p>
            <a:r>
              <a:rPr lang="en-US" altLang="ko-KR" dirty="0" smtClean="0"/>
              <a:t>1-hop</a:t>
            </a:r>
            <a:endParaRPr lang="ko-KR" altLang="en-US" dirty="0"/>
          </a:p>
        </p:txBody>
      </p:sp>
      <p:sp>
        <p:nvSpPr>
          <p:cNvPr id="24" name="TextBox 23"/>
          <p:cNvSpPr txBox="1"/>
          <p:nvPr/>
        </p:nvSpPr>
        <p:spPr>
          <a:xfrm>
            <a:off x="3653413" y="4750921"/>
            <a:ext cx="774571" cy="369332"/>
          </a:xfrm>
          <a:prstGeom prst="rect">
            <a:avLst/>
          </a:prstGeom>
          <a:noFill/>
        </p:spPr>
        <p:txBody>
          <a:bodyPr wrap="none" rtlCol="0">
            <a:spAutoFit/>
          </a:bodyPr>
          <a:lstStyle/>
          <a:p>
            <a:r>
              <a:rPr lang="en-US" altLang="ko-KR" dirty="0" smtClean="0"/>
              <a:t>1-hop</a:t>
            </a:r>
            <a:endParaRPr lang="ko-KR" altLang="en-US" dirty="0"/>
          </a:p>
        </p:txBody>
      </p:sp>
      <p:sp>
        <p:nvSpPr>
          <p:cNvPr id="25" name="TextBox 24"/>
          <p:cNvSpPr txBox="1"/>
          <p:nvPr/>
        </p:nvSpPr>
        <p:spPr>
          <a:xfrm>
            <a:off x="4855301" y="4574888"/>
            <a:ext cx="774571" cy="369332"/>
          </a:xfrm>
          <a:prstGeom prst="rect">
            <a:avLst/>
          </a:prstGeom>
          <a:noFill/>
        </p:spPr>
        <p:txBody>
          <a:bodyPr wrap="none" rtlCol="0">
            <a:spAutoFit/>
          </a:bodyPr>
          <a:lstStyle/>
          <a:p>
            <a:r>
              <a:rPr lang="en-US" altLang="ko-KR" dirty="0" smtClean="0"/>
              <a:t>1-hop</a:t>
            </a:r>
            <a:endParaRPr lang="ko-KR" altLang="en-US" dirty="0"/>
          </a:p>
        </p:txBody>
      </p:sp>
      <p:sp>
        <p:nvSpPr>
          <p:cNvPr id="27" name="타원 26"/>
          <p:cNvSpPr/>
          <p:nvPr/>
        </p:nvSpPr>
        <p:spPr bwMode="auto">
          <a:xfrm>
            <a:off x="1547664" y="4202894"/>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28" name="타원 10"/>
          <p:cNvSpPr>
            <a:spLocks noChangeArrowheads="1"/>
          </p:cNvSpPr>
          <p:nvPr/>
        </p:nvSpPr>
        <p:spPr bwMode="auto">
          <a:xfrm>
            <a:off x="2520169" y="3674205"/>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29" name="직선 화살표 연결선 28"/>
          <p:cNvCxnSpPr>
            <a:stCxn id="28" idx="4"/>
            <a:endCxn id="7" idx="1"/>
          </p:cNvCxnSpPr>
          <p:nvPr/>
        </p:nvCxnSpPr>
        <p:spPr bwMode="auto">
          <a:xfrm>
            <a:off x="2682168" y="3998202"/>
            <a:ext cx="591355" cy="652172"/>
          </a:xfrm>
          <a:prstGeom prst="straightConnector1">
            <a:avLst/>
          </a:prstGeom>
          <a:solidFill>
            <a:schemeClr val="accent1"/>
          </a:solidFill>
          <a:ln w="9525" cap="flat" cmpd="sng" algn="ctr">
            <a:solidFill>
              <a:schemeClr val="tx1"/>
            </a:solidFill>
            <a:prstDash val="solid"/>
            <a:round/>
            <a:headEnd type="arrow"/>
            <a:tailEnd type="arrow"/>
          </a:ln>
          <a:effectLst>
            <a:prstShdw prst="shdw17" dist="17961" dir="2700000">
              <a:schemeClr val="bg2"/>
            </a:prstShdw>
          </a:effectLst>
        </p:spPr>
      </p:cxnSp>
      <p:sp>
        <p:nvSpPr>
          <p:cNvPr id="30" name="TextBox 29"/>
          <p:cNvSpPr txBox="1"/>
          <p:nvPr/>
        </p:nvSpPr>
        <p:spPr>
          <a:xfrm>
            <a:off x="2969203" y="3998202"/>
            <a:ext cx="774571" cy="369332"/>
          </a:xfrm>
          <a:prstGeom prst="rect">
            <a:avLst/>
          </a:prstGeom>
          <a:noFill/>
        </p:spPr>
        <p:txBody>
          <a:bodyPr wrap="none" rtlCol="0">
            <a:spAutoFit/>
          </a:bodyPr>
          <a:lstStyle/>
          <a:p>
            <a:r>
              <a:rPr lang="en-US" altLang="ko-KR" dirty="0" smtClean="0"/>
              <a:t>1-hop</a:t>
            </a:r>
            <a:endParaRPr lang="ko-KR" altLang="en-US" dirty="0"/>
          </a:p>
        </p:txBody>
      </p:sp>
      <p:cxnSp>
        <p:nvCxnSpPr>
          <p:cNvPr id="43" name="직선 연결선 42"/>
          <p:cNvCxnSpPr>
            <a:stCxn id="27" idx="7"/>
            <a:endCxn id="28" idx="3"/>
          </p:cNvCxnSpPr>
          <p:nvPr/>
        </p:nvCxnSpPr>
        <p:spPr bwMode="auto">
          <a:xfrm flipV="1">
            <a:off x="1824087" y="3950754"/>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1" name="타원 6"/>
          <p:cNvSpPr>
            <a:spLocks noChangeArrowheads="1"/>
          </p:cNvSpPr>
          <p:nvPr/>
        </p:nvSpPr>
        <p:spPr bwMode="auto">
          <a:xfrm>
            <a:off x="5629872" y="4236243"/>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cxnSp>
        <p:nvCxnSpPr>
          <p:cNvPr id="33" name="직선 연결선 32"/>
          <p:cNvCxnSpPr>
            <a:stCxn id="31" idx="1"/>
          </p:cNvCxnSpPr>
          <p:nvPr/>
        </p:nvCxnSpPr>
        <p:spPr bwMode="auto">
          <a:xfrm flipH="1" flipV="1">
            <a:off x="4643353" y="3648637"/>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4" name="직선 화살표 연결선 33"/>
          <p:cNvCxnSpPr>
            <a:endCxn id="8" idx="0"/>
          </p:cNvCxnSpPr>
          <p:nvPr/>
        </p:nvCxnSpPr>
        <p:spPr bwMode="auto">
          <a:xfrm>
            <a:off x="4528803" y="3696085"/>
            <a:ext cx="61106" cy="730829"/>
          </a:xfrm>
          <a:prstGeom prst="straightConnector1">
            <a:avLst/>
          </a:prstGeom>
          <a:solidFill>
            <a:schemeClr val="accent1"/>
          </a:solidFill>
          <a:ln w="9525" cap="flat" cmpd="sng" algn="ctr">
            <a:solidFill>
              <a:schemeClr val="tx1"/>
            </a:solidFill>
            <a:prstDash val="solid"/>
            <a:round/>
            <a:headEnd type="arrow"/>
            <a:tailEnd type="arrow"/>
          </a:ln>
          <a:effectLst>
            <a:prstShdw prst="shdw17" dist="17961" dir="2700000">
              <a:schemeClr val="bg2"/>
            </a:prstShdw>
          </a:effectLst>
        </p:spPr>
      </p:cxnSp>
      <p:sp>
        <p:nvSpPr>
          <p:cNvPr id="35" name="TextBox 34"/>
          <p:cNvSpPr txBox="1"/>
          <p:nvPr/>
        </p:nvSpPr>
        <p:spPr>
          <a:xfrm>
            <a:off x="3815338" y="3802318"/>
            <a:ext cx="774571" cy="369332"/>
          </a:xfrm>
          <a:prstGeom prst="rect">
            <a:avLst/>
          </a:prstGeom>
          <a:noFill/>
        </p:spPr>
        <p:txBody>
          <a:bodyPr wrap="none" rtlCol="0">
            <a:spAutoFit/>
          </a:bodyPr>
          <a:lstStyle/>
          <a:p>
            <a:r>
              <a:rPr lang="en-US" altLang="ko-KR" dirty="0" smtClean="0"/>
              <a:t>1-hop</a:t>
            </a:r>
            <a:endParaRPr lang="ko-KR" altLang="en-US" dirty="0"/>
          </a:p>
        </p:txBody>
      </p:sp>
      <p:sp>
        <p:nvSpPr>
          <p:cNvPr id="36" name="타원 10"/>
          <p:cNvSpPr>
            <a:spLocks noChangeArrowheads="1"/>
          </p:cNvSpPr>
          <p:nvPr/>
        </p:nvSpPr>
        <p:spPr bwMode="auto">
          <a:xfrm>
            <a:off x="4366804" y="3372088"/>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32" name="타원 10"/>
          <p:cNvSpPr>
            <a:spLocks noChangeArrowheads="1"/>
          </p:cNvSpPr>
          <p:nvPr/>
        </p:nvSpPr>
        <p:spPr bwMode="auto">
          <a:xfrm>
            <a:off x="6588224" y="3671540"/>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endParaRPr lang="ko-KR" altLang="en-US" sz="1500" dirty="0">
              <a:solidFill>
                <a:schemeClr val="bg1"/>
              </a:solidFill>
            </a:endParaRPr>
          </a:p>
        </p:txBody>
      </p:sp>
      <p:sp>
        <p:nvSpPr>
          <p:cNvPr id="44" name="타원 43"/>
          <p:cNvSpPr/>
          <p:nvPr/>
        </p:nvSpPr>
        <p:spPr bwMode="auto">
          <a:xfrm>
            <a:off x="6588371" y="408567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45" name="TextBox 44"/>
          <p:cNvSpPr txBox="1"/>
          <p:nvPr/>
        </p:nvSpPr>
        <p:spPr>
          <a:xfrm>
            <a:off x="6912221" y="3648872"/>
            <a:ext cx="1813317" cy="369332"/>
          </a:xfrm>
          <a:prstGeom prst="rect">
            <a:avLst/>
          </a:prstGeom>
          <a:noFill/>
        </p:spPr>
        <p:txBody>
          <a:bodyPr wrap="none" rtlCol="0">
            <a:spAutoFit/>
          </a:bodyPr>
          <a:lstStyle/>
          <a:p>
            <a:r>
              <a:rPr lang="en-US" altLang="ko-KR" dirty="0" smtClean="0"/>
              <a:t>: Candidate PD </a:t>
            </a:r>
            <a:endParaRPr lang="ko-KR" altLang="en-US" dirty="0"/>
          </a:p>
        </p:txBody>
      </p:sp>
      <p:sp>
        <p:nvSpPr>
          <p:cNvPr id="46" name="TextBox 45"/>
          <p:cNvSpPr txBox="1"/>
          <p:nvPr/>
        </p:nvSpPr>
        <p:spPr>
          <a:xfrm>
            <a:off x="6912221" y="4062938"/>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47" name="타원 10"/>
          <p:cNvSpPr>
            <a:spLocks noChangeArrowheads="1"/>
          </p:cNvSpPr>
          <p:nvPr/>
        </p:nvSpPr>
        <p:spPr bwMode="auto">
          <a:xfrm>
            <a:off x="6588224" y="326216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48" name="TextBox 47"/>
          <p:cNvSpPr txBox="1"/>
          <p:nvPr/>
        </p:nvSpPr>
        <p:spPr>
          <a:xfrm>
            <a:off x="6912221" y="3239492"/>
            <a:ext cx="1608133" cy="369332"/>
          </a:xfrm>
          <a:prstGeom prst="rect">
            <a:avLst/>
          </a:prstGeom>
          <a:noFill/>
        </p:spPr>
        <p:txBody>
          <a:bodyPr wrap="none" rtlCol="0">
            <a:spAutoFit/>
          </a:bodyPr>
          <a:lstStyle/>
          <a:p>
            <a:r>
              <a:rPr lang="en-US" altLang="ko-KR" dirty="0" smtClean="0"/>
              <a:t>: Member PD </a:t>
            </a:r>
            <a:endParaRPr lang="ko-KR" altLang="en-US" dirty="0"/>
          </a:p>
        </p:txBody>
      </p:sp>
    </p:spTree>
    <p:extLst>
      <p:ext uri="{BB962C8B-B14F-4D97-AF65-F5344CB8AC3E}">
        <p14:creationId xmlns:p14="http://schemas.microsoft.com/office/powerpoint/2010/main" val="229117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Group (5/12)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r>
              <a:rPr lang="en-US" altLang="ko-KR" sz="2000" dirty="0" smtClean="0">
                <a:ea typeface="굴림" charset="-127"/>
              </a:rPr>
              <a:t>If PD A want to join the group, it broadcasts an ACF (assume K=4 hops).</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7</a:t>
            </a:fld>
            <a:endParaRPr lang="en-US" altLang="ko-KR" smtClean="0">
              <a:latin typeface="Times New Roman" pitchFamily="18" charset="0"/>
            </a:endParaRPr>
          </a:p>
        </p:txBody>
      </p:sp>
      <p:sp>
        <p:nvSpPr>
          <p:cNvPr id="22" name="오른쪽 화살표 21"/>
          <p:cNvSpPr/>
          <p:nvPr/>
        </p:nvSpPr>
        <p:spPr>
          <a:xfrm rot="13738244">
            <a:off x="1741074" y="473226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20237870">
            <a:off x="2517150" y="492768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9" name="TextBox 81"/>
          <p:cNvSpPr txBox="1">
            <a:spLocks noChangeArrowheads="1"/>
          </p:cNvSpPr>
          <p:nvPr/>
        </p:nvSpPr>
        <p:spPr bwMode="auto">
          <a:xfrm>
            <a:off x="5901110" y="5709450"/>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30" name="오른쪽 화살표 29"/>
          <p:cNvSpPr/>
          <p:nvPr/>
        </p:nvSpPr>
        <p:spPr>
          <a:xfrm>
            <a:off x="5230783" y="582188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51" name="타원 10"/>
          <p:cNvSpPr>
            <a:spLocks noChangeArrowheads="1"/>
          </p:cNvSpPr>
          <p:nvPr/>
        </p:nvSpPr>
        <p:spPr bwMode="auto">
          <a:xfrm>
            <a:off x="2195736" y="5020321"/>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52" name="타원 51"/>
          <p:cNvSpPr/>
          <p:nvPr/>
        </p:nvSpPr>
        <p:spPr bwMode="auto">
          <a:xfrm>
            <a:off x="3226096" y="459812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53" name="타원 52"/>
          <p:cNvSpPr/>
          <p:nvPr/>
        </p:nvSpPr>
        <p:spPr bwMode="auto">
          <a:xfrm>
            <a:off x="4427984" y="442208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54" name="타원 53"/>
          <p:cNvSpPr/>
          <p:nvPr/>
        </p:nvSpPr>
        <p:spPr bwMode="auto">
          <a:xfrm>
            <a:off x="1547664" y="4198068"/>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55" name="타원 10"/>
          <p:cNvSpPr>
            <a:spLocks noChangeArrowheads="1"/>
          </p:cNvSpPr>
          <p:nvPr/>
        </p:nvSpPr>
        <p:spPr bwMode="auto">
          <a:xfrm>
            <a:off x="2520169" y="3669379"/>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56" name="직선 연결선 55"/>
          <p:cNvCxnSpPr>
            <a:stCxn id="54" idx="7"/>
            <a:endCxn id="55" idx="3"/>
          </p:cNvCxnSpPr>
          <p:nvPr/>
        </p:nvCxnSpPr>
        <p:spPr bwMode="auto">
          <a:xfrm flipV="1">
            <a:off x="1824087" y="3945928"/>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3" name="타원 6"/>
          <p:cNvSpPr>
            <a:spLocks noChangeArrowheads="1"/>
          </p:cNvSpPr>
          <p:nvPr/>
        </p:nvSpPr>
        <p:spPr bwMode="auto">
          <a:xfrm>
            <a:off x="5629872" y="4231417"/>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cxnSp>
        <p:nvCxnSpPr>
          <p:cNvPr id="25" name="직선 연결선 24"/>
          <p:cNvCxnSpPr>
            <a:stCxn id="23" idx="1"/>
          </p:cNvCxnSpPr>
          <p:nvPr/>
        </p:nvCxnSpPr>
        <p:spPr bwMode="auto">
          <a:xfrm flipH="1" flipV="1">
            <a:off x="4643353" y="3643811"/>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7" name="타원 10"/>
          <p:cNvSpPr>
            <a:spLocks noChangeArrowheads="1"/>
          </p:cNvSpPr>
          <p:nvPr/>
        </p:nvSpPr>
        <p:spPr bwMode="auto">
          <a:xfrm>
            <a:off x="4366804" y="336726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4" name="타원 10"/>
          <p:cNvSpPr>
            <a:spLocks noChangeArrowheads="1"/>
          </p:cNvSpPr>
          <p:nvPr/>
        </p:nvSpPr>
        <p:spPr bwMode="auto">
          <a:xfrm>
            <a:off x="6588224" y="3666714"/>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endParaRPr lang="ko-KR" altLang="en-US" sz="1500" dirty="0">
              <a:solidFill>
                <a:schemeClr val="bg1"/>
              </a:solidFill>
            </a:endParaRPr>
          </a:p>
        </p:txBody>
      </p:sp>
      <p:sp>
        <p:nvSpPr>
          <p:cNvPr id="28" name="타원 27"/>
          <p:cNvSpPr/>
          <p:nvPr/>
        </p:nvSpPr>
        <p:spPr bwMode="auto">
          <a:xfrm>
            <a:off x="6588371" y="4080853"/>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1" name="TextBox 30"/>
          <p:cNvSpPr txBox="1"/>
          <p:nvPr/>
        </p:nvSpPr>
        <p:spPr>
          <a:xfrm>
            <a:off x="6912221" y="3644046"/>
            <a:ext cx="1813317" cy="369332"/>
          </a:xfrm>
          <a:prstGeom prst="rect">
            <a:avLst/>
          </a:prstGeom>
          <a:noFill/>
        </p:spPr>
        <p:txBody>
          <a:bodyPr wrap="none" rtlCol="0">
            <a:spAutoFit/>
          </a:bodyPr>
          <a:lstStyle/>
          <a:p>
            <a:r>
              <a:rPr lang="en-US" altLang="ko-KR" dirty="0" smtClean="0"/>
              <a:t>: Candidate PD </a:t>
            </a:r>
            <a:endParaRPr lang="ko-KR" altLang="en-US" dirty="0"/>
          </a:p>
        </p:txBody>
      </p:sp>
      <p:sp>
        <p:nvSpPr>
          <p:cNvPr id="32" name="TextBox 31"/>
          <p:cNvSpPr txBox="1"/>
          <p:nvPr/>
        </p:nvSpPr>
        <p:spPr>
          <a:xfrm>
            <a:off x="6912221" y="4058112"/>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3" name="타원 10"/>
          <p:cNvSpPr>
            <a:spLocks noChangeArrowheads="1"/>
          </p:cNvSpPr>
          <p:nvPr/>
        </p:nvSpPr>
        <p:spPr bwMode="auto">
          <a:xfrm>
            <a:off x="6588224" y="325733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4" name="TextBox 33"/>
          <p:cNvSpPr txBox="1"/>
          <p:nvPr/>
        </p:nvSpPr>
        <p:spPr>
          <a:xfrm>
            <a:off x="6912221" y="3234666"/>
            <a:ext cx="1608133" cy="369332"/>
          </a:xfrm>
          <a:prstGeom prst="rect">
            <a:avLst/>
          </a:prstGeom>
          <a:noFill/>
        </p:spPr>
        <p:txBody>
          <a:bodyPr wrap="none" rtlCol="0">
            <a:spAutoFit/>
          </a:bodyPr>
          <a:lstStyle/>
          <a:p>
            <a:r>
              <a:rPr lang="en-US" altLang="ko-KR" dirty="0" smtClean="0"/>
              <a:t>: Member PD </a:t>
            </a:r>
            <a:endParaRPr lang="ko-KR" altLang="en-US" dirty="0"/>
          </a:p>
        </p:txBody>
      </p:sp>
    </p:spTree>
    <p:extLst>
      <p:ext uri="{BB962C8B-B14F-4D97-AF65-F5344CB8AC3E}">
        <p14:creationId xmlns:p14="http://schemas.microsoft.com/office/powerpoint/2010/main" val="3947219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Group (6/12)</a:t>
            </a:r>
            <a:endParaRPr lang="ko-KR" altLang="en-US" dirty="0" smtClean="0">
              <a:ea typeface="굴림" charset="-127"/>
            </a:endParaRPr>
          </a:p>
        </p:txBody>
      </p:sp>
      <p:sp>
        <p:nvSpPr>
          <p:cNvPr id="4102" name="내용 개체 틀 5"/>
          <p:cNvSpPr>
            <a:spLocks noGrp="1"/>
          </p:cNvSpPr>
          <p:nvPr>
            <p:ph idx="1"/>
          </p:nvPr>
        </p:nvSpPr>
        <p:spPr>
          <a:xfrm>
            <a:off x="685800" y="1338610"/>
            <a:ext cx="7918648" cy="4538662"/>
          </a:xfrm>
        </p:spPr>
        <p:txBody>
          <a:bodyPr/>
          <a:lstStyle/>
          <a:p>
            <a:pPr algn="just"/>
            <a:r>
              <a:rPr lang="en-US" altLang="ko-KR" sz="2000" dirty="0">
                <a:ea typeface="굴림" charset="-127"/>
              </a:rPr>
              <a:t>PD C is not in the </a:t>
            </a:r>
            <a:r>
              <a:rPr lang="en-US" altLang="ko-KR" sz="2000" dirty="0" smtClean="0">
                <a:ea typeface="굴림" charset="-127"/>
              </a:rPr>
              <a:t>group</a:t>
            </a:r>
            <a:r>
              <a:rPr lang="en-US" altLang="ko-KR" sz="2000" dirty="0">
                <a:ea typeface="굴림" charset="-127"/>
              </a:rPr>
              <a:t>. Therefore, it saves the route information and forwards to the others (e.g., F and E). </a:t>
            </a:r>
          </a:p>
          <a:p>
            <a:pPr algn="just"/>
            <a:r>
              <a:rPr lang="en-US" altLang="ko-KR" sz="2000" dirty="0" smtClean="0">
                <a:ea typeface="굴림" charset="-127"/>
              </a:rPr>
              <a:t>PD D already received the ACF and PD F now receives the ACF.</a:t>
            </a:r>
          </a:p>
          <a:p>
            <a:pPr algn="just"/>
            <a:r>
              <a:rPr lang="en-US" altLang="ko-KR" sz="2000" dirty="0" smtClean="0">
                <a:ea typeface="굴림" charset="-127"/>
              </a:rPr>
              <a:t>Then, there will be a duplicate ARCF from both of D and F to A.</a:t>
            </a:r>
          </a:p>
          <a:p>
            <a:pPr algn="just"/>
            <a:r>
              <a:rPr lang="en-US" altLang="ko-KR" sz="2000" dirty="0" smtClean="0">
                <a:ea typeface="굴림" charset="-127"/>
              </a:rPr>
              <a:t>In order to limit the duplicate ARCF, PD D multicasts a MGNF notifying that D will send an ARCF instead of F.</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8</a:t>
            </a:fld>
            <a:endParaRPr lang="en-US" altLang="ko-KR" smtClean="0">
              <a:latin typeface="Times New Roman" pitchFamily="18" charset="0"/>
            </a:endParaRPr>
          </a:p>
        </p:txBody>
      </p:sp>
      <p:sp>
        <p:nvSpPr>
          <p:cNvPr id="7" name="타원 6"/>
          <p:cNvSpPr/>
          <p:nvPr/>
        </p:nvSpPr>
        <p:spPr bwMode="auto">
          <a:xfrm>
            <a:off x="3226096" y="459821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2217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0" name="TextBox 81"/>
          <p:cNvSpPr txBox="1">
            <a:spLocks noChangeArrowheads="1"/>
          </p:cNvSpPr>
          <p:nvPr/>
        </p:nvSpPr>
        <p:spPr bwMode="auto">
          <a:xfrm>
            <a:off x="5211752" y="5560240"/>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3" name="오른쪽 화살표 22"/>
          <p:cNvSpPr/>
          <p:nvPr/>
        </p:nvSpPr>
        <p:spPr>
          <a:xfrm>
            <a:off x="4591377" y="567267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타원 10"/>
          <p:cNvSpPr>
            <a:spLocks noChangeArrowheads="1"/>
          </p:cNvSpPr>
          <p:nvPr/>
        </p:nvSpPr>
        <p:spPr bwMode="auto">
          <a:xfrm>
            <a:off x="6588224" y="3666804"/>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endParaRPr lang="ko-KR" altLang="en-US" sz="1500" dirty="0">
              <a:solidFill>
                <a:schemeClr val="bg1"/>
              </a:solidFill>
            </a:endParaRPr>
          </a:p>
        </p:txBody>
      </p:sp>
      <p:sp>
        <p:nvSpPr>
          <p:cNvPr id="21" name="타원 20"/>
          <p:cNvSpPr/>
          <p:nvPr/>
        </p:nvSpPr>
        <p:spPr bwMode="auto">
          <a:xfrm>
            <a:off x="6588371" y="4080943"/>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22" name="TextBox 21"/>
          <p:cNvSpPr txBox="1"/>
          <p:nvPr/>
        </p:nvSpPr>
        <p:spPr>
          <a:xfrm>
            <a:off x="6912221" y="3644136"/>
            <a:ext cx="1813317" cy="369332"/>
          </a:xfrm>
          <a:prstGeom prst="rect">
            <a:avLst/>
          </a:prstGeom>
          <a:noFill/>
        </p:spPr>
        <p:txBody>
          <a:bodyPr wrap="none" rtlCol="0">
            <a:spAutoFit/>
          </a:bodyPr>
          <a:lstStyle/>
          <a:p>
            <a:r>
              <a:rPr lang="en-US" altLang="ko-KR" dirty="0" smtClean="0"/>
              <a:t>: Candidate PD </a:t>
            </a:r>
            <a:endParaRPr lang="ko-KR" altLang="en-US" dirty="0"/>
          </a:p>
        </p:txBody>
      </p:sp>
      <p:sp>
        <p:nvSpPr>
          <p:cNvPr id="29" name="TextBox 28"/>
          <p:cNvSpPr txBox="1"/>
          <p:nvPr/>
        </p:nvSpPr>
        <p:spPr>
          <a:xfrm>
            <a:off x="6912221" y="4058202"/>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0" name="타원 10"/>
          <p:cNvSpPr>
            <a:spLocks noChangeArrowheads="1"/>
          </p:cNvSpPr>
          <p:nvPr/>
        </p:nvSpPr>
        <p:spPr bwMode="auto">
          <a:xfrm>
            <a:off x="6588224" y="325742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1" name="TextBox 30"/>
          <p:cNvSpPr txBox="1"/>
          <p:nvPr/>
        </p:nvSpPr>
        <p:spPr>
          <a:xfrm>
            <a:off x="6912221" y="3234756"/>
            <a:ext cx="1608133" cy="369332"/>
          </a:xfrm>
          <a:prstGeom prst="rect">
            <a:avLst/>
          </a:prstGeom>
          <a:noFill/>
        </p:spPr>
        <p:txBody>
          <a:bodyPr wrap="none" rtlCol="0">
            <a:spAutoFit/>
          </a:bodyPr>
          <a:lstStyle/>
          <a:p>
            <a:r>
              <a:rPr lang="en-US" altLang="ko-KR" dirty="0" smtClean="0"/>
              <a:t>: Member PD </a:t>
            </a:r>
            <a:endParaRPr lang="ko-KR" altLang="en-US" dirty="0"/>
          </a:p>
        </p:txBody>
      </p:sp>
      <p:sp>
        <p:nvSpPr>
          <p:cNvPr id="35" name="타원 10"/>
          <p:cNvSpPr>
            <a:spLocks noChangeArrowheads="1"/>
          </p:cNvSpPr>
          <p:nvPr/>
        </p:nvSpPr>
        <p:spPr bwMode="auto">
          <a:xfrm>
            <a:off x="2195736" y="5020411"/>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36" name="타원 35"/>
          <p:cNvSpPr/>
          <p:nvPr/>
        </p:nvSpPr>
        <p:spPr bwMode="auto">
          <a:xfrm>
            <a:off x="3226096" y="459821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37" name="타원 36"/>
          <p:cNvSpPr/>
          <p:nvPr/>
        </p:nvSpPr>
        <p:spPr bwMode="auto">
          <a:xfrm>
            <a:off x="4427984" y="4422178"/>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38" name="타원 37"/>
          <p:cNvSpPr/>
          <p:nvPr/>
        </p:nvSpPr>
        <p:spPr bwMode="auto">
          <a:xfrm>
            <a:off x="1547664" y="4198158"/>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39" name="타원 10"/>
          <p:cNvSpPr>
            <a:spLocks noChangeArrowheads="1"/>
          </p:cNvSpPr>
          <p:nvPr/>
        </p:nvSpPr>
        <p:spPr bwMode="auto">
          <a:xfrm>
            <a:off x="2520169" y="3669469"/>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40" name="직선 연결선 39"/>
          <p:cNvCxnSpPr>
            <a:stCxn id="38" idx="7"/>
            <a:endCxn id="39" idx="3"/>
          </p:cNvCxnSpPr>
          <p:nvPr/>
        </p:nvCxnSpPr>
        <p:spPr bwMode="auto">
          <a:xfrm flipV="1">
            <a:off x="1824087" y="3946018"/>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TextBox 81"/>
          <p:cNvSpPr txBox="1">
            <a:spLocks noChangeArrowheads="1"/>
          </p:cNvSpPr>
          <p:nvPr/>
        </p:nvSpPr>
        <p:spPr bwMode="auto">
          <a:xfrm>
            <a:off x="5216293" y="5939988"/>
            <a:ext cx="3865161"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a:t>Multicast Group Notification Frame</a:t>
            </a:r>
            <a:endParaRPr lang="ko-KR" altLang="en-US" dirty="0"/>
          </a:p>
        </p:txBody>
      </p:sp>
      <p:sp>
        <p:nvSpPr>
          <p:cNvPr id="42" name="오른쪽 화살표 41"/>
          <p:cNvSpPr/>
          <p:nvPr/>
        </p:nvSpPr>
        <p:spPr>
          <a:xfrm>
            <a:off x="4602460" y="6015848"/>
            <a:ext cx="639798" cy="217611"/>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43" name="오른쪽 화살표 42"/>
          <p:cNvSpPr/>
          <p:nvPr/>
        </p:nvSpPr>
        <p:spPr>
          <a:xfrm rot="20058961">
            <a:off x="1837419" y="3893141"/>
            <a:ext cx="663575" cy="19843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27" name="타원 6"/>
          <p:cNvSpPr>
            <a:spLocks noChangeArrowheads="1"/>
          </p:cNvSpPr>
          <p:nvPr/>
        </p:nvSpPr>
        <p:spPr bwMode="auto">
          <a:xfrm>
            <a:off x="5629872" y="4231507"/>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cxnSp>
        <p:nvCxnSpPr>
          <p:cNvPr id="32" name="직선 연결선 31"/>
          <p:cNvCxnSpPr>
            <a:stCxn id="27" idx="1"/>
          </p:cNvCxnSpPr>
          <p:nvPr/>
        </p:nvCxnSpPr>
        <p:spPr bwMode="auto">
          <a:xfrm flipH="1" flipV="1">
            <a:off x="4643353" y="3643901"/>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10"/>
          <p:cNvSpPr>
            <a:spLocks noChangeArrowheads="1"/>
          </p:cNvSpPr>
          <p:nvPr/>
        </p:nvSpPr>
        <p:spPr bwMode="auto">
          <a:xfrm>
            <a:off x="4366804" y="3367352"/>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34" name="오른쪽 화살표 33"/>
          <p:cNvSpPr/>
          <p:nvPr/>
        </p:nvSpPr>
        <p:spPr>
          <a:xfrm rot="20950063">
            <a:off x="3615149" y="4588697"/>
            <a:ext cx="758151" cy="155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44" name="오른쪽 화살표 43"/>
          <p:cNvSpPr/>
          <p:nvPr/>
        </p:nvSpPr>
        <p:spPr>
          <a:xfrm rot="13993470">
            <a:off x="2627622" y="4238610"/>
            <a:ext cx="758151" cy="155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945812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a:ea typeface="굴림" charset="-127"/>
              </a:rPr>
              <a:t>Finding/Joining </a:t>
            </a:r>
            <a:r>
              <a:rPr lang="en-US" altLang="ko-KR" dirty="0" smtClean="0">
                <a:ea typeface="굴림" charset="-127"/>
              </a:rPr>
              <a:t>Group (7/12)</a:t>
            </a:r>
            <a:endParaRPr lang="ko-KR" altLang="en-US" dirty="0" smtClean="0">
              <a:ea typeface="굴림" charset="-127"/>
            </a:endParaRPr>
          </a:p>
        </p:txBody>
      </p:sp>
      <p:sp>
        <p:nvSpPr>
          <p:cNvPr id="4102" name="내용 개체 틀 5"/>
          <p:cNvSpPr>
            <a:spLocks noGrp="1"/>
          </p:cNvSpPr>
          <p:nvPr>
            <p:ph idx="1"/>
          </p:nvPr>
        </p:nvSpPr>
        <p:spPr>
          <a:xfrm>
            <a:off x="685800" y="1557338"/>
            <a:ext cx="7918648" cy="4538662"/>
          </a:xfrm>
        </p:spPr>
        <p:txBody>
          <a:bodyPr/>
          <a:lstStyle/>
          <a:p>
            <a:pPr algn="just"/>
            <a:r>
              <a:rPr lang="en-US" altLang="ko-KR" sz="1600" dirty="0" smtClean="0">
                <a:ea typeface="굴림" charset="-127"/>
              </a:rPr>
              <a:t>E forwards the ACF to B and G. </a:t>
            </a:r>
          </a:p>
          <a:p>
            <a:pPr algn="just"/>
            <a:r>
              <a:rPr lang="en-US" altLang="ko-KR" sz="1600" dirty="0" smtClean="0">
                <a:ea typeface="굴림" charset="-127"/>
              </a:rPr>
              <a:t>D replies with ARCF to A.</a:t>
            </a:r>
          </a:p>
          <a:p>
            <a:pPr algn="just"/>
            <a:r>
              <a:rPr lang="en-US" altLang="ko-KR" sz="1600" dirty="0" smtClean="0">
                <a:ea typeface="굴림" charset="-127"/>
              </a:rPr>
              <a:t>D may send KEKs(key encryption keys) to A after authentication for secure multicast if needed.</a:t>
            </a:r>
          </a:p>
          <a:p>
            <a:pPr algn="just"/>
            <a:r>
              <a:rPr lang="en-US" altLang="ko-KR" sz="1600" dirty="0" smtClean="0">
                <a:ea typeface="굴림" charset="-127"/>
              </a:rPr>
              <a:t>D may send rekeying messages to update an existing group key for backward secrecy.</a:t>
            </a:r>
          </a:p>
          <a:p>
            <a:pPr algn="just"/>
            <a:r>
              <a:rPr lang="en-US" altLang="ko-KR" sz="1600" dirty="0" smtClean="0">
                <a:ea typeface="굴림" charset="-127"/>
              </a:rPr>
              <a:t>F does not transmit an ARCF to A.</a:t>
            </a: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9</a:t>
            </a:fld>
            <a:endParaRPr lang="en-US" altLang="ko-KR" smtClean="0">
              <a:latin typeface="Times New Roman" pitchFamily="18" charset="0"/>
            </a:endParaRPr>
          </a:p>
        </p:txBody>
      </p:sp>
      <p:sp>
        <p:nvSpPr>
          <p:cNvPr id="5" name="타원 6"/>
          <p:cNvSpPr>
            <a:spLocks noChangeArrowheads="1"/>
          </p:cNvSpPr>
          <p:nvPr/>
        </p:nvSpPr>
        <p:spPr bwMode="auto">
          <a:xfrm>
            <a:off x="5629872" y="4228153"/>
            <a:ext cx="324216" cy="32421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a:solidFill>
                  <a:schemeClr val="bg1"/>
                </a:solidFill>
              </a:rPr>
              <a:t>B</a:t>
            </a:r>
            <a:endParaRPr lang="ko-KR" altLang="en-US" sz="1500">
              <a:solidFill>
                <a:schemeClr val="bg1"/>
              </a:solidFill>
            </a:endParaRPr>
          </a:p>
        </p:txBody>
      </p:sp>
      <p:sp>
        <p:nvSpPr>
          <p:cNvPr id="6" name="타원 10"/>
          <p:cNvSpPr>
            <a:spLocks noChangeArrowheads="1"/>
          </p:cNvSpPr>
          <p:nvPr/>
        </p:nvSpPr>
        <p:spPr bwMode="auto">
          <a:xfrm>
            <a:off x="2195736" y="5017057"/>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7" name="타원 6"/>
          <p:cNvSpPr/>
          <p:nvPr/>
        </p:nvSpPr>
        <p:spPr bwMode="auto">
          <a:xfrm>
            <a:off x="3226096" y="4594857"/>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C</a:t>
            </a:r>
            <a:endParaRPr lang="ko-KR" altLang="en-US" sz="1500" dirty="0">
              <a:solidFill>
                <a:schemeClr val="tx1"/>
              </a:solidFill>
              <a:ea typeface="굴림" pitchFamily="50" charset="-127"/>
            </a:endParaRPr>
          </a:p>
        </p:txBody>
      </p:sp>
      <p:sp>
        <p:nvSpPr>
          <p:cNvPr id="8" name="타원 7"/>
          <p:cNvSpPr/>
          <p:nvPr/>
        </p:nvSpPr>
        <p:spPr bwMode="auto">
          <a:xfrm>
            <a:off x="4427984" y="4418824"/>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E</a:t>
            </a:r>
            <a:endParaRPr lang="ko-KR" altLang="en-US" sz="1500" dirty="0">
              <a:solidFill>
                <a:schemeClr val="tx1"/>
              </a:solidFill>
              <a:ea typeface="굴림" pitchFamily="50" charset="-127"/>
            </a:endParaRPr>
          </a:p>
        </p:txBody>
      </p:sp>
      <p:sp>
        <p:nvSpPr>
          <p:cNvPr id="26" name="오른쪽 화살표 25"/>
          <p:cNvSpPr/>
          <p:nvPr/>
        </p:nvSpPr>
        <p:spPr>
          <a:xfrm rot="20950063">
            <a:off x="4820488" y="4376161"/>
            <a:ext cx="758151" cy="155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TextBox 81"/>
          <p:cNvSpPr txBox="1">
            <a:spLocks noChangeArrowheads="1"/>
          </p:cNvSpPr>
          <p:nvPr/>
        </p:nvSpPr>
        <p:spPr bwMode="auto">
          <a:xfrm>
            <a:off x="5901110" y="5529894"/>
            <a:ext cx="255717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Command Frame</a:t>
            </a:r>
            <a:endParaRPr lang="ko-KR" altLang="en-US" dirty="0"/>
          </a:p>
        </p:txBody>
      </p:sp>
      <p:sp>
        <p:nvSpPr>
          <p:cNvPr id="28" name="오른쪽 화살표 27"/>
          <p:cNvSpPr/>
          <p:nvPr/>
        </p:nvSpPr>
        <p:spPr>
          <a:xfrm>
            <a:off x="5230783" y="564232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a:off x="5220072" y="59518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9" name="TextBox 82"/>
          <p:cNvSpPr txBox="1">
            <a:spLocks noChangeArrowheads="1"/>
          </p:cNvSpPr>
          <p:nvPr/>
        </p:nvSpPr>
        <p:spPr bwMode="auto">
          <a:xfrm>
            <a:off x="5891585" y="5853466"/>
            <a:ext cx="321120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err="1" smtClean="0"/>
              <a:t>Adv</a:t>
            </a:r>
            <a:r>
              <a:rPr lang="en-US" altLang="ko-KR" dirty="0" smtClean="0"/>
              <a:t> </a:t>
            </a:r>
            <a:r>
              <a:rPr lang="en-US" altLang="ko-KR" dirty="0"/>
              <a:t>Reply Command Frame</a:t>
            </a:r>
            <a:endParaRPr lang="ko-KR" altLang="en-US" dirty="0"/>
          </a:p>
        </p:txBody>
      </p:sp>
      <p:sp>
        <p:nvSpPr>
          <p:cNvPr id="30" name="오른쪽 화살표 29"/>
          <p:cNvSpPr/>
          <p:nvPr/>
        </p:nvSpPr>
        <p:spPr>
          <a:xfrm rot="3104006">
            <a:off x="1702316" y="4697458"/>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1" name="타원 10"/>
          <p:cNvSpPr>
            <a:spLocks noChangeArrowheads="1"/>
          </p:cNvSpPr>
          <p:nvPr/>
        </p:nvSpPr>
        <p:spPr bwMode="auto">
          <a:xfrm>
            <a:off x="6588224" y="3730612"/>
            <a:ext cx="323997" cy="323997"/>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endParaRPr lang="ko-KR" altLang="en-US" sz="1500" dirty="0">
              <a:solidFill>
                <a:schemeClr val="bg1"/>
              </a:solidFill>
            </a:endParaRPr>
          </a:p>
        </p:txBody>
      </p:sp>
      <p:sp>
        <p:nvSpPr>
          <p:cNvPr id="32" name="타원 31"/>
          <p:cNvSpPr/>
          <p:nvPr/>
        </p:nvSpPr>
        <p:spPr bwMode="auto">
          <a:xfrm>
            <a:off x="6588371" y="414475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3" name="TextBox 32"/>
          <p:cNvSpPr txBox="1"/>
          <p:nvPr/>
        </p:nvSpPr>
        <p:spPr>
          <a:xfrm>
            <a:off x="6912221" y="3707944"/>
            <a:ext cx="1813317" cy="369332"/>
          </a:xfrm>
          <a:prstGeom prst="rect">
            <a:avLst/>
          </a:prstGeom>
          <a:noFill/>
        </p:spPr>
        <p:txBody>
          <a:bodyPr wrap="none" rtlCol="0">
            <a:spAutoFit/>
          </a:bodyPr>
          <a:lstStyle/>
          <a:p>
            <a:r>
              <a:rPr lang="en-US" altLang="ko-KR" dirty="0" smtClean="0"/>
              <a:t>: Candidate PD </a:t>
            </a:r>
            <a:endParaRPr lang="ko-KR" altLang="en-US" dirty="0"/>
          </a:p>
        </p:txBody>
      </p:sp>
      <p:sp>
        <p:nvSpPr>
          <p:cNvPr id="34" name="TextBox 33"/>
          <p:cNvSpPr txBox="1"/>
          <p:nvPr/>
        </p:nvSpPr>
        <p:spPr>
          <a:xfrm>
            <a:off x="6912221" y="4122010"/>
            <a:ext cx="2044149" cy="369332"/>
          </a:xfrm>
          <a:prstGeom prst="rect">
            <a:avLst/>
          </a:prstGeom>
          <a:noFill/>
        </p:spPr>
        <p:txBody>
          <a:bodyPr wrap="none" rtlCol="0">
            <a:spAutoFit/>
          </a:bodyPr>
          <a:lstStyle/>
          <a:p>
            <a:r>
              <a:rPr lang="en-US" altLang="ko-KR" dirty="0" smtClean="0"/>
              <a:t>: Non-member PD</a:t>
            </a:r>
            <a:endParaRPr lang="ko-KR" altLang="en-US" dirty="0"/>
          </a:p>
        </p:txBody>
      </p:sp>
      <p:sp>
        <p:nvSpPr>
          <p:cNvPr id="35" name="타원 10"/>
          <p:cNvSpPr>
            <a:spLocks noChangeArrowheads="1"/>
          </p:cNvSpPr>
          <p:nvPr/>
        </p:nvSpPr>
        <p:spPr bwMode="auto">
          <a:xfrm>
            <a:off x="6588224" y="332123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6" name="TextBox 35"/>
          <p:cNvSpPr txBox="1"/>
          <p:nvPr/>
        </p:nvSpPr>
        <p:spPr>
          <a:xfrm>
            <a:off x="6912221" y="3298564"/>
            <a:ext cx="1608133" cy="369332"/>
          </a:xfrm>
          <a:prstGeom prst="rect">
            <a:avLst/>
          </a:prstGeom>
          <a:noFill/>
        </p:spPr>
        <p:txBody>
          <a:bodyPr wrap="none" rtlCol="0">
            <a:spAutoFit/>
          </a:bodyPr>
          <a:lstStyle/>
          <a:p>
            <a:r>
              <a:rPr lang="en-US" altLang="ko-KR" dirty="0" smtClean="0"/>
              <a:t>: Member PD </a:t>
            </a:r>
            <a:endParaRPr lang="ko-KR" altLang="en-US" dirty="0"/>
          </a:p>
        </p:txBody>
      </p:sp>
      <p:sp>
        <p:nvSpPr>
          <p:cNvPr id="37" name="타원 36"/>
          <p:cNvSpPr/>
          <p:nvPr/>
        </p:nvSpPr>
        <p:spPr bwMode="auto">
          <a:xfrm>
            <a:off x="1547664" y="4194804"/>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a:solidFill>
                  <a:schemeClr val="bg1"/>
                </a:solidFill>
                <a:ea typeface="굴림" pitchFamily="50" charset="-127"/>
              </a:rPr>
              <a:t>D</a:t>
            </a:r>
            <a:endParaRPr lang="ko-KR" altLang="en-US" sz="1500" dirty="0">
              <a:solidFill>
                <a:schemeClr val="bg1"/>
              </a:solidFill>
              <a:ea typeface="굴림" pitchFamily="50" charset="-127"/>
            </a:endParaRPr>
          </a:p>
        </p:txBody>
      </p:sp>
      <p:sp>
        <p:nvSpPr>
          <p:cNvPr id="38" name="타원 10"/>
          <p:cNvSpPr>
            <a:spLocks noChangeArrowheads="1"/>
          </p:cNvSpPr>
          <p:nvPr/>
        </p:nvSpPr>
        <p:spPr bwMode="auto">
          <a:xfrm>
            <a:off x="2520169" y="3666115"/>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cxnSp>
        <p:nvCxnSpPr>
          <p:cNvPr id="39" name="직선 연결선 38"/>
          <p:cNvCxnSpPr>
            <a:stCxn id="37" idx="7"/>
            <a:endCxn id="38" idx="3"/>
          </p:cNvCxnSpPr>
          <p:nvPr/>
        </p:nvCxnSpPr>
        <p:spPr bwMode="auto">
          <a:xfrm flipV="1">
            <a:off x="1824087" y="3942664"/>
            <a:ext cx="743530" cy="29956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40" name="직선 연결선 39"/>
          <p:cNvCxnSpPr>
            <a:stCxn id="5" idx="1"/>
          </p:cNvCxnSpPr>
          <p:nvPr/>
        </p:nvCxnSpPr>
        <p:spPr bwMode="auto">
          <a:xfrm flipH="1" flipV="1">
            <a:off x="4643353" y="3640547"/>
            <a:ext cx="1033999" cy="6350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오른쪽 화살표 40"/>
          <p:cNvSpPr/>
          <p:nvPr/>
        </p:nvSpPr>
        <p:spPr>
          <a:xfrm rot="15981606">
            <a:off x="4222029" y="3972367"/>
            <a:ext cx="613545" cy="1551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43" name="타원 10"/>
          <p:cNvSpPr>
            <a:spLocks noChangeArrowheads="1"/>
          </p:cNvSpPr>
          <p:nvPr/>
        </p:nvSpPr>
        <p:spPr bwMode="auto">
          <a:xfrm>
            <a:off x="4366804" y="3363998"/>
            <a:ext cx="323997" cy="323997"/>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Tree>
    <p:extLst>
      <p:ext uri="{BB962C8B-B14F-4D97-AF65-F5344CB8AC3E}">
        <p14:creationId xmlns:p14="http://schemas.microsoft.com/office/powerpoint/2010/main" val="697062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39821</TotalTime>
  <Words>1395</Words>
  <Application>Microsoft Office PowerPoint</Application>
  <PresentationFormat>화면 슬라이드 쇼(4:3)</PresentationFormat>
  <Paragraphs>255</Paragraphs>
  <Slides>15</Slides>
  <Notes>13</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IEEE-P802_15</vt:lpstr>
      <vt:lpstr>PowerPoint 프레젠테이션</vt:lpstr>
      <vt:lpstr>PowerPoint 프레젠테이션</vt:lpstr>
      <vt:lpstr>Finding/Joining Group (1/12)</vt:lpstr>
      <vt:lpstr>Finding/Joining Group (2/12)</vt:lpstr>
      <vt:lpstr>Finding/Joining Group (3/12) </vt:lpstr>
      <vt:lpstr>Finding/Joining Group (4/12)</vt:lpstr>
      <vt:lpstr>Finding/Joining Group (5/12)</vt:lpstr>
      <vt:lpstr>Finding/Joining Group (6/12)</vt:lpstr>
      <vt:lpstr>Finding/Joining Group (7/12)</vt:lpstr>
      <vt:lpstr>Finding/Joining Group (8/12)</vt:lpstr>
      <vt:lpstr>Finding/Joining Group (9/12)</vt:lpstr>
      <vt:lpstr>Finding/Joining Group (10/12)</vt:lpstr>
      <vt:lpstr>Finding/Joining Group (11/12)</vt:lpstr>
      <vt:lpstr>Finding/Joining Group (12/12)</vt:lpstr>
      <vt:lpstr>Flow Chart - Join Scenario</vt:lpstr>
    </vt:vector>
  </TitlesOfParts>
  <Company>Chung-Ang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WoongsooNa</cp:lastModifiedBy>
  <cp:revision>190</cp:revision>
  <cp:lastPrinted>1998-02-10T13:28:06Z</cp:lastPrinted>
  <dcterms:created xsi:type="dcterms:W3CDTF">2007-11-11T16:49:01Z</dcterms:created>
  <dcterms:modified xsi:type="dcterms:W3CDTF">2015-03-10T17:39:51Z</dcterms:modified>
</cp:coreProperties>
</file>