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2"/>
  </p:notesMasterIdLst>
  <p:handoutMasterIdLst>
    <p:handoutMasterId r:id="rId23"/>
  </p:handoutMasterIdLst>
  <p:sldIdLst>
    <p:sldId id="259" r:id="rId2"/>
    <p:sldId id="306" r:id="rId3"/>
    <p:sldId id="323" r:id="rId4"/>
    <p:sldId id="322" r:id="rId5"/>
    <p:sldId id="331" r:id="rId6"/>
    <p:sldId id="342" r:id="rId7"/>
    <p:sldId id="327" r:id="rId8"/>
    <p:sldId id="329" r:id="rId9"/>
    <p:sldId id="330" r:id="rId10"/>
    <p:sldId id="333" r:id="rId11"/>
    <p:sldId id="334" r:id="rId12"/>
    <p:sldId id="335" r:id="rId13"/>
    <p:sldId id="338" r:id="rId14"/>
    <p:sldId id="339" r:id="rId15"/>
    <p:sldId id="341" r:id="rId16"/>
    <p:sldId id="324" r:id="rId17"/>
    <p:sldId id="326" r:id="rId18"/>
    <p:sldId id="325" r:id="rId19"/>
    <p:sldId id="332" r:id="rId20"/>
    <p:sldId id="320"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802.15-&lt;doc#&gt;</a:t>
            </a:r>
            <a:endParaRPr lang="en-US"/>
          </a:p>
        </p:txBody>
      </p:sp>
      <p:sp>
        <p:nvSpPr>
          <p:cNvPr id="5" name="Date Placeholder 4"/>
          <p:cNvSpPr>
            <a:spLocks noGrp="1"/>
          </p:cNvSpPr>
          <p:nvPr>
            <p:ph type="dt" idx="11"/>
          </p:nvPr>
        </p:nvSpPr>
        <p:spPr/>
        <p:txBody>
          <a:bodyPr/>
          <a:lstStyle/>
          <a:p>
            <a:pPr>
              <a:defRPr/>
            </a:pPr>
            <a:r>
              <a:rPr lang="en-US" smtClean="0"/>
              <a:t>&lt;month year&gt;</a:t>
            </a:r>
            <a:endParaRPr lang="en-US"/>
          </a:p>
        </p:txBody>
      </p:sp>
      <p:sp>
        <p:nvSpPr>
          <p:cNvPr id="6" name="Footer Placeholder 5"/>
          <p:cNvSpPr>
            <a:spLocks noGrp="1"/>
          </p:cNvSpPr>
          <p:nvPr>
            <p:ph type="ftr" sz="quarter" idx="12"/>
          </p:nvPr>
        </p:nvSpPr>
        <p:spPr/>
        <p:txBody>
          <a:bodyPr/>
          <a:lstStyle/>
          <a:p>
            <a:pPr lvl="4">
              <a:defRPr/>
            </a:pPr>
            <a:r>
              <a:rPr lang="en-US" smtClean="0"/>
              <a:t>&lt;author&gt;, &lt;company&gt;</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C1818882-6DDB-4B29-89ED-9F159D21597C}" type="slidenum">
              <a:rPr lang="en-US" altLang="en-US" smtClean="0"/>
              <a:pPr>
                <a:defRPr/>
              </a:pPr>
              <a:t>1</a:t>
            </a:fld>
            <a:endParaRPr lang="en-US" altLang="en-US"/>
          </a:p>
        </p:txBody>
      </p:sp>
    </p:spTree>
    <p:extLst>
      <p:ext uri="{BB962C8B-B14F-4D97-AF65-F5344CB8AC3E}">
        <p14:creationId xmlns:p14="http://schemas.microsoft.com/office/powerpoint/2010/main" val="3204538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481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482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482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50E8E13F-518A-4EF3-BB83-3BB236C59885}" type="slidenum">
              <a:rPr lang="en-GB" altLang="en-US"/>
              <a:pPr>
                <a:spcBef>
                  <a:spcPct val="0"/>
                </a:spcBef>
              </a:pPr>
              <a:t>2</a:t>
            </a:fld>
            <a:endParaRPr lang="en-GB" altLang="en-US"/>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a:spcBef>
                <a:spcPct val="0"/>
              </a:spcBef>
              <a:buClrTx/>
              <a:buFontTx/>
              <a:buNone/>
            </a:pPr>
            <a:r>
              <a:rPr lang="en-US" altLang="en-US"/>
              <a:t>Page </a:t>
            </a:r>
            <a:fld id="{366F5DFA-750C-4458-BC0F-18477A873282}" type="slidenum">
              <a:rPr lang="en-US" altLang="en-US"/>
              <a:pPr>
                <a:spcBef>
                  <a:spcPct val="0"/>
                </a:spcBef>
                <a:buClrTx/>
                <a:buFontTx/>
                <a:buNone/>
              </a:pPr>
              <a:t>12</a:t>
            </a:fld>
            <a:endParaRPr lang="en-US" altLang="en-US"/>
          </a:p>
        </p:txBody>
      </p:sp>
      <p:sp>
        <p:nvSpPr>
          <p:cNvPr id="24579"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24580"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2"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a:spcBef>
                <a:spcPct val="0"/>
              </a:spcBef>
              <a:buClrTx/>
              <a:buFontTx/>
              <a:buNone/>
            </a:pPr>
            <a:r>
              <a:rPr lang="en-US" altLang="en-US"/>
              <a:t>Page </a:t>
            </a:r>
            <a:fld id="{314239F3-A3CA-41BE-82B2-4B4E57959AA5}" type="slidenum">
              <a:rPr lang="en-US" altLang="en-US"/>
              <a:pPr>
                <a:spcBef>
                  <a:spcPct val="0"/>
                </a:spcBef>
                <a:buClrTx/>
                <a:buFontTx/>
                <a:buNone/>
              </a:pPr>
              <a:t>13</a:t>
            </a:fld>
            <a:endParaRPr lang="en-US" altLang="en-US"/>
          </a:p>
        </p:txBody>
      </p:sp>
      <p:sp>
        <p:nvSpPr>
          <p:cNvPr id="30723"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30724"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a:spcBef>
                <a:spcPct val="0"/>
              </a:spcBef>
              <a:buClrTx/>
              <a:buFontTx/>
              <a:buNone/>
            </a:pPr>
            <a:r>
              <a:rPr lang="en-US" altLang="en-US"/>
              <a:t>Page </a:t>
            </a:r>
            <a:fld id="{4F0ED695-6A61-4DE4-9726-03C62CCA5F59}" type="slidenum">
              <a:rPr lang="en-US" altLang="en-US"/>
              <a:pPr>
                <a:spcBef>
                  <a:spcPct val="0"/>
                </a:spcBef>
                <a:buClrTx/>
                <a:buFontTx/>
                <a:buNone/>
              </a:pPr>
              <a:t>14</a:t>
            </a:fld>
            <a:endParaRPr lang="en-US" altLang="en-US"/>
          </a:p>
        </p:txBody>
      </p:sp>
      <p:sp>
        <p:nvSpPr>
          <p:cNvPr id="32771"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32772"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26"/>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1pPr>
            <a:lvl2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2pPr>
            <a:lvl3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3pPr>
            <a:lvl4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4pPr>
            <a:lvl5pPr>
              <a:spcBef>
                <a:spcPct val="300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5pPr>
            <a:lvl6pPr marL="25146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6pPr>
            <a:lvl7pPr marL="29718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7pPr>
            <a:lvl8pPr marL="34290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8pPr>
            <a:lvl9pPr marL="3886200" indent="-228600" defTabSz="457200" eaLnBrk="0" fontAlgn="base" hangingPunct="0">
              <a:spcBef>
                <a:spcPct val="300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itchFamily="18" charset="0"/>
              </a:defRPr>
            </a:lvl9pPr>
          </a:lstStyle>
          <a:p>
            <a:pPr>
              <a:spcBef>
                <a:spcPct val="0"/>
              </a:spcBef>
              <a:buClrTx/>
              <a:buFontTx/>
              <a:buNone/>
            </a:pPr>
            <a:r>
              <a:rPr lang="en-US" altLang="en-US"/>
              <a:t>Page </a:t>
            </a:r>
            <a:fld id="{0AB85451-E44A-435C-B22A-EA9CCD6AE169}" type="slidenum">
              <a:rPr lang="en-US" altLang="en-US"/>
              <a:pPr>
                <a:spcBef>
                  <a:spcPct val="0"/>
                </a:spcBef>
                <a:buClrTx/>
                <a:buFontTx/>
                <a:buNone/>
              </a:pPr>
              <a:t>19</a:t>
            </a:fld>
            <a:endParaRPr lang="en-US" altLang="en-US"/>
          </a:p>
        </p:txBody>
      </p:sp>
      <p:sp>
        <p:nvSpPr>
          <p:cNvPr id="36867" name="Rectangle 1"/>
          <p:cNvSpPr>
            <a:spLocks noGrp="1" noRot="1" noChangeAspect="1" noChangeArrowheads="1" noTextEdit="1"/>
          </p:cNvSpPr>
          <p:nvPr>
            <p:ph type="sldImg"/>
          </p:nvPr>
        </p:nvSpPr>
        <p:spPr>
          <a:xfrm>
            <a:off x="1154113" y="701675"/>
            <a:ext cx="4625975" cy="3468688"/>
          </a:xfrm>
          <a:solidFill>
            <a:srgbClr val="FFFFFF"/>
          </a:solidFill>
          <a:ln>
            <a:solidFill>
              <a:srgbClr val="000000"/>
            </a:solidFill>
            <a:miter lim="800000"/>
            <a:headEnd/>
            <a:tailEnd/>
          </a:ln>
        </p:spPr>
      </p:sp>
      <p:sp>
        <p:nvSpPr>
          <p:cNvPr id="36868" name="Rectangle 2"/>
          <p:cNvSpPr>
            <a:spLocks noGrp="1" noChangeArrowheads="1"/>
          </p:cNvSpPr>
          <p:nvPr>
            <p:ph type="body" idx="1"/>
          </p:nvPr>
        </p:nvSpPr>
        <p:spPr>
          <a:xfrm>
            <a:off x="923925" y="4408488"/>
            <a:ext cx="5086350"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ltLang="en-US"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20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40650" cy="1035050"/>
          </a:xfrm>
        </p:spPr>
        <p:txBody>
          <a:bodyPr/>
          <a:lstStyle/>
          <a:p>
            <a:r>
              <a:rPr lang="en-US" dirty="0" smtClean="0"/>
              <a:t>Click to edit Master title style</a:t>
            </a:r>
            <a:endParaRPr lang="en-US" dirty="0"/>
          </a:p>
        </p:txBody>
      </p:sp>
      <p:sp>
        <p:nvSpPr>
          <p:cNvPr id="3" name="Rectangle 3"/>
          <p:cNvSpPr>
            <a:spLocks noGrp="1" noChangeArrowheads="1"/>
          </p:cNvSpPr>
          <p:nvPr>
            <p:ph type="dt" idx="10"/>
          </p:nvPr>
        </p:nvSpPr>
        <p:spPr>
          <a:xfrm>
            <a:off x="685800" y="320675"/>
            <a:ext cx="2025650" cy="365125"/>
          </a:xfrm>
          <a:prstGeom prst="rect">
            <a:avLst/>
          </a:prstGeom>
        </p:spPr>
        <p:txBody>
          <a:bodyPr/>
          <a:lstStyle>
            <a:lvl1pPr>
              <a:defRPr>
                <a:ea typeface="WenQuanYi Zen Hei" charset="0"/>
                <a:cs typeface="WenQuanYi Zen Hei" charset="0"/>
              </a:defRPr>
            </a:lvl1pPr>
          </a:lstStyle>
          <a:p>
            <a:pPr>
              <a:defRPr/>
            </a:pPr>
            <a:r>
              <a:rPr lang="en-US"/>
              <a:t>November 2013</a:t>
            </a:r>
          </a:p>
        </p:txBody>
      </p:sp>
      <p:sp>
        <p:nvSpPr>
          <p:cNvPr id="4" name="Rectangle 4"/>
          <p:cNvSpPr>
            <a:spLocks noGrp="1" noChangeArrowheads="1"/>
          </p:cNvSpPr>
          <p:nvPr>
            <p:ph type="ftr" idx="11"/>
          </p:nvPr>
        </p:nvSpPr>
        <p:spPr/>
        <p:txBody>
          <a:bodyPr/>
          <a:lstStyle>
            <a:lvl1pPr>
              <a:defRPr/>
            </a:lvl1pPr>
          </a:lstStyle>
          <a:p>
            <a:r>
              <a:rPr lang="nl-NL" altLang="en-US"/>
              <a:t>Henk de Ruijter, Ping Xiong (Silicon Labs)</a:t>
            </a:r>
            <a:endParaRPr lang="en-US" altLang="en-US"/>
          </a:p>
        </p:txBody>
      </p:sp>
      <p:sp>
        <p:nvSpPr>
          <p:cNvPr id="5" name="Rectangle 5"/>
          <p:cNvSpPr>
            <a:spLocks noGrp="1" noChangeArrowheads="1"/>
          </p:cNvSpPr>
          <p:nvPr>
            <p:ph type="sldNum" idx="12"/>
          </p:nvPr>
        </p:nvSpPr>
        <p:spPr/>
        <p:txBody>
          <a:bodyPr/>
          <a:lstStyle>
            <a:lvl1pPr>
              <a:defRPr/>
            </a:lvl1pPr>
          </a:lstStyle>
          <a:p>
            <a:r>
              <a:rPr lang="en-US" altLang="en-US"/>
              <a:t>Slide </a:t>
            </a:r>
            <a:fld id="{A92F2B6D-3D04-4C65-9594-EFCD44BFA460}" type="slidenum">
              <a:rPr lang="en-US" altLang="en-US"/>
              <a:pPr/>
              <a:t>‹#›</a:t>
            </a:fld>
            <a:endParaRPr lang="en-US" altLang="en-US"/>
          </a:p>
        </p:txBody>
      </p:sp>
    </p:spTree>
    <p:extLst>
      <p:ext uri="{BB962C8B-B14F-4D97-AF65-F5344CB8AC3E}">
        <p14:creationId xmlns:p14="http://schemas.microsoft.com/office/powerpoint/2010/main" val="977122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&lt;March 2015&gt;</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March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a:t>
            </a:r>
            <a:r>
              <a:rPr lang="en-US" altLang="en-US" sz="1400" b="1" dirty="0" smtClean="0"/>
              <a:t>802.15-15-0225-00-004q</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 id="2147484540" r:id="rId12"/>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ieeexplore.ieee.org/stamp/stamp.jsp?tp=&amp;arnumber=5746396"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ieeexplore.ieee.org/stamp/stamp.jsp?tp=&amp;arnumber=4804969"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 et al.</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5940088"/>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Addressing TG4q (ULP) use cases via ULP-PHYs	</a:t>
            </a:r>
          </a:p>
          <a:p>
            <a:pPr>
              <a:defRPr/>
            </a:pPr>
            <a:r>
              <a:rPr lang="en-US" altLang="en-US" sz="1800" b="1" dirty="0" smtClean="0">
                <a:solidFill>
                  <a:schemeClr val="tx2"/>
                </a:solidFill>
              </a:rPr>
              <a:t>Date Submitted:	</a:t>
            </a:r>
            <a:r>
              <a:rPr lang="en-US" altLang="en-US" sz="1800" dirty="0" smtClean="0">
                <a:solidFill>
                  <a:schemeClr val="tx2"/>
                </a:solidFill>
              </a:rPr>
              <a:t>Mar. 10, 2015</a:t>
            </a:r>
          </a:p>
          <a:p>
            <a:pPr>
              <a:defRPr/>
            </a:pPr>
            <a:r>
              <a:rPr lang="en-US" altLang="en-US" sz="1800" b="1" dirty="0" smtClean="0">
                <a:solidFill>
                  <a:schemeClr val="tx2"/>
                </a:solidFill>
              </a:rPr>
              <a:t>Source:</a:t>
            </a:r>
            <a:r>
              <a:rPr lang="en-US" altLang="en-US" sz="1800" dirty="0" smtClean="0">
                <a:solidFill>
                  <a:schemeClr val="tx2"/>
                </a:solidFill>
              </a:rPr>
              <a:t> 		</a:t>
            </a:r>
            <a:r>
              <a:rPr lang="en-US" sz="1800" dirty="0" smtClean="0"/>
              <a:t>[</a:t>
            </a:r>
            <a:r>
              <a:rPr lang="en-US" sz="1800" dirty="0"/>
              <a:t>Kiran Bynam</a:t>
            </a:r>
            <a:r>
              <a:rPr lang="en-US" sz="1800" dirty="0" smtClean="0"/>
              <a:t>], [</a:t>
            </a:r>
            <a:r>
              <a:rPr lang="en-US" sz="1800" dirty="0" err="1"/>
              <a:t>Chandrashekhar</a:t>
            </a:r>
            <a:r>
              <a:rPr lang="en-US" sz="1800" dirty="0"/>
              <a:t> </a:t>
            </a:r>
            <a:r>
              <a:rPr lang="en-US" sz="1800" dirty="0" err="1"/>
              <a:t>Thejaswi</a:t>
            </a:r>
            <a:r>
              <a:rPr lang="en-US" sz="1800" dirty="0"/>
              <a:t> PS</a:t>
            </a:r>
            <a:r>
              <a:rPr lang="en-US" sz="1800" dirty="0" smtClean="0"/>
              <a:t>], [</a:t>
            </a:r>
            <a:r>
              <a:rPr lang="en-US" sz="1800" dirty="0"/>
              <a:t>Jinesh Nair]</a:t>
            </a:r>
          </a:p>
          <a:p>
            <a:pPr lvl="4"/>
            <a:r>
              <a:rPr lang="en-US" sz="1800" dirty="0"/>
              <a:t>[</a:t>
            </a:r>
            <a:r>
              <a:rPr lang="en-US" sz="1800" dirty="0" err="1"/>
              <a:t>Henk</a:t>
            </a:r>
            <a:r>
              <a:rPr lang="en-US" sz="1800" dirty="0"/>
              <a:t> de Ruijter]</a:t>
            </a:r>
          </a:p>
          <a:p>
            <a:pPr lvl="4"/>
            <a:r>
              <a:rPr lang="en-US" sz="1800" dirty="0"/>
              <a:t>[Chunhui Allan Zhu</a:t>
            </a:r>
            <a:r>
              <a:rPr lang="en-US" sz="1800" dirty="0" smtClean="0"/>
              <a:t>]</a:t>
            </a:r>
          </a:p>
          <a:p>
            <a:pPr lvl="4"/>
            <a:r>
              <a:rPr lang="en-US" sz="1800" dirty="0" smtClean="0"/>
              <a:t>[</a:t>
            </a:r>
            <a:r>
              <a:rPr lang="en-US" sz="1800" dirty="0"/>
              <a:t>Youngsoo Kim</a:t>
            </a:r>
            <a:r>
              <a:rPr lang="en-US" sz="1800" dirty="0" smtClean="0"/>
              <a:t>], [</a:t>
            </a:r>
            <a:r>
              <a:rPr lang="en-US" sz="1800" dirty="0"/>
              <a:t>Chiu Ngo]</a:t>
            </a:r>
          </a:p>
          <a:p>
            <a:pPr eaLnBrk="1">
              <a:defRPr/>
            </a:pP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This presentation presents several target applications of 802.15.4q.  It describes the benefits of the </a:t>
            </a:r>
            <a:r>
              <a:rPr lang="en-US" altLang="en-US" sz="1800" dirty="0">
                <a:solidFill>
                  <a:schemeClr val="tx2"/>
                </a:solidFill>
              </a:rPr>
              <a:t>two ULP-PHYs </a:t>
            </a:r>
            <a:r>
              <a:rPr lang="en-US" altLang="en-US" sz="1800" dirty="0" smtClean="0">
                <a:solidFill>
                  <a:schemeClr val="tx2"/>
                </a:solidFill>
              </a:rPr>
              <a:t>and how they can address those applications.</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rgbClr val="000000"/>
                </a:solidFill>
              </a:rPr>
              <a:t>This presentation is to provide an analysis of the current TG4q PAR against its applications</a:t>
            </a:r>
            <a:r>
              <a:rPr lang="en-US" altLang="en-US" sz="1800" dirty="0" smtClean="0">
                <a:solidFill>
                  <a:schemeClr val="tx2"/>
                </a:solidFill>
              </a:rPr>
              <a:t>.</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7772400" cy="1066800"/>
          </a:xfrm>
        </p:spPr>
        <p:txBody>
          <a:bodyPr/>
          <a:lstStyle/>
          <a:p>
            <a:r>
              <a:rPr lang="en-US" b="1" dirty="0" smtClean="0"/>
              <a:t>ULP-GFSK PHY </a:t>
            </a:r>
            <a:br>
              <a:rPr lang="en-US" b="1" dirty="0" smtClean="0"/>
            </a:br>
            <a:r>
              <a:rPr lang="en-US" b="1" dirty="0" smtClean="0"/>
              <a:t>Energy Reduction </a:t>
            </a:r>
            <a:endParaRPr lang="en-US" b="1"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10</a:t>
            </a:fld>
            <a:endParaRPr lang="en-US" altLang="en-US"/>
          </a:p>
        </p:txBody>
      </p:sp>
      <p:sp>
        <p:nvSpPr>
          <p:cNvPr id="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39439551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11</a:t>
            </a:fld>
            <a:endParaRPr lang="en-US"/>
          </a:p>
        </p:txBody>
      </p:sp>
      <p:sp>
        <p:nvSpPr>
          <p:cNvPr id="3" name="TextBox 2"/>
          <p:cNvSpPr txBox="1"/>
          <p:nvPr/>
        </p:nvSpPr>
        <p:spPr>
          <a:xfrm>
            <a:off x="2052312" y="609600"/>
            <a:ext cx="4387740" cy="523220"/>
          </a:xfrm>
          <a:prstGeom prst="rect">
            <a:avLst/>
          </a:prstGeom>
          <a:noFill/>
        </p:spPr>
        <p:txBody>
          <a:bodyPr wrap="none" rtlCol="0">
            <a:spAutoFit/>
          </a:bodyPr>
          <a:lstStyle/>
          <a:p>
            <a:pPr algn="ctr"/>
            <a:r>
              <a:rPr lang="en-US" sz="2800" dirty="0" smtClean="0">
                <a:solidFill>
                  <a:srgbClr val="0070C0"/>
                </a:solidFill>
              </a:rPr>
              <a:t>Benefits of ULP-GFSK PHY</a:t>
            </a:r>
            <a:endParaRPr lang="en-US" sz="2800" dirty="0">
              <a:solidFill>
                <a:srgbClr val="0070C0"/>
              </a:solidFill>
            </a:endParaRPr>
          </a:p>
        </p:txBody>
      </p:sp>
      <p:sp>
        <p:nvSpPr>
          <p:cNvPr id="4" name="TextBox 3"/>
          <p:cNvSpPr txBox="1"/>
          <p:nvPr/>
        </p:nvSpPr>
        <p:spPr>
          <a:xfrm>
            <a:off x="228600" y="1219200"/>
            <a:ext cx="8763000" cy="5478423"/>
          </a:xfrm>
          <a:prstGeom prst="rect">
            <a:avLst/>
          </a:prstGeom>
          <a:noFill/>
        </p:spPr>
        <p:txBody>
          <a:bodyPr wrap="square" rtlCol="0">
            <a:spAutoFit/>
          </a:bodyPr>
          <a:lstStyle/>
          <a:p>
            <a:pPr marL="425450"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000" dirty="0">
                <a:latin typeface="Calibri" pitchFamily="34" charset="0"/>
              </a:rPr>
              <a:t>ULP-GFSK is FSK based:</a:t>
            </a:r>
          </a:p>
          <a:p>
            <a:pPr marL="1168400" lvl="1" indent="-342900">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FSK is constant envelop </a:t>
            </a:r>
            <a:r>
              <a:rPr lang="en-US" altLang="en-US" sz="1800" dirty="0">
                <a:latin typeface="Calibri" pitchFamily="34" charset="0"/>
                <a:sym typeface="Wingdings" pitchFamily="2" charset="2"/>
              </a:rPr>
              <a:t> high efficiency PA (non-linear)</a:t>
            </a:r>
          </a:p>
          <a:p>
            <a:pPr marL="1168400" lvl="1" indent="-342900">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sym typeface="Wingdings" pitchFamily="2" charset="2"/>
              </a:rPr>
              <a:t>Low complexity TX and RX  power efficient</a:t>
            </a:r>
          </a:p>
          <a:p>
            <a:pPr marL="1168400" lvl="1" indent="-342900">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BTLE transceivers are reported using less than 5mW in continuous receive. [1]</a:t>
            </a:r>
          </a:p>
          <a:p>
            <a:pPr marL="1168400" lvl="1" indent="-342900">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Power consumption requirements in PAR can already be achieved using existing standards</a:t>
            </a:r>
            <a:r>
              <a:rPr lang="en-US" altLang="en-US" sz="1800" dirty="0" smtClean="0">
                <a:latin typeface="Calibri" pitchFamily="34" charset="0"/>
              </a:rPr>
              <a:t>.</a:t>
            </a:r>
            <a:endParaRPr lang="en-US" altLang="en-US" sz="2000" dirty="0" smtClean="0">
              <a:latin typeface="Calibri" pitchFamily="34" charset="0"/>
            </a:endParaRPr>
          </a:p>
          <a:p>
            <a:pPr marL="425450"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000" dirty="0" smtClean="0">
                <a:latin typeface="Calibri" pitchFamily="34" charset="0"/>
              </a:rPr>
              <a:t>Make </a:t>
            </a:r>
            <a:r>
              <a:rPr lang="en-US" altLang="en-US" sz="2000" dirty="0">
                <a:latin typeface="Calibri" pitchFamily="34" charset="0"/>
              </a:rPr>
              <a:t>higher data rates (up to 1Mbps) available in sub-GHz bands and supporting mesh and star topology</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BTLE uses 2.4GHz only and has no mesh currently</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Highest data rate in 15.4 (FSK based) = 400kbps (JP band)</a:t>
            </a:r>
          </a:p>
          <a:p>
            <a:pPr marL="425450"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000" dirty="0">
                <a:latin typeface="Calibri" pitchFamily="34" charset="0"/>
              </a:rPr>
              <a:t>Further reduction of energy use:</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Asymmetric Link Networks</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Improved PSDU efficiency</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Seamless Rate Switching and Transmit Power Control</a:t>
            </a:r>
          </a:p>
          <a:p>
            <a:pPr marL="1168400" lvl="1" indent="-342900">
              <a:buClrTx/>
              <a:buFont typeface="Arial" panose="020B0604020202020204"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dirty="0">
                <a:latin typeface="Calibri" pitchFamily="34" charset="0"/>
              </a:rPr>
              <a:t>Wide Band Digital Modulation</a:t>
            </a:r>
          </a:p>
          <a:p>
            <a:pPr lvl="1"/>
            <a:endParaRPr lang="en-US" sz="1600" dirty="0" smtClean="0"/>
          </a:p>
          <a:p>
            <a:pPr lvl="1"/>
            <a:endParaRPr lang="en-US" sz="1600" dirty="0"/>
          </a:p>
          <a:p>
            <a:pPr marL="82550" indent="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100" dirty="0" smtClean="0"/>
              <a:t>[</a:t>
            </a:r>
            <a:r>
              <a:rPr lang="en-US" altLang="en-US" sz="1100" dirty="0"/>
              <a:t>1] A 3.7mW-RX 4.4mW-TX Fully Integrated Bluetooth Low-Energy/IEEE802.15.4/Proprietary </a:t>
            </a:r>
            <a:r>
              <a:rPr lang="en-US" altLang="en-US" sz="1100" dirty="0" err="1"/>
              <a:t>SoC</a:t>
            </a:r>
            <a:r>
              <a:rPr lang="en-US" altLang="en-US" sz="1100" dirty="0"/>
              <a:t> with an</a:t>
            </a:r>
          </a:p>
          <a:p>
            <a:pPr marL="82550" indent="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100" dirty="0"/>
              <a:t>ADPLL-Based Fast Frequency Offset Compensation in 40nm CMOS. ISSCC-2015 paper 13.2</a:t>
            </a:r>
          </a:p>
          <a:p>
            <a:endParaRPr lang="en-US" sz="1800" dirty="0"/>
          </a:p>
        </p:txBody>
      </p:sp>
      <p:sp>
        <p:nvSpPr>
          <p:cNvPr id="5"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6"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3654668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8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itchFamily="34" charset="0"/>
                <a:ea typeface="WenQuanYi Zen Hei"/>
                <a:cs typeface="WenQuanYi Zen Hei"/>
              </a:defRPr>
            </a:lvl1pPr>
            <a:lvl2pPr>
              <a:spcBef>
                <a:spcPts val="7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itchFamily="34" charset="0"/>
                <a:ea typeface="WenQuanYi Zen Hei"/>
                <a:cs typeface="WenQuanYi Zen Hei"/>
              </a:defRPr>
            </a:lvl2pPr>
            <a:lvl3pPr>
              <a:spcBef>
                <a:spcPts val="6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itchFamily="34" charset="0"/>
                <a:ea typeface="WenQuanYi Zen Hei"/>
                <a:cs typeface="WenQuanYi Zen Hei"/>
              </a:defRPr>
            </a:lvl3pPr>
            <a:lvl4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4pPr>
            <a:lvl5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9pPr>
          </a:lstStyle>
          <a:p>
            <a:pPr>
              <a:spcBef>
                <a:spcPct val="0"/>
              </a:spcBef>
              <a:buClrTx/>
              <a:buFontTx/>
              <a:buNone/>
            </a:pPr>
            <a:r>
              <a:rPr lang="en-US" altLang="en-US" sz="1200" dirty="0">
                <a:latin typeface="Times New Roman" pitchFamily="18" charset="0"/>
              </a:rPr>
              <a:t>Slide </a:t>
            </a:r>
            <a:fld id="{0FA699BB-D6BB-4B91-B5BC-DA27DAD2E76C}" type="slidenum">
              <a:rPr lang="en-US" altLang="en-US" sz="1200">
                <a:latin typeface="Times New Roman" pitchFamily="18" charset="0"/>
              </a:rPr>
              <a:pPr>
                <a:spcBef>
                  <a:spcPct val="0"/>
                </a:spcBef>
                <a:buClrTx/>
                <a:buFontTx/>
                <a:buNone/>
              </a:pPr>
              <a:t>12</a:t>
            </a:fld>
            <a:endParaRPr lang="en-US" altLang="en-US" sz="1200" dirty="0">
              <a:latin typeface="Times New Roman" pitchFamily="18" charset="0"/>
            </a:endParaRPr>
          </a:p>
        </p:txBody>
      </p:sp>
      <p:sp>
        <p:nvSpPr>
          <p:cNvPr id="4098" name="Rectangle 2"/>
          <p:cNvSpPr>
            <a:spLocks noGrp="1" noChangeArrowheads="1"/>
          </p:cNvSpPr>
          <p:nvPr>
            <p:ph type="subTitle" idx="4294967295"/>
          </p:nvPr>
        </p:nvSpPr>
        <p:spPr>
          <a:xfrm>
            <a:off x="685800" y="838200"/>
            <a:ext cx="4419600" cy="5410200"/>
          </a:xfrm>
        </p:spPr>
        <p:txBody>
          <a:bodyPr lIns="0" tIns="0" rIns="0" bIns="0"/>
          <a:lstStyle/>
          <a:p>
            <a:pPr marL="82550" indent="0">
              <a:buClr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400" b="1" u="sng" dirty="0" smtClean="0">
                <a:latin typeface="Calibri" pitchFamily="34" charset="0"/>
              </a:rPr>
              <a:t>Asymmetric Link Networks (ALN):</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smtClean="0"/>
              <a:t>ALN may be deployed in star network topologies </a:t>
            </a:r>
          </a:p>
          <a:p>
            <a:pPr marL="82550" indent="0">
              <a:buClr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1600" dirty="0" smtClean="0"/>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latin typeface="Calibri" pitchFamily="34" charset="0"/>
            </a:endParaRPr>
          </a:p>
          <a:p>
            <a:pPr marL="82550" indent="0">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Calibri" pitchFamily="34" charset="0"/>
            </a:endParaRPr>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Times New Roman" pitchFamily="18" charset="0"/>
            </a:endParaRPr>
          </a:p>
        </p:txBody>
      </p:sp>
      <p:sp>
        <p:nvSpPr>
          <p:cNvPr id="40" name="Footer Placeholder 5"/>
          <p:cNvSpPr>
            <a:spLocks noGrp="1"/>
          </p:cNvSpPr>
          <p:nvPr>
            <p:ph type="ftr" sz="quarter" idx="11"/>
          </p:nvPr>
        </p:nvSpPr>
        <p:spPr>
          <a:xfrm>
            <a:off x="6629400" y="6475413"/>
            <a:ext cx="1984375" cy="184666"/>
          </a:xfrm>
        </p:spPr>
        <p:txBody>
          <a:bodyPr/>
          <a:lstStyle/>
          <a:p>
            <a:r>
              <a:rPr lang="en-US" altLang="en-US" dirty="0" smtClean="0"/>
              <a:t>Chiu Ngo (Samsung) et al.</a:t>
            </a:r>
            <a:endParaRPr lang="en-US" altLang="en-US" dirty="0"/>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37003" y="2133600"/>
            <a:ext cx="3983439" cy="4093315"/>
          </a:xfrm>
          <a:prstGeom prst="rect">
            <a:avLst/>
          </a:prstGeom>
        </p:spPr>
      </p:pic>
      <p:sp>
        <p:nvSpPr>
          <p:cNvPr id="24" name="Rectangle 2"/>
          <p:cNvSpPr txBox="1">
            <a:spLocks noChangeArrowheads="1"/>
          </p:cNvSpPr>
          <p:nvPr/>
        </p:nvSpPr>
        <p:spPr bwMode="auto">
          <a:xfrm>
            <a:off x="5334000" y="1371600"/>
            <a:ext cx="3505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82550"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800" b="1" kern="0" dirty="0" smtClean="0">
                <a:latin typeface="Calibri" pitchFamily="34" charset="0"/>
              </a:rPr>
              <a:t>Provisions in ULP-GFSK PHY to support ALN:</a:t>
            </a:r>
          </a:p>
          <a:p>
            <a:pPr marL="482600" lvl="1" indent="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0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kern="0" dirty="0" smtClean="0"/>
              <a:t>GMSK with differential encoding and FEC</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kern="0" dirty="0" smtClean="0"/>
              <a:t>Central node: coherent RX with FEC decoding</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kern="0" dirty="0" smtClean="0"/>
              <a:t>Allows for sensitivity improvements of  ~6dB</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kern="0" dirty="0" smtClean="0"/>
              <a:t>Low complexity convolutional encoding </a:t>
            </a:r>
            <a:r>
              <a:rPr lang="en-GB" altLang="en-US" sz="1600" kern="0" dirty="0" smtClean="0">
                <a:sym typeface="Wingdings" pitchFamily="2" charset="2"/>
              </a:rPr>
              <a:t> suitable for low power end nodes</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kern="0" dirty="0" smtClean="0">
                <a:sym typeface="Wingdings" pitchFamily="2" charset="2"/>
              </a:rPr>
              <a:t>GFSK without FEC encoding</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kern="0" dirty="0" smtClean="0">
                <a:sym typeface="Wingdings" pitchFamily="2" charset="2"/>
              </a:rPr>
              <a:t>End nodes: low complexity non-coherent RX without FEC decoding</a:t>
            </a:r>
            <a:endParaRPr lang="en-GB" altLang="en-US" sz="2400" kern="0" dirty="0" smtClean="0">
              <a:latin typeface="Calibri" pitchFamily="34" charset="0"/>
            </a:endParaRPr>
          </a:p>
          <a:p>
            <a:pPr marL="82550" indent="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kern="0" dirty="0" smtClean="0">
              <a:latin typeface="Times New Roman" pitchFamily="18" charset="0"/>
            </a:endParaRPr>
          </a:p>
        </p:txBody>
      </p:sp>
    </p:spTree>
    <p:extLst>
      <p:ext uri="{BB962C8B-B14F-4D97-AF65-F5344CB8AC3E}">
        <p14:creationId xmlns:p14="http://schemas.microsoft.com/office/powerpoint/2010/main" val="4238895263"/>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8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itchFamily="34" charset="0"/>
                <a:ea typeface="WenQuanYi Zen Hei"/>
                <a:cs typeface="WenQuanYi Zen Hei"/>
              </a:defRPr>
            </a:lvl1pPr>
            <a:lvl2pPr>
              <a:spcBef>
                <a:spcPts val="7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itchFamily="34" charset="0"/>
                <a:ea typeface="WenQuanYi Zen Hei"/>
                <a:cs typeface="WenQuanYi Zen Hei"/>
              </a:defRPr>
            </a:lvl2pPr>
            <a:lvl3pPr>
              <a:spcBef>
                <a:spcPts val="6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itchFamily="34" charset="0"/>
                <a:ea typeface="WenQuanYi Zen Hei"/>
                <a:cs typeface="WenQuanYi Zen Hei"/>
              </a:defRPr>
            </a:lvl3pPr>
            <a:lvl4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4pPr>
            <a:lvl5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9pPr>
          </a:lstStyle>
          <a:p>
            <a:pPr>
              <a:spcBef>
                <a:spcPct val="0"/>
              </a:spcBef>
              <a:buClrTx/>
              <a:buFontTx/>
              <a:buNone/>
            </a:pPr>
            <a:r>
              <a:rPr lang="en-US" altLang="en-US" sz="1200">
                <a:latin typeface="Times New Roman" pitchFamily="18" charset="0"/>
              </a:rPr>
              <a:t>Slide </a:t>
            </a:r>
            <a:fld id="{406402FE-D05F-4349-955A-D4B7C8B59E13}" type="slidenum">
              <a:rPr lang="en-US" altLang="en-US" sz="1200">
                <a:latin typeface="Times New Roman" pitchFamily="18" charset="0"/>
              </a:rPr>
              <a:pPr>
                <a:spcBef>
                  <a:spcPct val="0"/>
                </a:spcBef>
                <a:buClrTx/>
                <a:buFontTx/>
                <a:buNone/>
              </a:pPr>
              <a:t>13</a:t>
            </a:fld>
            <a:endParaRPr lang="en-US" altLang="en-US" sz="1200">
              <a:latin typeface="Times New Roman" pitchFamily="18" charset="0"/>
            </a:endParaRPr>
          </a:p>
        </p:txBody>
      </p:sp>
      <p:sp>
        <p:nvSpPr>
          <p:cNvPr id="4098" name="Rectangle 2"/>
          <p:cNvSpPr>
            <a:spLocks noGrp="1" noChangeArrowheads="1"/>
          </p:cNvSpPr>
          <p:nvPr>
            <p:ph type="subTitle" idx="4294967295"/>
          </p:nvPr>
        </p:nvSpPr>
        <p:spPr>
          <a:xfrm>
            <a:off x="4230521" y="5715000"/>
            <a:ext cx="4267200" cy="609600"/>
          </a:xfrm>
        </p:spPr>
        <p:txBody>
          <a:bodyPr lIns="0" tIns="0" rIns="0" bIns="0"/>
          <a:lstStyle/>
          <a:p>
            <a:pPr marL="42545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400" dirty="0" smtClean="0">
                <a:latin typeface="Calibri" pitchFamily="34" charset="0"/>
              </a:rPr>
              <a:t>Uplink</a:t>
            </a:r>
            <a:r>
              <a:rPr lang="en-US" altLang="en-US" sz="1400" dirty="0">
                <a:latin typeface="Calibri" pitchFamily="34" charset="0"/>
              </a:rPr>
              <a:t>: end node to central node</a:t>
            </a:r>
          </a:p>
          <a:p>
            <a:pPr marL="42545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400" dirty="0">
                <a:latin typeface="Calibri" pitchFamily="34" charset="0"/>
              </a:rPr>
              <a:t>Downlink: central node to end node</a:t>
            </a:r>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Times New Roman"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29543802"/>
              </p:ext>
            </p:extLst>
          </p:nvPr>
        </p:nvGraphicFramePr>
        <p:xfrm>
          <a:off x="3810000" y="1219200"/>
          <a:ext cx="4724399" cy="4328160"/>
        </p:xfrm>
        <a:graphic>
          <a:graphicData uri="http://schemas.openxmlformats.org/drawingml/2006/table">
            <a:tbl>
              <a:tblPr/>
              <a:tblGrid>
                <a:gridCol w="882861"/>
                <a:gridCol w="2241879"/>
                <a:gridCol w="763005"/>
                <a:gridCol w="836654"/>
              </a:tblGrid>
              <a:tr h="254000">
                <a:tc gridSpan="4">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Link budget example of Asymmetric Link Network</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c hMerge="1">
                  <a:txBody>
                    <a:bodyPr/>
                    <a:lstStyle/>
                    <a:p>
                      <a:endParaRPr lang="en-US"/>
                    </a:p>
                  </a:txBody>
                  <a:tcPr/>
                </a:tc>
              </a:tr>
              <a:tr h="254000">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 </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 </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uplink</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downlink</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rowSpan="5">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TX</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Over-the-air data rate [kSymbols/s]</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1000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500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Distance [m]</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30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30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TX antenna gain [</a:t>
                      </a:r>
                      <a:r>
                        <a:rPr kumimoji="0" lang="en-GB" altLang="en-US" sz="1400" b="0" i="0" u="none" strike="noStrike" cap="none" normalizeH="0" baseline="0" dirty="0" err="1" smtClean="0">
                          <a:ln>
                            <a:noFill/>
                          </a:ln>
                          <a:solidFill>
                            <a:srgbClr val="000000"/>
                          </a:solidFill>
                          <a:effectLst/>
                          <a:latin typeface="Times New Roman" pitchFamily="18" charset="0"/>
                          <a:ea typeface="SimSun" pitchFamily="2" charset="-122"/>
                          <a:cs typeface="Calibri" pitchFamily="34" charset="0"/>
                        </a:rPr>
                        <a:t>dBi</a:t>
                      </a:r>
                      <a:r>
                        <a:rPr kumimoji="0" lang="en-GB" altLang="en-US" sz="1400" b="0"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-5</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Center frequency [MHz]</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868</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868</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Transmit power [dBm]</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-5</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+5</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Channel</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Path loss [dB] (PL exponent 2.7)</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71</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71</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rowSpan="6">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RX</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RX antenna gain [dBi]</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-5</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Received signal strength [dBm]</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-86</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-71</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Receiver noise figure [dB]</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5</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10</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Min. Eb/N0 @1% PER [dB]</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3.2</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12.1</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Implementation loss [dB]</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2</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2</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54000">
                <a:tc vMerge="1">
                  <a:txBody>
                    <a:bodyPr/>
                    <a:lstStyle/>
                    <a:p>
                      <a:endParaRPr lang="en-US"/>
                    </a:p>
                  </a:txBody>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RX sensitivity [dBm]</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-103.8</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-92.9</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lnTlToBr>
                      <a:noFill/>
                    </a:lnTlToBr>
                    <a:lnBlToTr>
                      <a:noFill/>
                    </a:lnBlToTr>
                    <a:noFill/>
                  </a:tcPr>
                </a:tc>
              </a:tr>
              <a:tr h="254000">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 </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altLang="en-US" sz="1400" b="0"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Link margin [dB]</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smtClean="0">
                          <a:ln>
                            <a:noFill/>
                          </a:ln>
                          <a:solidFill>
                            <a:srgbClr val="000000"/>
                          </a:solidFill>
                          <a:effectLst/>
                          <a:latin typeface="Times New Roman" pitchFamily="18" charset="0"/>
                          <a:ea typeface="SimSun" pitchFamily="2" charset="-122"/>
                          <a:cs typeface="Calibri" pitchFamily="34" charset="0"/>
                        </a:rPr>
                        <a:t>22.8</a:t>
                      </a:r>
                      <a:endParaRPr kumimoji="0" lang="en-US" altLang="en-US" sz="1400" b="0" i="0" u="none" strike="noStrike" cap="none" normalizeH="0" baseline="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altLang="en-US" sz="1400" b="1" i="0" u="none" strike="noStrike" cap="none" normalizeH="0" baseline="0" dirty="0" smtClean="0">
                          <a:ln>
                            <a:noFill/>
                          </a:ln>
                          <a:solidFill>
                            <a:srgbClr val="000000"/>
                          </a:solidFill>
                          <a:effectLst/>
                          <a:latin typeface="Times New Roman" pitchFamily="18" charset="0"/>
                          <a:ea typeface="SimSun" pitchFamily="2" charset="-122"/>
                          <a:cs typeface="Calibri" pitchFamily="34" charset="0"/>
                        </a:rPr>
                        <a:t>21.9</a:t>
                      </a:r>
                      <a:endParaRPr kumimoji="0" lang="en-US" altLang="en-US" sz="14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endParaRPr>
                    </a:p>
                  </a:txBody>
                  <a:tcPr marL="68580" marR="68580" marT="0"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7" name="Footer Placeholder 5"/>
          <p:cNvSpPr>
            <a:spLocks noGrp="1"/>
          </p:cNvSpPr>
          <p:nvPr>
            <p:ph type="ftr" sz="quarter" idx="11"/>
          </p:nvPr>
        </p:nvSpPr>
        <p:spPr>
          <a:xfrm>
            <a:off x="6629400" y="6479762"/>
            <a:ext cx="1984375" cy="184666"/>
          </a:xfrm>
        </p:spPr>
        <p:txBody>
          <a:bodyPr/>
          <a:lstStyle/>
          <a:p>
            <a:r>
              <a:rPr lang="en-US" altLang="en-US" dirty="0"/>
              <a:t>Chiu Ngo (Samsung) et al</a:t>
            </a:r>
            <a:r>
              <a:rPr lang="en-US" altLang="en-US" dirty="0" smtClean="0"/>
              <a:t>.</a:t>
            </a:r>
            <a:endParaRPr lang="en-US" altLang="en-US" dirty="0"/>
          </a:p>
        </p:txBody>
      </p:sp>
      <p:sp>
        <p:nvSpPr>
          <p:cNvPr id="9" name="Rectangle 2"/>
          <p:cNvSpPr txBox="1">
            <a:spLocks noChangeArrowheads="1"/>
          </p:cNvSpPr>
          <p:nvPr/>
        </p:nvSpPr>
        <p:spPr bwMode="auto">
          <a:xfrm>
            <a:off x="381000" y="838200"/>
            <a:ext cx="3200400"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a:lstStyle>
          <a:p>
            <a:pPr marL="82550"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000" b="1" u="sng" kern="0" dirty="0" smtClean="0">
                <a:latin typeface="Calibri" pitchFamily="34" charset="0"/>
              </a:rPr>
              <a:t>Asymmetric Link Networks</a:t>
            </a:r>
            <a:endParaRPr lang="en-US" altLang="en-US" sz="18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800" kern="0" dirty="0" smtClean="0"/>
              <a:t>Reduced performance in the end nodes is compensated by high performance in the central node</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400" kern="0" dirty="0" smtClean="0"/>
              <a:t>Central node having higher receive sensitivity and higher transmit power </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800" kern="0" dirty="0" smtClean="0"/>
              <a:t>The reduced performance requirements in the end nodes allows to reduce their energy consumption</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400" kern="0" dirty="0" smtClean="0"/>
              <a:t>Higher noise figure requirement translate into lower power consumption</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400" kern="0" dirty="0" smtClean="0"/>
              <a:t>Reduced transmit power also contributes to that</a:t>
            </a:r>
          </a:p>
          <a:p>
            <a:pPr marL="482600" lvl="1"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1600" kern="0" dirty="0" smtClean="0"/>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18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2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kern="0" dirty="0" smtClean="0"/>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kern="0" dirty="0" smtClean="0">
              <a:latin typeface="Calibri" pitchFamily="34" charset="0"/>
            </a:endParaRPr>
          </a:p>
          <a:p>
            <a:pPr marL="82550" indent="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kern="0" dirty="0" smtClean="0">
              <a:latin typeface="Calibri" pitchFamily="34" charset="0"/>
            </a:endParaRP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kern="0" dirty="0" smtClean="0">
              <a:latin typeface="Times New Roman" pitchFamily="18" charset="0"/>
            </a:endParaRPr>
          </a:p>
        </p:txBody>
      </p:sp>
    </p:spTree>
    <p:extLst>
      <p:ext uri="{BB962C8B-B14F-4D97-AF65-F5344CB8AC3E}">
        <p14:creationId xmlns:p14="http://schemas.microsoft.com/office/powerpoint/2010/main" val="428682534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8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itchFamily="34" charset="0"/>
                <a:ea typeface="WenQuanYi Zen Hei"/>
                <a:cs typeface="WenQuanYi Zen Hei"/>
              </a:defRPr>
            </a:lvl1pPr>
            <a:lvl2pPr>
              <a:spcBef>
                <a:spcPts val="7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itchFamily="34" charset="0"/>
                <a:ea typeface="WenQuanYi Zen Hei"/>
                <a:cs typeface="WenQuanYi Zen Hei"/>
              </a:defRPr>
            </a:lvl2pPr>
            <a:lvl3pPr>
              <a:spcBef>
                <a:spcPts val="6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itchFamily="34" charset="0"/>
                <a:ea typeface="WenQuanYi Zen Hei"/>
                <a:cs typeface="WenQuanYi Zen Hei"/>
              </a:defRPr>
            </a:lvl3pPr>
            <a:lvl4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4pPr>
            <a:lvl5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9pPr>
          </a:lstStyle>
          <a:p>
            <a:pPr>
              <a:spcBef>
                <a:spcPct val="0"/>
              </a:spcBef>
              <a:buClrTx/>
              <a:buFontTx/>
              <a:buNone/>
            </a:pPr>
            <a:r>
              <a:rPr lang="en-US" altLang="en-US" sz="1200">
                <a:latin typeface="Times New Roman" pitchFamily="18" charset="0"/>
              </a:rPr>
              <a:t>Slide </a:t>
            </a:r>
            <a:fld id="{2C0F0F0C-2467-4D97-938B-1542D3536DBF}" type="slidenum">
              <a:rPr lang="en-US" altLang="en-US" sz="1200">
                <a:latin typeface="Times New Roman" pitchFamily="18" charset="0"/>
              </a:rPr>
              <a:pPr>
                <a:spcBef>
                  <a:spcPct val="0"/>
                </a:spcBef>
                <a:buClrTx/>
                <a:buFontTx/>
                <a:buNone/>
              </a:pPr>
              <a:t>14</a:t>
            </a:fld>
            <a:endParaRPr lang="en-US" altLang="en-US" sz="1200">
              <a:latin typeface="Times New Roman" pitchFamily="18" charset="0"/>
            </a:endParaRPr>
          </a:p>
        </p:txBody>
      </p:sp>
      <p:sp>
        <p:nvSpPr>
          <p:cNvPr id="4098" name="Rectangle 2"/>
          <p:cNvSpPr>
            <a:spLocks noGrp="1" noChangeArrowheads="1"/>
          </p:cNvSpPr>
          <p:nvPr>
            <p:ph type="subTitle" idx="4294967295"/>
          </p:nvPr>
        </p:nvSpPr>
        <p:spPr>
          <a:xfrm>
            <a:off x="914400" y="685800"/>
            <a:ext cx="7772400" cy="5715000"/>
          </a:xfrm>
        </p:spPr>
        <p:txBody>
          <a:bodyPr lIns="0" tIns="0" rIns="0" bIns="0"/>
          <a:lstStyle/>
          <a:p>
            <a:pPr marL="82550" indent="0">
              <a:buClr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400" b="1" u="sng" dirty="0" smtClean="0">
                <a:latin typeface="Calibri" pitchFamily="34" charset="0"/>
              </a:rPr>
              <a:t>Seamless Rate Switch</a:t>
            </a:r>
            <a:endParaRPr lang="en-US" altLang="en-US" sz="2000" dirty="0" smtClean="0">
              <a:latin typeface="Calibri" pitchFamily="34" charset="0"/>
            </a:endParaRP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smtClean="0"/>
              <a:t>PSDU can be transmitted in 2-GFSK or 4-GFSK</a:t>
            </a:r>
          </a:p>
          <a:p>
            <a:pPr marL="768350" lvl="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dirty="0" smtClean="0">
                <a:latin typeface="Calibri" pitchFamily="34" charset="0"/>
              </a:rPr>
              <a:t>When link budget margin is low </a:t>
            </a:r>
            <a:r>
              <a:rPr lang="en-GB" altLang="en-US" sz="1600" dirty="0" smtClean="0">
                <a:latin typeface="Calibri" pitchFamily="34" charset="0"/>
                <a:sym typeface="Wingdings" pitchFamily="2" charset="2"/>
              </a:rPr>
              <a:t> PDSU transmit use 2-GFSK</a:t>
            </a:r>
          </a:p>
          <a:p>
            <a:pPr marL="768350" lvl="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dirty="0" smtClean="0">
                <a:latin typeface="Calibri" pitchFamily="34" charset="0"/>
                <a:sym typeface="Wingdings" pitchFamily="2" charset="2"/>
              </a:rPr>
              <a:t>Link budget with high margin  PSDU may be transmitted in 4-GFSK</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smtClean="0">
                <a:latin typeface="Calibri" pitchFamily="34" charset="0"/>
                <a:sym typeface="Wingdings" pitchFamily="2" charset="2"/>
              </a:rPr>
              <a:t>Rate Switch is signalled in the PHY header </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smtClean="0">
                <a:latin typeface="Calibri" pitchFamily="34" charset="0"/>
                <a:sym typeface="Wingdings" pitchFamily="2" charset="2"/>
              </a:rPr>
              <a:t>Rate Switch is seamless (does not need a resynchronization)</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smtClean="0">
                <a:latin typeface="Calibri" pitchFamily="34" charset="0"/>
                <a:sym typeface="Wingdings" pitchFamily="2" charset="2"/>
              </a:rPr>
              <a:t>Allows for short on-times in both transmission and receiver when signal quality is sufficient.</a:t>
            </a:r>
            <a:endParaRPr lang="en-GB" altLang="en-US" sz="2000" dirty="0" smtClean="0">
              <a:latin typeface="Calibri" pitchFamily="34" charset="0"/>
            </a:endParaRPr>
          </a:p>
          <a:p>
            <a:pPr marL="82550" indent="0">
              <a:buClr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400" b="1" u="sng" dirty="0" smtClean="0">
                <a:latin typeface="Calibri" pitchFamily="34" charset="0"/>
              </a:rPr>
              <a:t>Improved </a:t>
            </a:r>
            <a:r>
              <a:rPr lang="en-US" altLang="en-US" sz="2400" b="1" u="sng" dirty="0">
                <a:latin typeface="Calibri" pitchFamily="34" charset="0"/>
              </a:rPr>
              <a:t>PDSU </a:t>
            </a:r>
            <a:r>
              <a:rPr lang="en-US" altLang="en-US" sz="2400" b="1" u="sng" dirty="0" smtClean="0">
                <a:latin typeface="Calibri" pitchFamily="34" charset="0"/>
              </a:rPr>
              <a:t>efficiency</a:t>
            </a:r>
            <a:endParaRPr lang="en-US" altLang="en-US" sz="2000" dirty="0">
              <a:latin typeface="Calibri" pitchFamily="34" charset="0"/>
            </a:endParaRP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a:t>Minimal preamble length in ULP-GFSK is 16 bits </a:t>
            </a:r>
          </a:p>
          <a:p>
            <a:pPr marL="768350" lvl="1">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1600" dirty="0"/>
              <a:t>Other 15.4 FSK based PHY require at least 32 bits</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a:t>Minimal PHY header length is 8 bits</a:t>
            </a:r>
          </a:p>
          <a:p>
            <a:pPr marL="82550" indent="0">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2400" b="1" u="sng" dirty="0" smtClean="0">
                <a:latin typeface="Calibri" pitchFamily="34" charset="0"/>
              </a:rPr>
              <a:t>Transmit </a:t>
            </a:r>
            <a:r>
              <a:rPr lang="en-US" altLang="en-US" sz="2400" b="1" u="sng" dirty="0">
                <a:latin typeface="Calibri" pitchFamily="34" charset="0"/>
              </a:rPr>
              <a:t>Power </a:t>
            </a:r>
            <a:r>
              <a:rPr lang="en-US" altLang="en-US" sz="2400" b="1" u="sng" dirty="0" smtClean="0">
                <a:latin typeface="Calibri" pitchFamily="34" charset="0"/>
              </a:rPr>
              <a:t>Control</a:t>
            </a:r>
            <a:endParaRPr lang="en-US" altLang="en-US" sz="2000" dirty="0">
              <a:latin typeface="Calibri" pitchFamily="34" charset="0"/>
            </a:endParaRP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a:t>When link budget margin is high </a:t>
            </a:r>
            <a:r>
              <a:rPr lang="en-GB" altLang="en-US" sz="2000" dirty="0">
                <a:sym typeface="Wingdings" pitchFamily="2" charset="2"/>
              </a:rPr>
              <a:t> TX power may be reduced</a:t>
            </a:r>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a:t>When link budget margin is low</a:t>
            </a:r>
            <a:r>
              <a:rPr lang="en-GB" altLang="en-US" sz="2000" dirty="0">
                <a:sym typeface="Wingdings" pitchFamily="2" charset="2"/>
              </a:rPr>
              <a:t> TX power may be increased</a:t>
            </a:r>
            <a:endParaRPr lang="en-GB" altLang="en-US" sz="2000" dirty="0"/>
          </a:p>
          <a:p>
            <a:pPr marL="425450">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GB" altLang="en-US" sz="2000" dirty="0"/>
              <a:t>Saves power when link budget is sufficient</a:t>
            </a:r>
            <a:endParaRPr lang="en-GB" altLang="en-US" sz="2200" dirty="0">
              <a:latin typeface="Calibri" pitchFamily="34" charset="0"/>
            </a:endParaRPr>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latin typeface="Calibri" pitchFamily="34" charset="0"/>
            </a:endParaRPr>
          </a:p>
          <a:p>
            <a:pPr marL="82550" indent="0">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Calibri" pitchFamily="34" charset="0"/>
            </a:endParaRPr>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Times New Roman" pitchFamily="18" charset="0"/>
            </a:endParaRPr>
          </a:p>
        </p:txBody>
      </p:sp>
      <p:sp>
        <p:nvSpPr>
          <p:cNvPr id="5" name="Footer Placeholder 5"/>
          <p:cNvSpPr>
            <a:spLocks noGrp="1"/>
          </p:cNvSpPr>
          <p:nvPr>
            <p:ph type="ftr" sz="quarter" idx="11"/>
          </p:nvPr>
        </p:nvSpPr>
        <p:spPr>
          <a:xfrm>
            <a:off x="6594475" y="6475413"/>
            <a:ext cx="1984375" cy="184666"/>
          </a:xfrm>
        </p:spPr>
        <p:txBody>
          <a:bodyPr/>
          <a:lstStyle/>
          <a:p>
            <a:r>
              <a:rPr lang="en-US" altLang="en-US" dirty="0"/>
              <a:t>Chiu Ngo (Samsung) et al</a:t>
            </a:r>
            <a:r>
              <a:rPr lang="en-US" altLang="en-US" dirty="0" smtClean="0"/>
              <a:t>.</a:t>
            </a:r>
            <a:endParaRPr lang="en-US" altLang="en-US" dirty="0"/>
          </a:p>
        </p:txBody>
      </p:sp>
    </p:spTree>
    <p:extLst>
      <p:ext uri="{BB962C8B-B14F-4D97-AF65-F5344CB8AC3E}">
        <p14:creationId xmlns:p14="http://schemas.microsoft.com/office/powerpoint/2010/main" val="22325153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7772400" cy="1066800"/>
          </a:xfrm>
        </p:spPr>
        <p:txBody>
          <a:bodyPr/>
          <a:lstStyle/>
          <a:p>
            <a:r>
              <a:rPr lang="en-US" b="1" dirty="0" smtClean="0"/>
              <a:t>Addressing Use Case Scenarios</a:t>
            </a:r>
            <a:endParaRPr lang="en-US" b="1"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15</a:t>
            </a:fld>
            <a:endParaRPr lang="en-US" altLang="en-US"/>
          </a:p>
        </p:txBody>
      </p:sp>
      <p:sp>
        <p:nvSpPr>
          <p:cNvPr id="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8" name="Footer Placeholder 4"/>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 et al</a:t>
            </a:r>
            <a:r>
              <a:rPr lang="en-US" altLang="en-US" sz="1200" dirty="0" smtClean="0">
                <a:latin typeface="Times New Roman" pitchFamily="18" charset="0"/>
              </a:rPr>
              <a:t>.</a:t>
            </a:r>
            <a:endParaRPr lang="en-US" altLang="en-US" sz="1200" dirty="0">
              <a:latin typeface="Times New Roman" pitchFamily="18" charset="0"/>
            </a:endParaRPr>
          </a:p>
        </p:txBody>
      </p:sp>
    </p:spTree>
    <p:extLst>
      <p:ext uri="{BB962C8B-B14F-4D97-AF65-F5344CB8AC3E}">
        <p14:creationId xmlns:p14="http://schemas.microsoft.com/office/powerpoint/2010/main" val="1104615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Mobile Health Care</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16</a:t>
            </a:fld>
            <a:endParaRPr lang="en-US" altLang="en-US"/>
          </a:p>
        </p:txBody>
      </p:sp>
      <p:pic>
        <p:nvPicPr>
          <p:cNvPr id="7" name="Picture 6"/>
          <p:cNvPicPr/>
          <p:nvPr/>
        </p:nvPicPr>
        <p:blipFill>
          <a:blip r:embed="rId2">
            <a:extLst>
              <a:ext uri="{28A0092B-C50C-407E-A947-70E740481C1C}">
                <a14:useLocalDpi xmlns:a14="http://schemas.microsoft.com/office/drawing/2010/main" val="0"/>
              </a:ext>
            </a:extLst>
          </a:blip>
          <a:stretch>
            <a:fillRect/>
          </a:stretch>
        </p:blipFill>
        <p:spPr>
          <a:xfrm>
            <a:off x="609601" y="1524000"/>
            <a:ext cx="2590800" cy="2286000"/>
          </a:xfrm>
          <a:prstGeom prst="rect">
            <a:avLst/>
          </a:prstGeom>
        </p:spPr>
      </p:pic>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2615595290"/>
                  </p:ext>
                </p:extLst>
              </p:nvPr>
            </p:nvGraphicFramePr>
            <p:xfrm>
              <a:off x="3962400" y="1981200"/>
              <a:ext cx="4711534" cy="4267200"/>
            </p:xfrm>
            <a:graphic>
              <a:graphicData uri="http://schemas.openxmlformats.org/drawingml/2006/table">
                <a:tbl>
                  <a:tblPr firstRow="1" firstCol="1" bandRow="1">
                    <a:tableStyleId>{5940675A-B579-460E-94D1-54222C63F5DA}</a:tableStyleId>
                  </a:tblPr>
                  <a:tblGrid>
                    <a:gridCol w="1531360"/>
                    <a:gridCol w="898999"/>
                    <a:gridCol w="865043"/>
                    <a:gridCol w="865043"/>
                    <a:gridCol w="551089"/>
                  </a:tblGrid>
                  <a:tr h="293914">
                    <a:tc rowSpan="2">
                      <a:txBody>
                        <a:bodyPr/>
                        <a:lstStyle/>
                        <a:p>
                          <a:pPr marL="0" marR="0" algn="ctr">
                            <a:spcBef>
                              <a:spcPts val="0"/>
                            </a:spcBef>
                            <a:spcAft>
                              <a:spcPts val="0"/>
                            </a:spcAft>
                            <a:tabLst>
                              <a:tab pos="2183765" algn="l"/>
                            </a:tabLst>
                          </a:pPr>
                          <a:r>
                            <a:rPr lang="en-US" sz="1000">
                              <a:effectLst/>
                            </a:rPr>
                            <a:t>Parameter</a:t>
                          </a:r>
                          <a:endParaRPr lang="en-US" sz="1000">
                            <a:effectLst/>
                            <a:latin typeface="Times New Roman"/>
                            <a:ea typeface="Times New Roman"/>
                          </a:endParaRPr>
                        </a:p>
                      </a:txBody>
                      <a:tcPr marL="60119" marR="60119" marT="0" marB="0" anchor="ctr"/>
                    </a:tc>
                    <a:tc gridSpan="2">
                      <a:txBody>
                        <a:bodyPr/>
                        <a:lstStyle/>
                        <a:p>
                          <a:pPr marL="0" marR="0" algn="ctr">
                            <a:spcBef>
                              <a:spcPts val="0"/>
                            </a:spcBef>
                            <a:spcAft>
                              <a:spcPts val="0"/>
                            </a:spcAft>
                            <a:tabLst>
                              <a:tab pos="2183765" algn="l"/>
                            </a:tabLst>
                          </a:pPr>
                          <a:r>
                            <a:rPr lang="en-US" sz="1000">
                              <a:effectLst/>
                            </a:rPr>
                            <a:t>15.4q Mobile Heathcare</a:t>
                          </a:r>
                        </a:p>
                        <a:p>
                          <a:pPr marL="0" marR="0" algn="ctr">
                            <a:spcBef>
                              <a:spcPts val="0"/>
                            </a:spcBef>
                            <a:spcAft>
                              <a:spcPts val="0"/>
                            </a:spcAft>
                            <a:tabLst>
                              <a:tab pos="2183765" algn="l"/>
                            </a:tabLst>
                          </a:pPr>
                          <a:r>
                            <a:rPr lang="en-US" sz="1000">
                              <a:effectLst/>
                            </a:rPr>
                            <a:t>(net datarate of 500Kbps)</a:t>
                          </a:r>
                          <a:endParaRPr lang="en-US" sz="1000">
                            <a:effectLst/>
                            <a:latin typeface="Times New Roman"/>
                            <a:ea typeface="Times New Roman"/>
                          </a:endParaRPr>
                        </a:p>
                      </a:txBody>
                      <a:tcPr marL="60119" marR="60119" marT="0" marB="0" anchor="ctr"/>
                    </a:tc>
                    <a:tc hMerge="1">
                      <a:txBody>
                        <a:bodyPr/>
                        <a:lstStyle/>
                        <a:p>
                          <a:endParaRPr lang="en-US"/>
                        </a:p>
                      </a:txBody>
                      <a:tcPr/>
                    </a:tc>
                    <a:tc gridSpan="2">
                      <a:txBody>
                        <a:bodyPr/>
                        <a:lstStyle/>
                        <a:p>
                          <a:pPr marL="0" marR="0" algn="ctr">
                            <a:spcBef>
                              <a:spcPts val="0"/>
                            </a:spcBef>
                            <a:spcAft>
                              <a:spcPts val="0"/>
                            </a:spcAft>
                            <a:tabLst>
                              <a:tab pos="2183765" algn="l"/>
                            </a:tabLst>
                          </a:pPr>
                          <a:r>
                            <a:rPr lang="en-US" sz="1000">
                              <a:effectLst/>
                            </a:rPr>
                            <a:t>15.4 Legacy</a:t>
                          </a:r>
                          <a:endParaRPr lang="en-US" sz="1000">
                            <a:effectLst/>
                            <a:latin typeface="Times New Roman"/>
                            <a:ea typeface="Times New Roman"/>
                          </a:endParaRPr>
                        </a:p>
                      </a:txBody>
                      <a:tcPr marL="60119" marR="60119" marT="0" marB="0" anchor="ctr"/>
                    </a:tc>
                    <a:tc hMerge="1">
                      <a:txBody>
                        <a:bodyPr/>
                        <a:lstStyle/>
                        <a:p>
                          <a:endParaRPr lang="en-US"/>
                        </a:p>
                      </a:txBody>
                      <a:tcPr/>
                    </a:tc>
                  </a:tr>
                  <a:tr h="440871">
                    <a:tc vMerge="1">
                      <a:txBody>
                        <a:bodyPr/>
                        <a:lstStyle/>
                        <a:p>
                          <a:endParaRPr lang="en-US"/>
                        </a:p>
                      </a:txBody>
                      <a:tcPr/>
                    </a:tc>
                    <a:tc>
                      <a:txBody>
                        <a:bodyPr/>
                        <a:lstStyle/>
                        <a:p>
                          <a:pPr marL="0" marR="0" algn="ctr">
                            <a:spcBef>
                              <a:spcPts val="0"/>
                            </a:spcBef>
                            <a:spcAft>
                              <a:spcPts val="0"/>
                            </a:spcAft>
                            <a:tabLst>
                              <a:tab pos="2183765" algn="l"/>
                            </a:tabLst>
                          </a:pPr>
                          <a:r>
                            <a:rPr lang="en-US" sz="1000">
                              <a:effectLst/>
                            </a:rPr>
                            <a:t>Humidity, Temperature, Battery</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ECG</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Humidity, Temperature, Battery</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ECG</a:t>
                          </a:r>
                          <a:endParaRPr lang="en-US" sz="1000">
                            <a:effectLst/>
                            <a:latin typeface="Times New Roman"/>
                            <a:ea typeface="Times New Roman"/>
                          </a:endParaRPr>
                        </a:p>
                      </a:txBody>
                      <a:tcPr marL="60119" marR="60119" marT="0" marB="0" anchor="ctr"/>
                    </a:tc>
                  </a:tr>
                  <a:tr h="146957">
                    <a:tc>
                      <a:txBody>
                        <a:bodyPr/>
                        <a:lstStyle/>
                        <a:p>
                          <a:pPr marL="0" marR="0" algn="ctr">
                            <a:spcBef>
                              <a:spcPts val="0"/>
                            </a:spcBef>
                            <a:spcAft>
                              <a:spcPts val="0"/>
                            </a:spcAft>
                            <a:tabLst>
                              <a:tab pos="2183765" algn="l"/>
                            </a:tabLst>
                          </a:pPr>
                          <a:r>
                            <a:rPr lang="en-US" sz="1000">
                              <a:effectLst/>
                            </a:rPr>
                            <a:t>Tx Power (in mW)</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a:t>
                          </a:r>
                          <a:endParaRPr lang="en-US" sz="1000">
                            <a:effectLst/>
                            <a:latin typeface="Times New Roman"/>
                            <a:ea typeface="Times New Roman"/>
                          </a:endParaRPr>
                        </a:p>
                      </a:txBody>
                      <a:tcPr marL="60119" marR="60119" marT="0" marB="0" anchor="ctr"/>
                    </a:tc>
                  </a:tr>
                  <a:tr h="146957">
                    <a:tc>
                      <a:txBody>
                        <a:bodyPr/>
                        <a:lstStyle/>
                        <a:p>
                          <a:pPr marL="0" marR="0" algn="ctr">
                            <a:spcBef>
                              <a:spcPts val="0"/>
                            </a:spcBef>
                            <a:spcAft>
                              <a:spcPts val="0"/>
                            </a:spcAft>
                            <a:tabLst>
                              <a:tab pos="2183765" algn="l"/>
                            </a:tabLst>
                          </a:pPr>
                          <a:r>
                            <a:rPr lang="en-US" sz="1000">
                              <a:effectLst/>
                            </a:rPr>
                            <a:t>Rx Power (in mW)</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15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15 </a:t>
                          </a:r>
                          <a:endParaRPr lang="en-US" sz="1000">
                            <a:effectLst/>
                            <a:latin typeface="Times New Roman"/>
                            <a:ea typeface="Times New Roman"/>
                          </a:endParaRPr>
                        </a:p>
                      </a:txBody>
                      <a:tcPr marL="60119" marR="60119" marT="0" marB="0" anchor="ctr"/>
                    </a:tc>
                  </a:tr>
                  <a:tr h="293914">
                    <a:tc>
                      <a:txBody>
                        <a:bodyPr/>
                        <a:lstStyle/>
                        <a:p>
                          <a:pPr marL="0" marR="0" algn="ctr">
                            <a:spcBef>
                              <a:spcPts val="0"/>
                            </a:spcBef>
                            <a:spcAft>
                              <a:spcPts val="0"/>
                            </a:spcAft>
                            <a:tabLst>
                              <a:tab pos="2183765" algn="l"/>
                            </a:tabLst>
                          </a:pPr>
                          <a:r>
                            <a:rPr lang="en-US" sz="1000">
                              <a:effectLst/>
                            </a:rPr>
                            <a:t>Beacon Length(for 30 Bytes) (in </a:t>
                          </a:r>
                          <a14:m>
                            <m:oMath xmlns:m="http://schemas.openxmlformats.org/officeDocument/2006/math">
                              <m:r>
                                <a:rPr lang="en-US" sz="1000">
                                  <a:effectLst/>
                                  <a:latin typeface="Cambria Math"/>
                                </a:rPr>
                                <m:t>𝜇</m:t>
                              </m:r>
                              <m:r>
                                <a:rPr lang="en-US" sz="1000">
                                  <a:effectLst/>
                                  <a:latin typeface="Cambria Math"/>
                                </a:rPr>
                                <m:t>𝑠</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2368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2368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1392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1392</a:t>
                          </a:r>
                          <a:endParaRPr lang="en-US" sz="1000">
                            <a:effectLst/>
                            <a:latin typeface="Times New Roman"/>
                            <a:ea typeface="Times New Roman"/>
                          </a:endParaRPr>
                        </a:p>
                      </a:txBody>
                      <a:tcPr marL="60119" marR="60119" marT="0" marB="0" anchor="ctr"/>
                    </a:tc>
                  </a:tr>
                  <a:tr h="146957">
                    <a:tc>
                      <a:txBody>
                        <a:bodyPr/>
                        <a:lstStyle/>
                        <a:p>
                          <a:pPr marL="0" marR="0" algn="ctr">
                            <a:spcBef>
                              <a:spcPts val="0"/>
                            </a:spcBef>
                            <a:spcAft>
                              <a:spcPts val="0"/>
                            </a:spcAft>
                            <a:tabLst>
                              <a:tab pos="2183765" algn="l"/>
                            </a:tabLst>
                          </a:pPr>
                          <a:r>
                            <a:rPr lang="en-US" sz="1000">
                              <a:effectLst/>
                            </a:rPr>
                            <a:t>Packet Length (in </a:t>
                          </a:r>
                          <a14:m>
                            <m:oMath xmlns:m="http://schemas.openxmlformats.org/officeDocument/2006/math">
                              <m:r>
                                <a:rPr lang="en-US" sz="1000">
                                  <a:effectLst/>
                                  <a:latin typeface="Cambria Math"/>
                                </a:rPr>
                                <m:t>𝜇</m:t>
                              </m:r>
                              <m:r>
                                <a:rPr lang="en-US" sz="1000">
                                  <a:effectLst/>
                                  <a:latin typeface="Cambria Math"/>
                                </a:rPr>
                                <m:t>𝑠</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704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2480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704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4256</a:t>
                          </a:r>
                          <a:endParaRPr lang="en-US" sz="1000">
                            <a:effectLst/>
                            <a:latin typeface="Times New Roman"/>
                            <a:ea typeface="Times New Roman"/>
                          </a:endParaRPr>
                        </a:p>
                      </a:txBody>
                      <a:tcPr marL="60119" marR="60119" marT="0" marB="0" anchor="ctr"/>
                    </a:tc>
                  </a:tr>
                  <a:tr h="146957">
                    <a:tc>
                      <a:txBody>
                        <a:bodyPr/>
                        <a:lstStyle/>
                        <a:p>
                          <a:pPr marL="0" marR="0" algn="ctr">
                            <a:spcBef>
                              <a:spcPts val="0"/>
                            </a:spcBef>
                            <a:spcAft>
                              <a:spcPts val="0"/>
                            </a:spcAft>
                            <a:tabLst>
                              <a:tab pos="2183765" algn="l"/>
                            </a:tabLst>
                          </a:pPr>
                          <a:r>
                            <a:rPr lang="en-US" sz="1000">
                              <a:effectLst/>
                            </a:rPr>
                            <a:t>Number of packets</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r>
                  <a:tr h="146957">
                    <a:tc>
                      <a:txBody>
                        <a:bodyPr/>
                        <a:lstStyle/>
                        <a:p>
                          <a:pPr marL="0" marR="0" algn="ctr">
                            <a:spcBef>
                              <a:spcPts val="0"/>
                            </a:spcBef>
                            <a:spcAft>
                              <a:spcPts val="0"/>
                            </a:spcAft>
                            <a:tabLst>
                              <a:tab pos="2183765" algn="l"/>
                            </a:tabLst>
                          </a:pPr>
                          <a:r>
                            <a:rPr lang="en-US" sz="1000">
                              <a:effectLst/>
                            </a:rPr>
                            <a:t>ACK Length (in </a:t>
                          </a:r>
                          <a14:m>
                            <m:oMath xmlns:m="http://schemas.openxmlformats.org/officeDocument/2006/math">
                              <m:r>
                                <a:rPr lang="en-US" sz="1000">
                                  <a:effectLst/>
                                  <a:latin typeface="Cambria Math"/>
                                </a:rPr>
                                <m:t>𝜇</m:t>
                              </m:r>
                              <m:r>
                                <a:rPr lang="en-US" sz="1000">
                                  <a:effectLst/>
                                  <a:latin typeface="Cambria Math"/>
                                </a:rPr>
                                <m:t>𝑠</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765</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765</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352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352</a:t>
                          </a:r>
                          <a:endParaRPr lang="en-US" sz="1000">
                            <a:effectLst/>
                            <a:latin typeface="Times New Roman"/>
                            <a:ea typeface="Times New Roman"/>
                          </a:endParaRPr>
                        </a:p>
                      </a:txBody>
                      <a:tcPr marL="60119" marR="60119" marT="0" marB="0" anchor="ctr"/>
                    </a:tc>
                  </a:tr>
                  <a:tr h="440871">
                    <a:tc>
                      <a:txBody>
                        <a:bodyPr/>
                        <a:lstStyle/>
                        <a:p>
                          <a:pPr marL="0" marR="0" algn="ctr">
                            <a:spcBef>
                              <a:spcPts val="0"/>
                            </a:spcBef>
                            <a:spcAft>
                              <a:spcPts val="0"/>
                            </a:spcAft>
                            <a:tabLst>
                              <a:tab pos="2183765" algn="l"/>
                            </a:tabLst>
                          </a:pPr>
                          <a:r>
                            <a:rPr lang="en-US" sz="1000">
                              <a:effectLst/>
                            </a:rPr>
                            <a:t>AP</a:t>
                          </a:r>
                          <a:r>
                            <a:rPr lang="en-US" sz="1000">
                              <a:effectLst/>
                              <a:sym typeface="Wingdings"/>
                            </a:rPr>
                            <a:t></a:t>
                          </a:r>
                          <a:r>
                            <a:rPr lang="en-US" sz="1000">
                              <a:effectLst/>
                            </a:rPr>
                            <a:t>Node</a:t>
                          </a:r>
                        </a:p>
                        <a:p>
                          <a:pPr marL="0" marR="0" algn="ctr">
                            <a:spcBef>
                              <a:spcPts val="0"/>
                            </a:spcBef>
                            <a:spcAft>
                              <a:spcPts val="0"/>
                            </a:spcAft>
                            <a:tabLst>
                              <a:tab pos="2183765" algn="l"/>
                            </a:tabLst>
                          </a:pPr>
                          <a:r>
                            <a:rPr lang="en-US" sz="1000">
                              <a:effectLst/>
                            </a:rPr>
                            <a:t>Rx energy consumption</a:t>
                          </a:r>
                        </a:p>
                        <a:p>
                          <a:pPr marL="0" marR="0" algn="ctr">
                            <a:spcBef>
                              <a:spcPts val="0"/>
                            </a:spcBef>
                            <a:spcAft>
                              <a:spcPts val="0"/>
                            </a:spcAft>
                            <a:tabLst>
                              <a:tab pos="2183765" algn="l"/>
                            </a:tabLst>
                          </a:pPr>
                          <a:r>
                            <a:rPr lang="en-US" sz="1000">
                              <a:effectLst/>
                            </a:rPr>
                            <a:t>(in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a:t>
                          </a:r>
                          <a:endParaRPr lang="en-US" sz="1000">
                            <a:effectLst/>
                            <a:latin typeface="Times New Roman"/>
                            <a:ea typeface="Times New Roman"/>
                          </a:endParaRPr>
                        </a:p>
                      </a:txBody>
                      <a:tcPr marL="60119" marR="60119" marT="0" marB="0" anchor="ctr"/>
                    </a:tc>
                  </a:tr>
                  <a:tr h="440871">
                    <a:tc>
                      <a:txBody>
                        <a:bodyPr/>
                        <a:lstStyle/>
                        <a:p>
                          <a:pPr marL="0" marR="0" algn="ctr">
                            <a:spcBef>
                              <a:spcPts val="0"/>
                            </a:spcBef>
                            <a:spcAft>
                              <a:spcPts val="0"/>
                            </a:spcAft>
                            <a:tabLst>
                              <a:tab pos="2183765" algn="l"/>
                            </a:tabLst>
                          </a:pPr>
                          <a:r>
                            <a:rPr lang="en-US" sz="1000">
                              <a:effectLst/>
                            </a:rPr>
                            <a:t>AP</a:t>
                          </a:r>
                          <a:r>
                            <a:rPr lang="en-US" sz="1000">
                              <a:effectLst/>
                              <a:sym typeface="Wingdings"/>
                            </a:rPr>
                            <a:t></a:t>
                          </a:r>
                          <a:r>
                            <a:rPr lang="en-US" sz="1000">
                              <a:effectLst/>
                            </a:rPr>
                            <a:t>Node</a:t>
                          </a:r>
                        </a:p>
                        <a:p>
                          <a:pPr marL="0" marR="0" algn="ctr">
                            <a:spcBef>
                              <a:spcPts val="0"/>
                            </a:spcBef>
                            <a:spcAft>
                              <a:spcPts val="0"/>
                            </a:spcAft>
                            <a:tabLst>
                              <a:tab pos="2183765" algn="l"/>
                            </a:tabLst>
                          </a:pPr>
                          <a:r>
                            <a:rPr lang="en-US" sz="1000">
                              <a:effectLst/>
                            </a:rPr>
                            <a:t>Tx energy consumption</a:t>
                          </a:r>
                        </a:p>
                        <a:p>
                          <a:pPr marL="0" marR="0" algn="ctr">
                            <a:spcBef>
                              <a:spcPts val="0"/>
                            </a:spcBef>
                            <a:spcAft>
                              <a:spcPts val="0"/>
                            </a:spcAft>
                            <a:tabLst>
                              <a:tab pos="2183765" algn="l"/>
                            </a:tabLst>
                          </a:pPr>
                          <a:r>
                            <a:rPr lang="en-US" sz="1000">
                              <a:effectLst/>
                            </a:rPr>
                            <a:t>(in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27</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19.6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19.6</a:t>
                          </a:r>
                          <a:endParaRPr lang="en-US" sz="1000">
                            <a:effectLst/>
                            <a:latin typeface="Times New Roman"/>
                            <a:ea typeface="Times New Roman"/>
                          </a:endParaRPr>
                        </a:p>
                      </a:txBody>
                      <a:tcPr marL="60119" marR="60119" marT="0" marB="0" anchor="ctr"/>
                    </a:tc>
                  </a:tr>
                  <a:tr h="440871">
                    <a:tc>
                      <a:txBody>
                        <a:bodyPr/>
                        <a:lstStyle/>
                        <a:p>
                          <a:pPr marL="0" marR="0" algn="ctr">
                            <a:spcBef>
                              <a:spcPts val="0"/>
                            </a:spcBef>
                            <a:spcAft>
                              <a:spcPts val="0"/>
                            </a:spcAft>
                            <a:tabLst>
                              <a:tab pos="2183765" algn="l"/>
                            </a:tabLst>
                          </a:pPr>
                          <a:r>
                            <a:rPr lang="en-US" sz="1000">
                              <a:effectLst/>
                            </a:rPr>
                            <a:t>Node</a:t>
                          </a:r>
                          <a:r>
                            <a:rPr lang="en-US" sz="1000">
                              <a:effectLst/>
                              <a:sym typeface="Wingdings"/>
                            </a:rPr>
                            <a:t></a:t>
                          </a:r>
                          <a:r>
                            <a:rPr lang="en-US" sz="1000">
                              <a:effectLst/>
                            </a:rPr>
                            <a:t>AP</a:t>
                          </a:r>
                        </a:p>
                        <a:p>
                          <a:pPr marL="0" marR="0" algn="ctr">
                            <a:spcBef>
                              <a:spcPts val="0"/>
                            </a:spcBef>
                            <a:spcAft>
                              <a:spcPts val="0"/>
                            </a:spcAft>
                            <a:tabLst>
                              <a:tab pos="2183765" algn="l"/>
                            </a:tabLst>
                          </a:pPr>
                          <a:r>
                            <a:rPr lang="en-US" sz="1000">
                              <a:effectLst/>
                            </a:rPr>
                            <a:t>Rx energy consumption</a:t>
                          </a:r>
                        </a:p>
                        <a:p>
                          <a:pPr marL="0" marR="0" algn="ctr">
                            <a:spcBef>
                              <a:spcPts val="0"/>
                            </a:spcBef>
                            <a:spcAft>
                              <a:spcPts val="0"/>
                            </a:spcAft>
                            <a:tabLst>
                              <a:tab pos="2183765" algn="l"/>
                            </a:tabLst>
                          </a:pPr>
                          <a:r>
                            <a:rPr lang="en-US" sz="1000">
                              <a:effectLst/>
                            </a:rPr>
                            <a:t>(in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21</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255</a:t>
                          </a:r>
                          <a:endParaRPr lang="en-US" sz="1000">
                            <a:effectLst/>
                            <a:latin typeface="Times New Roman"/>
                            <a:ea typeface="Times New Roman"/>
                          </a:endParaRPr>
                        </a:p>
                      </a:txBody>
                      <a:tcPr marL="60119" marR="60119" marT="0" marB="0" anchor="ctr"/>
                    </a:tc>
                  </a:tr>
                  <a:tr h="440871">
                    <a:tc>
                      <a:txBody>
                        <a:bodyPr/>
                        <a:lstStyle/>
                        <a:p>
                          <a:pPr marL="0" marR="0" algn="ctr">
                            <a:spcBef>
                              <a:spcPts val="0"/>
                            </a:spcBef>
                            <a:spcAft>
                              <a:spcPts val="0"/>
                            </a:spcAft>
                            <a:tabLst>
                              <a:tab pos="2183765" algn="l"/>
                            </a:tabLst>
                          </a:pPr>
                          <a:r>
                            <a:rPr lang="en-US" sz="1000">
                              <a:effectLst/>
                            </a:rPr>
                            <a:t>Node</a:t>
                          </a:r>
                          <a:r>
                            <a:rPr lang="en-US" sz="1000">
                              <a:effectLst/>
                              <a:sym typeface="Wingdings"/>
                            </a:rPr>
                            <a:t></a:t>
                          </a:r>
                          <a:r>
                            <a:rPr lang="en-US" sz="1000">
                              <a:effectLst/>
                            </a:rPr>
                            <a:t>AP</a:t>
                          </a:r>
                        </a:p>
                        <a:p>
                          <a:pPr marL="0" marR="0" algn="ctr">
                            <a:spcBef>
                              <a:spcPts val="0"/>
                            </a:spcBef>
                            <a:spcAft>
                              <a:spcPts val="0"/>
                            </a:spcAft>
                            <a:tabLst>
                              <a:tab pos="2183765" algn="l"/>
                            </a:tabLst>
                          </a:pPr>
                          <a:r>
                            <a:rPr lang="en-US" sz="1000">
                              <a:effectLst/>
                            </a:rPr>
                            <a:t>Tx energy consumption</a:t>
                          </a:r>
                        </a:p>
                        <a:p>
                          <a:pPr marL="0" marR="0" algn="ctr">
                            <a:spcBef>
                              <a:spcPts val="0"/>
                            </a:spcBef>
                            <a:spcAft>
                              <a:spcPts val="0"/>
                            </a:spcAft>
                            <a:tabLst>
                              <a:tab pos="2183765" algn="l"/>
                            </a:tabLst>
                          </a:pPr>
                          <a:r>
                            <a:rPr lang="en-US" sz="1000">
                              <a:effectLst/>
                            </a:rPr>
                            <a:t>(in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69</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120</a:t>
                          </a:r>
                          <a:endParaRPr lang="en-US" sz="1000">
                            <a:effectLst/>
                            <a:latin typeface="Times New Roman"/>
                            <a:ea typeface="Times New Roman"/>
                          </a:endParaRPr>
                        </a:p>
                      </a:txBody>
                      <a:tcPr marL="60119" marR="60119" marT="0" marB="0" anchor="ctr"/>
                    </a:tc>
                  </a:tr>
                  <a:tr h="293914">
                    <a:tc>
                      <a:txBody>
                        <a:bodyPr/>
                        <a:lstStyle/>
                        <a:p>
                          <a:pPr marL="0" marR="0" algn="ctr">
                            <a:spcBef>
                              <a:spcPts val="0"/>
                            </a:spcBef>
                            <a:spcAft>
                              <a:spcPts val="0"/>
                            </a:spcAft>
                            <a:tabLst>
                              <a:tab pos="2183765" algn="l"/>
                            </a:tabLst>
                          </a:pPr>
                          <a:r>
                            <a:rPr lang="en-US" sz="1000">
                              <a:effectLst/>
                            </a:rPr>
                            <a:t>Energy comsumption in sleep mode (in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r>
                  <a:tr h="293914">
                    <a:tc>
                      <a:txBody>
                        <a:bodyPr/>
                        <a:lstStyle/>
                        <a:p>
                          <a:pPr marL="0" marR="0" algn="ctr">
                            <a:spcBef>
                              <a:spcPts val="0"/>
                            </a:spcBef>
                            <a:spcAft>
                              <a:spcPts val="0"/>
                            </a:spcAft>
                            <a:tabLst>
                              <a:tab pos="2183765" algn="l"/>
                            </a:tabLst>
                          </a:pPr>
                          <a:r>
                            <a:rPr lang="en-US" sz="1000">
                              <a:effectLst/>
                            </a:rPr>
                            <a:t>Total energy consumed in one sec (in </a:t>
                          </a:r>
                          <a14:m>
                            <m:oMath xmlns:m="http://schemas.openxmlformats.org/officeDocument/2006/math">
                              <m:r>
                                <a:rPr lang="en-US" sz="1000">
                                  <a:effectLst/>
                                  <a:latin typeface="Cambria Math"/>
                                </a:rPr>
                                <m:t>𝜇</m:t>
                              </m:r>
                              <m:r>
                                <a:rPr lang="en-US" sz="1000">
                                  <a:effectLst/>
                                  <a:latin typeface="Cambria Math"/>
                                </a:rPr>
                                <m:t>𝐽</m:t>
                              </m:r>
                            </m:oMath>
                          </a14:m>
                          <a:r>
                            <a:rPr lang="en-US" sz="1000">
                              <a:effectLst/>
                            </a:rPr>
                            <a:t>)</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62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172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96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dirty="0">
                              <a:effectLst/>
                            </a:rPr>
                            <a:t>437</a:t>
                          </a:r>
                          <a:endParaRPr lang="en-US" sz="1000" dirty="0">
                            <a:effectLst/>
                            <a:latin typeface="Times New Roman"/>
                            <a:ea typeface="Times New Roman"/>
                          </a:endParaRPr>
                        </a:p>
                      </a:txBody>
                      <a:tcPr marL="60119" marR="60119" marT="0" marB="0" anchor="ctr"/>
                    </a:tc>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615595290"/>
                  </p:ext>
                </p:extLst>
              </p:nvPr>
            </p:nvGraphicFramePr>
            <p:xfrm>
              <a:off x="3962400" y="1981200"/>
              <a:ext cx="4711534" cy="4267200"/>
            </p:xfrm>
            <a:graphic>
              <a:graphicData uri="http://schemas.openxmlformats.org/drawingml/2006/table">
                <a:tbl>
                  <a:tblPr firstRow="1" firstCol="1" bandRow="1">
                    <a:tableStyleId>{5940675A-B579-460E-94D1-54222C63F5DA}</a:tableStyleId>
                  </a:tblPr>
                  <a:tblGrid>
                    <a:gridCol w="1531360"/>
                    <a:gridCol w="898999"/>
                    <a:gridCol w="865043"/>
                    <a:gridCol w="865043"/>
                    <a:gridCol w="551089"/>
                  </a:tblGrid>
                  <a:tr h="304800">
                    <a:tc rowSpan="2">
                      <a:txBody>
                        <a:bodyPr/>
                        <a:lstStyle/>
                        <a:p>
                          <a:pPr marL="0" marR="0" algn="ctr">
                            <a:spcBef>
                              <a:spcPts val="0"/>
                            </a:spcBef>
                            <a:spcAft>
                              <a:spcPts val="0"/>
                            </a:spcAft>
                            <a:tabLst>
                              <a:tab pos="2183765" algn="l"/>
                            </a:tabLst>
                          </a:pPr>
                          <a:r>
                            <a:rPr lang="en-US" sz="1000">
                              <a:effectLst/>
                            </a:rPr>
                            <a:t>Parameter</a:t>
                          </a:r>
                          <a:endParaRPr lang="en-US" sz="1000">
                            <a:effectLst/>
                            <a:latin typeface="Times New Roman"/>
                            <a:ea typeface="Times New Roman"/>
                          </a:endParaRPr>
                        </a:p>
                      </a:txBody>
                      <a:tcPr marL="60119" marR="60119" marT="0" marB="0" anchor="ctr"/>
                    </a:tc>
                    <a:tc gridSpan="2">
                      <a:txBody>
                        <a:bodyPr/>
                        <a:lstStyle/>
                        <a:p>
                          <a:pPr marL="0" marR="0" algn="ctr">
                            <a:spcBef>
                              <a:spcPts val="0"/>
                            </a:spcBef>
                            <a:spcAft>
                              <a:spcPts val="0"/>
                            </a:spcAft>
                            <a:tabLst>
                              <a:tab pos="2183765" algn="l"/>
                            </a:tabLst>
                          </a:pPr>
                          <a:r>
                            <a:rPr lang="en-US" sz="1000">
                              <a:effectLst/>
                            </a:rPr>
                            <a:t>15.4q Mobile Heathcare</a:t>
                          </a:r>
                        </a:p>
                        <a:p>
                          <a:pPr marL="0" marR="0" algn="ctr">
                            <a:spcBef>
                              <a:spcPts val="0"/>
                            </a:spcBef>
                            <a:spcAft>
                              <a:spcPts val="0"/>
                            </a:spcAft>
                            <a:tabLst>
                              <a:tab pos="2183765" algn="l"/>
                            </a:tabLst>
                          </a:pPr>
                          <a:r>
                            <a:rPr lang="en-US" sz="1000">
                              <a:effectLst/>
                            </a:rPr>
                            <a:t>(net datarate of 500Kbps)</a:t>
                          </a:r>
                          <a:endParaRPr lang="en-US" sz="1000">
                            <a:effectLst/>
                            <a:latin typeface="Times New Roman"/>
                            <a:ea typeface="Times New Roman"/>
                          </a:endParaRPr>
                        </a:p>
                      </a:txBody>
                      <a:tcPr marL="60119" marR="60119" marT="0" marB="0" anchor="ctr"/>
                    </a:tc>
                    <a:tc hMerge="1">
                      <a:txBody>
                        <a:bodyPr/>
                        <a:lstStyle/>
                        <a:p>
                          <a:endParaRPr lang="en-US"/>
                        </a:p>
                      </a:txBody>
                      <a:tcPr/>
                    </a:tc>
                    <a:tc gridSpan="2">
                      <a:txBody>
                        <a:bodyPr/>
                        <a:lstStyle/>
                        <a:p>
                          <a:pPr marL="0" marR="0" algn="ctr">
                            <a:spcBef>
                              <a:spcPts val="0"/>
                            </a:spcBef>
                            <a:spcAft>
                              <a:spcPts val="0"/>
                            </a:spcAft>
                            <a:tabLst>
                              <a:tab pos="2183765" algn="l"/>
                            </a:tabLst>
                          </a:pPr>
                          <a:r>
                            <a:rPr lang="en-US" sz="1000">
                              <a:effectLst/>
                            </a:rPr>
                            <a:t>15.4 Legacy</a:t>
                          </a:r>
                          <a:endParaRPr lang="en-US" sz="1000">
                            <a:effectLst/>
                            <a:latin typeface="Times New Roman"/>
                            <a:ea typeface="Times New Roman"/>
                          </a:endParaRPr>
                        </a:p>
                      </a:txBody>
                      <a:tcPr marL="60119" marR="60119" marT="0" marB="0" anchor="ctr"/>
                    </a:tc>
                    <a:tc hMerge="1">
                      <a:txBody>
                        <a:bodyPr/>
                        <a:lstStyle/>
                        <a:p>
                          <a:endParaRPr lang="en-US"/>
                        </a:p>
                      </a:txBody>
                      <a:tcPr/>
                    </a:tc>
                  </a:tr>
                  <a:tr h="457200">
                    <a:tc vMerge="1">
                      <a:txBody>
                        <a:bodyPr/>
                        <a:lstStyle/>
                        <a:p>
                          <a:endParaRPr lang="en-US"/>
                        </a:p>
                      </a:txBody>
                      <a:tcPr/>
                    </a:tc>
                    <a:tc>
                      <a:txBody>
                        <a:bodyPr/>
                        <a:lstStyle/>
                        <a:p>
                          <a:pPr marL="0" marR="0" algn="ctr">
                            <a:spcBef>
                              <a:spcPts val="0"/>
                            </a:spcBef>
                            <a:spcAft>
                              <a:spcPts val="0"/>
                            </a:spcAft>
                            <a:tabLst>
                              <a:tab pos="2183765" algn="l"/>
                            </a:tabLst>
                          </a:pPr>
                          <a:r>
                            <a:rPr lang="en-US" sz="1000">
                              <a:effectLst/>
                            </a:rPr>
                            <a:t>Humidity, Temperature, Battery</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ECG</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Humidity, Temperature, Battery</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ECG</a:t>
                          </a:r>
                          <a:endParaRPr lang="en-US" sz="1000">
                            <a:effectLst/>
                            <a:latin typeface="Times New Roman"/>
                            <a:ea typeface="Times New Roman"/>
                          </a:endParaRPr>
                        </a:p>
                      </a:txBody>
                      <a:tcPr marL="60119" marR="60119" marT="0" marB="0" anchor="ctr"/>
                    </a:tc>
                  </a:tr>
                  <a:tr h="152400">
                    <a:tc>
                      <a:txBody>
                        <a:bodyPr/>
                        <a:lstStyle/>
                        <a:p>
                          <a:pPr marL="0" marR="0" algn="ctr">
                            <a:spcBef>
                              <a:spcPts val="0"/>
                            </a:spcBef>
                            <a:spcAft>
                              <a:spcPts val="0"/>
                            </a:spcAft>
                            <a:tabLst>
                              <a:tab pos="2183765" algn="l"/>
                            </a:tabLst>
                          </a:pPr>
                          <a:r>
                            <a:rPr lang="en-US" sz="1000">
                              <a:effectLst/>
                            </a:rPr>
                            <a:t>Tx Power (in mW)</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a:t>
                          </a:r>
                          <a:endParaRPr lang="en-US" sz="1000">
                            <a:effectLst/>
                            <a:latin typeface="Times New Roman"/>
                            <a:ea typeface="Times New Roman"/>
                          </a:endParaRPr>
                        </a:p>
                      </a:txBody>
                      <a:tcPr marL="60119" marR="60119" marT="0" marB="0" anchor="ctr"/>
                    </a:tc>
                  </a:tr>
                  <a:tr h="152400">
                    <a:tc>
                      <a:txBody>
                        <a:bodyPr/>
                        <a:lstStyle/>
                        <a:p>
                          <a:pPr marL="0" marR="0" algn="ctr">
                            <a:spcBef>
                              <a:spcPts val="0"/>
                            </a:spcBef>
                            <a:spcAft>
                              <a:spcPts val="0"/>
                            </a:spcAft>
                            <a:tabLst>
                              <a:tab pos="2183765" algn="l"/>
                            </a:tabLst>
                          </a:pPr>
                          <a:r>
                            <a:rPr lang="en-US" sz="1000">
                              <a:effectLst/>
                            </a:rPr>
                            <a:t>Rx Power (in mW)</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15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15 </a:t>
                          </a:r>
                          <a:endParaRPr lang="en-US" sz="1000">
                            <a:effectLst/>
                            <a:latin typeface="Times New Roman"/>
                            <a:ea typeface="Times New Roman"/>
                          </a:endParaRPr>
                        </a:p>
                      </a:txBody>
                      <a:tcPr marL="60119" marR="60119" marT="0" marB="0" anchor="ctr"/>
                    </a:tc>
                  </a:tr>
                  <a:tr h="304800">
                    <a:tc>
                      <a:txBody>
                        <a:bodyPr/>
                        <a:lstStyle/>
                        <a:p>
                          <a:endParaRPr lang="en-US"/>
                        </a:p>
                      </a:txBody>
                      <a:tcPr marL="60119" marR="60119" marT="0" marB="0" anchor="ctr">
                        <a:blipFill rotWithShape="1">
                          <a:blip r:embed="rId3"/>
                          <a:stretch>
                            <a:fillRect t="-364000" r="-207968" b="-972000"/>
                          </a:stretch>
                        </a:blipFill>
                      </a:tcPr>
                    </a:tc>
                    <a:tc>
                      <a:txBody>
                        <a:bodyPr/>
                        <a:lstStyle/>
                        <a:p>
                          <a:pPr marL="0" marR="0" algn="ctr">
                            <a:spcBef>
                              <a:spcPts val="0"/>
                            </a:spcBef>
                            <a:spcAft>
                              <a:spcPts val="0"/>
                            </a:spcAft>
                            <a:tabLst>
                              <a:tab pos="2183765" algn="l"/>
                            </a:tabLst>
                          </a:pPr>
                          <a:r>
                            <a:rPr lang="en-US" sz="1000">
                              <a:effectLst/>
                            </a:rPr>
                            <a:t>2368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2368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1392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1392</a:t>
                          </a:r>
                          <a:endParaRPr lang="en-US" sz="1000">
                            <a:effectLst/>
                            <a:latin typeface="Times New Roman"/>
                            <a:ea typeface="Times New Roman"/>
                          </a:endParaRPr>
                        </a:p>
                      </a:txBody>
                      <a:tcPr marL="60119" marR="60119" marT="0" marB="0" anchor="ctr"/>
                    </a:tc>
                  </a:tr>
                  <a:tr h="152400">
                    <a:tc>
                      <a:txBody>
                        <a:bodyPr/>
                        <a:lstStyle/>
                        <a:p>
                          <a:endParaRPr lang="en-US"/>
                        </a:p>
                      </a:txBody>
                      <a:tcPr marL="60119" marR="60119" marT="0" marB="0" anchor="ctr">
                        <a:blipFill rotWithShape="1">
                          <a:blip r:embed="rId3"/>
                          <a:stretch>
                            <a:fillRect t="-928000" r="-207968" b="-1844000"/>
                          </a:stretch>
                        </a:blipFill>
                      </a:tcPr>
                    </a:tc>
                    <a:tc>
                      <a:txBody>
                        <a:bodyPr/>
                        <a:lstStyle/>
                        <a:p>
                          <a:pPr marL="0" marR="0" algn="ctr">
                            <a:spcBef>
                              <a:spcPts val="0"/>
                            </a:spcBef>
                            <a:spcAft>
                              <a:spcPts val="0"/>
                            </a:spcAft>
                            <a:tabLst>
                              <a:tab pos="2183765" algn="l"/>
                            </a:tabLst>
                          </a:pPr>
                          <a:r>
                            <a:rPr lang="en-US" sz="1000">
                              <a:effectLst/>
                            </a:rPr>
                            <a:t>704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2480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704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4256</a:t>
                          </a:r>
                          <a:endParaRPr lang="en-US" sz="1000">
                            <a:effectLst/>
                            <a:latin typeface="Times New Roman"/>
                            <a:ea typeface="Times New Roman"/>
                          </a:endParaRPr>
                        </a:p>
                      </a:txBody>
                      <a:tcPr marL="60119" marR="60119" marT="0" marB="0" anchor="ctr"/>
                    </a:tc>
                  </a:tr>
                  <a:tr h="152400">
                    <a:tc>
                      <a:txBody>
                        <a:bodyPr/>
                        <a:lstStyle/>
                        <a:p>
                          <a:pPr marL="0" marR="0" algn="ctr">
                            <a:spcBef>
                              <a:spcPts val="0"/>
                            </a:spcBef>
                            <a:spcAft>
                              <a:spcPts val="0"/>
                            </a:spcAft>
                            <a:tabLst>
                              <a:tab pos="2183765" algn="l"/>
                            </a:tabLst>
                          </a:pPr>
                          <a:r>
                            <a:rPr lang="en-US" sz="1000">
                              <a:effectLst/>
                            </a:rPr>
                            <a:t>Number of packets</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a:t>
                          </a:r>
                          <a:endParaRPr lang="en-US" sz="1000">
                            <a:effectLst/>
                            <a:latin typeface="Times New Roman"/>
                            <a:ea typeface="Times New Roman"/>
                          </a:endParaRPr>
                        </a:p>
                      </a:txBody>
                      <a:tcPr marL="60119" marR="60119" marT="0" marB="0" anchor="ctr"/>
                    </a:tc>
                  </a:tr>
                  <a:tr h="152400">
                    <a:tc>
                      <a:txBody>
                        <a:bodyPr/>
                        <a:lstStyle/>
                        <a:p>
                          <a:endParaRPr lang="en-US"/>
                        </a:p>
                      </a:txBody>
                      <a:tcPr marL="60119" marR="60119" marT="0" marB="0" anchor="ctr">
                        <a:blipFill rotWithShape="1">
                          <a:blip r:embed="rId3"/>
                          <a:stretch>
                            <a:fillRect t="-1128000" r="-207968" b="-1644000"/>
                          </a:stretch>
                        </a:blipFill>
                      </a:tcPr>
                    </a:tc>
                    <a:tc>
                      <a:txBody>
                        <a:bodyPr/>
                        <a:lstStyle/>
                        <a:p>
                          <a:pPr marL="0" marR="0" algn="ctr">
                            <a:spcBef>
                              <a:spcPts val="0"/>
                            </a:spcBef>
                            <a:spcAft>
                              <a:spcPts val="0"/>
                            </a:spcAft>
                            <a:tabLst>
                              <a:tab pos="2183765" algn="l"/>
                            </a:tabLst>
                          </a:pPr>
                          <a:r>
                            <a:rPr lang="en-US" sz="1000">
                              <a:effectLst/>
                            </a:rPr>
                            <a:t>765</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765</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352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352</a:t>
                          </a:r>
                          <a:endParaRPr lang="en-US" sz="1000">
                            <a:effectLst/>
                            <a:latin typeface="Times New Roman"/>
                            <a:ea typeface="Times New Roman"/>
                          </a:endParaRPr>
                        </a:p>
                      </a:txBody>
                      <a:tcPr marL="60119" marR="60119" marT="0" marB="0" anchor="ctr"/>
                    </a:tc>
                  </a:tr>
                  <a:tr h="457200">
                    <a:tc>
                      <a:txBody>
                        <a:bodyPr/>
                        <a:lstStyle/>
                        <a:p>
                          <a:endParaRPr lang="en-US"/>
                        </a:p>
                      </a:txBody>
                      <a:tcPr marL="60119" marR="60119" marT="0" marB="0" anchor="ctr">
                        <a:blipFill rotWithShape="1">
                          <a:blip r:embed="rId3"/>
                          <a:stretch>
                            <a:fillRect t="-409333" r="-207968" b="-448000"/>
                          </a:stretch>
                        </a:blipFill>
                      </a:tcPr>
                    </a:tc>
                    <a:tc>
                      <a:txBody>
                        <a:bodyPr/>
                        <a:lstStyle/>
                        <a:p>
                          <a:pPr marL="0" marR="0" algn="ctr">
                            <a:spcBef>
                              <a:spcPts val="0"/>
                            </a:spcBef>
                            <a:spcAft>
                              <a:spcPts val="0"/>
                            </a:spcAft>
                            <a:tabLst>
                              <a:tab pos="2183765" algn="l"/>
                            </a:tabLst>
                          </a:pPr>
                          <a:r>
                            <a:rPr lang="en-US" sz="1000">
                              <a:effectLst/>
                            </a:rPr>
                            <a:t>16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42</a:t>
                          </a:r>
                          <a:endParaRPr lang="en-US" sz="1000">
                            <a:effectLst/>
                            <a:latin typeface="Times New Roman"/>
                            <a:ea typeface="Times New Roman"/>
                          </a:endParaRPr>
                        </a:p>
                      </a:txBody>
                      <a:tcPr marL="60119" marR="60119" marT="0" marB="0" anchor="ctr"/>
                    </a:tc>
                  </a:tr>
                  <a:tr h="457200">
                    <a:tc>
                      <a:txBody>
                        <a:bodyPr/>
                        <a:lstStyle/>
                        <a:p>
                          <a:endParaRPr lang="en-US"/>
                        </a:p>
                      </a:txBody>
                      <a:tcPr marL="60119" marR="60119" marT="0" marB="0" anchor="ctr">
                        <a:blipFill rotWithShape="1">
                          <a:blip r:embed="rId3"/>
                          <a:stretch>
                            <a:fillRect t="-509333" r="-207968" b="-348000"/>
                          </a:stretch>
                        </a:blipFill>
                      </a:tcPr>
                    </a:tc>
                    <a:tc>
                      <a:txBody>
                        <a:bodyPr/>
                        <a:lstStyle/>
                        <a:p>
                          <a:pPr marL="0" marR="0" algn="ctr">
                            <a:spcBef>
                              <a:spcPts val="0"/>
                            </a:spcBef>
                            <a:spcAft>
                              <a:spcPts val="0"/>
                            </a:spcAft>
                            <a:tabLst>
                              <a:tab pos="2183765" algn="l"/>
                            </a:tabLst>
                          </a:pPr>
                          <a:r>
                            <a:rPr lang="en-US" sz="1000">
                              <a:effectLst/>
                            </a:rPr>
                            <a:t>27</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38</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19.6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19.6</a:t>
                          </a:r>
                          <a:endParaRPr lang="en-US" sz="1000">
                            <a:effectLst/>
                            <a:latin typeface="Times New Roman"/>
                            <a:ea typeface="Times New Roman"/>
                          </a:endParaRPr>
                        </a:p>
                      </a:txBody>
                      <a:tcPr marL="60119" marR="60119" marT="0" marB="0" anchor="ctr"/>
                    </a:tc>
                  </a:tr>
                  <a:tr h="457200">
                    <a:tc>
                      <a:txBody>
                        <a:bodyPr/>
                        <a:lstStyle/>
                        <a:p>
                          <a:endParaRPr lang="en-US"/>
                        </a:p>
                      </a:txBody>
                      <a:tcPr marL="60119" marR="60119" marT="0" marB="0" anchor="ctr">
                        <a:blipFill rotWithShape="1">
                          <a:blip r:embed="rId3"/>
                          <a:stretch>
                            <a:fillRect t="-609333" r="-207968" b="-248000"/>
                          </a:stretch>
                        </a:blipFill>
                      </a:tcPr>
                    </a:tc>
                    <a:tc>
                      <a:txBody>
                        <a:bodyPr/>
                        <a:lstStyle/>
                        <a:p>
                          <a:pPr marL="0" marR="0" algn="ctr">
                            <a:spcBef>
                              <a:spcPts val="0"/>
                            </a:spcBef>
                            <a:spcAft>
                              <a:spcPts val="0"/>
                            </a:spcAft>
                            <a:tabLst>
                              <a:tab pos="2183765" algn="l"/>
                            </a:tabLst>
                          </a:pPr>
                          <a:r>
                            <a:rPr lang="en-US" sz="1000">
                              <a:effectLst/>
                            </a:rPr>
                            <a:t>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40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21</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255</a:t>
                          </a:r>
                          <a:endParaRPr lang="en-US" sz="1000">
                            <a:effectLst/>
                            <a:latin typeface="Times New Roman"/>
                            <a:ea typeface="Times New Roman"/>
                          </a:endParaRPr>
                        </a:p>
                      </a:txBody>
                      <a:tcPr marL="60119" marR="60119" marT="0" marB="0" anchor="ctr"/>
                    </a:tc>
                  </a:tr>
                  <a:tr h="457200">
                    <a:tc>
                      <a:txBody>
                        <a:bodyPr/>
                        <a:lstStyle/>
                        <a:p>
                          <a:endParaRPr lang="en-US"/>
                        </a:p>
                      </a:txBody>
                      <a:tcPr marL="60119" marR="60119" marT="0" marB="0" anchor="ctr">
                        <a:blipFill rotWithShape="1">
                          <a:blip r:embed="rId3"/>
                          <a:stretch>
                            <a:fillRect t="-709333" r="-207968" b="-148000"/>
                          </a:stretch>
                        </a:blipFill>
                      </a:tcPr>
                    </a:tc>
                    <a:tc>
                      <a:txBody>
                        <a:bodyPr/>
                        <a:lstStyle/>
                        <a:p>
                          <a:pPr marL="0" marR="0" algn="ctr">
                            <a:spcBef>
                              <a:spcPts val="0"/>
                            </a:spcBef>
                            <a:spcAft>
                              <a:spcPts val="0"/>
                            </a:spcAft>
                            <a:tabLst>
                              <a:tab pos="2183765" algn="l"/>
                            </a:tabLst>
                          </a:pPr>
                          <a:r>
                            <a:rPr lang="en-US" sz="1000">
                              <a:effectLst/>
                            </a:rPr>
                            <a:t>10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69</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10</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120</a:t>
                          </a:r>
                          <a:endParaRPr lang="en-US" sz="1000">
                            <a:effectLst/>
                            <a:latin typeface="Times New Roman"/>
                            <a:ea typeface="Times New Roman"/>
                          </a:endParaRPr>
                        </a:p>
                      </a:txBody>
                      <a:tcPr marL="60119" marR="60119" marT="0" marB="0" anchor="ctr"/>
                    </a:tc>
                  </a:tr>
                  <a:tr h="304800">
                    <a:tc>
                      <a:txBody>
                        <a:bodyPr/>
                        <a:lstStyle/>
                        <a:p>
                          <a:endParaRPr lang="en-US"/>
                        </a:p>
                      </a:txBody>
                      <a:tcPr marL="60119" marR="60119" marT="0" marB="0" anchor="ctr">
                        <a:blipFill rotWithShape="1">
                          <a:blip r:embed="rId3"/>
                          <a:stretch>
                            <a:fillRect t="-1214000" r="-207968" b="-122000"/>
                          </a:stretch>
                        </a:blipFill>
                      </a:tcP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3 </a:t>
                          </a:r>
                          <a:endParaRPr lang="en-US" sz="1000">
                            <a:effectLst/>
                            <a:latin typeface="Times New Roman"/>
                            <a:ea typeface="Times New Roman"/>
                          </a:endParaRPr>
                        </a:p>
                      </a:txBody>
                      <a:tcPr marL="60119" marR="60119" marT="0" marB="0" anchor="ctr"/>
                    </a:tc>
                  </a:tr>
                  <a:tr h="304800">
                    <a:tc>
                      <a:txBody>
                        <a:bodyPr/>
                        <a:lstStyle/>
                        <a:p>
                          <a:endParaRPr lang="en-US"/>
                        </a:p>
                      </a:txBody>
                      <a:tcPr marL="60119" marR="60119" marT="0" marB="0" anchor="ctr">
                        <a:blipFill rotWithShape="1">
                          <a:blip r:embed="rId3"/>
                          <a:stretch>
                            <a:fillRect t="-1314000" r="-207968" b="-22000"/>
                          </a:stretch>
                        </a:blipFill>
                      </a:tcPr>
                    </a:tc>
                    <a:tc>
                      <a:txBody>
                        <a:bodyPr/>
                        <a:lstStyle/>
                        <a:p>
                          <a:pPr marL="0" marR="0" algn="ctr">
                            <a:spcBef>
                              <a:spcPts val="0"/>
                            </a:spcBef>
                            <a:spcAft>
                              <a:spcPts val="0"/>
                            </a:spcAft>
                            <a:tabLst>
                              <a:tab pos="2183765" algn="l"/>
                            </a:tabLst>
                          </a:pPr>
                          <a:r>
                            <a:rPr lang="en-US" sz="1000">
                              <a:effectLst/>
                            </a:rPr>
                            <a:t>62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172</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a:effectLst/>
                            </a:rPr>
                            <a:t>96</a:t>
                          </a:r>
                          <a:endParaRPr lang="en-US" sz="1000">
                            <a:effectLst/>
                            <a:latin typeface="Times New Roman"/>
                            <a:ea typeface="Times New Roman"/>
                          </a:endParaRPr>
                        </a:p>
                      </a:txBody>
                      <a:tcPr marL="60119" marR="60119" marT="0" marB="0" anchor="ctr"/>
                    </a:tc>
                    <a:tc>
                      <a:txBody>
                        <a:bodyPr/>
                        <a:lstStyle/>
                        <a:p>
                          <a:pPr marL="0" marR="0" algn="ctr">
                            <a:spcBef>
                              <a:spcPts val="0"/>
                            </a:spcBef>
                            <a:spcAft>
                              <a:spcPts val="0"/>
                            </a:spcAft>
                            <a:tabLst>
                              <a:tab pos="2183765" algn="l"/>
                            </a:tabLst>
                          </a:pPr>
                          <a:r>
                            <a:rPr lang="en-US" sz="1000" dirty="0">
                              <a:effectLst/>
                            </a:rPr>
                            <a:t>437</a:t>
                          </a:r>
                          <a:endParaRPr lang="en-US" sz="1000" dirty="0">
                            <a:effectLst/>
                            <a:latin typeface="Times New Roman"/>
                            <a:ea typeface="Times New Roman"/>
                          </a:endParaRPr>
                        </a:p>
                      </a:txBody>
                      <a:tcPr marL="60119" marR="60119" marT="0" marB="0" anchor="ctr"/>
                    </a:tc>
                  </a:tr>
                </a:tbl>
              </a:graphicData>
            </a:graphic>
          </p:graphicFrame>
        </mc:Fallback>
      </mc:AlternateContent>
      <p:sp>
        <p:nvSpPr>
          <p:cNvPr id="9" name="TextBox 8"/>
          <p:cNvSpPr txBox="1"/>
          <p:nvPr/>
        </p:nvSpPr>
        <p:spPr>
          <a:xfrm>
            <a:off x="3962400" y="1628001"/>
            <a:ext cx="4724400" cy="276999"/>
          </a:xfrm>
          <a:prstGeom prst="rect">
            <a:avLst/>
          </a:prstGeom>
          <a:noFill/>
        </p:spPr>
        <p:txBody>
          <a:bodyPr wrap="square" rtlCol="0">
            <a:spAutoFit/>
          </a:bodyPr>
          <a:lstStyle/>
          <a:p>
            <a:pPr algn="ctr"/>
            <a:r>
              <a:rPr lang="en-US" dirty="0" smtClean="0"/>
              <a:t>Energy consumption analysis for inventory tracking</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4188792763"/>
              </p:ext>
            </p:extLst>
          </p:nvPr>
        </p:nvGraphicFramePr>
        <p:xfrm>
          <a:off x="304801" y="4099560"/>
          <a:ext cx="3505200" cy="1005840"/>
        </p:xfrm>
        <a:graphic>
          <a:graphicData uri="http://schemas.openxmlformats.org/drawingml/2006/table">
            <a:tbl>
              <a:tblPr firstRow="1" firstCol="1" bandRow="1">
                <a:tableStyleId>{5C22544A-7EE6-4342-B048-85BDC9FD1C3A}</a:tableStyleId>
              </a:tblPr>
              <a:tblGrid>
                <a:gridCol w="533399"/>
                <a:gridCol w="685800"/>
                <a:gridCol w="533401"/>
                <a:gridCol w="584200"/>
                <a:gridCol w="584200"/>
                <a:gridCol w="584200"/>
              </a:tblGrid>
              <a:tr h="0">
                <a:tc>
                  <a:txBody>
                    <a:bodyPr/>
                    <a:lstStyle/>
                    <a:p>
                      <a:pPr marL="0" marR="0" algn="ctr">
                        <a:spcBef>
                          <a:spcPts val="0"/>
                        </a:spcBef>
                        <a:spcAft>
                          <a:spcPts val="0"/>
                        </a:spcAft>
                      </a:pPr>
                      <a:r>
                        <a:rPr lang="en-GB" sz="1100">
                          <a:effectLst/>
                        </a:rPr>
                        <a:t>Node</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Apps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Packet Size </a:t>
                      </a:r>
                      <a:endParaRPr lang="en-US" sz="1100">
                        <a:effectLst/>
                      </a:endParaRPr>
                    </a:p>
                    <a:p>
                      <a:pPr marL="0" marR="0" algn="ctr">
                        <a:spcBef>
                          <a:spcPts val="0"/>
                        </a:spcBef>
                        <a:spcAft>
                          <a:spcPts val="0"/>
                        </a:spcAft>
                      </a:pPr>
                      <a:r>
                        <a:rPr lang="en-GB" sz="1100">
                          <a:effectLst/>
                        </a:rPr>
                        <a:t>(Byte)</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Packets</a:t>
                      </a:r>
                      <a:endParaRPr lang="en-US" sz="1100">
                        <a:effectLst/>
                      </a:endParaRPr>
                    </a:p>
                    <a:p>
                      <a:pPr marL="0" marR="0" algn="ctr">
                        <a:spcBef>
                          <a:spcPts val="0"/>
                        </a:spcBef>
                        <a:spcAft>
                          <a:spcPts val="0"/>
                        </a:spcAft>
                      </a:pPr>
                      <a:r>
                        <a:rPr lang="en-GB" sz="1100">
                          <a:effectLst/>
                        </a:rPr>
                        <a:t>per sec</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Data Rate</a:t>
                      </a:r>
                      <a:endParaRPr lang="en-US" sz="1100">
                        <a:effectLst/>
                      </a:endParaRPr>
                    </a:p>
                    <a:p>
                      <a:pPr marL="0" marR="0" algn="ctr">
                        <a:spcBef>
                          <a:spcPts val="0"/>
                        </a:spcBef>
                        <a:spcAft>
                          <a:spcPts val="0"/>
                        </a:spcAft>
                      </a:pPr>
                      <a:r>
                        <a:rPr lang="en-GB" sz="1100">
                          <a:effectLst/>
                        </a:rPr>
                        <a:t>(Kbps)</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Mode</a:t>
                      </a:r>
                      <a:endParaRPr lang="en-US" sz="1100">
                        <a:effectLst/>
                        <a:latin typeface="Times New Roman"/>
                        <a:ea typeface="Times New Roman"/>
                      </a:endParaRPr>
                    </a:p>
                  </a:txBody>
                  <a:tcPr marL="68580" marR="68580" marT="0" marB="0"/>
                </a:tc>
              </a:tr>
              <a:tr h="0">
                <a:tc>
                  <a:txBody>
                    <a:bodyPr/>
                    <a:lstStyle/>
                    <a:p>
                      <a:pPr marL="0" marR="0" algn="ctr">
                        <a:spcBef>
                          <a:spcPts val="0"/>
                        </a:spcBef>
                        <a:spcAft>
                          <a:spcPts val="0"/>
                        </a:spcAft>
                      </a:pPr>
                      <a:r>
                        <a:rPr lang="en-GB" sz="1100">
                          <a:effectLst/>
                        </a:rPr>
                        <a:t>1</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ECG</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127</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4.064</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CFP</a:t>
                      </a:r>
                      <a:endParaRPr lang="en-US" sz="1100">
                        <a:effectLst/>
                        <a:latin typeface="Times New Roman"/>
                        <a:ea typeface="Times New Roman"/>
                      </a:endParaRPr>
                    </a:p>
                  </a:txBody>
                  <a:tcPr marL="68580" marR="68580" marT="0" marB="0"/>
                </a:tc>
              </a:tr>
              <a:tr h="0">
                <a:tc>
                  <a:txBody>
                    <a:bodyPr/>
                    <a:lstStyle/>
                    <a:p>
                      <a:pPr marL="0" marR="0" algn="ctr">
                        <a:spcBef>
                          <a:spcPts val="0"/>
                        </a:spcBef>
                        <a:spcAft>
                          <a:spcPts val="0"/>
                        </a:spcAft>
                      </a:pPr>
                      <a:r>
                        <a:rPr lang="en-GB" sz="1100">
                          <a:effectLst/>
                        </a:rPr>
                        <a:t>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dirty="0" smtClean="0">
                          <a:effectLst/>
                        </a:rPr>
                        <a:t>Humidity</a:t>
                      </a:r>
                      <a:endParaRPr lang="en-US" sz="1100" dirty="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16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2</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a:effectLst/>
                        </a:rPr>
                        <a:t>0.256</a:t>
                      </a:r>
                      <a:endParaRPr lang="en-US" sz="1100">
                        <a:effectLst/>
                        <a:latin typeface="Times New Roman"/>
                        <a:ea typeface="Times New Roman"/>
                      </a:endParaRPr>
                    </a:p>
                  </a:txBody>
                  <a:tcPr marL="68580" marR="68580" marT="0" marB="0"/>
                </a:tc>
                <a:tc>
                  <a:txBody>
                    <a:bodyPr/>
                    <a:lstStyle/>
                    <a:p>
                      <a:pPr marL="0" marR="0" algn="ctr">
                        <a:spcBef>
                          <a:spcPts val="0"/>
                        </a:spcBef>
                        <a:spcAft>
                          <a:spcPts val="0"/>
                        </a:spcAft>
                      </a:pPr>
                      <a:r>
                        <a:rPr lang="en-GB" sz="1100" dirty="0">
                          <a:effectLst/>
                        </a:rPr>
                        <a:t>CAP</a:t>
                      </a:r>
                      <a:endParaRPr lang="en-US" sz="1100" dirty="0">
                        <a:effectLst/>
                        <a:latin typeface="Times New Roman"/>
                        <a:ea typeface="Times New Roman"/>
                      </a:endParaRPr>
                    </a:p>
                  </a:txBody>
                  <a:tcPr marL="68580" marR="68580" marT="0" marB="0"/>
                </a:tc>
              </a:tr>
            </a:tbl>
          </a:graphicData>
        </a:graphic>
      </p:graphicFrame>
      <p:sp>
        <p:nvSpPr>
          <p:cNvPr id="11" name="TextBox 10"/>
          <p:cNvSpPr txBox="1"/>
          <p:nvPr/>
        </p:nvSpPr>
        <p:spPr>
          <a:xfrm>
            <a:off x="304800" y="3733800"/>
            <a:ext cx="3505200" cy="276999"/>
          </a:xfrm>
          <a:prstGeom prst="rect">
            <a:avLst/>
          </a:prstGeom>
          <a:noFill/>
        </p:spPr>
        <p:txBody>
          <a:bodyPr wrap="square" rtlCol="0">
            <a:spAutoFit/>
          </a:bodyPr>
          <a:lstStyle/>
          <a:p>
            <a:pPr algn="ctr"/>
            <a:r>
              <a:rPr lang="en-US" dirty="0" smtClean="0"/>
              <a:t>Traffic characteristics</a:t>
            </a:r>
            <a:endParaRPr lang="en-US" dirty="0"/>
          </a:p>
        </p:txBody>
      </p:sp>
      <p:sp>
        <p:nvSpPr>
          <p:cNvPr id="12" name="TextBox 11"/>
          <p:cNvSpPr txBox="1"/>
          <p:nvPr/>
        </p:nvSpPr>
        <p:spPr>
          <a:xfrm>
            <a:off x="304800" y="5410200"/>
            <a:ext cx="3505200" cy="830997"/>
          </a:xfrm>
          <a:prstGeom prst="rect">
            <a:avLst/>
          </a:prstGeom>
          <a:noFill/>
        </p:spPr>
        <p:txBody>
          <a:bodyPr wrap="square" rtlCol="0">
            <a:spAutoFit/>
          </a:bodyPr>
          <a:lstStyle/>
          <a:p>
            <a:pPr marL="171450" indent="-171450">
              <a:buFont typeface="Arial" panose="020B0604020202020204" pitchFamily="34" charset="0"/>
              <a:buChar char="•"/>
            </a:pPr>
            <a:r>
              <a:rPr lang="en-US" dirty="0" smtClean="0"/>
              <a:t>3 node ECG with coordinator as part of smart watch considered</a:t>
            </a:r>
          </a:p>
          <a:p>
            <a:pPr marL="171450" indent="-171450">
              <a:buFont typeface="Arial" panose="020B0604020202020204" pitchFamily="34" charset="0"/>
              <a:buChar char="•"/>
            </a:pPr>
            <a:r>
              <a:rPr lang="en-US" dirty="0" smtClean="0"/>
              <a:t>Observed over 100 % improvement in battery life time of smart watch</a:t>
            </a:r>
            <a:endParaRPr lang="en-US" dirty="0"/>
          </a:p>
        </p:txBody>
      </p:sp>
      <p:sp>
        <p:nvSpPr>
          <p:cNvPr id="13"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41895371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Telecom Service</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17</a:t>
            </a:fld>
            <a:endParaRPr lang="en-US" altLang="en-US"/>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533400" y="1905000"/>
            <a:ext cx="3684270" cy="2630170"/>
          </a:xfrm>
          <a:prstGeom prst="rect">
            <a:avLst/>
          </a:prstGeom>
          <a:noFill/>
        </p:spPr>
      </p:pic>
      <p:graphicFrame>
        <p:nvGraphicFramePr>
          <p:cNvPr id="8" name="Table 7"/>
          <p:cNvGraphicFramePr>
            <a:graphicFrameLocks noGrp="1"/>
          </p:cNvGraphicFramePr>
          <p:nvPr>
            <p:extLst>
              <p:ext uri="{D42A27DB-BD31-4B8C-83A1-F6EECF244321}">
                <p14:modId xmlns:p14="http://schemas.microsoft.com/office/powerpoint/2010/main" val="4038220017"/>
              </p:ext>
            </p:extLst>
          </p:nvPr>
        </p:nvGraphicFramePr>
        <p:xfrm>
          <a:off x="4419600" y="5486400"/>
          <a:ext cx="4572000" cy="838200"/>
        </p:xfrm>
        <a:graphic>
          <a:graphicData uri="http://schemas.openxmlformats.org/drawingml/2006/table">
            <a:tbl>
              <a:tblPr firstRow="1" firstCol="1" bandRow="1">
                <a:tableStyleId>{5940675A-B579-460E-94D1-54222C63F5DA}</a:tableStyleId>
              </a:tblPr>
              <a:tblGrid>
                <a:gridCol w="1143000"/>
                <a:gridCol w="1143000"/>
                <a:gridCol w="1143000"/>
                <a:gridCol w="1143000"/>
              </a:tblGrid>
              <a:tr h="0">
                <a:tc>
                  <a:txBody>
                    <a:bodyPr/>
                    <a:lstStyle/>
                    <a:p>
                      <a:pPr marL="0" marR="0">
                        <a:spcBef>
                          <a:spcPts val="0"/>
                        </a:spcBef>
                        <a:spcAft>
                          <a:spcPts val="0"/>
                        </a:spcAft>
                        <a:tabLst>
                          <a:tab pos="2183765" algn="l"/>
                        </a:tabLst>
                      </a:pPr>
                      <a:r>
                        <a:rPr lang="en-US" sz="1100" dirty="0">
                          <a:effectLst/>
                        </a:rPr>
                        <a:t>Packet size</a:t>
                      </a:r>
                      <a:endParaRPr lang="en-US" sz="1100" dirty="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Number of packets per second</a:t>
                      </a:r>
                      <a:endParaRPr lang="en-US" sz="1100" dirty="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Upload traffic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Download traffic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127 bytes</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5 uplink, 5 downlink</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5 kbps</a:t>
                      </a:r>
                      <a:endParaRPr lang="en-US" sz="1100" dirty="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5 kbps</a:t>
                      </a:r>
                      <a:endParaRPr lang="en-US" sz="1100" dirty="0">
                        <a:effectLst/>
                        <a:latin typeface="Times New Roman"/>
                        <a:ea typeface="Times New Roman"/>
                      </a:endParaRPr>
                    </a:p>
                  </a:txBody>
                  <a:tcPr marL="68580" marR="68580" marT="0" marB="0"/>
                </a:tc>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242512461"/>
              </p:ext>
            </p:extLst>
          </p:nvPr>
        </p:nvGraphicFramePr>
        <p:xfrm>
          <a:off x="4419600" y="1844040"/>
          <a:ext cx="4560570" cy="3185160"/>
        </p:xfrm>
        <a:graphic>
          <a:graphicData uri="http://schemas.openxmlformats.org/drawingml/2006/table">
            <a:tbl>
              <a:tblPr firstRow="1" firstCol="1" bandRow="1">
                <a:tableStyleId>{5940675A-B579-460E-94D1-54222C63F5DA}</a:tableStyleId>
              </a:tblPr>
              <a:tblGrid>
                <a:gridCol w="1520190"/>
                <a:gridCol w="1520190"/>
                <a:gridCol w="1520190"/>
              </a:tblGrid>
              <a:tr h="0">
                <a:tc>
                  <a:txBody>
                    <a:bodyPr/>
                    <a:lstStyle/>
                    <a:p>
                      <a:pPr marL="0" marR="0">
                        <a:spcBef>
                          <a:spcPts val="0"/>
                        </a:spcBef>
                        <a:spcAft>
                          <a:spcPts val="0"/>
                        </a:spcAft>
                        <a:tabLst>
                          <a:tab pos="2183765" algn="l"/>
                        </a:tabLst>
                      </a:pPr>
                      <a:r>
                        <a:rPr lang="en-US" sz="1100">
                          <a:effectLst/>
                        </a:rPr>
                        <a:t>Parameter</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15.4q (net data rate of 500 kbps)</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15.4 Legacy</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Transmitter power (5 dBm)</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7 mW</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 7 mW</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Rx Power (4q)</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4 mW</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15 mW</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Beacon Length(30 Bytes)</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 2368 usec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1152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Packet Length (127 bytes including MAC overhead) </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2448 usec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4292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Ack Lenth</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528 usec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352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Energy consumed in Rx</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86.240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369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Energy consumed in Tx</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104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164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Sleep energy (1 uA current)</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Total energy consumed in one 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193.24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546 </a:t>
                      </a:r>
                      <a:r>
                        <a:rPr lang="en-US" sz="1100" dirty="0" err="1">
                          <a:effectLst/>
                        </a:rPr>
                        <a:t>uJ</a:t>
                      </a:r>
                      <a:endParaRPr lang="en-US" sz="1100" dirty="0">
                        <a:effectLst/>
                        <a:latin typeface="Times New Roman"/>
                        <a:ea typeface="Times New Roman"/>
                      </a:endParaRPr>
                    </a:p>
                  </a:txBody>
                  <a:tcPr marL="68580" marR="68580" marT="0" marB="0"/>
                </a:tc>
              </a:tr>
            </a:tbl>
          </a:graphicData>
        </a:graphic>
      </p:graphicFrame>
      <p:sp>
        <p:nvSpPr>
          <p:cNvPr id="10" name="TextBox 9"/>
          <p:cNvSpPr txBox="1"/>
          <p:nvPr/>
        </p:nvSpPr>
        <p:spPr>
          <a:xfrm>
            <a:off x="533400" y="4876800"/>
            <a:ext cx="3684270" cy="830997"/>
          </a:xfrm>
          <a:prstGeom prst="rect">
            <a:avLst/>
          </a:prstGeom>
          <a:noFill/>
        </p:spPr>
        <p:txBody>
          <a:bodyPr wrap="square" rtlCol="0">
            <a:spAutoFit/>
          </a:bodyPr>
          <a:lstStyle/>
          <a:p>
            <a:pPr marL="171450" indent="-171450">
              <a:buFont typeface="Arial" panose="020B0604020202020204" pitchFamily="34" charset="0"/>
              <a:buChar char="•"/>
            </a:pPr>
            <a:r>
              <a:rPr lang="en-US" sz="1600" dirty="0" smtClean="0"/>
              <a:t>Relatively high duty cycle application</a:t>
            </a:r>
          </a:p>
          <a:p>
            <a:pPr marL="171450" indent="-171450">
              <a:buFont typeface="Arial" panose="020B0604020202020204" pitchFamily="34" charset="0"/>
              <a:buChar char="•"/>
            </a:pPr>
            <a:r>
              <a:rPr lang="en-US" sz="1600" dirty="0" smtClean="0"/>
              <a:t>Energy efficiency of 300 % is achieved </a:t>
            </a:r>
          </a:p>
          <a:p>
            <a:pPr marL="171450" indent="-171450">
              <a:buFont typeface="Arial" panose="020B0604020202020204" pitchFamily="34" charset="0"/>
              <a:buChar char="•"/>
            </a:pPr>
            <a:r>
              <a:rPr lang="en-US" sz="1600" dirty="0" smtClean="0"/>
              <a:t>Battery Life extension of 3 times</a:t>
            </a:r>
            <a:endParaRPr lang="en-US" sz="1600" dirty="0"/>
          </a:p>
        </p:txBody>
      </p:sp>
      <p:sp>
        <p:nvSpPr>
          <p:cNvPr id="11" name="TextBox 10"/>
          <p:cNvSpPr txBox="1"/>
          <p:nvPr/>
        </p:nvSpPr>
        <p:spPr>
          <a:xfrm>
            <a:off x="4419600" y="1524000"/>
            <a:ext cx="4572000" cy="276999"/>
          </a:xfrm>
          <a:prstGeom prst="rect">
            <a:avLst/>
          </a:prstGeom>
          <a:noFill/>
        </p:spPr>
        <p:txBody>
          <a:bodyPr wrap="square" rtlCol="0">
            <a:spAutoFit/>
          </a:bodyPr>
          <a:lstStyle/>
          <a:p>
            <a:pPr algn="ctr"/>
            <a:r>
              <a:rPr lang="en-US" dirty="0" smtClean="0"/>
              <a:t>Energy consumption analysis for telecom services</a:t>
            </a:r>
            <a:endParaRPr lang="en-US" dirty="0"/>
          </a:p>
        </p:txBody>
      </p:sp>
      <p:sp>
        <p:nvSpPr>
          <p:cNvPr id="12" name="TextBox 11"/>
          <p:cNvSpPr txBox="1"/>
          <p:nvPr/>
        </p:nvSpPr>
        <p:spPr>
          <a:xfrm>
            <a:off x="4419600" y="5133201"/>
            <a:ext cx="4572000" cy="276999"/>
          </a:xfrm>
          <a:prstGeom prst="rect">
            <a:avLst/>
          </a:prstGeom>
          <a:noFill/>
        </p:spPr>
        <p:txBody>
          <a:bodyPr wrap="square" rtlCol="0">
            <a:spAutoFit/>
          </a:bodyPr>
          <a:lstStyle/>
          <a:p>
            <a:pPr algn="ctr"/>
            <a:r>
              <a:rPr lang="en-US" dirty="0" smtClean="0"/>
              <a:t>Assumptions on traffic pattern</a:t>
            </a:r>
            <a:endParaRPr lang="en-US" dirty="0"/>
          </a:p>
        </p:txBody>
      </p:sp>
      <p:sp>
        <p:nvSpPr>
          <p:cNvPr id="13" name="TextBox 12"/>
          <p:cNvSpPr txBox="1"/>
          <p:nvPr/>
        </p:nvSpPr>
        <p:spPr>
          <a:xfrm>
            <a:off x="152400" y="1524000"/>
            <a:ext cx="4572000" cy="276999"/>
          </a:xfrm>
          <a:prstGeom prst="rect">
            <a:avLst/>
          </a:prstGeom>
          <a:noFill/>
        </p:spPr>
        <p:txBody>
          <a:bodyPr wrap="square" rtlCol="0">
            <a:spAutoFit/>
          </a:bodyPr>
          <a:lstStyle/>
          <a:p>
            <a:pPr algn="ctr"/>
            <a:r>
              <a:rPr lang="en-US" dirty="0" smtClean="0"/>
              <a:t>Energy consumption analysis for telecom services</a:t>
            </a:r>
            <a:endParaRPr lang="en-US" dirty="0"/>
          </a:p>
        </p:txBody>
      </p:sp>
      <p:sp>
        <p:nvSpPr>
          <p:cNvPr id="14"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1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40462809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2400" cy="685800"/>
          </a:xfrm>
        </p:spPr>
        <p:txBody>
          <a:bodyPr/>
          <a:lstStyle/>
          <a:p>
            <a:r>
              <a:rPr lang="en-US" dirty="0" smtClean="0"/>
              <a:t>Inventory Tracking</a:t>
            </a:r>
            <a:endParaRPr lang="en-US"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18</a:t>
            </a:fld>
            <a:endParaRPr lang="en-US" altLang="en-US"/>
          </a:p>
        </p:txBody>
      </p:sp>
      <p:pic>
        <p:nvPicPr>
          <p:cNvPr id="7" name="Picture 6"/>
          <p:cNvPicPr/>
          <p:nvPr/>
        </p:nvPicPr>
        <p:blipFill>
          <a:blip r:embed="rId2"/>
          <a:stretch>
            <a:fillRect/>
          </a:stretch>
        </p:blipFill>
        <p:spPr>
          <a:xfrm>
            <a:off x="457200" y="1905000"/>
            <a:ext cx="3505200" cy="2819400"/>
          </a:xfrm>
          <a:prstGeom prst="rect">
            <a:avLst/>
          </a:prstGeom>
        </p:spPr>
      </p:pic>
      <p:sp>
        <p:nvSpPr>
          <p:cNvPr id="8" name="TextBox 7"/>
          <p:cNvSpPr txBox="1"/>
          <p:nvPr/>
        </p:nvSpPr>
        <p:spPr>
          <a:xfrm>
            <a:off x="533400" y="4953000"/>
            <a:ext cx="8077200" cy="1231106"/>
          </a:xfrm>
          <a:prstGeom prst="rect">
            <a:avLst/>
          </a:prstGeom>
          <a:noFill/>
        </p:spPr>
        <p:txBody>
          <a:bodyPr wrap="square" rtlCol="0">
            <a:spAutoFit/>
          </a:bodyPr>
          <a:lstStyle/>
          <a:p>
            <a:pPr marL="171450" indent="-171450">
              <a:buFont typeface="Arial" panose="020B0604020202020204" pitchFamily="34" charset="0"/>
              <a:buChar char="•"/>
            </a:pPr>
            <a:r>
              <a:rPr lang="en-US" sz="2000" dirty="0" smtClean="0"/>
              <a:t>Hierarchical Scheme of Inventory tracking mechanism considered</a:t>
            </a:r>
          </a:p>
          <a:p>
            <a:pPr marL="628650" lvl="1" indent="-171450">
              <a:buFont typeface="Arial" panose="020B0604020202020204" pitchFamily="34" charset="0"/>
              <a:buChar char="•"/>
            </a:pPr>
            <a:r>
              <a:rPr lang="en-US" sz="1800" dirty="0" smtClean="0"/>
              <a:t>To achieve energy efficiency at end nodes</a:t>
            </a:r>
          </a:p>
          <a:p>
            <a:pPr marL="628650" lvl="1" indent="-171450">
              <a:buFont typeface="Arial" panose="020B0604020202020204" pitchFamily="34" charset="0"/>
              <a:buChar char="•"/>
            </a:pPr>
            <a:r>
              <a:rPr lang="en-US" sz="1800" dirty="0" smtClean="0"/>
              <a:t>End node range requirement is below 10 m.</a:t>
            </a:r>
          </a:p>
          <a:p>
            <a:pPr marL="171450" indent="-171450">
              <a:buFont typeface="Arial" panose="020B0604020202020204" pitchFamily="34" charset="0"/>
              <a:buChar char="•"/>
            </a:pPr>
            <a:r>
              <a:rPr lang="en-US" sz="1800" dirty="0" smtClean="0"/>
              <a:t>Energy efficiency improvement of 30 % achieved</a:t>
            </a:r>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3075535225"/>
              </p:ext>
            </p:extLst>
          </p:nvPr>
        </p:nvGraphicFramePr>
        <p:xfrm>
          <a:off x="4114800" y="1894906"/>
          <a:ext cx="4560570" cy="2849880"/>
        </p:xfrm>
        <a:graphic>
          <a:graphicData uri="http://schemas.openxmlformats.org/drawingml/2006/table">
            <a:tbl>
              <a:tblPr firstRow="1" firstCol="1" bandRow="1">
                <a:tableStyleId>{5940675A-B579-460E-94D1-54222C63F5DA}</a:tableStyleId>
              </a:tblPr>
              <a:tblGrid>
                <a:gridCol w="1520190"/>
                <a:gridCol w="1520190"/>
                <a:gridCol w="1520190"/>
              </a:tblGrid>
              <a:tr h="0">
                <a:tc>
                  <a:txBody>
                    <a:bodyPr/>
                    <a:lstStyle/>
                    <a:p>
                      <a:pPr marL="0" marR="0">
                        <a:spcBef>
                          <a:spcPts val="0"/>
                        </a:spcBef>
                        <a:spcAft>
                          <a:spcPts val="0"/>
                        </a:spcAft>
                        <a:tabLst>
                          <a:tab pos="2183765" algn="l"/>
                        </a:tabLst>
                      </a:pPr>
                      <a:r>
                        <a:rPr lang="en-US" sz="1100">
                          <a:effectLst/>
                        </a:rPr>
                        <a:t>Parameter</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15.4q (net data rate of 500 kbps)</a:t>
                      </a:r>
                      <a:endParaRPr lang="en-US" sz="1100" dirty="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15.4 Legacy</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Transmitter power</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7 mW</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 7 mW</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Rx Power (4q)</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4 mW</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15 mW</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Beacon Length(30 Bytes)</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 2368 usec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1152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Packet Length (25 bytes including MAC overhead) </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848</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992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Ack Lenth</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528 usec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352 usec</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Energy consumed in Rx</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11.584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22.56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Energy consumed in Tx</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5.936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6.94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Sleep energy</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3 uJ</a:t>
                      </a:r>
                      <a:endParaRPr lang="en-US" sz="1100">
                        <a:effectLst/>
                        <a:latin typeface="Times New Roman"/>
                        <a:ea typeface="Times New Roman"/>
                      </a:endParaRPr>
                    </a:p>
                  </a:txBody>
                  <a:tcPr marL="68580" marR="68580" marT="0" marB="0"/>
                </a:tc>
              </a:tr>
              <a:tr h="0">
                <a:tc>
                  <a:txBody>
                    <a:bodyPr/>
                    <a:lstStyle/>
                    <a:p>
                      <a:pPr marL="0" marR="0">
                        <a:spcBef>
                          <a:spcPts val="0"/>
                        </a:spcBef>
                        <a:spcAft>
                          <a:spcPts val="0"/>
                        </a:spcAft>
                        <a:tabLst>
                          <a:tab pos="2183765" algn="l"/>
                        </a:tabLst>
                      </a:pPr>
                      <a:r>
                        <a:rPr lang="en-US" sz="1100">
                          <a:effectLst/>
                        </a:rPr>
                        <a:t>Total energy consumed in one sec</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a:effectLst/>
                        </a:rPr>
                        <a:t>20.52 uJ</a:t>
                      </a:r>
                      <a:endParaRPr lang="en-US" sz="1100">
                        <a:effectLst/>
                        <a:latin typeface="Times New Roman"/>
                        <a:ea typeface="Times New Roman"/>
                      </a:endParaRPr>
                    </a:p>
                  </a:txBody>
                  <a:tcPr marL="68580" marR="68580" marT="0" marB="0"/>
                </a:tc>
                <a:tc>
                  <a:txBody>
                    <a:bodyPr/>
                    <a:lstStyle/>
                    <a:p>
                      <a:pPr marL="0" marR="0">
                        <a:spcBef>
                          <a:spcPts val="0"/>
                        </a:spcBef>
                        <a:spcAft>
                          <a:spcPts val="0"/>
                        </a:spcAft>
                        <a:tabLst>
                          <a:tab pos="2183765" algn="l"/>
                        </a:tabLst>
                      </a:pPr>
                      <a:r>
                        <a:rPr lang="en-US" sz="1100" dirty="0">
                          <a:effectLst/>
                        </a:rPr>
                        <a:t>32.5 </a:t>
                      </a:r>
                      <a:r>
                        <a:rPr lang="en-US" sz="1100" dirty="0" err="1">
                          <a:effectLst/>
                        </a:rPr>
                        <a:t>uJ</a:t>
                      </a:r>
                      <a:endParaRPr lang="en-US" sz="1100" dirty="0">
                        <a:effectLst/>
                        <a:latin typeface="Times New Roman"/>
                        <a:ea typeface="Times New Roman"/>
                      </a:endParaRPr>
                    </a:p>
                  </a:txBody>
                  <a:tcPr marL="68580" marR="68580" marT="0" marB="0"/>
                </a:tc>
              </a:tr>
            </a:tbl>
          </a:graphicData>
        </a:graphic>
      </p:graphicFrame>
      <p:sp>
        <p:nvSpPr>
          <p:cNvPr id="10" name="TextBox 9"/>
          <p:cNvSpPr txBox="1"/>
          <p:nvPr/>
        </p:nvSpPr>
        <p:spPr>
          <a:xfrm>
            <a:off x="4114800" y="1600200"/>
            <a:ext cx="4572000" cy="276999"/>
          </a:xfrm>
          <a:prstGeom prst="rect">
            <a:avLst/>
          </a:prstGeom>
          <a:noFill/>
        </p:spPr>
        <p:txBody>
          <a:bodyPr wrap="square" rtlCol="0">
            <a:spAutoFit/>
          </a:bodyPr>
          <a:lstStyle/>
          <a:p>
            <a:pPr algn="ctr"/>
            <a:r>
              <a:rPr lang="en-US" dirty="0" smtClean="0"/>
              <a:t>Energy consumption analysis for inventory tracking</a:t>
            </a:r>
            <a:endParaRPr lang="en-US" dirty="0"/>
          </a:p>
        </p:txBody>
      </p:sp>
      <p:sp>
        <p:nvSpPr>
          <p:cNvPr id="11" name="TextBox 10"/>
          <p:cNvSpPr txBox="1"/>
          <p:nvPr/>
        </p:nvSpPr>
        <p:spPr>
          <a:xfrm>
            <a:off x="152400" y="1600200"/>
            <a:ext cx="4572000" cy="276999"/>
          </a:xfrm>
          <a:prstGeom prst="rect">
            <a:avLst/>
          </a:prstGeom>
          <a:noFill/>
        </p:spPr>
        <p:txBody>
          <a:bodyPr wrap="square" rtlCol="0">
            <a:spAutoFit/>
          </a:bodyPr>
          <a:lstStyle/>
          <a:p>
            <a:pPr algn="ctr"/>
            <a:r>
              <a:rPr lang="en-US" dirty="0" smtClean="0"/>
              <a:t>Network architecture for inventory tracking</a:t>
            </a:r>
            <a:endParaRPr lang="en-US" dirty="0"/>
          </a:p>
        </p:txBody>
      </p:sp>
      <p:sp>
        <p:nvSpPr>
          <p:cNvPr id="12"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1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4700376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a:spcBef>
                <a:spcPts val="8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itchFamily="34" charset="0"/>
                <a:ea typeface="WenQuanYi Zen Hei"/>
                <a:cs typeface="WenQuanYi Zen Hei"/>
              </a:defRPr>
            </a:lvl1pPr>
            <a:lvl2pPr>
              <a:spcBef>
                <a:spcPts val="7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itchFamily="34" charset="0"/>
                <a:ea typeface="WenQuanYi Zen Hei"/>
                <a:cs typeface="WenQuanYi Zen Hei"/>
              </a:defRPr>
            </a:lvl2pPr>
            <a:lvl3pPr>
              <a:spcBef>
                <a:spcPts val="6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itchFamily="34" charset="0"/>
                <a:ea typeface="WenQuanYi Zen Hei"/>
                <a:cs typeface="WenQuanYi Zen Hei"/>
              </a:defRPr>
            </a:lvl3pPr>
            <a:lvl4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4pPr>
            <a:lvl5pPr>
              <a:spcBef>
                <a:spcPts val="500"/>
              </a:spcBef>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5pPr>
            <a:lvl6pPr marL="25146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6pPr>
            <a:lvl7pPr marL="29718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7pPr>
            <a:lvl8pPr marL="34290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8pPr>
            <a:lvl9pPr marL="3886200" indent="-228600" defTabSz="457200" eaLnBrk="0" fontAlgn="base" hangingPunct="0">
              <a:spcBef>
                <a:spcPts val="500"/>
              </a:spcBef>
              <a:spcAft>
                <a:spcPct val="0"/>
              </a:spcAft>
              <a:buClr>
                <a:srgbClr val="000000"/>
              </a:buClr>
              <a:buSzPct val="100000"/>
              <a:buFont typeface="Times New Roman"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itchFamily="34" charset="0"/>
                <a:ea typeface="WenQuanYi Zen Hei"/>
                <a:cs typeface="WenQuanYi Zen Hei"/>
              </a:defRPr>
            </a:lvl9pPr>
          </a:lstStyle>
          <a:p>
            <a:pPr>
              <a:spcBef>
                <a:spcPct val="0"/>
              </a:spcBef>
              <a:buClrTx/>
              <a:buFontTx/>
              <a:buNone/>
            </a:pPr>
            <a:r>
              <a:rPr lang="en-US" altLang="en-US" sz="1200">
                <a:latin typeface="Times New Roman" pitchFamily="18" charset="0"/>
              </a:rPr>
              <a:t>Slide </a:t>
            </a:r>
            <a:fld id="{03E9F665-987C-472D-9499-48F7CFF9EB2E}" type="slidenum">
              <a:rPr lang="en-US" altLang="en-US" sz="1200">
                <a:latin typeface="Times New Roman" pitchFamily="18" charset="0"/>
              </a:rPr>
              <a:pPr>
                <a:spcBef>
                  <a:spcPct val="0"/>
                </a:spcBef>
                <a:buClrTx/>
                <a:buFontTx/>
                <a:buNone/>
              </a:pPr>
              <a:t>19</a:t>
            </a:fld>
            <a:endParaRPr lang="en-US" altLang="en-US" sz="1200">
              <a:latin typeface="Times New Roman" pitchFamily="18" charset="0"/>
            </a:endParaRPr>
          </a:p>
        </p:txBody>
      </p:sp>
      <p:sp>
        <p:nvSpPr>
          <p:cNvPr id="4098" name="Rectangle 2"/>
          <p:cNvSpPr>
            <a:spLocks noGrp="1" noChangeArrowheads="1"/>
          </p:cNvSpPr>
          <p:nvPr>
            <p:ph type="subTitle" idx="4294967295"/>
          </p:nvPr>
        </p:nvSpPr>
        <p:spPr>
          <a:xfrm>
            <a:off x="228601" y="1371600"/>
            <a:ext cx="2971800" cy="5029200"/>
          </a:xfrm>
        </p:spPr>
        <p:txBody>
          <a:bodyPr lIns="0" tIns="0" rIns="0" bIns="0"/>
          <a:lstStyle/>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Receive Beacon from central node (PSDU = 30 Octets)</a:t>
            </a:r>
          </a:p>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If there is data announced the shelf label send data request command frame to central node (PSDU = 11 Octets)</a:t>
            </a:r>
          </a:p>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Central node responds with ACK (PSDU = 5 Octets)</a:t>
            </a:r>
          </a:p>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Central node sends secured data frame with new pricing. (PSDU = 30 Octets)</a:t>
            </a:r>
          </a:p>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Shelf label responds with ACK (PSDU = 5 Octets)</a:t>
            </a:r>
          </a:p>
          <a:p>
            <a:pPr marL="82550" indent="0">
              <a:buFont typeface="Times New Roman" pitchFamily="18" charset="0"/>
              <a:buAutoNum type="arabicPeriod"/>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Set device to sleep state</a:t>
            </a:r>
          </a:p>
          <a:p>
            <a:pPr marL="82550"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1200" dirty="0" smtClean="0"/>
          </a:p>
          <a:p>
            <a:pPr marL="82550"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For the battery life estimation the following values have been assumed:</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 A 240 </a:t>
            </a:r>
            <a:r>
              <a:rPr lang="en-US" altLang="en-US" sz="1200" dirty="0" err="1" smtClean="0"/>
              <a:t>mAh</a:t>
            </a:r>
            <a:r>
              <a:rPr lang="en-US" altLang="en-US" sz="1200" dirty="0" smtClean="0"/>
              <a:t> CR2032 coin cell battery with approx. 100 </a:t>
            </a:r>
            <a:r>
              <a:rPr lang="en-US" altLang="en-US" sz="1200" dirty="0" err="1" smtClean="0"/>
              <a:t>nA</a:t>
            </a:r>
            <a:r>
              <a:rPr lang="en-US" altLang="en-US" sz="1200" dirty="0" smtClean="0"/>
              <a:t> self-discharge current</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ULP-GFSK end devices using ALN: NF = 12dB, I_RX = 4 mA, P_TX = -5 </a:t>
            </a:r>
            <a:r>
              <a:rPr lang="en-US" altLang="en-US" sz="1200" dirty="0" err="1" smtClean="0"/>
              <a:t>dBm</a:t>
            </a:r>
            <a:r>
              <a:rPr lang="en-US" altLang="en-US" sz="1200" dirty="0" smtClean="0"/>
              <a:t>, I_TX = 6 mA </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Other 15.4 end devices: NF = 8dB, I_RX = 6 mA, P_TX = 0 </a:t>
            </a:r>
            <a:r>
              <a:rPr lang="en-US" altLang="en-US" sz="1200" dirty="0" err="1" smtClean="0"/>
              <a:t>dBm</a:t>
            </a:r>
            <a:r>
              <a:rPr lang="en-US" altLang="en-US" sz="1200" dirty="0" smtClean="0"/>
              <a:t>, I_TX = 7 mA</a:t>
            </a:r>
          </a:p>
          <a:p>
            <a:pPr marL="82550" indent="0">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r>
              <a:rPr lang="en-US" altLang="en-US" sz="1200" dirty="0" smtClean="0"/>
              <a:t>0.7 µA current consumption in sleep state</a:t>
            </a:r>
          </a:p>
          <a:p>
            <a:pPr marL="82550" indent="0">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GB" altLang="en-US" sz="2400" dirty="0" smtClean="0">
              <a:latin typeface="Calibri" pitchFamily="34" charset="0"/>
            </a:endParaRPr>
          </a:p>
          <a:p>
            <a:pPr marL="82550" indent="0">
              <a:buClrTx/>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Calibri" pitchFamily="34" charset="0"/>
            </a:endParaRPr>
          </a:p>
          <a:p>
            <a:pPr marL="82550" indent="0">
              <a:buClrTx/>
              <a:buFont typeface="Arial" pitchFamily="34" charset="0"/>
              <a:buChar char="•"/>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pPr>
            <a:endParaRPr lang="en-US" altLang="en-US" sz="2400" dirty="0" smtClean="0">
              <a:latin typeface="Times New Roman" pitchFamily="18" charset="0"/>
            </a:endParaRPr>
          </a:p>
        </p:txBody>
      </p:sp>
      <p:sp>
        <p:nvSpPr>
          <p:cNvPr id="5" name="Footer Placeholder 5"/>
          <p:cNvSpPr>
            <a:spLocks noGrp="1"/>
          </p:cNvSpPr>
          <p:nvPr>
            <p:ph type="ftr" sz="quarter" idx="11"/>
          </p:nvPr>
        </p:nvSpPr>
        <p:spPr>
          <a:xfrm>
            <a:off x="6594475" y="6475413"/>
            <a:ext cx="1984375" cy="184666"/>
          </a:xfrm>
        </p:spPr>
        <p:txBody>
          <a:bodyPr/>
          <a:lstStyle/>
          <a:p>
            <a:r>
              <a:rPr lang="en-US" altLang="en-US" dirty="0"/>
              <a:t>Chiu Ngo (Samsung) et al</a:t>
            </a:r>
            <a:r>
              <a:rPr lang="en-US" altLang="en-US" dirty="0" smtClean="0"/>
              <a:t>.</a:t>
            </a:r>
            <a:endParaRPr lang="en-US" altLang="en-US" dirty="0"/>
          </a:p>
        </p:txBody>
      </p:sp>
      <p:sp>
        <p:nvSpPr>
          <p:cNvPr id="6" name="Title 1"/>
          <p:cNvSpPr>
            <a:spLocks noGrp="1"/>
          </p:cNvSpPr>
          <p:nvPr>
            <p:ph type="title"/>
          </p:nvPr>
        </p:nvSpPr>
        <p:spPr>
          <a:xfrm>
            <a:off x="685800" y="685800"/>
            <a:ext cx="7772400" cy="584860"/>
          </a:xfrm>
        </p:spPr>
        <p:txBody>
          <a:bodyPr/>
          <a:lstStyle/>
          <a:p>
            <a:r>
              <a:rPr lang="en-US" dirty="0" smtClean="0"/>
              <a:t>Shelf Labeling</a:t>
            </a:r>
            <a:endParaRPr lang="en-US" dirty="0"/>
          </a:p>
        </p:txBody>
      </p:sp>
      <p:graphicFrame>
        <p:nvGraphicFramePr>
          <p:cNvPr id="7" name="Table 6"/>
          <p:cNvGraphicFramePr>
            <a:graphicFrameLocks noGrp="1"/>
          </p:cNvGraphicFramePr>
          <p:nvPr>
            <p:extLst>
              <p:ext uri="{D42A27DB-BD31-4B8C-83A1-F6EECF244321}">
                <p14:modId xmlns:p14="http://schemas.microsoft.com/office/powerpoint/2010/main" val="725975592"/>
              </p:ext>
            </p:extLst>
          </p:nvPr>
        </p:nvGraphicFramePr>
        <p:xfrm>
          <a:off x="3298970" y="2057400"/>
          <a:ext cx="5616430" cy="3566160"/>
        </p:xfrm>
        <a:graphic>
          <a:graphicData uri="http://schemas.openxmlformats.org/drawingml/2006/table">
            <a:tbl>
              <a:tblPr/>
              <a:tblGrid>
                <a:gridCol w="1196688"/>
                <a:gridCol w="1111209"/>
                <a:gridCol w="1025731"/>
                <a:gridCol w="1111209"/>
                <a:gridCol w="1171593"/>
              </a:tblGrid>
              <a:tr h="786194">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Amendment</a:t>
                      </a:r>
                      <a:endParaRPr kumimoji="0" lang="en-US" altLang="en-US" sz="1800" b="1" i="0" u="none" strike="noStrike" cap="none" normalizeH="0" baseline="0" dirty="0" smtClean="0">
                        <a:ln>
                          <a:noFill/>
                        </a:ln>
                        <a:solidFill>
                          <a:srgbClr val="FFFFFF"/>
                        </a:solidFill>
                        <a:effectLst/>
                        <a:latin typeface="Times New Roman" pitchFamily="18" charset="0"/>
                        <a:ea typeface="WenQuanYi Zen Hei"/>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Beacon interval </a:t>
                      </a:r>
                      <a:endParaRPr kumimoji="0" lang="en-US" altLang="en-US" sz="1800" b="1" i="0" u="none" strike="noStrike" cap="none" normalizeH="0" baseline="0" dirty="0" smtClean="0">
                        <a:ln>
                          <a:noFill/>
                        </a:ln>
                        <a:solidFill>
                          <a:srgbClr val="FFFFFF"/>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[s]</a:t>
                      </a:r>
                      <a:endParaRPr kumimoji="0" lang="en-US" altLang="en-US" sz="1800" b="1" i="0" u="none" strike="noStrike" cap="none" normalizeH="0" baseline="0" dirty="0" smtClean="0">
                        <a:ln>
                          <a:noFill/>
                        </a:ln>
                        <a:solidFill>
                          <a:srgbClr val="FFFFFF"/>
                        </a:solidFill>
                        <a:effectLst/>
                        <a:latin typeface="Times New Roman" pitchFamily="18" charset="0"/>
                        <a:ea typeface="WenQuanYi Zen Hei"/>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Data rate </a:t>
                      </a:r>
                      <a:endParaRPr kumimoji="0" lang="en-US" altLang="en-US" sz="1800" b="1" i="0" u="none" strike="noStrike" cap="none" normalizeH="0" baseline="0" dirty="0" smtClean="0">
                        <a:ln>
                          <a:noFill/>
                        </a:ln>
                        <a:solidFill>
                          <a:srgbClr val="FFFFFF"/>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[kpbs]</a:t>
                      </a:r>
                      <a:endParaRPr kumimoji="0" lang="en-US" altLang="en-US" sz="1800" b="1" i="0" u="none" strike="noStrike" cap="none" normalizeH="0" baseline="0" dirty="0" smtClean="0">
                        <a:ln>
                          <a:noFill/>
                        </a:ln>
                        <a:solidFill>
                          <a:srgbClr val="FFFFFF"/>
                        </a:solidFill>
                        <a:effectLst/>
                        <a:latin typeface="Times New Roman" pitchFamily="18" charset="0"/>
                        <a:ea typeface="WenQuanYi Zen Hei"/>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Data interval</a:t>
                      </a:r>
                      <a:endParaRPr kumimoji="0" lang="en-US" altLang="en-US" sz="1800" b="1" i="0" u="none" strike="noStrike" cap="none" normalizeH="0" baseline="0" dirty="0" smtClean="0">
                        <a:ln>
                          <a:noFill/>
                        </a:ln>
                        <a:solidFill>
                          <a:srgbClr val="FFFFFF"/>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[s]</a:t>
                      </a:r>
                      <a:endParaRPr kumimoji="0" lang="en-US" altLang="en-US" sz="1800" b="1" i="0" u="none" strike="noStrike" cap="none" normalizeH="0" baseline="0" dirty="0" smtClean="0">
                        <a:ln>
                          <a:noFill/>
                        </a:ln>
                        <a:solidFill>
                          <a:srgbClr val="FFFFFF"/>
                        </a:solidFill>
                        <a:effectLst/>
                        <a:latin typeface="Times New Roman" pitchFamily="18" charset="0"/>
                        <a:ea typeface="WenQuanYi Zen Hei"/>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1" i="0" u="none" strike="noStrike" cap="none" normalizeH="0" baseline="0" dirty="0" smtClean="0">
                          <a:ln>
                            <a:noFill/>
                          </a:ln>
                          <a:solidFill>
                            <a:srgbClr val="FFFFFF"/>
                          </a:solidFill>
                          <a:effectLst/>
                          <a:latin typeface="Arial" pitchFamily="34" charset="0"/>
                          <a:ea typeface="WenQuanYi Zen Hei"/>
                          <a:cs typeface="WenQuanYi Zen Hei"/>
                        </a:rPr>
                        <a:t>Battery lifetime [years]</a:t>
                      </a:r>
                      <a:endParaRPr kumimoji="0" lang="en-US" altLang="en-US" sz="1800" b="1" i="0" u="none" strike="noStrike" cap="none" normalizeH="0" baseline="0" dirty="0" smtClean="0">
                        <a:ln>
                          <a:noFill/>
                        </a:ln>
                        <a:solidFill>
                          <a:srgbClr val="FFFFFF"/>
                        </a:solidFill>
                        <a:effectLst/>
                        <a:latin typeface="Times New Roman" pitchFamily="18" charset="0"/>
                        <a:ea typeface="WenQuanYi Zen Hei"/>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24574">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15.4 </a:t>
                      </a:r>
                      <a:endPar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(OQPSK-DSSS)</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ea typeface="WenQuanYi Zen Hei"/>
                          <a:cs typeface="WenQuanYi Zen Hei"/>
                        </a:rPr>
                        <a:t>0.5</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250</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3600</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1.9</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24574">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15.4f </a:t>
                      </a:r>
                      <a:endPar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(MSK)</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ea typeface="WenQuanYi Zen Hei"/>
                          <a:cs typeface="WenQuanYi Zen Hei"/>
                        </a:rPr>
                        <a:t>0.5</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ea typeface="WenQuanYi Zen Hei"/>
                          <a:cs typeface="WenQuanYi Zen Hei"/>
                        </a:rPr>
                        <a:t>250</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3600</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1.8</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524574">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15.4g </a:t>
                      </a:r>
                      <a:endPar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(MR-FSK)</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ea typeface="WenQuanYi Zen Hei"/>
                          <a:cs typeface="WenQuanYi Zen Hei"/>
                        </a:rPr>
                        <a:t>0.5</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smtClean="0">
                          <a:ln>
                            <a:noFill/>
                          </a:ln>
                          <a:solidFill>
                            <a:srgbClr val="000000"/>
                          </a:solidFill>
                          <a:effectLst/>
                          <a:latin typeface="Arial" pitchFamily="34" charset="0"/>
                          <a:ea typeface="WenQuanYi Zen Hei"/>
                          <a:cs typeface="WenQuanYi Zen Hei"/>
                        </a:rPr>
                        <a:t>200</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3600</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1.4</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524574">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15.4q </a:t>
                      </a:r>
                      <a:endPar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dirty="0" smtClean="0">
                          <a:ln>
                            <a:noFill/>
                          </a:ln>
                          <a:solidFill>
                            <a:srgbClr val="000000"/>
                          </a:solidFill>
                          <a:effectLst/>
                          <a:latin typeface="Arial" pitchFamily="34" charset="0"/>
                          <a:ea typeface="WenQuanYi Zen Hei"/>
                          <a:cs typeface="WenQuanYi Zen Hei"/>
                        </a:rPr>
                        <a:t>(ULP-GFSK)</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ea typeface="WenQuanYi Zen Hei"/>
                          <a:cs typeface="WenQuanYi Zen Hei"/>
                        </a:rPr>
                        <a:t>0.5</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smtClean="0">
                          <a:ln>
                            <a:noFill/>
                          </a:ln>
                          <a:solidFill>
                            <a:srgbClr val="000000"/>
                          </a:solidFill>
                          <a:effectLst/>
                          <a:latin typeface="Arial" pitchFamily="34" charset="0"/>
                          <a:ea typeface="WenQuanYi Zen Hei"/>
                          <a:cs typeface="WenQuanYi Zen Hei"/>
                        </a:rPr>
                        <a:t>1000</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de-DE" altLang="en-US" sz="1800" b="0" i="0" u="none" strike="noStrike" cap="none" normalizeH="0" baseline="0" smtClean="0">
                          <a:ln>
                            <a:noFill/>
                          </a:ln>
                          <a:solidFill>
                            <a:srgbClr val="000000"/>
                          </a:solidFill>
                          <a:effectLst/>
                          <a:latin typeface="Arial" pitchFamily="34" charset="0"/>
                          <a:ea typeface="WenQuanYi Zen Hei"/>
                          <a:cs typeface="WenQuanYi Zen Hei"/>
                        </a:rPr>
                        <a:t>3600</a:t>
                      </a:r>
                      <a:endParaRPr kumimoji="0" lang="en-US" altLang="en-US" sz="1800" b="0" i="0" u="none" strike="noStrike" cap="none" normalizeH="0" baseline="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lvl1pPr>
                        <a:spcBef>
                          <a:spcPts val="800"/>
                        </a:spcBef>
                        <a:buClr>
                          <a:srgbClr val="000000"/>
                        </a:buClr>
                        <a:buSzPct val="100000"/>
                        <a:buFont typeface="Times New Roman" pitchFamily="18" charset="0"/>
                        <a:defRPr sz="2800">
                          <a:solidFill>
                            <a:srgbClr val="000000"/>
                          </a:solidFill>
                          <a:latin typeface="Arial" pitchFamily="34" charset="0"/>
                          <a:ea typeface="WenQuanYi Zen Hei"/>
                          <a:cs typeface="WenQuanYi Zen Hei"/>
                        </a:defRPr>
                      </a:lvl1pPr>
                      <a:lvl2pPr marL="457200">
                        <a:spcBef>
                          <a:spcPts val="700"/>
                        </a:spcBef>
                        <a:buClr>
                          <a:srgbClr val="000000"/>
                        </a:buClr>
                        <a:buSzPct val="100000"/>
                        <a:buFont typeface="Times New Roman" pitchFamily="18" charset="0"/>
                        <a:defRPr sz="2400">
                          <a:solidFill>
                            <a:srgbClr val="000000"/>
                          </a:solidFill>
                          <a:latin typeface="Arial" pitchFamily="34" charset="0"/>
                          <a:ea typeface="WenQuanYi Zen Hei"/>
                          <a:cs typeface="WenQuanYi Zen Hei"/>
                        </a:defRPr>
                      </a:lvl2pPr>
                      <a:lvl3pPr marL="914400">
                        <a:spcBef>
                          <a:spcPts val="600"/>
                        </a:spcBef>
                        <a:buClr>
                          <a:srgbClr val="000000"/>
                        </a:buClr>
                        <a:buSzPct val="100000"/>
                        <a:buFont typeface="Times New Roman" pitchFamily="18" charset="0"/>
                        <a:defRPr sz="2000">
                          <a:solidFill>
                            <a:srgbClr val="000000"/>
                          </a:solidFill>
                          <a:latin typeface="Arial" pitchFamily="34" charset="0"/>
                          <a:ea typeface="WenQuanYi Zen Hei"/>
                          <a:cs typeface="WenQuanYi Zen Hei"/>
                        </a:defRPr>
                      </a:lvl3pPr>
                      <a:lvl4pPr marL="13716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4pPr>
                      <a:lvl5pPr marL="1828800">
                        <a:spcBef>
                          <a:spcPts val="500"/>
                        </a:spcBef>
                        <a:buClr>
                          <a:srgbClr val="000000"/>
                        </a:buClr>
                        <a:buSzPct val="100000"/>
                        <a:buFont typeface="Times New Roman" pitchFamily="18" charset="0"/>
                        <a:defRPr>
                          <a:solidFill>
                            <a:srgbClr val="000000"/>
                          </a:solidFill>
                          <a:latin typeface="Arial" pitchFamily="34" charset="0"/>
                          <a:ea typeface="WenQuanYi Zen Hei"/>
                          <a:cs typeface="WenQuanYi Zen Hei"/>
                        </a:defRPr>
                      </a:lvl5pPr>
                      <a:lvl6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6pPr>
                      <a:lvl7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7pPr>
                      <a:lvl8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8pPr>
                      <a:lvl9pPr indent="-228600" eaLnBrk="0" fontAlgn="base" hangingPunct="0">
                        <a:spcBef>
                          <a:spcPts val="500"/>
                        </a:spcBef>
                        <a:spcAft>
                          <a:spcPct val="0"/>
                        </a:spcAft>
                        <a:buClr>
                          <a:srgbClr val="000000"/>
                        </a:buClr>
                        <a:buSzPct val="100000"/>
                        <a:buFont typeface="Times New Roman" pitchFamily="18" charset="0"/>
                        <a:defRPr>
                          <a:solidFill>
                            <a:srgbClr val="000000"/>
                          </a:solidFill>
                          <a:latin typeface="Arial" pitchFamily="34" charset="0"/>
                          <a:ea typeface="WenQuanYi Zen Hei"/>
                          <a:cs typeface="WenQuanYi Zen Hei"/>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Arial" pitchFamily="34" charset="0"/>
                          <a:ea typeface="WenQuanYi Zen Hei"/>
                          <a:cs typeface="WenQuanYi Zen Hei"/>
                        </a:rPr>
                        <a:t>8.0</a:t>
                      </a:r>
                      <a:endParaRPr kumimoji="0" lang="en-US" altLang="en-US" sz="1800" b="0" i="0" u="none" strike="noStrike" cap="none" normalizeH="0" baseline="0" dirty="0" smtClean="0">
                        <a:ln>
                          <a:noFill/>
                        </a:ln>
                        <a:solidFill>
                          <a:srgbClr val="000000"/>
                        </a:solidFill>
                        <a:effectLst/>
                        <a:latin typeface="Times New Roman" pitchFamily="18" charset="0"/>
                        <a:ea typeface="WenQuanYi Zen Hei"/>
                        <a:cs typeface="Times New Roman" pitchFamily="18" charset="0"/>
                      </a:endParaRPr>
                    </a:p>
                  </a:txBody>
                  <a:tcPr marL="68580" marR="6858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
        <p:nvSpPr>
          <p:cNvPr id="8" name="Oval 2"/>
          <p:cNvSpPr>
            <a:spLocks noChangeArrowheads="1"/>
          </p:cNvSpPr>
          <p:nvPr/>
        </p:nvSpPr>
        <p:spPr bwMode="auto">
          <a:xfrm>
            <a:off x="8001000" y="5005388"/>
            <a:ext cx="631825" cy="438150"/>
          </a:xfrm>
          <a:prstGeom prst="ellipse">
            <a:avLst/>
          </a:prstGeom>
          <a:noFill/>
          <a:ln w="349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pPr>
              <a:buClr>
                <a:srgbClr val="000000"/>
              </a:buClr>
              <a:buSzPct val="100000"/>
              <a:buFont typeface="Times New Roman" pitchFamily="18" charset="0"/>
              <a:buNone/>
            </a:pPr>
            <a:endParaRPr lang="en-US" altLang="en-US"/>
          </a:p>
        </p:txBody>
      </p:sp>
      <p:sp>
        <p:nvSpPr>
          <p:cNvPr id="9" name="Title 1"/>
          <p:cNvSpPr txBox="1">
            <a:spLocks/>
          </p:cNvSpPr>
          <p:nvPr/>
        </p:nvSpPr>
        <p:spPr bwMode="auto">
          <a:xfrm>
            <a:off x="4114800" y="1676400"/>
            <a:ext cx="4495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2400" kern="0" dirty="0" smtClean="0"/>
              <a:t>Table: Battery Life Estimation</a:t>
            </a:r>
            <a:endParaRPr lang="en-US" sz="2400" kern="0" dirty="0"/>
          </a:p>
        </p:txBody>
      </p:sp>
    </p:spTree>
    <p:extLst>
      <p:ext uri="{BB962C8B-B14F-4D97-AF65-F5344CB8AC3E}">
        <p14:creationId xmlns:p14="http://schemas.microsoft.com/office/powerpoint/2010/main" val="1172259308"/>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1F677946-B476-4541-97EF-25EEA60C6453}" type="slidenum">
              <a:rPr lang="en-GB" altLang="en-US" sz="1200">
                <a:latin typeface="Times New Roman" pitchFamily="18" charset="0"/>
              </a:rPr>
              <a:pPr>
                <a:spcBef>
                  <a:spcPct val="0"/>
                </a:spcBef>
                <a:buFontTx/>
                <a:buNone/>
              </a:pPr>
              <a:t>2</a:t>
            </a:fld>
            <a:endParaRPr lang="en-GB" altLang="en-US" sz="1200">
              <a:latin typeface="Times New Roman" pitchFamily="18" charset="0"/>
            </a:endParaRPr>
          </a:p>
        </p:txBody>
      </p:sp>
      <p:sp>
        <p:nvSpPr>
          <p:cNvPr id="25603" name="Rectangle 2"/>
          <p:cNvSpPr>
            <a:spLocks noGrp="1" noChangeArrowheads="1"/>
          </p:cNvSpPr>
          <p:nvPr>
            <p:ph type="title"/>
          </p:nvPr>
        </p:nvSpPr>
        <p:spPr>
          <a:xfrm>
            <a:off x="684213" y="685800"/>
            <a:ext cx="7772400" cy="914400"/>
          </a:xfrm>
        </p:spPr>
        <p:txBody>
          <a:bodyPr/>
          <a:lstStyle/>
          <a:p>
            <a:pPr eaLnBrk="1" hangingPunct="1"/>
            <a:r>
              <a:rPr lang="en-US" altLang="en-US" sz="3200" dirty="0" smtClean="0"/>
              <a:t>Re-Cap: </a:t>
            </a:r>
            <a:r>
              <a:rPr lang="en-US" altLang="en-US" sz="3200" dirty="0" err="1" smtClean="0"/>
              <a:t>Gilb’s</a:t>
            </a:r>
            <a:r>
              <a:rPr lang="en-US" altLang="en-US" sz="3200" dirty="0" smtClean="0"/>
              <a:t> proposed PAR modification in January 2015 (DCN: 15-14-0572r0)</a:t>
            </a:r>
          </a:p>
        </p:txBody>
      </p:sp>
      <p:sp>
        <p:nvSpPr>
          <p:cNvPr id="2560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
        <p:nvSpPr>
          <p:cNvPr id="256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graphicFrame>
        <p:nvGraphicFramePr>
          <p:cNvPr id="8" name="Content Placeholder 3"/>
          <p:cNvGraphicFramePr>
            <a:graphicFrameLocks noGrp="1"/>
          </p:cNvGraphicFramePr>
          <p:nvPr>
            <p:ph idx="1"/>
            <p:extLst>
              <p:ext uri="{D42A27DB-BD31-4B8C-83A1-F6EECF244321}">
                <p14:modId xmlns:p14="http://schemas.microsoft.com/office/powerpoint/2010/main" val="1657155414"/>
              </p:ext>
            </p:extLst>
          </p:nvPr>
        </p:nvGraphicFramePr>
        <p:xfrm>
          <a:off x="838200" y="1828800"/>
          <a:ext cx="8001000" cy="4252776"/>
        </p:xfrm>
        <a:graphic>
          <a:graphicData uri="http://schemas.openxmlformats.org/drawingml/2006/table">
            <a:tbl>
              <a:tblPr firstRow="1" bandRow="1">
                <a:tableStyleId>{5C22544A-7EE6-4342-B048-85BDC9FD1C3A}</a:tableStyleId>
              </a:tblPr>
              <a:tblGrid>
                <a:gridCol w="2286000"/>
                <a:gridCol w="1752600"/>
                <a:gridCol w="2209800"/>
                <a:gridCol w="1752600"/>
              </a:tblGrid>
              <a:tr h="889300">
                <a:tc>
                  <a:txBody>
                    <a:bodyPr/>
                    <a:lstStyle/>
                    <a:p>
                      <a:pPr algn="ctr"/>
                      <a:r>
                        <a:rPr lang="en-US" sz="1800" dirty="0" smtClean="0"/>
                        <a:t>TG4q</a:t>
                      </a:r>
                      <a:r>
                        <a:rPr lang="en-US" sz="1800" baseline="0" dirty="0" smtClean="0"/>
                        <a:t> PAR Parameters</a:t>
                      </a:r>
                      <a:endParaRPr lang="en-US"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Existing PAR</a:t>
                      </a:r>
                      <a:endParaRPr lang="en-US" sz="1800" dirty="0"/>
                    </a:p>
                  </a:txBody>
                  <a:tcPr anchor="ctr"/>
                </a:tc>
                <a:tc>
                  <a:txBody>
                    <a:bodyPr/>
                    <a:lstStyle/>
                    <a:p>
                      <a:pPr algn="ctr"/>
                      <a:r>
                        <a:rPr lang="en-US" sz="1800" dirty="0" err="1" smtClean="0"/>
                        <a:t>Gilb’s</a:t>
                      </a:r>
                      <a:r>
                        <a:rPr lang="en-US" sz="1800" dirty="0" smtClean="0"/>
                        <a:t> proposed PAR modification</a:t>
                      </a:r>
                      <a:endParaRPr lang="en-US" sz="1800" dirty="0"/>
                    </a:p>
                  </a:txBody>
                  <a:tcPr anchor="ctr"/>
                </a:tc>
                <a:tc>
                  <a:txBody>
                    <a:bodyPr/>
                    <a:lstStyle/>
                    <a:p>
                      <a:pPr algn="ctr"/>
                      <a:r>
                        <a:rPr lang="en-US" sz="1800" dirty="0" smtClean="0"/>
                        <a:t>Remarks</a:t>
                      </a:r>
                      <a:endParaRPr lang="en-US" sz="1800" dirty="0"/>
                    </a:p>
                  </a:txBody>
                  <a:tcPr anchor="ctr"/>
                </a:tc>
              </a:tr>
              <a:tr h="731928">
                <a:tc>
                  <a:txBody>
                    <a:bodyPr/>
                    <a:lstStyle/>
                    <a:p>
                      <a:r>
                        <a:rPr lang="en-US" sz="1600" b="1" dirty="0" smtClean="0">
                          <a:solidFill>
                            <a:schemeClr val="tx1"/>
                          </a:solidFill>
                        </a:rPr>
                        <a:t>Data Rate</a:t>
                      </a:r>
                      <a:endParaRPr lang="en-US" sz="1600" b="1" dirty="0">
                        <a:solidFill>
                          <a:schemeClr val="tx1"/>
                        </a:solidFill>
                      </a:endParaRPr>
                    </a:p>
                  </a:txBody>
                  <a:tcPr anchor="ctr"/>
                </a:tc>
                <a:tc>
                  <a:txBody>
                    <a:bodyPr/>
                    <a:lstStyle/>
                    <a:p>
                      <a:pPr algn="r"/>
                      <a:r>
                        <a:rPr lang="en-US" sz="1600" b="1" dirty="0" err="1" smtClean="0">
                          <a:solidFill>
                            <a:schemeClr val="tx1"/>
                          </a:solidFill>
                        </a:rPr>
                        <a:t>Upto</a:t>
                      </a:r>
                      <a:r>
                        <a:rPr lang="en-US" sz="1600" b="1" dirty="0" smtClean="0">
                          <a:solidFill>
                            <a:schemeClr val="tx1"/>
                          </a:solidFill>
                        </a:rPr>
                        <a:t> 1Mbps</a:t>
                      </a:r>
                      <a:endParaRPr lang="en-US" sz="1600" b="1" dirty="0">
                        <a:solidFill>
                          <a:schemeClr val="tx1"/>
                        </a:solidFill>
                      </a:endParaRPr>
                    </a:p>
                  </a:txBody>
                  <a:tcPr anchor="ctr"/>
                </a:tc>
                <a:tc>
                  <a:txBody>
                    <a:bodyPr/>
                    <a:lstStyle/>
                    <a:p>
                      <a:pPr algn="r"/>
                      <a:r>
                        <a:rPr lang="en-US" sz="1600" b="1" dirty="0" smtClean="0">
                          <a:solidFill>
                            <a:schemeClr val="tx1"/>
                          </a:solidFill>
                        </a:rPr>
                        <a:t>100 Kbps</a:t>
                      </a:r>
                      <a:endParaRPr lang="en-US" sz="1600" b="1" dirty="0">
                        <a:solidFill>
                          <a:schemeClr val="tx1"/>
                        </a:solidFill>
                      </a:endParaRPr>
                    </a:p>
                  </a:txBody>
                  <a:tcPr anchor="ctr"/>
                </a:tc>
                <a:tc>
                  <a:txBody>
                    <a:bodyPr/>
                    <a:lstStyle/>
                    <a:p>
                      <a:pPr algn="r"/>
                      <a:endParaRPr lang="en-US" sz="1600" b="1" dirty="0">
                        <a:solidFill>
                          <a:schemeClr val="tx1"/>
                        </a:solidFill>
                      </a:endParaRPr>
                    </a:p>
                  </a:txBody>
                  <a:tcPr anchor="ctr"/>
                </a:tc>
              </a:tr>
              <a:tr h="588572">
                <a:tc>
                  <a:txBody>
                    <a:bodyPr/>
                    <a:lstStyle/>
                    <a:p>
                      <a:r>
                        <a:rPr lang="en-US" sz="1600" b="1" dirty="0" smtClean="0">
                          <a:solidFill>
                            <a:schemeClr val="tx1"/>
                          </a:solidFill>
                        </a:rPr>
                        <a:t>Range</a:t>
                      </a:r>
                      <a:endParaRPr lang="en-US" sz="1600" b="1" dirty="0">
                        <a:solidFill>
                          <a:schemeClr val="tx1"/>
                        </a:solidFill>
                      </a:endParaRPr>
                    </a:p>
                  </a:txBody>
                  <a:tcPr anchor="ctr"/>
                </a:tc>
                <a:tc>
                  <a:txBody>
                    <a:bodyPr/>
                    <a:lstStyle/>
                    <a:p>
                      <a:pPr algn="r"/>
                      <a:r>
                        <a:rPr lang="en-US" sz="1600" b="1" dirty="0" smtClean="0">
                          <a:solidFill>
                            <a:schemeClr val="tx1"/>
                          </a:solidFill>
                        </a:rPr>
                        <a:t>10m</a:t>
                      </a:r>
                    </a:p>
                    <a:p>
                      <a:pPr algn="r"/>
                      <a:r>
                        <a:rPr lang="en-US" sz="1600" b="1" dirty="0" smtClean="0">
                          <a:solidFill>
                            <a:schemeClr val="tx1"/>
                          </a:solidFill>
                        </a:rPr>
                        <a:t>(typical)</a:t>
                      </a:r>
                      <a:endParaRPr lang="en-US" sz="1600" b="1" dirty="0">
                        <a:solidFill>
                          <a:schemeClr val="tx1"/>
                        </a:solidFill>
                      </a:endParaRP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600" b="1" dirty="0" smtClean="0">
                          <a:solidFill>
                            <a:schemeClr val="tx1"/>
                          </a:solidFill>
                        </a:rPr>
                        <a:t>100m</a:t>
                      </a:r>
                      <a:endParaRPr lang="en-US" sz="1600" b="1" dirty="0">
                        <a:solidFill>
                          <a:schemeClr val="tx1"/>
                        </a:solidFill>
                      </a:endParaRPr>
                    </a:p>
                  </a:txBody>
                  <a:tcPr anchor="ctr"/>
                </a:tc>
                <a:tc>
                  <a:txBody>
                    <a:bodyPr/>
                    <a:lstStyle/>
                    <a:p>
                      <a:pPr algn="r"/>
                      <a:endParaRPr lang="en-US" sz="1600" b="1" dirty="0">
                        <a:solidFill>
                          <a:schemeClr val="tx1"/>
                        </a:solidFill>
                      </a:endParaRPr>
                    </a:p>
                  </a:txBody>
                  <a:tcPr anchor="ctr"/>
                </a:tc>
              </a:tr>
              <a:tr h="731928">
                <a:tc>
                  <a:txBody>
                    <a:bodyPr/>
                    <a:lstStyle/>
                    <a:p>
                      <a:r>
                        <a:rPr lang="en-US" sz="1600" b="1" dirty="0" smtClean="0">
                          <a:solidFill>
                            <a:schemeClr val="tx1"/>
                          </a:solidFill>
                        </a:rPr>
                        <a:t>Desirable</a:t>
                      </a:r>
                      <a:r>
                        <a:rPr lang="en-US" sz="1600" b="1" baseline="0" dirty="0" smtClean="0">
                          <a:solidFill>
                            <a:schemeClr val="tx1"/>
                          </a:solidFill>
                        </a:rPr>
                        <a:t> </a:t>
                      </a:r>
                      <a:r>
                        <a:rPr lang="en-US" sz="1600" b="1" dirty="0" smtClean="0">
                          <a:solidFill>
                            <a:schemeClr val="tx1"/>
                          </a:solidFill>
                        </a:rPr>
                        <a:t>peak power consumption for PHY</a:t>
                      </a:r>
                      <a:endParaRPr lang="en-US" sz="1600" b="1" dirty="0">
                        <a:solidFill>
                          <a:schemeClr val="tx1"/>
                        </a:solidFill>
                      </a:endParaRPr>
                    </a:p>
                  </a:txBody>
                  <a:tcPr anchor="ctr"/>
                </a:tc>
                <a:tc>
                  <a:txBody>
                    <a:bodyPr/>
                    <a:lstStyle/>
                    <a:p>
                      <a:pPr algn="r"/>
                      <a:r>
                        <a:rPr lang="en-US" sz="1600" b="1" dirty="0" smtClean="0">
                          <a:solidFill>
                            <a:schemeClr val="tx1"/>
                          </a:solidFill>
                        </a:rPr>
                        <a:t>&lt;15mW</a:t>
                      </a:r>
                    </a:p>
                    <a:p>
                      <a:pPr algn="r"/>
                      <a:r>
                        <a:rPr lang="en-US" sz="1600" b="1" dirty="0" smtClean="0">
                          <a:solidFill>
                            <a:schemeClr val="tx1"/>
                          </a:solidFill>
                        </a:rPr>
                        <a:t>(typical)</a:t>
                      </a:r>
                      <a:endParaRPr lang="en-US" sz="1600" b="1" dirty="0">
                        <a:solidFill>
                          <a:schemeClr val="tx1"/>
                        </a:solidFill>
                      </a:endParaRPr>
                    </a:p>
                  </a:txBody>
                  <a:tcPr anchor="ctr"/>
                </a:tc>
                <a:tc>
                  <a:txBody>
                    <a:bodyPr/>
                    <a:lstStyle/>
                    <a:p>
                      <a:pPr algn="r"/>
                      <a:r>
                        <a:rPr lang="en-US" sz="1600" b="1" dirty="0" smtClean="0">
                          <a:solidFill>
                            <a:schemeClr val="tx1"/>
                          </a:solidFill>
                        </a:rPr>
                        <a:t>5mW</a:t>
                      </a:r>
                      <a:endParaRPr lang="en-US" sz="1600" b="1" dirty="0">
                        <a:solidFill>
                          <a:schemeClr val="tx1"/>
                        </a:solidFill>
                      </a:endParaRPr>
                    </a:p>
                  </a:txBody>
                  <a:tcPr anchor="ctr"/>
                </a:tc>
                <a:tc>
                  <a:txBody>
                    <a:bodyPr/>
                    <a:lstStyle/>
                    <a:p>
                      <a:endParaRPr lang="en-US" dirty="0"/>
                    </a:p>
                  </a:txBody>
                  <a:tcPr anchor="ctr"/>
                </a:tc>
              </a:tr>
              <a:tr h="731928">
                <a:tc>
                  <a:txBody>
                    <a:bodyPr/>
                    <a:lstStyle/>
                    <a:p>
                      <a:pPr marL="0" algn="l" defTabSz="914400" rtl="0" eaLnBrk="1" latinLnBrk="0" hangingPunct="1"/>
                      <a:r>
                        <a:rPr lang="en-US" sz="1600" b="1" kern="1200" dirty="0" smtClean="0">
                          <a:solidFill>
                            <a:schemeClr val="tx1"/>
                          </a:solidFill>
                          <a:latin typeface="+mn-lt"/>
                          <a:ea typeface="+mn-ea"/>
                          <a:cs typeface="+mn-cs"/>
                        </a:rPr>
                        <a:t>Energy/bit</a:t>
                      </a:r>
                      <a:endParaRPr lang="en-US" sz="1600" b="1" kern="1200" dirty="0">
                        <a:solidFill>
                          <a:schemeClr val="tx1"/>
                        </a:solidFill>
                        <a:latin typeface="+mn-lt"/>
                        <a:ea typeface="+mn-ea"/>
                        <a:cs typeface="+mn-cs"/>
                      </a:endParaRPr>
                    </a:p>
                  </a:txBody>
                  <a:tcPr anchor="ctr"/>
                </a:tc>
                <a:tc>
                  <a:txBody>
                    <a:bodyPr/>
                    <a:lstStyle/>
                    <a:p>
                      <a:pPr algn="r"/>
                      <a:r>
                        <a:rPr lang="en-US" sz="1600" b="1" dirty="0" smtClean="0">
                          <a:solidFill>
                            <a:schemeClr val="tx1"/>
                          </a:solidFill>
                        </a:rPr>
                        <a:t>-</a:t>
                      </a:r>
                      <a:endParaRPr lang="en-US" sz="1600" b="1" dirty="0">
                        <a:solidFill>
                          <a:schemeClr val="tx1"/>
                        </a:solidFill>
                      </a:endParaRPr>
                    </a:p>
                  </a:txBody>
                  <a:tcPr anchor="ctr"/>
                </a:tc>
                <a:tc>
                  <a:txBody>
                    <a:bodyPr/>
                    <a:lstStyle/>
                    <a:p>
                      <a:pPr algn="r"/>
                      <a:r>
                        <a:rPr lang="en-US" sz="1600" b="1" dirty="0" smtClean="0">
                          <a:solidFill>
                            <a:schemeClr val="tx1"/>
                          </a:solidFill>
                        </a:rPr>
                        <a:t>&lt; 5 </a:t>
                      </a:r>
                      <a:r>
                        <a:rPr lang="en-US" sz="1600" b="1" dirty="0" err="1" smtClean="0">
                          <a:solidFill>
                            <a:schemeClr val="tx1"/>
                          </a:solidFill>
                        </a:rPr>
                        <a:t>nJ</a:t>
                      </a:r>
                      <a:r>
                        <a:rPr lang="en-US" sz="1600" b="1" dirty="0" smtClean="0">
                          <a:solidFill>
                            <a:schemeClr val="tx1"/>
                          </a:solidFill>
                        </a:rPr>
                        <a:t>/bit</a:t>
                      </a:r>
                      <a:endParaRPr lang="en-US" sz="1600" b="1" dirty="0">
                        <a:solidFill>
                          <a:schemeClr val="tx1"/>
                        </a:solidFill>
                      </a:endParaRPr>
                    </a:p>
                  </a:txBody>
                  <a:tcPr anchor="ctr"/>
                </a:tc>
                <a:tc>
                  <a:txBody>
                    <a:bodyPr/>
                    <a:lstStyle/>
                    <a:p>
                      <a:endParaRPr lang="en-US" dirty="0"/>
                    </a:p>
                  </a:txBody>
                  <a:tcPr anchor="ctr"/>
                </a:tc>
              </a:tr>
              <a:tr h="514857">
                <a:tc>
                  <a:txBody>
                    <a:bodyPr/>
                    <a:lstStyle/>
                    <a:p>
                      <a:r>
                        <a:rPr lang="en-US" sz="1600" b="1" dirty="0" smtClean="0">
                          <a:solidFill>
                            <a:schemeClr val="tx1"/>
                          </a:solidFill>
                        </a:rPr>
                        <a:t>Frequency</a:t>
                      </a:r>
                      <a:r>
                        <a:rPr lang="en-US" sz="1600" b="1" baseline="0" dirty="0" smtClean="0">
                          <a:solidFill>
                            <a:schemeClr val="tx1"/>
                          </a:solidFill>
                        </a:rPr>
                        <a:t> Band</a:t>
                      </a:r>
                      <a:endParaRPr lang="en-US" sz="1600" b="1" dirty="0">
                        <a:solidFill>
                          <a:schemeClr val="tx1"/>
                        </a:solidFill>
                      </a:endParaRPr>
                    </a:p>
                  </a:txBody>
                  <a:tcPr anchor="ctr"/>
                </a:tc>
                <a:tc>
                  <a:txBody>
                    <a:bodyPr/>
                    <a:lstStyle/>
                    <a:p>
                      <a:pPr algn="r"/>
                      <a:r>
                        <a:rPr lang="en-US" sz="1600" b="1" dirty="0" smtClean="0">
                          <a:solidFill>
                            <a:schemeClr val="tx1"/>
                          </a:solidFill>
                        </a:rPr>
                        <a:t>2.4GHz &amp;</a:t>
                      </a:r>
                    </a:p>
                    <a:p>
                      <a:pPr algn="r"/>
                      <a:r>
                        <a:rPr lang="en-US" sz="1600" b="1" dirty="0" smtClean="0">
                          <a:solidFill>
                            <a:schemeClr val="tx1"/>
                          </a:solidFill>
                        </a:rPr>
                        <a:t>Sub 1 GHz</a:t>
                      </a:r>
                      <a:endParaRPr lang="en-US" sz="1600" b="1" dirty="0">
                        <a:solidFill>
                          <a:schemeClr val="tx1"/>
                        </a:solidFill>
                      </a:endParaRPr>
                    </a:p>
                  </a:txBody>
                  <a:tcPr anchor="ctr"/>
                </a:tc>
                <a:tc>
                  <a:txBody>
                    <a:bodyPr/>
                    <a:lstStyle/>
                    <a:p>
                      <a:pPr algn="r"/>
                      <a:r>
                        <a:rPr lang="en-US" sz="1600" b="1" dirty="0" smtClean="0">
                          <a:solidFill>
                            <a:schemeClr val="tx1"/>
                          </a:solidFill>
                        </a:rPr>
                        <a:t>-</a:t>
                      </a:r>
                      <a:endParaRPr lang="en-US" sz="1600" b="1" dirty="0">
                        <a:solidFill>
                          <a:schemeClr val="tx1"/>
                        </a:solidFill>
                      </a:endParaRPr>
                    </a:p>
                  </a:txBody>
                  <a:tcPr anchor="ctr"/>
                </a:tc>
                <a:tc>
                  <a:txBody>
                    <a:bodyPr/>
                    <a:lstStyle/>
                    <a:p>
                      <a:endParaRPr lang="en-US" dirty="0"/>
                    </a:p>
                  </a:txBody>
                  <a:tcPr anchor="ctr"/>
                </a:tc>
              </a:tr>
            </a:tbl>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20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 et al</a:t>
            </a:r>
            <a:r>
              <a:rPr lang="en-US" altLang="en-US" sz="1200" dirty="0" smtClean="0">
                <a:latin typeface="Times New Roman" pitchFamily="18" charset="0"/>
              </a:rPr>
              <a:t>.</a:t>
            </a:r>
            <a:endParaRPr lang="en-US" altLang="en-US" sz="1200" dirty="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 End -</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5219203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sz="3200" dirty="0" smtClean="0"/>
              <a:t>Re-cap: Application Analysis (15/13-478r0)</a:t>
            </a:r>
            <a:endParaRPr lang="en-US" sz="3200" dirty="0"/>
          </a:p>
        </p:txBody>
      </p:sp>
      <p:sp>
        <p:nvSpPr>
          <p:cNvPr id="6" name="Slide Number Placeholder 5"/>
          <p:cNvSpPr>
            <a:spLocks noGrp="1"/>
          </p:cNvSpPr>
          <p:nvPr>
            <p:ph type="sldNum" sz="quarter" idx="12"/>
          </p:nvPr>
        </p:nvSpPr>
        <p:spPr/>
        <p:txBody>
          <a:bodyPr/>
          <a:lstStyle/>
          <a:p>
            <a:fld id="{DDC65801-2451-43E5-82AE-8B0A0FE9D452}" type="slidenum">
              <a:rPr lang="en-US" smtClean="0"/>
              <a:pPr/>
              <a:t>3</a:t>
            </a:fld>
            <a:endParaRPr lang="en-US"/>
          </a:p>
        </p:txBody>
      </p:sp>
      <p:sp>
        <p:nvSpPr>
          <p:cNvPr id="7" name="フッター プレースホルダ 2"/>
          <p:cNvSpPr>
            <a:spLocks noGrp="1"/>
          </p:cNvSpPr>
          <p:nvPr>
            <p:ph type="ftr" sz="quarter" idx="11"/>
          </p:nvPr>
        </p:nvSpPr>
        <p:spPr>
          <a:xfrm>
            <a:off x="5436096" y="6475413"/>
            <a:ext cx="3124200" cy="184666"/>
          </a:xfrm>
          <a:noFill/>
        </p:spPr>
        <p:txBody>
          <a:bodyPr/>
          <a:lstStyle/>
          <a:p>
            <a:r>
              <a:rPr lang="en-US" altLang="en-US" dirty="0"/>
              <a:t>Chiu Ngo (Samsung) et al.</a:t>
            </a:r>
          </a:p>
        </p:txBody>
      </p:sp>
      <p:sp>
        <p:nvSpPr>
          <p:cNvPr id="8" name="日付プレースホルダ 1"/>
          <p:cNvSpPr>
            <a:spLocks noGrp="1"/>
          </p:cNvSpPr>
          <p:nvPr>
            <p:ph type="dt" sz="quarter" idx="10"/>
          </p:nvPr>
        </p:nvSpPr>
        <p:spPr>
          <a:xfrm>
            <a:off x="685800" y="378281"/>
            <a:ext cx="1600200" cy="215444"/>
          </a:xfrm>
          <a:noFill/>
        </p:spPr>
        <p:txBody>
          <a:bodyPr/>
          <a:lstStyle/>
          <a:p>
            <a:r>
              <a:rPr lang="en-US" altLang="ja-JP" dirty="0" smtClean="0"/>
              <a:t>March 2015</a:t>
            </a:r>
            <a:endParaRPr lang="en-US" altLang="ja-JP" dirty="0"/>
          </a:p>
        </p:txBody>
      </p:sp>
      <p:sp>
        <p:nvSpPr>
          <p:cNvPr id="9" name="Title 1"/>
          <p:cNvSpPr txBox="1">
            <a:spLocks/>
          </p:cNvSpPr>
          <p:nvPr/>
        </p:nvSpPr>
        <p:spPr bwMode="auto">
          <a:xfrm>
            <a:off x="685800" y="6858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endParaRPr lang="en-US" kern="0" dirty="0"/>
          </a:p>
        </p:txBody>
      </p:sp>
      <p:graphicFrame>
        <p:nvGraphicFramePr>
          <p:cNvPr id="10" name="Content Placeholder 3"/>
          <p:cNvGraphicFramePr>
            <a:graphicFrameLocks noGrp="1"/>
          </p:cNvGraphicFramePr>
          <p:nvPr>
            <p:ph idx="1"/>
            <p:extLst>
              <p:ext uri="{D42A27DB-BD31-4B8C-83A1-F6EECF244321}">
                <p14:modId xmlns:p14="http://schemas.microsoft.com/office/powerpoint/2010/main" val="1308322246"/>
              </p:ext>
            </p:extLst>
          </p:nvPr>
        </p:nvGraphicFramePr>
        <p:xfrm>
          <a:off x="457200" y="1753779"/>
          <a:ext cx="8229600" cy="4342221"/>
        </p:xfrm>
        <a:graphic>
          <a:graphicData uri="http://schemas.openxmlformats.org/drawingml/2006/table">
            <a:tbl>
              <a:tblPr firstRow="1" bandRow="1">
                <a:tableStyleId>{5C22544A-7EE6-4342-B048-85BDC9FD1C3A}</a:tableStyleId>
              </a:tblPr>
              <a:tblGrid>
                <a:gridCol w="4114800"/>
                <a:gridCol w="1371600"/>
                <a:gridCol w="1295400"/>
                <a:gridCol w="1447800"/>
              </a:tblGrid>
              <a:tr h="518469">
                <a:tc>
                  <a:txBody>
                    <a:bodyPr/>
                    <a:lstStyle/>
                    <a:p>
                      <a:pPr algn="ctr"/>
                      <a:r>
                        <a:rPr lang="en-US" sz="1400" dirty="0" smtClean="0"/>
                        <a:t>Market Sector</a:t>
                      </a:r>
                      <a:endParaRPr lang="en-US" sz="14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t>Big Network?</a:t>
                      </a:r>
                      <a:r>
                        <a:rPr lang="en-US" sz="1400" baseline="0" dirty="0" smtClean="0"/>
                        <a:t> </a:t>
                      </a:r>
                      <a:endParaRPr lang="en-US" sz="1400" dirty="0"/>
                    </a:p>
                  </a:txBody>
                  <a:tcPr anchor="ctr"/>
                </a:tc>
                <a:tc>
                  <a:txBody>
                    <a:bodyPr/>
                    <a:lstStyle/>
                    <a:p>
                      <a:pPr algn="ctr"/>
                      <a:r>
                        <a:rPr lang="en-US" sz="1400" dirty="0" smtClean="0"/>
                        <a:t>Sensor Size Matters?</a:t>
                      </a:r>
                      <a:endParaRPr lang="en-US" sz="1400" dirty="0"/>
                    </a:p>
                  </a:txBody>
                  <a:tcPr anchor="ctr"/>
                </a:tc>
                <a:tc>
                  <a:txBody>
                    <a:bodyPr/>
                    <a:lstStyle/>
                    <a:p>
                      <a:pPr algn="ctr"/>
                      <a:r>
                        <a:rPr lang="en-US" sz="1400" dirty="0" smtClean="0"/>
                        <a:t>Battery Life Matters?</a:t>
                      </a:r>
                      <a:endParaRPr lang="en-US" sz="1400" dirty="0"/>
                    </a:p>
                  </a:txBody>
                  <a:tcPr anchor="ctr"/>
                </a:tc>
              </a:tr>
              <a:tr h="300166">
                <a:tc>
                  <a:txBody>
                    <a:bodyPr/>
                    <a:lstStyle/>
                    <a:p>
                      <a:r>
                        <a:rPr lang="en-US" sz="1400" dirty="0" smtClean="0"/>
                        <a:t>Smart Energy/Smart</a:t>
                      </a:r>
                      <a:r>
                        <a:rPr lang="en-US" sz="1400" baseline="0" dirty="0" smtClean="0"/>
                        <a:t> Grid</a:t>
                      </a:r>
                      <a:endParaRPr lang="en-US" sz="1400" dirty="0"/>
                    </a:p>
                  </a:txBody>
                  <a:tcPr anchor="ctr"/>
                </a:tc>
                <a:tc>
                  <a:txBody>
                    <a:bodyPr/>
                    <a:lstStyle/>
                    <a:p>
                      <a:pPr algn="ctr"/>
                      <a:r>
                        <a:rPr lang="en-US" sz="1400" dirty="0" smtClean="0"/>
                        <a:t>H</a:t>
                      </a:r>
                      <a:endParaRPr lang="en-US" sz="1400" dirty="0"/>
                    </a:p>
                  </a:txBody>
                  <a:tcPr anchor="ctr"/>
                </a:tc>
                <a:tc>
                  <a:txBody>
                    <a:bodyPr/>
                    <a:lstStyle/>
                    <a:p>
                      <a:pPr algn="ctr"/>
                      <a:r>
                        <a:rPr lang="en-US" sz="1400" dirty="0" smtClean="0"/>
                        <a:t>L</a:t>
                      </a:r>
                      <a:endParaRPr lang="en-US" sz="1400" dirty="0"/>
                    </a:p>
                  </a:txBody>
                  <a:tcPr anchor="ctr"/>
                </a:tc>
                <a:tc>
                  <a:txBody>
                    <a:bodyPr/>
                    <a:lstStyle/>
                    <a:p>
                      <a:pPr algn="ctr"/>
                      <a:r>
                        <a:rPr lang="en-US" sz="1400" dirty="0" smtClean="0"/>
                        <a:t>L</a:t>
                      </a:r>
                      <a:endParaRPr lang="en-US" sz="1400" dirty="0"/>
                    </a:p>
                  </a:txBody>
                  <a:tcPr anchor="ctr"/>
                </a:tc>
              </a:tr>
              <a:tr h="300166">
                <a:tc>
                  <a:txBody>
                    <a:bodyPr/>
                    <a:lstStyle/>
                    <a:p>
                      <a:r>
                        <a:rPr lang="en-US" sz="1400" b="1" dirty="0" smtClean="0">
                          <a:solidFill>
                            <a:srgbClr val="2C0AF6"/>
                          </a:solidFill>
                        </a:rPr>
                        <a:t>Smart Utility (Gas/Water)</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dirty="0" smtClean="0">
                          <a:solidFill>
                            <a:srgbClr val="2C0AF6"/>
                          </a:solidFill>
                        </a:rPr>
                        <a:t>L</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r>
                        <a:rPr lang="en-US" sz="1400" b="1" dirty="0" smtClean="0">
                          <a:solidFill>
                            <a:srgbClr val="2C0AF6"/>
                          </a:solidFill>
                        </a:rPr>
                        <a:t>Building Automation</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dirty="0" smtClean="0">
                          <a:solidFill>
                            <a:srgbClr val="2C0AF6"/>
                          </a:solidFill>
                        </a:rPr>
                        <a:t>M</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r>
                        <a:rPr lang="en-US" sz="1400" dirty="0" smtClean="0"/>
                        <a:t>Home Automation</a:t>
                      </a:r>
                      <a:endParaRPr lang="en-US" sz="1400" dirty="0"/>
                    </a:p>
                  </a:txBody>
                  <a:tcPr anchor="ctr"/>
                </a:tc>
                <a:tc>
                  <a:txBody>
                    <a:bodyPr/>
                    <a:lstStyle/>
                    <a:p>
                      <a:pPr algn="ctr"/>
                      <a:r>
                        <a:rPr lang="en-US" sz="1400" dirty="0" smtClean="0"/>
                        <a:t>M</a:t>
                      </a:r>
                      <a:endParaRPr lang="en-US" sz="1400" dirty="0"/>
                    </a:p>
                  </a:txBody>
                  <a:tcPr anchor="ctr"/>
                </a:tc>
                <a:tc>
                  <a:txBody>
                    <a:bodyPr/>
                    <a:lstStyle/>
                    <a:p>
                      <a:pPr algn="ctr"/>
                      <a:r>
                        <a:rPr lang="en-US" sz="1400" dirty="0" smtClean="0"/>
                        <a:t>M</a:t>
                      </a:r>
                      <a:endParaRPr lang="en-US" sz="1400" dirty="0"/>
                    </a:p>
                  </a:txBody>
                  <a:tcPr anchor="ctr"/>
                </a:tc>
                <a:tc>
                  <a:txBody>
                    <a:bodyPr/>
                    <a:lstStyle/>
                    <a:p>
                      <a:pPr algn="ctr"/>
                      <a:r>
                        <a:rPr lang="en-US" sz="1400" dirty="0" smtClean="0"/>
                        <a:t>M</a:t>
                      </a:r>
                      <a:endParaRPr lang="en-US" sz="1400" dirty="0"/>
                    </a:p>
                  </a:txBody>
                  <a:tcPr anchor="ctr"/>
                </a:tc>
              </a:tr>
              <a:tr h="300166">
                <a:tc>
                  <a:txBody>
                    <a:bodyPr/>
                    <a:lstStyle/>
                    <a:p>
                      <a:r>
                        <a:rPr lang="en-US" sz="1400" dirty="0" smtClean="0"/>
                        <a:t>Wireless Control</a:t>
                      </a:r>
                      <a:endParaRPr lang="en-US" sz="1400" dirty="0"/>
                    </a:p>
                  </a:txBody>
                  <a:tcPr anchor="ctr"/>
                </a:tc>
                <a:tc>
                  <a:txBody>
                    <a:bodyPr/>
                    <a:lstStyle/>
                    <a:p>
                      <a:pPr algn="ctr"/>
                      <a:r>
                        <a:rPr lang="en-US" sz="1400" dirty="0" smtClean="0"/>
                        <a:t>L</a:t>
                      </a:r>
                      <a:endParaRPr lang="en-US" sz="1400" dirty="0"/>
                    </a:p>
                  </a:txBody>
                  <a:tcPr anchor="ctr"/>
                </a:tc>
                <a:tc>
                  <a:txBody>
                    <a:bodyPr/>
                    <a:lstStyle/>
                    <a:p>
                      <a:pPr algn="ctr"/>
                      <a:r>
                        <a:rPr lang="en-US" sz="1400" dirty="0" smtClean="0"/>
                        <a:t>L</a:t>
                      </a:r>
                      <a:endParaRPr lang="en-US" sz="1400" dirty="0"/>
                    </a:p>
                  </a:txBody>
                  <a:tcPr anchor="ctr"/>
                </a:tc>
                <a:tc>
                  <a:txBody>
                    <a:bodyPr/>
                    <a:lstStyle/>
                    <a:p>
                      <a:pPr algn="ctr"/>
                      <a:r>
                        <a:rPr lang="en-US" sz="1400" dirty="0" smtClean="0"/>
                        <a:t>M</a:t>
                      </a:r>
                      <a:endParaRPr lang="en-US" sz="1400" dirty="0"/>
                    </a:p>
                  </a:txBody>
                  <a:tcPr anchor="ctr"/>
                </a:tc>
              </a:tr>
              <a:tr h="300166">
                <a:tc>
                  <a:txBody>
                    <a:bodyPr/>
                    <a:lstStyle/>
                    <a:p>
                      <a:r>
                        <a:rPr lang="en-US" sz="1400" b="1" dirty="0" smtClean="0">
                          <a:solidFill>
                            <a:srgbClr val="FF0000"/>
                          </a:solidFill>
                        </a:rPr>
                        <a:t>Medical / Health</a:t>
                      </a:r>
                      <a:r>
                        <a:rPr lang="en-US" sz="1400" b="1" baseline="0" dirty="0" smtClean="0">
                          <a:solidFill>
                            <a:srgbClr val="FF0000"/>
                          </a:solidFill>
                        </a:rPr>
                        <a:t> Care</a:t>
                      </a:r>
                      <a:endParaRPr lang="en-US" sz="1400" b="1" dirty="0">
                        <a:solidFill>
                          <a:srgbClr val="FF0000"/>
                        </a:solidFill>
                      </a:endParaRPr>
                    </a:p>
                  </a:txBody>
                  <a:tcPr anchor="ctr"/>
                </a:tc>
                <a:tc>
                  <a:txBody>
                    <a:bodyPr/>
                    <a:lstStyle/>
                    <a:p>
                      <a:pPr algn="ctr"/>
                      <a:r>
                        <a:rPr lang="en-US" sz="1400" dirty="0" smtClean="0">
                          <a:solidFill>
                            <a:srgbClr val="2C0AF6"/>
                          </a:solidFill>
                        </a:rPr>
                        <a:t>L</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r>
                        <a:rPr lang="en-US" sz="1400" b="1" dirty="0" smtClean="0">
                          <a:solidFill>
                            <a:srgbClr val="2C0AF6"/>
                          </a:solidFill>
                        </a:rPr>
                        <a:t>Retail Service</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b="0" dirty="0" smtClean="0">
                          <a:solidFill>
                            <a:srgbClr val="2C0AF6"/>
                          </a:solidFill>
                        </a:rPr>
                        <a:t>M</a:t>
                      </a:r>
                      <a:endParaRPr lang="en-US" sz="1400" b="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r>
                        <a:rPr lang="en-US" sz="1400" b="1" dirty="0" smtClean="0">
                          <a:solidFill>
                            <a:srgbClr val="FF0000"/>
                          </a:solidFill>
                        </a:rPr>
                        <a:t>Telecom Service</a:t>
                      </a:r>
                      <a:endParaRPr lang="en-US" sz="1400" b="1" dirty="0">
                        <a:solidFill>
                          <a:srgbClr val="FF0000"/>
                        </a:solidFill>
                      </a:endParaRPr>
                    </a:p>
                  </a:txBody>
                  <a:tcPr anchor="ctr"/>
                </a:tc>
                <a:tc>
                  <a:txBody>
                    <a:bodyPr/>
                    <a:lstStyle/>
                    <a:p>
                      <a:pPr algn="ctr"/>
                      <a:r>
                        <a:rPr lang="en-US" sz="1400" dirty="0" smtClean="0">
                          <a:solidFill>
                            <a:srgbClr val="2C0AF6"/>
                          </a:solidFill>
                        </a:rPr>
                        <a:t>L</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96240">
                <a:tc>
                  <a:txBody>
                    <a:bodyPr/>
                    <a:lstStyle/>
                    <a:p>
                      <a:r>
                        <a:rPr lang="en-US" sz="1400" b="1" dirty="0" smtClean="0">
                          <a:solidFill>
                            <a:srgbClr val="2C0AF6"/>
                          </a:solidFill>
                        </a:rPr>
                        <a:t>Industrial</a:t>
                      </a:r>
                      <a:r>
                        <a:rPr lang="en-US" sz="1400" b="1" baseline="0" dirty="0" smtClean="0">
                          <a:solidFill>
                            <a:srgbClr val="2C0AF6"/>
                          </a:solidFill>
                        </a:rPr>
                        <a:t> Monitoring </a:t>
                      </a:r>
                      <a:r>
                        <a:rPr lang="en-US" sz="1400" baseline="0" dirty="0" smtClean="0">
                          <a:solidFill>
                            <a:srgbClr val="2C0AF6"/>
                          </a:solidFill>
                        </a:rPr>
                        <a:t>(e.g. bridges, pipe lines)</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dirty="0" smtClean="0">
                          <a:solidFill>
                            <a:srgbClr val="2C0AF6"/>
                          </a:solidFill>
                        </a:rPr>
                        <a:t>L</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r>
                        <a:rPr lang="en-US" sz="1400" b="1" dirty="0" smtClean="0">
                          <a:solidFill>
                            <a:srgbClr val="2C0AF6"/>
                          </a:solidFill>
                        </a:rPr>
                        <a:t>Environment Monitoring</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dirty="0" smtClean="0">
                          <a:solidFill>
                            <a:srgbClr val="2C0AF6"/>
                          </a:solidFill>
                        </a:rPr>
                        <a:t>L</a:t>
                      </a:r>
                      <a:endParaRPr lang="en-US" sz="1400"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001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solidFill>
                            <a:srgbClr val="FF0000"/>
                          </a:solidFill>
                        </a:rPr>
                        <a:t>Shelf Label</a:t>
                      </a:r>
                      <a:r>
                        <a:rPr lang="en-US" sz="1400" b="1" baseline="0" dirty="0" smtClean="0">
                          <a:solidFill>
                            <a:srgbClr val="FF0000"/>
                          </a:solidFill>
                        </a:rPr>
                        <a:t> </a:t>
                      </a:r>
                      <a:r>
                        <a:rPr lang="en-US" sz="1400" b="1" dirty="0" smtClean="0">
                          <a:solidFill>
                            <a:srgbClr val="FF0000"/>
                          </a:solidFill>
                        </a:rPr>
                        <a:t>/ Inventory Tracking</a:t>
                      </a:r>
                      <a:endParaRPr lang="en-US" sz="1400" b="1" dirty="0">
                        <a:solidFill>
                          <a:srgbClr val="FF0000"/>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c>
                  <a:txBody>
                    <a:bodyPr/>
                    <a:lstStyle/>
                    <a:p>
                      <a:pPr algn="ctr"/>
                      <a:r>
                        <a:rPr lang="en-US" sz="1400" b="1" dirty="0" smtClean="0">
                          <a:solidFill>
                            <a:srgbClr val="2C0AF6"/>
                          </a:solidFill>
                        </a:rPr>
                        <a:t>H</a:t>
                      </a:r>
                      <a:endParaRPr lang="en-US" sz="1400" b="1" dirty="0">
                        <a:solidFill>
                          <a:srgbClr val="2C0AF6"/>
                        </a:solidFill>
                      </a:endParaRPr>
                    </a:p>
                  </a:txBody>
                  <a:tcPr anchor="ctr"/>
                </a:tc>
              </a:tr>
              <a:tr h="379512">
                <a:tc>
                  <a:txBody>
                    <a:bodyPr/>
                    <a:lstStyle/>
                    <a:p>
                      <a:pPr marL="0" algn="l" defTabSz="914400" rtl="0" eaLnBrk="1" latinLnBrk="0" hangingPunct="1"/>
                      <a:r>
                        <a:rPr lang="en-US" sz="1400" b="1" kern="1200" dirty="0" smtClean="0">
                          <a:solidFill>
                            <a:srgbClr val="2C0AF6"/>
                          </a:solidFill>
                          <a:latin typeface="+mn-lt"/>
                          <a:ea typeface="+mn-ea"/>
                          <a:cs typeface="+mn-cs"/>
                        </a:rPr>
                        <a:t>Energy-Harvesting Sensor </a:t>
                      </a:r>
                      <a:endParaRPr lang="en-US" sz="1400" b="1" kern="1200" dirty="0">
                        <a:solidFill>
                          <a:srgbClr val="2C0AF6"/>
                        </a:solidFill>
                        <a:latin typeface="+mn-lt"/>
                        <a:ea typeface="+mn-ea"/>
                        <a:cs typeface="+mn-cs"/>
                      </a:endParaRPr>
                    </a:p>
                  </a:txBody>
                  <a:tcPr anchor="ctr"/>
                </a:tc>
                <a:tc>
                  <a:txBody>
                    <a:bodyPr/>
                    <a:lstStyle/>
                    <a:p>
                      <a:pPr algn="ctr"/>
                      <a:r>
                        <a:rPr lang="en-US" sz="1400" b="0" dirty="0" smtClean="0">
                          <a:solidFill>
                            <a:srgbClr val="2C0AF6"/>
                          </a:solidFill>
                        </a:rPr>
                        <a:t>L</a:t>
                      </a:r>
                      <a:endParaRPr lang="en-US" sz="1400" b="0" dirty="0">
                        <a:solidFill>
                          <a:srgbClr val="2C0AF6"/>
                        </a:solidFill>
                      </a:endParaRPr>
                    </a:p>
                  </a:txBody>
                  <a:tcPr anchor="ctr"/>
                </a:tc>
                <a:tc>
                  <a:txBody>
                    <a:bodyPr/>
                    <a:lstStyle/>
                    <a:p>
                      <a:pPr algn="ctr"/>
                      <a:r>
                        <a:rPr lang="en-US" sz="1400" b="0" dirty="0" smtClean="0">
                          <a:solidFill>
                            <a:srgbClr val="2C0AF6"/>
                          </a:solidFill>
                        </a:rPr>
                        <a:t>M</a:t>
                      </a:r>
                      <a:endParaRPr lang="en-US" sz="1400" b="0" dirty="0">
                        <a:solidFill>
                          <a:srgbClr val="2C0AF6"/>
                        </a:solidFill>
                      </a:endParaRPr>
                    </a:p>
                  </a:txBody>
                  <a:tcPr anchor="ctr"/>
                </a:tc>
                <a:tc>
                  <a:txBody>
                    <a:bodyPr/>
                    <a:lstStyle/>
                    <a:p>
                      <a:pPr algn="ctr"/>
                      <a:r>
                        <a:rPr lang="en-US" sz="1400" b="1" dirty="0" smtClean="0">
                          <a:solidFill>
                            <a:srgbClr val="2C0AF6"/>
                          </a:solidFill>
                        </a:rPr>
                        <a:t>HH</a:t>
                      </a:r>
                      <a:endParaRPr lang="en-US" sz="1400" b="1" dirty="0">
                        <a:solidFill>
                          <a:srgbClr val="2C0AF6"/>
                        </a:solidFill>
                      </a:endParaRPr>
                    </a:p>
                  </a:txBody>
                  <a:tcPr anchor="ctr"/>
                </a:tc>
              </a:tr>
            </a:tbl>
          </a:graphicData>
        </a:graphic>
      </p:graphicFrame>
      <p:sp>
        <p:nvSpPr>
          <p:cNvPr id="11" name="TextBox 10"/>
          <p:cNvSpPr txBox="1"/>
          <p:nvPr/>
        </p:nvSpPr>
        <p:spPr>
          <a:xfrm>
            <a:off x="2209800" y="6093296"/>
            <a:ext cx="5029200" cy="338554"/>
          </a:xfrm>
          <a:prstGeom prst="rect">
            <a:avLst/>
          </a:prstGeom>
          <a:noFill/>
        </p:spPr>
        <p:txBody>
          <a:bodyPr wrap="square" rtlCol="0">
            <a:spAutoFit/>
          </a:bodyPr>
          <a:lstStyle/>
          <a:p>
            <a:r>
              <a:rPr lang="en-US" sz="1600" b="1" dirty="0" smtClean="0"/>
              <a:t>H: highly true;	M: often true;	L: least true</a:t>
            </a:r>
            <a:endParaRPr lang="en-US" sz="1600" b="1" dirty="0"/>
          </a:p>
        </p:txBody>
      </p:sp>
      <p:sp>
        <p:nvSpPr>
          <p:cNvPr id="12" name="Title 1"/>
          <p:cNvSpPr txBox="1">
            <a:spLocks/>
          </p:cNvSpPr>
          <p:nvPr/>
        </p:nvSpPr>
        <p:spPr bwMode="auto">
          <a:xfrm>
            <a:off x="685800" y="1371600"/>
            <a:ext cx="77724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smtClean="0"/>
              <a:t>Wireless Sensor Market Analysis</a:t>
            </a:r>
            <a:endParaRPr lang="en-US" kern="0" dirty="0"/>
          </a:p>
        </p:txBody>
      </p:sp>
    </p:spTree>
    <p:extLst>
      <p:ext uri="{BB962C8B-B14F-4D97-AF65-F5344CB8AC3E}">
        <p14:creationId xmlns:p14="http://schemas.microsoft.com/office/powerpoint/2010/main" val="4718431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70992"/>
          </a:xfrm>
        </p:spPr>
        <p:txBody>
          <a:bodyPr/>
          <a:lstStyle/>
          <a:p>
            <a:r>
              <a:rPr lang="en-US" dirty="0" smtClean="0"/>
              <a:t>Application Requirements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6065839"/>
              </p:ext>
            </p:extLst>
          </p:nvPr>
        </p:nvGraphicFramePr>
        <p:xfrm>
          <a:off x="179510" y="1628800"/>
          <a:ext cx="8856985" cy="4406007"/>
        </p:xfrm>
        <a:graphic>
          <a:graphicData uri="http://schemas.openxmlformats.org/drawingml/2006/table">
            <a:tbl>
              <a:tblPr firstRow="1" bandRow="1">
                <a:tableStyleId>{5C22544A-7EE6-4342-B048-85BDC9FD1C3A}</a:tableStyleId>
              </a:tblPr>
              <a:tblGrid>
                <a:gridCol w="1440162"/>
                <a:gridCol w="838935"/>
                <a:gridCol w="680471"/>
                <a:gridCol w="848946"/>
                <a:gridCol w="929970"/>
                <a:gridCol w="774976"/>
                <a:gridCol w="823246"/>
                <a:gridCol w="936104"/>
                <a:gridCol w="720080"/>
                <a:gridCol w="864095"/>
              </a:tblGrid>
              <a:tr h="518469">
                <a:tc>
                  <a:txBody>
                    <a:bodyPr/>
                    <a:lstStyle/>
                    <a:p>
                      <a:pPr algn="ctr"/>
                      <a:r>
                        <a:rPr lang="en-US" sz="1100" dirty="0" smtClean="0"/>
                        <a:t>Market Sector</a:t>
                      </a:r>
                      <a:endParaRPr lang="en-US" sz="11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Data Rate</a:t>
                      </a:r>
                    </a:p>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t>(Kbps)</a:t>
                      </a:r>
                      <a:endParaRPr lang="en-US" sz="1100" dirty="0"/>
                    </a:p>
                  </a:txBody>
                  <a:tcPr anchor="ctr"/>
                </a:tc>
                <a:tc>
                  <a:txBody>
                    <a:bodyPr/>
                    <a:lstStyle/>
                    <a:p>
                      <a:pPr algn="ctr"/>
                      <a:r>
                        <a:rPr lang="en-US" sz="1100" dirty="0" smtClean="0"/>
                        <a:t>Range</a:t>
                      </a:r>
                    </a:p>
                    <a:p>
                      <a:pPr algn="ctr"/>
                      <a:r>
                        <a:rPr lang="en-US" sz="1100" dirty="0" smtClean="0"/>
                        <a:t>(m)</a:t>
                      </a:r>
                      <a:endParaRPr lang="en-US" sz="1100" dirty="0"/>
                    </a:p>
                  </a:txBody>
                  <a:tcPr anchor="ctr"/>
                </a:tc>
                <a:tc>
                  <a:txBody>
                    <a:bodyPr/>
                    <a:lstStyle/>
                    <a:p>
                      <a:pPr algn="ctr"/>
                      <a:r>
                        <a:rPr lang="en-US" sz="1100" dirty="0" smtClean="0"/>
                        <a:t>Number of Nodes</a:t>
                      </a:r>
                      <a:endParaRPr lang="en-US" sz="1100" dirty="0"/>
                    </a:p>
                  </a:txBody>
                  <a:tcPr anchor="ctr"/>
                </a:tc>
                <a:tc>
                  <a:txBody>
                    <a:bodyPr/>
                    <a:lstStyle/>
                    <a:p>
                      <a:pPr algn="ctr"/>
                      <a:r>
                        <a:rPr lang="en-US" sz="1100" dirty="0" smtClean="0"/>
                        <a:t>Reliability</a:t>
                      </a:r>
                      <a:endParaRPr lang="en-US" sz="1100" dirty="0"/>
                    </a:p>
                  </a:txBody>
                  <a:tcPr anchor="ctr"/>
                </a:tc>
                <a:tc>
                  <a:txBody>
                    <a:bodyPr/>
                    <a:lstStyle/>
                    <a:p>
                      <a:pPr algn="ctr"/>
                      <a:r>
                        <a:rPr lang="en-US" sz="1100" dirty="0" smtClean="0"/>
                        <a:t>Form</a:t>
                      </a:r>
                      <a:r>
                        <a:rPr lang="en-US" sz="1100" baseline="0" dirty="0" smtClean="0"/>
                        <a:t> Factor</a:t>
                      </a:r>
                      <a:endParaRPr lang="en-US" sz="1100" dirty="0"/>
                    </a:p>
                  </a:txBody>
                  <a:tcPr anchor="ctr"/>
                </a:tc>
                <a:tc>
                  <a:txBody>
                    <a:bodyPr/>
                    <a:lstStyle/>
                    <a:p>
                      <a:pPr algn="ctr"/>
                      <a:r>
                        <a:rPr lang="en-US" sz="1100" dirty="0" smtClean="0"/>
                        <a:t>Duty Cycle</a:t>
                      </a:r>
                      <a:endParaRPr lang="en-US" sz="1100" dirty="0"/>
                    </a:p>
                  </a:txBody>
                  <a:tcPr anchor="ctr"/>
                </a:tc>
                <a:tc>
                  <a:txBody>
                    <a:bodyPr/>
                    <a:lstStyle/>
                    <a:p>
                      <a:pPr algn="ctr"/>
                      <a:r>
                        <a:rPr lang="en-US" sz="1100" dirty="0" smtClean="0"/>
                        <a:t>Payload Size</a:t>
                      </a:r>
                      <a:endParaRPr lang="en-US" sz="1100" dirty="0"/>
                    </a:p>
                  </a:txBody>
                  <a:tcPr anchor="ctr"/>
                </a:tc>
                <a:tc>
                  <a:txBody>
                    <a:bodyPr/>
                    <a:lstStyle/>
                    <a:p>
                      <a:pPr algn="ctr"/>
                      <a:r>
                        <a:rPr lang="en-US" sz="1100" dirty="0" smtClean="0"/>
                        <a:t>Mobility</a:t>
                      </a:r>
                      <a:endParaRPr lang="en-US" sz="1100" dirty="0"/>
                    </a:p>
                  </a:txBody>
                  <a:tcPr anchor="ctr"/>
                </a:tc>
                <a:tc>
                  <a:txBody>
                    <a:bodyPr/>
                    <a:lstStyle/>
                    <a:p>
                      <a:pPr algn="ctr"/>
                      <a:r>
                        <a:rPr lang="en-US" sz="1100" dirty="0" smtClean="0"/>
                        <a:t>Battery Life</a:t>
                      </a:r>
                      <a:endParaRPr lang="en-US" sz="1100" dirty="0"/>
                    </a:p>
                  </a:txBody>
                  <a:tcPr anchor="ctr"/>
                </a:tc>
              </a:tr>
              <a:tr h="300166">
                <a:tc>
                  <a:txBody>
                    <a:bodyPr/>
                    <a:lstStyle/>
                    <a:p>
                      <a:r>
                        <a:rPr lang="en-US" sz="1100" b="1" dirty="0" smtClean="0">
                          <a:solidFill>
                            <a:schemeClr val="tx1"/>
                          </a:solidFill>
                        </a:rPr>
                        <a:t>Smart Utility (Gas/Water)</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30</a:t>
                      </a:r>
                      <a:endParaRPr lang="en-US" sz="1100" b="1" dirty="0">
                        <a:solidFill>
                          <a:schemeClr val="tx1"/>
                        </a:solidFill>
                      </a:endParaRPr>
                    </a:p>
                  </a:txBody>
                  <a:tcPr anchor="ctr"/>
                </a:tc>
                <a:tc>
                  <a:txBody>
                    <a:bodyPr/>
                    <a:lstStyle/>
                    <a:p>
                      <a:pPr algn="r"/>
                      <a:r>
                        <a:rPr lang="en-US" sz="1100" b="1" dirty="0" smtClean="0">
                          <a:solidFill>
                            <a:schemeClr val="tx1"/>
                          </a:solidFill>
                        </a:rPr>
                        <a:t>1000s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No</a:t>
                      </a:r>
                      <a:endParaRPr lang="en-US" sz="1100" b="1" dirty="0">
                        <a:solidFill>
                          <a:schemeClr val="tx1"/>
                        </a:solidFill>
                      </a:endParaRPr>
                    </a:p>
                  </a:txBody>
                  <a:tcPr anchor="ctr"/>
                </a:tc>
                <a:tc>
                  <a:txBody>
                    <a:bodyPr/>
                    <a:lstStyle/>
                    <a:p>
                      <a:pPr algn="r"/>
                      <a:r>
                        <a:rPr lang="en-US" sz="1100" b="1" dirty="0"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chemeClr val="tx1"/>
                          </a:solidFill>
                        </a:rPr>
                        <a:t>Building Automation</a:t>
                      </a:r>
                      <a:endParaRPr lang="en-US" sz="1100" b="1" dirty="0">
                        <a:solidFill>
                          <a:schemeClr val="tx1"/>
                        </a:solidFill>
                      </a:endParaRPr>
                    </a:p>
                  </a:txBody>
                  <a:tcPr anchor="ctr"/>
                </a:tc>
                <a:tc>
                  <a:txBody>
                    <a:bodyPr/>
                    <a:lstStyle/>
                    <a:p>
                      <a:pPr algn="r"/>
                      <a:r>
                        <a:rPr lang="en-US" sz="1100" b="1" dirty="0" smtClean="0">
                          <a:solidFill>
                            <a:schemeClr val="tx1"/>
                          </a:solidFill>
                        </a:rPr>
                        <a:t>1000</a:t>
                      </a:r>
                      <a:endParaRPr lang="en-US" sz="1100" b="1" dirty="0">
                        <a:solidFill>
                          <a:schemeClr val="tx1"/>
                        </a:solidFill>
                      </a:endParaRPr>
                    </a:p>
                  </a:txBody>
                  <a:tcPr anchor="ct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100" b="1" dirty="0" smtClean="0">
                          <a:solidFill>
                            <a:schemeClr val="tx1"/>
                          </a:solidFill>
                        </a:rPr>
                        <a:t>30</a:t>
                      </a:r>
                      <a:endParaRPr lang="en-US" sz="1100" b="1" dirty="0">
                        <a:solidFill>
                          <a:schemeClr val="tx1"/>
                        </a:solidFill>
                      </a:endParaRPr>
                    </a:p>
                  </a:txBody>
                  <a:tcPr anchor="ctr"/>
                </a:tc>
                <a:tc>
                  <a:txBody>
                    <a:bodyPr/>
                    <a:lstStyle/>
                    <a:p>
                      <a:pPr algn="r"/>
                      <a:r>
                        <a:rPr lang="en-US" sz="1100" b="1" dirty="0" smtClean="0">
                          <a:solidFill>
                            <a:schemeClr val="tx1"/>
                          </a:solidFill>
                        </a:rPr>
                        <a:t>100s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a:t>
                      </a:r>
                      <a:r>
                        <a:rPr lang="en-US" sz="1100" b="1" baseline="0" dirty="0" smtClean="0">
                          <a:solidFill>
                            <a:schemeClr val="tx1"/>
                          </a:solidFill>
                        </a:rPr>
                        <a:t> </a:t>
                      </a:r>
                      <a:r>
                        <a:rPr lang="en-US" sz="1100" b="1" dirty="0" smtClean="0">
                          <a:solidFill>
                            <a:schemeClr val="tx1"/>
                          </a:solidFill>
                        </a:rPr>
                        <a:t>M</a:t>
                      </a:r>
                      <a:endParaRPr lang="en-US" sz="1100" b="1" dirty="0">
                        <a:solidFill>
                          <a:schemeClr val="tx1"/>
                        </a:solidFill>
                      </a:endParaRPr>
                    </a:p>
                  </a:txBody>
                  <a:tcPr anchor="ctr"/>
                </a:tc>
                <a:tc>
                  <a:txBody>
                    <a:bodyPr/>
                    <a:lstStyle/>
                    <a:p>
                      <a:pPr algn="r"/>
                      <a:r>
                        <a:rPr lang="en-US" sz="1100" b="1" dirty="0" smtClean="0">
                          <a:solidFill>
                            <a:schemeClr val="tx1"/>
                          </a:solidFill>
                        </a:rPr>
                        <a:t>Mid</a:t>
                      </a:r>
                      <a:endParaRPr lang="en-US" sz="1100" b="1" dirty="0">
                        <a:solidFill>
                          <a:schemeClr val="tx1"/>
                        </a:solidFill>
                      </a:endParaRPr>
                    </a:p>
                  </a:txBody>
                  <a:tcPr anchor="ctr"/>
                </a:tc>
                <a:tc>
                  <a:txBody>
                    <a:bodyPr/>
                    <a:lstStyle/>
                    <a:p>
                      <a:pPr algn="r"/>
                      <a:r>
                        <a:rPr lang="en-US" sz="1100" b="1" dirty="0" smtClean="0">
                          <a:solidFill>
                            <a:schemeClr val="tx1"/>
                          </a:solidFill>
                        </a:rPr>
                        <a:t>Mid</a:t>
                      </a:r>
                      <a:endParaRPr lang="en-US" sz="1100" b="1" dirty="0">
                        <a:solidFill>
                          <a:schemeClr val="tx1"/>
                        </a:solidFill>
                      </a:endParaRPr>
                    </a:p>
                  </a:txBody>
                  <a:tcPr anchor="ctr"/>
                </a:tc>
                <a:tc>
                  <a:txBody>
                    <a:bodyPr/>
                    <a:lstStyle/>
                    <a:p>
                      <a:pPr algn="r"/>
                      <a:r>
                        <a:rPr lang="en-US" sz="1100" b="1" dirty="0" smtClean="0">
                          <a:solidFill>
                            <a:schemeClr val="tx1"/>
                          </a:solidFill>
                        </a:rPr>
                        <a:t>No</a:t>
                      </a:r>
                      <a:endParaRPr lang="en-US" sz="1100" b="1" dirty="0">
                        <a:solidFill>
                          <a:schemeClr val="tx1"/>
                        </a:solidFill>
                      </a:endParaRPr>
                    </a:p>
                  </a:txBody>
                  <a:tcPr anchor="ctr"/>
                </a:tc>
                <a:tc>
                  <a:txBody>
                    <a:bodyPr/>
                    <a:lstStyle/>
                    <a:p>
                      <a:pPr algn="r"/>
                      <a:r>
                        <a:rPr lang="en-US" sz="1100" b="1" dirty="0"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rgbClr val="FF0000"/>
                          </a:solidFill>
                        </a:rPr>
                        <a:t>Medical / Health</a:t>
                      </a:r>
                      <a:r>
                        <a:rPr lang="en-US" sz="1100" b="1" baseline="0" dirty="0" smtClean="0">
                          <a:solidFill>
                            <a:srgbClr val="FF0000"/>
                          </a:solidFill>
                        </a:rPr>
                        <a:t> Care</a:t>
                      </a:r>
                      <a:endParaRPr lang="en-US" sz="1100" b="1" dirty="0">
                        <a:solidFill>
                          <a:srgbClr val="FF0000"/>
                        </a:solidFill>
                      </a:endParaRPr>
                    </a:p>
                  </a:txBody>
                  <a:tcPr anchor="ctr"/>
                </a:tc>
                <a:tc>
                  <a:txBody>
                    <a:bodyPr/>
                    <a:lstStyle/>
                    <a:p>
                      <a:pPr algn="r"/>
                      <a:r>
                        <a:rPr lang="en-US" sz="1100" b="1" dirty="0" smtClean="0">
                          <a:solidFill>
                            <a:schemeClr val="tx1"/>
                          </a:solidFill>
                        </a:rPr>
                        <a:t>1000</a:t>
                      </a:r>
                      <a:endParaRPr lang="en-US" sz="1100" b="1" dirty="0">
                        <a:solidFill>
                          <a:schemeClr val="tx1"/>
                        </a:solidFill>
                      </a:endParaRPr>
                    </a:p>
                  </a:txBody>
                  <a:tcPr anchor="ctr"/>
                </a:tc>
                <a:tc>
                  <a:txBody>
                    <a:bodyPr/>
                    <a:lstStyle/>
                    <a:p>
                      <a:pPr algn="r"/>
                      <a:r>
                        <a:rPr lang="en-US" sz="1100" b="1" dirty="0" smtClean="0">
                          <a:solidFill>
                            <a:schemeClr val="tx1"/>
                          </a:solidFill>
                        </a:rPr>
                        <a:t>10</a:t>
                      </a:r>
                      <a:endParaRPr lang="en-US" sz="1100" b="1" dirty="0">
                        <a:solidFill>
                          <a:schemeClr val="tx1"/>
                        </a:solidFill>
                      </a:endParaRPr>
                    </a:p>
                  </a:txBody>
                  <a:tcPr anchor="ctr"/>
                </a:tc>
                <a:tc>
                  <a:txBody>
                    <a:bodyPr/>
                    <a:lstStyle/>
                    <a:p>
                      <a:pPr algn="r"/>
                      <a:r>
                        <a:rPr lang="en-US" sz="1100" b="1" dirty="0" smtClean="0">
                          <a:solidFill>
                            <a:schemeClr val="tx1"/>
                          </a:solidFill>
                        </a:rPr>
                        <a:t>10s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Small-Mid</a:t>
                      </a:r>
                      <a:endParaRPr lang="en-US" sz="1100" b="1" dirty="0">
                        <a:solidFill>
                          <a:schemeClr val="tx1"/>
                        </a:solidFill>
                      </a:endParaRPr>
                    </a:p>
                  </a:txBody>
                  <a:tcPr anchor="ctr"/>
                </a:tc>
                <a:tc>
                  <a:txBody>
                    <a:bodyPr/>
                    <a:lstStyle/>
                    <a:p>
                      <a:pPr algn="r"/>
                      <a:r>
                        <a:rPr lang="en-US" sz="1100" b="1" dirty="0" smtClean="0">
                          <a:solidFill>
                            <a:schemeClr val="tx1"/>
                          </a:solidFill>
                        </a:rPr>
                        <a:t>Yes</a:t>
                      </a:r>
                      <a:endParaRPr lang="en-US" sz="1100" b="1" dirty="0">
                        <a:solidFill>
                          <a:schemeClr val="tx1"/>
                        </a:solidFill>
                      </a:endParaRPr>
                    </a:p>
                  </a:txBody>
                  <a:tcPr anchor="ctr"/>
                </a:tc>
                <a:tc>
                  <a:txBody>
                    <a:bodyPr/>
                    <a:lstStyle/>
                    <a:p>
                      <a:pPr algn="r"/>
                      <a:r>
                        <a:rPr lang="en-US" sz="1100" b="1" dirty="0" smtClean="0">
                          <a:solidFill>
                            <a:schemeClr val="tx1"/>
                          </a:solidFill>
                        </a:rPr>
                        <a:t>Days-</a:t>
                      </a:r>
                      <a:r>
                        <a:rPr lang="en-US" sz="1100" b="1" dirty="0" err="1" smtClean="0">
                          <a:solidFill>
                            <a:schemeClr val="tx1"/>
                          </a:solidFill>
                        </a:rPr>
                        <a:t>Mos</a:t>
                      </a:r>
                      <a:endParaRPr lang="en-US" sz="1100" b="1" dirty="0">
                        <a:solidFill>
                          <a:schemeClr val="tx1"/>
                        </a:solidFill>
                      </a:endParaRPr>
                    </a:p>
                  </a:txBody>
                  <a:tcPr anchor="ctr"/>
                </a:tc>
              </a:tr>
              <a:tr h="300166">
                <a:tc>
                  <a:txBody>
                    <a:bodyPr/>
                    <a:lstStyle/>
                    <a:p>
                      <a:r>
                        <a:rPr lang="en-US" sz="1100" b="1" dirty="0" smtClean="0">
                          <a:solidFill>
                            <a:schemeClr val="tx1"/>
                          </a:solidFill>
                        </a:rPr>
                        <a:t>Retail Service</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30</a:t>
                      </a:r>
                      <a:endParaRPr lang="en-US" sz="1100" b="1" dirty="0">
                        <a:solidFill>
                          <a:schemeClr val="tx1"/>
                        </a:solidFill>
                      </a:endParaRPr>
                    </a:p>
                  </a:txBody>
                  <a:tcPr anchor="ctr"/>
                </a:tc>
                <a:tc>
                  <a:txBody>
                    <a:bodyPr/>
                    <a:lstStyle/>
                    <a:p>
                      <a:pPr algn="r"/>
                      <a:r>
                        <a:rPr lang="en-US" sz="1100" b="1" dirty="0" smtClean="0">
                          <a:solidFill>
                            <a:schemeClr val="tx1"/>
                          </a:solidFill>
                        </a:rPr>
                        <a:t>100s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Mid-High</a:t>
                      </a:r>
                      <a:endParaRPr lang="en-US" sz="1100" b="1" dirty="0">
                        <a:solidFill>
                          <a:schemeClr val="tx1"/>
                        </a:solidFill>
                      </a:endParaRPr>
                    </a:p>
                  </a:txBody>
                  <a:tcPr anchor="ctr"/>
                </a:tc>
                <a:tc>
                  <a:txBody>
                    <a:bodyPr/>
                    <a:lstStyle/>
                    <a:p>
                      <a:pPr algn="r"/>
                      <a:r>
                        <a:rPr lang="en-US" sz="1100" b="1" dirty="0" smtClean="0">
                          <a:solidFill>
                            <a:schemeClr val="tx1"/>
                          </a:solidFill>
                        </a:rPr>
                        <a:t>Mid-Large</a:t>
                      </a:r>
                      <a:endParaRPr lang="en-US" sz="1100" b="1" dirty="0">
                        <a:solidFill>
                          <a:schemeClr val="tx1"/>
                        </a:solidFill>
                      </a:endParaRPr>
                    </a:p>
                  </a:txBody>
                  <a:tcPr anchor="ctr"/>
                </a:tc>
                <a:tc>
                  <a:txBody>
                    <a:bodyPr/>
                    <a:lstStyle/>
                    <a:p>
                      <a:pPr algn="r"/>
                      <a:r>
                        <a:rPr lang="en-US" sz="1100" b="1" dirty="0" smtClean="0">
                          <a:solidFill>
                            <a:schemeClr val="tx1"/>
                          </a:solidFill>
                        </a:rPr>
                        <a:t>Yes</a:t>
                      </a:r>
                      <a:endParaRPr lang="en-US" sz="1100" b="1" dirty="0">
                        <a:solidFill>
                          <a:schemeClr val="tx1"/>
                        </a:solidFill>
                      </a:endParaRPr>
                    </a:p>
                  </a:txBody>
                  <a:tcPr anchor="ctr"/>
                </a:tc>
                <a:tc>
                  <a:txBody>
                    <a:bodyPr/>
                    <a:lstStyle/>
                    <a:p>
                      <a:pPr algn="r"/>
                      <a:r>
                        <a:rPr lang="en-US" sz="1100" b="1" dirty="0"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rgbClr val="FF0000"/>
                          </a:solidFill>
                        </a:rPr>
                        <a:t>Telecom Service</a:t>
                      </a:r>
                      <a:endParaRPr lang="en-US" sz="1100" b="1" dirty="0">
                        <a:solidFill>
                          <a:srgbClr val="FF0000"/>
                        </a:solidFill>
                      </a:endParaRPr>
                    </a:p>
                  </a:txBody>
                  <a:tcPr anchor="ctr"/>
                </a:tc>
                <a:tc>
                  <a:txBody>
                    <a:bodyPr/>
                    <a:lstStyle/>
                    <a:p>
                      <a:pPr algn="r"/>
                      <a:r>
                        <a:rPr lang="en-US" sz="1100" b="1" dirty="0" smtClean="0">
                          <a:solidFill>
                            <a:schemeClr val="tx1"/>
                          </a:solidFill>
                        </a:rPr>
                        <a:t>1000</a:t>
                      </a:r>
                      <a:endParaRPr lang="en-US" sz="1100" b="1" dirty="0">
                        <a:solidFill>
                          <a:schemeClr val="tx1"/>
                        </a:solidFill>
                      </a:endParaRPr>
                    </a:p>
                  </a:txBody>
                  <a:tcPr anchor="ctr"/>
                </a:tc>
                <a:tc>
                  <a:txBody>
                    <a:bodyPr/>
                    <a:lstStyle/>
                    <a:p>
                      <a:pPr algn="r"/>
                      <a:r>
                        <a:rPr lang="en-US" sz="1100" b="1" dirty="0" smtClean="0">
                          <a:solidFill>
                            <a:schemeClr val="tx1"/>
                          </a:solidFill>
                        </a:rPr>
                        <a:t>10</a:t>
                      </a:r>
                      <a:endParaRPr lang="en-US" sz="1100" b="1" dirty="0">
                        <a:solidFill>
                          <a:schemeClr val="tx1"/>
                        </a:solidFill>
                      </a:endParaRPr>
                    </a:p>
                  </a:txBody>
                  <a:tcPr anchor="ctr"/>
                </a:tc>
                <a:tc>
                  <a:txBody>
                    <a:bodyPr/>
                    <a:lstStyle/>
                    <a:p>
                      <a:pPr algn="r"/>
                      <a:r>
                        <a:rPr lang="en-US" sz="1100" b="1" dirty="0" smtClean="0">
                          <a:solidFill>
                            <a:schemeClr val="tx1"/>
                          </a:solidFill>
                        </a:rPr>
                        <a:t>10s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Mid-Large</a:t>
                      </a:r>
                      <a:endParaRPr lang="en-US" sz="1100" b="1" dirty="0">
                        <a:solidFill>
                          <a:schemeClr val="tx1"/>
                        </a:solidFill>
                      </a:endParaRPr>
                    </a:p>
                  </a:txBody>
                  <a:tcPr anchor="ctr"/>
                </a:tc>
                <a:tc>
                  <a:txBody>
                    <a:bodyPr/>
                    <a:lstStyle/>
                    <a:p>
                      <a:pPr algn="r"/>
                      <a:r>
                        <a:rPr lang="en-US" sz="1100" b="1" dirty="0" smtClean="0">
                          <a:solidFill>
                            <a:schemeClr val="tx1"/>
                          </a:solidFill>
                        </a:rPr>
                        <a:t>Yes</a:t>
                      </a:r>
                      <a:endParaRPr lang="en-US" sz="1100" b="1" dirty="0">
                        <a:solidFill>
                          <a:schemeClr val="tx1"/>
                        </a:solidFill>
                      </a:endParaRPr>
                    </a:p>
                  </a:txBody>
                  <a:tcPr anchor="ctr"/>
                </a:tc>
                <a:tc>
                  <a:txBody>
                    <a:bodyPr/>
                    <a:lstStyle/>
                    <a:p>
                      <a:pPr algn="r"/>
                      <a:r>
                        <a:rPr lang="en-US" sz="1100" b="1" dirty="0" smtClean="0">
                          <a:solidFill>
                            <a:schemeClr val="tx1"/>
                          </a:solidFill>
                        </a:rPr>
                        <a:t>Days</a:t>
                      </a:r>
                      <a:endParaRPr lang="en-US" sz="1100" b="1" dirty="0">
                        <a:solidFill>
                          <a:schemeClr val="tx1"/>
                        </a:solidFill>
                      </a:endParaRPr>
                    </a:p>
                  </a:txBody>
                  <a:tcPr anchor="ctr"/>
                </a:tc>
              </a:tr>
              <a:tr h="396240">
                <a:tc>
                  <a:txBody>
                    <a:bodyPr/>
                    <a:lstStyle/>
                    <a:p>
                      <a:r>
                        <a:rPr lang="en-US" sz="1100" b="1" dirty="0" smtClean="0">
                          <a:solidFill>
                            <a:schemeClr val="tx1"/>
                          </a:solidFill>
                        </a:rPr>
                        <a:t>Industrial</a:t>
                      </a:r>
                      <a:r>
                        <a:rPr lang="en-US" sz="1100" b="1" baseline="0" dirty="0" smtClean="0">
                          <a:solidFill>
                            <a:schemeClr val="tx1"/>
                          </a:solidFill>
                        </a:rPr>
                        <a:t> Monitoring</a:t>
                      </a:r>
                      <a:endParaRPr lang="en-US" sz="1100"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100s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dirty="0" smtClean="0">
                          <a:solidFill>
                            <a:schemeClr val="tx1"/>
                          </a:solidFill>
                        </a:rPr>
                        <a:t>Mid-High</a:t>
                      </a:r>
                      <a:endParaRPr lang="en-US" sz="1100" b="1" dirty="0">
                        <a:solidFill>
                          <a:schemeClr val="tx1"/>
                        </a:solidFill>
                      </a:endParaRPr>
                    </a:p>
                  </a:txBody>
                  <a:tcPr anchor="ctr"/>
                </a:tc>
                <a:tc>
                  <a:txBody>
                    <a:bodyPr/>
                    <a:lstStyle/>
                    <a:p>
                      <a:pPr algn="r"/>
                      <a:r>
                        <a:rPr lang="en-US" sz="1100" b="1" dirty="0" smtClean="0">
                          <a:solidFill>
                            <a:schemeClr val="tx1"/>
                          </a:solidFill>
                        </a:rPr>
                        <a:t>Small-Mid</a:t>
                      </a:r>
                      <a:endParaRPr lang="en-US" sz="1100" b="1" dirty="0">
                        <a:solidFill>
                          <a:schemeClr val="tx1"/>
                        </a:solidFill>
                      </a:endParaRPr>
                    </a:p>
                  </a:txBody>
                  <a:tcPr anchor="ctr"/>
                </a:tc>
                <a:tc>
                  <a:txBody>
                    <a:bodyPr/>
                    <a:lstStyle/>
                    <a:p>
                      <a:pPr algn="r"/>
                      <a:r>
                        <a:rPr lang="en-US" sz="1100" b="1" dirty="0" smtClean="0">
                          <a:solidFill>
                            <a:schemeClr val="tx1"/>
                          </a:solidFill>
                        </a:rPr>
                        <a:t>No</a:t>
                      </a:r>
                      <a:endParaRPr lang="en-US" sz="1100" b="1" dirty="0">
                        <a:solidFill>
                          <a:schemeClr val="tx1"/>
                        </a:solidFill>
                      </a:endParaRPr>
                    </a:p>
                  </a:txBody>
                  <a:tcPr anchor="ctr"/>
                </a:tc>
                <a:tc>
                  <a:txBody>
                    <a:bodyPr/>
                    <a:lstStyle/>
                    <a:p>
                      <a:pPr algn="r"/>
                      <a:r>
                        <a:rPr lang="en-US" sz="1100" b="1" dirty="0"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chemeClr val="tx1"/>
                          </a:solidFill>
                        </a:rPr>
                        <a:t>Environment Monitoring</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100s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No</a:t>
                      </a:r>
                      <a:endParaRPr lang="en-US" sz="1100" b="1" dirty="0">
                        <a:solidFill>
                          <a:schemeClr val="tx1"/>
                        </a:solidFill>
                      </a:endParaRPr>
                    </a:p>
                  </a:txBody>
                  <a:tcPr anchor="ctr"/>
                </a:tc>
                <a:tc>
                  <a:txBody>
                    <a:bodyPr/>
                    <a:lstStyle/>
                    <a:p>
                      <a:pPr algn="r"/>
                      <a:r>
                        <a:rPr lang="en-US" sz="1100" b="1" dirty="0"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chemeClr val="tx1"/>
                          </a:solidFill>
                        </a:rPr>
                        <a:t>Energy-Harvesting Sensor</a:t>
                      </a:r>
                      <a:r>
                        <a:rPr lang="en-US" sz="1100" b="1" baseline="0" dirty="0" smtClean="0">
                          <a:solidFill>
                            <a:schemeClr val="tx1"/>
                          </a:solidFill>
                        </a:rPr>
                        <a:t> </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10</a:t>
                      </a:r>
                      <a:endParaRPr lang="en-US" sz="1100" b="1" dirty="0">
                        <a:solidFill>
                          <a:schemeClr val="tx1"/>
                        </a:solidFill>
                      </a:endParaRPr>
                    </a:p>
                  </a:txBody>
                  <a:tcPr anchor="ctr"/>
                </a:tc>
                <a:tc>
                  <a:txBody>
                    <a:bodyPr/>
                    <a:lstStyle/>
                    <a:p>
                      <a:pPr algn="r"/>
                      <a:r>
                        <a:rPr lang="en-US" sz="1100" b="1" dirty="0" smtClean="0">
                          <a:solidFill>
                            <a:schemeClr val="tx1"/>
                          </a:solidFill>
                        </a:rPr>
                        <a:t>10s</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smtClean="0">
                          <a:solidFill>
                            <a:schemeClr val="tx1"/>
                          </a:solidFill>
                        </a:rPr>
                        <a:t>Years</a:t>
                      </a:r>
                      <a:endParaRPr lang="en-US" sz="1100" b="1" dirty="0">
                        <a:solidFill>
                          <a:schemeClr val="tx1"/>
                        </a:solidFill>
                      </a:endParaRPr>
                    </a:p>
                  </a:txBody>
                  <a:tcPr anchor="ctr"/>
                </a:tc>
              </a:tr>
              <a:tr h="300166">
                <a:tc>
                  <a:txBody>
                    <a:bodyPr/>
                    <a:lstStyle/>
                    <a:p>
                      <a:r>
                        <a:rPr lang="en-US" sz="1100" b="1" dirty="0" smtClean="0">
                          <a:solidFill>
                            <a:schemeClr val="tx1"/>
                          </a:solidFill>
                        </a:rPr>
                        <a:t>Smart Active Label</a:t>
                      </a:r>
                      <a:endParaRPr lang="en-US" sz="1100" b="1" dirty="0">
                        <a:solidFill>
                          <a:schemeClr val="tx1"/>
                        </a:solidFill>
                      </a:endParaRPr>
                    </a:p>
                  </a:txBody>
                  <a:tcPr anchor="ctr"/>
                </a:tc>
                <a:tc>
                  <a:txBody>
                    <a:bodyPr/>
                    <a:lstStyle/>
                    <a:p>
                      <a:pPr algn="r"/>
                      <a:r>
                        <a:rPr lang="en-US" sz="1100" b="1" dirty="0" smtClean="0">
                          <a:solidFill>
                            <a:schemeClr val="tx1"/>
                          </a:solidFill>
                        </a:rPr>
                        <a:t>100</a:t>
                      </a:r>
                      <a:endParaRPr lang="en-US" sz="1100" b="1" dirty="0">
                        <a:solidFill>
                          <a:schemeClr val="tx1"/>
                        </a:solidFill>
                      </a:endParaRPr>
                    </a:p>
                  </a:txBody>
                  <a:tcPr anchor="ctr"/>
                </a:tc>
                <a:tc>
                  <a:txBody>
                    <a:bodyPr/>
                    <a:lstStyle/>
                    <a:p>
                      <a:pPr algn="r"/>
                      <a:r>
                        <a:rPr lang="en-US" sz="1100" b="1" dirty="0" smtClean="0">
                          <a:solidFill>
                            <a:schemeClr val="tx1"/>
                          </a:solidFill>
                        </a:rPr>
                        <a:t>30</a:t>
                      </a:r>
                      <a:endParaRPr lang="en-US" sz="1100" b="1" dirty="0">
                        <a:solidFill>
                          <a:schemeClr val="tx1"/>
                        </a:solidFill>
                      </a:endParaRPr>
                    </a:p>
                  </a:txBody>
                  <a:tcPr anchor="ctr"/>
                </a:tc>
                <a:tc>
                  <a:txBody>
                    <a:bodyPr/>
                    <a:lstStyle/>
                    <a:p>
                      <a:pPr algn="r"/>
                      <a:r>
                        <a:rPr lang="en-US" sz="1100" b="1" dirty="0" smtClean="0">
                          <a:solidFill>
                            <a:schemeClr val="tx1"/>
                          </a:solidFill>
                        </a:rPr>
                        <a:t>1000s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Yes</a:t>
                      </a:r>
                      <a:endParaRPr lang="en-US" sz="1100" b="1" dirty="0">
                        <a:solidFill>
                          <a:schemeClr val="tx1"/>
                        </a:solidFill>
                      </a:endParaRPr>
                    </a:p>
                  </a:txBody>
                  <a:tcPr anchor="ctr"/>
                </a:tc>
                <a:tc>
                  <a:txBody>
                    <a:bodyPr/>
                    <a:lstStyle/>
                    <a:p>
                      <a:pPr algn="r"/>
                      <a:r>
                        <a:rPr lang="en-US" sz="1100" b="1" dirty="0" smtClean="0">
                          <a:solidFill>
                            <a:schemeClr val="tx1"/>
                          </a:solidFill>
                        </a:rPr>
                        <a:t>Days-</a:t>
                      </a:r>
                      <a:r>
                        <a:rPr lang="en-US" sz="1100" b="1" dirty="0" err="1" smtClean="0">
                          <a:solidFill>
                            <a:schemeClr val="tx1"/>
                          </a:solidFill>
                        </a:rPr>
                        <a:t>Mos</a:t>
                      </a:r>
                      <a:endParaRPr lang="en-US" sz="1100" b="1" dirty="0">
                        <a:solidFill>
                          <a:schemeClr val="tx1"/>
                        </a:solidFill>
                      </a:endParaRPr>
                    </a:p>
                  </a:txBody>
                  <a:tcPr anchor="ctr"/>
                </a:tc>
              </a:tr>
              <a:tr h="300166">
                <a:tc>
                  <a:txBody>
                    <a:bodyPr/>
                    <a:lstStyle/>
                    <a:p>
                      <a:r>
                        <a:rPr lang="en-US" sz="1100" b="1" dirty="0" smtClean="0">
                          <a:solidFill>
                            <a:srgbClr val="FF0000"/>
                          </a:solidFill>
                        </a:rPr>
                        <a:t>Shelf Label/ Inventory Tracking</a:t>
                      </a:r>
                      <a:endParaRPr lang="en-US" sz="1100" b="1" dirty="0">
                        <a:solidFill>
                          <a:srgbClr val="FF0000"/>
                        </a:solidFill>
                      </a:endParaRPr>
                    </a:p>
                  </a:txBody>
                  <a:tcPr anchor="ctr"/>
                </a:tc>
                <a:tc>
                  <a:txBody>
                    <a:bodyPr/>
                    <a:lstStyle/>
                    <a:p>
                      <a:pPr algn="r"/>
                      <a:r>
                        <a:rPr lang="en-US" sz="1100" b="1" dirty="0" smtClean="0">
                          <a:solidFill>
                            <a:schemeClr val="tx1"/>
                          </a:solidFill>
                        </a:rPr>
                        <a:t>1000</a:t>
                      </a:r>
                      <a:endParaRPr lang="en-US" sz="1100" b="1" dirty="0">
                        <a:solidFill>
                          <a:schemeClr val="tx1"/>
                        </a:solidFill>
                      </a:endParaRPr>
                    </a:p>
                  </a:txBody>
                  <a:tcPr anchor="ctr"/>
                </a:tc>
                <a:tc>
                  <a:txBody>
                    <a:bodyPr/>
                    <a:lstStyle/>
                    <a:p>
                      <a:pPr algn="r"/>
                      <a:r>
                        <a:rPr lang="en-US" sz="1100" b="1" dirty="0" smtClean="0">
                          <a:solidFill>
                            <a:schemeClr val="tx1"/>
                          </a:solidFill>
                        </a:rPr>
                        <a:t>30</a:t>
                      </a:r>
                      <a:endParaRPr lang="en-US" sz="1100" b="1" dirty="0">
                        <a:solidFill>
                          <a:schemeClr val="tx1"/>
                        </a:solidFill>
                      </a:endParaRPr>
                    </a:p>
                  </a:txBody>
                  <a:tcPr anchor="ctr"/>
                </a:tc>
                <a:tc>
                  <a:txBody>
                    <a:bodyPr/>
                    <a:lstStyle/>
                    <a:p>
                      <a:pPr algn="r"/>
                      <a:r>
                        <a:rPr lang="en-US" sz="1100" b="1" dirty="0" smtClean="0">
                          <a:solidFill>
                            <a:schemeClr val="tx1"/>
                          </a:solidFill>
                        </a:rPr>
                        <a:t>1000s</a:t>
                      </a:r>
                      <a:endParaRPr lang="en-US" sz="1100" b="1" dirty="0">
                        <a:solidFill>
                          <a:schemeClr val="tx1"/>
                        </a:solidFill>
                      </a:endParaRPr>
                    </a:p>
                  </a:txBody>
                  <a:tcPr anchor="ctr"/>
                </a:tc>
                <a:tc>
                  <a:txBody>
                    <a:bodyPr/>
                    <a:lstStyle/>
                    <a:p>
                      <a:pPr algn="r"/>
                      <a:r>
                        <a:rPr lang="en-US" sz="1100" b="1" dirty="0" smtClean="0">
                          <a:solidFill>
                            <a:schemeClr val="tx1"/>
                          </a:solidFill>
                        </a:rPr>
                        <a:t>High</a:t>
                      </a:r>
                      <a:endParaRPr lang="en-US" sz="1100" b="1" dirty="0">
                        <a:solidFill>
                          <a:schemeClr val="tx1"/>
                        </a:solidFill>
                      </a:endParaRPr>
                    </a:p>
                  </a:txBody>
                  <a:tcPr anchor="ctr"/>
                </a:tc>
                <a:tc>
                  <a:txBody>
                    <a:bodyPr/>
                    <a:lstStyle/>
                    <a:p>
                      <a:pPr algn="r"/>
                      <a:r>
                        <a:rPr lang="en-US" sz="1100" b="1" dirty="0" smtClean="0">
                          <a:solidFill>
                            <a:schemeClr val="tx1"/>
                          </a:solidFill>
                        </a:rPr>
                        <a:t>Small</a:t>
                      </a:r>
                      <a:endParaRPr lang="en-US" sz="1100" b="1" dirty="0">
                        <a:solidFill>
                          <a:schemeClr val="tx1"/>
                        </a:solidFill>
                      </a:endParaRPr>
                    </a:p>
                  </a:txBody>
                  <a:tcPr anchor="ctr"/>
                </a:tc>
                <a:tc>
                  <a:txBody>
                    <a:bodyPr/>
                    <a:lstStyle/>
                    <a:p>
                      <a:pPr algn="r"/>
                      <a:r>
                        <a:rPr lang="en-US" sz="1100" b="1" dirty="0" smtClean="0">
                          <a:solidFill>
                            <a:schemeClr val="tx1"/>
                          </a:solidFill>
                        </a:rPr>
                        <a:t>Low</a:t>
                      </a:r>
                      <a:endParaRPr lang="en-US" sz="1100" b="1" dirty="0">
                        <a:solidFill>
                          <a:schemeClr val="tx1"/>
                        </a:solidFill>
                      </a:endParaRPr>
                    </a:p>
                  </a:txBody>
                  <a:tcPr anchor="ctr"/>
                </a:tc>
                <a:tc>
                  <a:txBody>
                    <a:bodyPr/>
                    <a:lstStyle/>
                    <a:p>
                      <a:pPr algn="r"/>
                      <a:r>
                        <a:rPr lang="en-US" sz="1100" b="1" dirty="0" smtClean="0">
                          <a:solidFill>
                            <a:schemeClr val="tx1"/>
                          </a:solidFill>
                        </a:rPr>
                        <a:t>Mid-Large</a:t>
                      </a:r>
                      <a:endParaRPr lang="en-US" sz="1100" b="1" dirty="0">
                        <a:solidFill>
                          <a:schemeClr val="tx1"/>
                        </a:solidFill>
                      </a:endParaRPr>
                    </a:p>
                  </a:txBody>
                  <a:tcPr anchor="ctr"/>
                </a:tc>
                <a:tc>
                  <a:txBody>
                    <a:bodyPr/>
                    <a:lstStyle/>
                    <a:p>
                      <a:pPr algn="r"/>
                      <a:r>
                        <a:rPr lang="en-US" sz="1100" b="1" dirty="0" smtClean="0">
                          <a:solidFill>
                            <a:schemeClr val="tx1"/>
                          </a:solidFill>
                        </a:rPr>
                        <a:t>-</a:t>
                      </a:r>
                      <a:endParaRPr lang="en-US" sz="1100" b="1" dirty="0">
                        <a:solidFill>
                          <a:schemeClr val="tx1"/>
                        </a:solidFill>
                      </a:endParaRPr>
                    </a:p>
                  </a:txBody>
                  <a:tcPr anchor="ctr"/>
                </a:tc>
                <a:tc>
                  <a:txBody>
                    <a:bodyPr/>
                    <a:lstStyle/>
                    <a:p>
                      <a:pPr algn="r"/>
                      <a:r>
                        <a:rPr lang="en-US" sz="1100" b="1" dirty="0" smtClean="0">
                          <a:solidFill>
                            <a:schemeClr val="tx1"/>
                          </a:solidFill>
                        </a:rPr>
                        <a:t>Months-years</a:t>
                      </a:r>
                      <a:endParaRPr lang="en-US" sz="1100" b="1" dirty="0">
                        <a:solidFill>
                          <a:schemeClr val="tx1"/>
                        </a:solidFill>
                      </a:endParaRPr>
                    </a:p>
                  </a:txBody>
                  <a:tcPr anchor="ctr"/>
                </a:tc>
              </a:tr>
            </a:tbl>
          </a:graphicData>
        </a:graphic>
      </p:graphicFrame>
      <p:sp>
        <p:nvSpPr>
          <p:cNvPr id="6" name="Slide Number Placeholder 5"/>
          <p:cNvSpPr>
            <a:spLocks noGrp="1"/>
          </p:cNvSpPr>
          <p:nvPr>
            <p:ph type="sldNum" sz="quarter" idx="12"/>
          </p:nvPr>
        </p:nvSpPr>
        <p:spPr/>
        <p:txBody>
          <a:bodyPr/>
          <a:lstStyle/>
          <a:p>
            <a:fld id="{DDC65801-2451-43E5-82AE-8B0A0FE9D452}" type="slidenum">
              <a:rPr lang="en-US" smtClean="0"/>
              <a:pPr/>
              <a:t>4</a:t>
            </a:fld>
            <a:endParaRPr lang="en-US"/>
          </a:p>
        </p:txBody>
      </p:sp>
      <p:sp>
        <p:nvSpPr>
          <p:cNvPr id="7" name="フッター プレースホルダ 2"/>
          <p:cNvSpPr>
            <a:spLocks noGrp="1"/>
          </p:cNvSpPr>
          <p:nvPr>
            <p:ph type="ftr" sz="quarter" idx="11"/>
          </p:nvPr>
        </p:nvSpPr>
        <p:spPr>
          <a:xfrm>
            <a:off x="5436096" y="6475413"/>
            <a:ext cx="3124200" cy="184666"/>
          </a:xfrm>
          <a:noFill/>
        </p:spPr>
        <p:txBody>
          <a:bodyPr/>
          <a:lstStyle/>
          <a:p>
            <a:r>
              <a:rPr lang="en-US" altLang="en-US" dirty="0"/>
              <a:t>Chiu Ngo (Samsung) et al</a:t>
            </a:r>
            <a:r>
              <a:rPr lang="en-US" altLang="en-US" dirty="0" smtClean="0"/>
              <a:t>.</a:t>
            </a:r>
            <a:endParaRPr lang="en-US" altLang="ja-JP" dirty="0"/>
          </a:p>
        </p:txBody>
      </p:sp>
      <p:sp>
        <p:nvSpPr>
          <p:cNvPr id="8" name="日付プレースホルダ 1"/>
          <p:cNvSpPr>
            <a:spLocks noGrp="1"/>
          </p:cNvSpPr>
          <p:nvPr>
            <p:ph type="dt" sz="quarter" idx="10"/>
          </p:nvPr>
        </p:nvSpPr>
        <p:spPr>
          <a:xfrm>
            <a:off x="685800" y="378281"/>
            <a:ext cx="1600200" cy="215444"/>
          </a:xfrm>
          <a:noFill/>
        </p:spPr>
        <p:txBody>
          <a:bodyPr/>
          <a:lstStyle/>
          <a:p>
            <a:r>
              <a:rPr lang="en-US" altLang="ja-JP" dirty="0" smtClean="0"/>
              <a:t>March 2015</a:t>
            </a:r>
            <a:endParaRPr lang="en-US" altLang="ja-JP" dirty="0"/>
          </a:p>
        </p:txBody>
      </p:sp>
    </p:spTree>
    <p:extLst>
      <p:ext uri="{BB962C8B-B14F-4D97-AF65-F5344CB8AC3E}">
        <p14:creationId xmlns:p14="http://schemas.microsoft.com/office/powerpoint/2010/main" val="17750524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667000"/>
            <a:ext cx="7772400" cy="1066800"/>
          </a:xfrm>
        </p:spPr>
        <p:txBody>
          <a:bodyPr/>
          <a:lstStyle/>
          <a:p>
            <a:r>
              <a:rPr lang="en-US" b="1" dirty="0" smtClean="0"/>
              <a:t>ULP-TASK PHY </a:t>
            </a:r>
            <a:br>
              <a:rPr lang="en-US" b="1" dirty="0" smtClean="0"/>
            </a:br>
            <a:r>
              <a:rPr lang="en-US" b="1" dirty="0" smtClean="0"/>
              <a:t>Energy Efficiency </a:t>
            </a:r>
            <a:endParaRPr lang="en-US" b="1" dirty="0"/>
          </a:p>
        </p:txBody>
      </p:sp>
      <p:sp>
        <p:nvSpPr>
          <p:cNvPr id="6" name="Slide Number Placeholder 5"/>
          <p:cNvSpPr>
            <a:spLocks noGrp="1"/>
          </p:cNvSpPr>
          <p:nvPr>
            <p:ph type="sldNum" sz="quarter" idx="12"/>
          </p:nvPr>
        </p:nvSpPr>
        <p:spPr/>
        <p:txBody>
          <a:bodyPr/>
          <a:lstStyle/>
          <a:p>
            <a:pPr>
              <a:defRPr/>
            </a:pPr>
            <a:r>
              <a:rPr lang="en-US" altLang="en-US" smtClean="0"/>
              <a:t>Slide </a:t>
            </a:r>
            <a:fld id="{8E43AA95-E6C9-40F7-8E67-1E60DD291A83}" type="slidenum">
              <a:rPr lang="en-US" altLang="en-US" smtClean="0"/>
              <a:pPr>
                <a:defRPr/>
              </a:pPr>
              <a:t>5</a:t>
            </a:fld>
            <a:endParaRPr lang="en-US" altLang="en-US"/>
          </a:p>
        </p:txBody>
      </p:sp>
      <p:sp>
        <p:nvSpPr>
          <p:cNvPr id="7"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1864021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sz="2800" b="1" dirty="0" smtClean="0"/>
              <a:t>Power Consumption</a:t>
            </a:r>
            <a:endParaRPr lang="en-US" sz="2800" b="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01685264"/>
              </p:ext>
            </p:extLst>
          </p:nvPr>
        </p:nvGraphicFramePr>
        <p:xfrm>
          <a:off x="838200" y="1447799"/>
          <a:ext cx="3581400" cy="2599432"/>
        </p:xfrm>
        <a:graphic>
          <a:graphicData uri="http://schemas.openxmlformats.org/drawingml/2006/table">
            <a:tbl>
              <a:tblPr firstRow="1" bandRow="1">
                <a:tableStyleId>{5940675A-B579-460E-94D1-54222C63F5DA}</a:tableStyleId>
              </a:tblPr>
              <a:tblGrid>
                <a:gridCol w="1295400"/>
                <a:gridCol w="2286000"/>
              </a:tblGrid>
              <a:tr h="538474">
                <a:tc>
                  <a:txBody>
                    <a:bodyPr/>
                    <a:lstStyle/>
                    <a:p>
                      <a:pPr algn="ctr"/>
                      <a:r>
                        <a:rPr lang="en-US" sz="1400" baseline="0" dirty="0" err="1" smtClean="0"/>
                        <a:t>Tx</a:t>
                      </a:r>
                      <a:r>
                        <a:rPr lang="en-US" sz="1400" baseline="0" dirty="0" smtClean="0"/>
                        <a:t> C</a:t>
                      </a:r>
                      <a:r>
                        <a:rPr lang="en-US" sz="1400" dirty="0" smtClean="0"/>
                        <a:t>omponent</a:t>
                      </a:r>
                      <a:endParaRPr lang="en-US" sz="1400" dirty="0"/>
                    </a:p>
                  </a:txBody>
                  <a:tcPr>
                    <a:solidFill>
                      <a:schemeClr val="accent1">
                        <a:lumMod val="20000"/>
                        <a:lumOff val="80000"/>
                      </a:schemeClr>
                    </a:solidFill>
                  </a:tcPr>
                </a:tc>
                <a:tc>
                  <a:txBody>
                    <a:bodyPr/>
                    <a:lstStyle/>
                    <a:p>
                      <a:pPr algn="ctr"/>
                      <a:r>
                        <a:rPr lang="en-US" sz="1400" dirty="0" smtClean="0"/>
                        <a:t>Power (µW) @ -5 </a:t>
                      </a:r>
                      <a:r>
                        <a:rPr lang="en-US" sz="1400" dirty="0" err="1" smtClean="0"/>
                        <a:t>dBm</a:t>
                      </a:r>
                      <a:endParaRPr lang="en-US" sz="1400" dirty="0"/>
                    </a:p>
                  </a:txBody>
                  <a:tcPr>
                    <a:solidFill>
                      <a:schemeClr val="accent1">
                        <a:lumMod val="20000"/>
                        <a:lumOff val="80000"/>
                      </a:schemeClr>
                    </a:solidFill>
                  </a:tcPr>
                </a:tc>
              </a:tr>
              <a:tr h="393848">
                <a:tc>
                  <a:txBody>
                    <a:bodyPr/>
                    <a:lstStyle/>
                    <a:p>
                      <a:pPr algn="ctr"/>
                      <a:r>
                        <a:rPr lang="en-US" sz="1200" dirty="0" smtClean="0"/>
                        <a:t>Baseband</a:t>
                      </a:r>
                      <a:endParaRPr lang="en-US" sz="1200" dirty="0"/>
                    </a:p>
                  </a:txBody>
                  <a:tcPr/>
                </a:tc>
                <a:tc>
                  <a:txBody>
                    <a:bodyPr/>
                    <a:lstStyle/>
                    <a:p>
                      <a:pPr algn="ctr"/>
                      <a:r>
                        <a:rPr lang="en-US" sz="1200" dirty="0" smtClean="0"/>
                        <a:t>1000 </a:t>
                      </a:r>
                      <a:endParaRPr lang="en-US" sz="1200" dirty="0"/>
                    </a:p>
                  </a:txBody>
                  <a:tcPr/>
                </a:tc>
              </a:tr>
              <a:tr h="393848">
                <a:tc>
                  <a:txBody>
                    <a:bodyPr/>
                    <a:lstStyle/>
                    <a:p>
                      <a:pPr algn="ctr"/>
                      <a:r>
                        <a:rPr lang="en-US" sz="1200" dirty="0" smtClean="0"/>
                        <a:t>VCO</a:t>
                      </a:r>
                      <a:endParaRPr lang="en-US" sz="1200" dirty="0"/>
                    </a:p>
                  </a:txBody>
                  <a:tcPr/>
                </a:tc>
                <a:tc>
                  <a:txBody>
                    <a:bodyPr/>
                    <a:lstStyle/>
                    <a:p>
                      <a:pPr algn="ctr"/>
                      <a:r>
                        <a:rPr lang="en-US" sz="1200" dirty="0" smtClean="0"/>
                        <a:t>322 </a:t>
                      </a:r>
                      <a:endParaRPr lang="en-US" sz="1200" dirty="0"/>
                    </a:p>
                  </a:txBody>
                  <a:tcPr/>
                </a:tc>
              </a:tr>
              <a:tr h="393848">
                <a:tc>
                  <a:txBody>
                    <a:bodyPr/>
                    <a:lstStyle/>
                    <a:p>
                      <a:pPr algn="ctr"/>
                      <a:r>
                        <a:rPr lang="en-US" sz="1200" dirty="0" smtClean="0"/>
                        <a:t>Power</a:t>
                      </a:r>
                      <a:r>
                        <a:rPr lang="en-US" sz="1200" baseline="0" dirty="0" smtClean="0"/>
                        <a:t> Amplifier</a:t>
                      </a:r>
                      <a:endParaRPr lang="en-US" sz="1200" dirty="0"/>
                    </a:p>
                  </a:txBody>
                  <a:tcPr/>
                </a:tc>
                <a:tc>
                  <a:txBody>
                    <a:bodyPr/>
                    <a:lstStyle/>
                    <a:p>
                      <a:pPr algn="ctr"/>
                      <a:r>
                        <a:rPr lang="en-US" sz="1200" dirty="0" smtClean="0"/>
                        <a:t>2982</a:t>
                      </a:r>
                      <a:endParaRPr lang="en-US" sz="1200" dirty="0"/>
                    </a:p>
                  </a:txBody>
                  <a:tcPr/>
                </a:tc>
              </a:tr>
              <a:tr h="485566">
                <a:tc>
                  <a:txBody>
                    <a:bodyPr/>
                    <a:lstStyle/>
                    <a:p>
                      <a:pPr algn="ctr"/>
                      <a:r>
                        <a:rPr lang="en-US" sz="1200" dirty="0" smtClean="0"/>
                        <a:t>PLL + </a:t>
                      </a:r>
                      <a:r>
                        <a:rPr lang="en-US" sz="1200" dirty="0" err="1" smtClean="0"/>
                        <a:t>Freq</a:t>
                      </a:r>
                      <a:r>
                        <a:rPr lang="en-US" sz="1200" dirty="0" smtClean="0"/>
                        <a:t> Synthesizer</a:t>
                      </a:r>
                      <a:endParaRPr lang="en-US" sz="1200" dirty="0"/>
                    </a:p>
                  </a:txBody>
                  <a:tcPr/>
                </a:tc>
                <a:tc>
                  <a:txBody>
                    <a:bodyPr/>
                    <a:lstStyle/>
                    <a:p>
                      <a:pPr algn="ctr"/>
                      <a:r>
                        <a:rPr lang="en-US" sz="1200" dirty="0" smtClean="0"/>
                        <a:t>1000</a:t>
                      </a:r>
                      <a:endParaRPr lang="en-US" sz="1200" dirty="0"/>
                    </a:p>
                  </a:txBody>
                  <a:tcPr/>
                </a:tc>
              </a:tr>
              <a:tr h="393848">
                <a:tc>
                  <a:txBody>
                    <a:bodyPr/>
                    <a:lstStyle/>
                    <a:p>
                      <a:pPr algn="ctr"/>
                      <a:r>
                        <a:rPr lang="en-US" sz="1200" dirty="0" smtClean="0"/>
                        <a:t>Total</a:t>
                      </a:r>
                      <a:endParaRPr lang="en-US" sz="1200" dirty="0"/>
                    </a:p>
                  </a:txBody>
                  <a:tcPr/>
                </a:tc>
                <a:tc>
                  <a:txBody>
                    <a:bodyPr/>
                    <a:lstStyle/>
                    <a:p>
                      <a:pPr algn="ctr"/>
                      <a:r>
                        <a:rPr lang="en-US" sz="1200" dirty="0" smtClean="0"/>
                        <a:t>5304</a:t>
                      </a:r>
                      <a:endParaRPr lang="en-US" sz="1200" dirty="0"/>
                    </a:p>
                  </a:txBody>
                  <a:tcPr/>
                </a:tc>
              </a:tr>
            </a:tbl>
          </a:graphicData>
        </a:graphic>
      </p:graphicFrame>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6</a:t>
            </a:fld>
            <a:endParaRPr lang="en-US"/>
          </a:p>
        </p:txBody>
      </p:sp>
      <p:graphicFrame>
        <p:nvGraphicFramePr>
          <p:cNvPr id="8" name="Content Placeholder 6"/>
          <p:cNvGraphicFramePr>
            <a:graphicFrameLocks/>
          </p:cNvGraphicFramePr>
          <p:nvPr>
            <p:extLst>
              <p:ext uri="{D42A27DB-BD31-4B8C-83A1-F6EECF244321}">
                <p14:modId xmlns:p14="http://schemas.microsoft.com/office/powerpoint/2010/main" val="2086946814"/>
              </p:ext>
            </p:extLst>
          </p:nvPr>
        </p:nvGraphicFramePr>
        <p:xfrm>
          <a:off x="4876800" y="1447801"/>
          <a:ext cx="3505200" cy="2598731"/>
        </p:xfrm>
        <a:graphic>
          <a:graphicData uri="http://schemas.openxmlformats.org/drawingml/2006/table">
            <a:tbl>
              <a:tblPr firstRow="1" bandRow="1">
                <a:tableStyleId>{5940675A-B579-460E-94D1-54222C63F5DA}</a:tableStyleId>
              </a:tblPr>
              <a:tblGrid>
                <a:gridCol w="1343025"/>
                <a:gridCol w="2162175"/>
              </a:tblGrid>
              <a:tr h="505187">
                <a:tc>
                  <a:txBody>
                    <a:bodyPr/>
                    <a:lstStyle/>
                    <a:p>
                      <a:pPr algn="ctr"/>
                      <a:r>
                        <a:rPr lang="en-US" sz="1400" baseline="0" dirty="0" smtClean="0"/>
                        <a:t>Rx C</a:t>
                      </a:r>
                      <a:r>
                        <a:rPr lang="en-US" sz="1400" dirty="0" smtClean="0"/>
                        <a:t>omponent</a:t>
                      </a:r>
                      <a:endParaRPr lang="en-US" sz="1400" dirty="0"/>
                    </a:p>
                  </a:txBody>
                  <a:tcPr>
                    <a:solidFill>
                      <a:schemeClr val="accent1">
                        <a:lumMod val="20000"/>
                        <a:lumOff val="80000"/>
                      </a:schemeClr>
                    </a:solidFill>
                  </a:tcPr>
                </a:tc>
                <a:tc>
                  <a:txBody>
                    <a:bodyPr/>
                    <a:lstStyle/>
                    <a:p>
                      <a:pPr algn="ctr"/>
                      <a:r>
                        <a:rPr lang="en-US" sz="1400" dirty="0" smtClean="0"/>
                        <a:t>Power (µW)</a:t>
                      </a:r>
                      <a:endParaRPr lang="en-US" sz="1400" dirty="0"/>
                    </a:p>
                  </a:txBody>
                  <a:tcPr>
                    <a:solidFill>
                      <a:schemeClr val="accent1">
                        <a:lumMod val="20000"/>
                        <a:lumOff val="80000"/>
                      </a:schemeClr>
                    </a:solidFill>
                  </a:tcPr>
                </a:tc>
              </a:tr>
              <a:tr h="312732">
                <a:tc>
                  <a:txBody>
                    <a:bodyPr/>
                    <a:lstStyle/>
                    <a:p>
                      <a:pPr algn="ctr"/>
                      <a:r>
                        <a:rPr lang="en-US" sz="1200" dirty="0" smtClean="0"/>
                        <a:t>LNA+SRO</a:t>
                      </a:r>
                      <a:endParaRPr lang="en-US" sz="1200" dirty="0"/>
                    </a:p>
                  </a:txBody>
                  <a:tcPr/>
                </a:tc>
                <a:tc>
                  <a:txBody>
                    <a:bodyPr/>
                    <a:lstStyle/>
                    <a:p>
                      <a:pPr algn="ctr"/>
                      <a:r>
                        <a:rPr lang="en-US" sz="1200" dirty="0" smtClean="0"/>
                        <a:t>638</a:t>
                      </a:r>
                      <a:endParaRPr lang="en-US" sz="1200" dirty="0"/>
                    </a:p>
                  </a:txBody>
                  <a:tcPr/>
                </a:tc>
              </a:tr>
              <a:tr h="312732">
                <a:tc>
                  <a:txBody>
                    <a:bodyPr/>
                    <a:lstStyle/>
                    <a:p>
                      <a:pPr algn="ctr"/>
                      <a:r>
                        <a:rPr lang="en-US" sz="1200" dirty="0" smtClean="0"/>
                        <a:t>ED+VGA</a:t>
                      </a:r>
                      <a:endParaRPr lang="en-US" sz="1200" dirty="0"/>
                    </a:p>
                  </a:txBody>
                  <a:tcPr/>
                </a:tc>
                <a:tc>
                  <a:txBody>
                    <a:bodyPr/>
                    <a:lstStyle/>
                    <a:p>
                      <a:pPr algn="ctr"/>
                      <a:r>
                        <a:rPr lang="en-US" sz="1200" dirty="0" smtClean="0"/>
                        <a:t>33</a:t>
                      </a:r>
                      <a:endParaRPr lang="en-US" sz="1200" dirty="0"/>
                    </a:p>
                  </a:txBody>
                  <a:tcPr/>
                </a:tc>
              </a:tr>
              <a:tr h="312732">
                <a:tc>
                  <a:txBody>
                    <a:bodyPr/>
                    <a:lstStyle/>
                    <a:p>
                      <a:pPr algn="ctr"/>
                      <a:r>
                        <a:rPr lang="en-US" sz="1200" dirty="0" smtClean="0"/>
                        <a:t>ADC (8 bit)</a:t>
                      </a:r>
                      <a:endParaRPr lang="en-US" sz="1200" dirty="0"/>
                    </a:p>
                  </a:txBody>
                  <a:tcPr/>
                </a:tc>
                <a:tc>
                  <a:txBody>
                    <a:bodyPr/>
                    <a:lstStyle/>
                    <a:p>
                      <a:pPr algn="ctr"/>
                      <a:r>
                        <a:rPr lang="en-US" sz="1200" dirty="0" smtClean="0"/>
                        <a:t>7.5 </a:t>
                      </a:r>
                      <a:endParaRPr lang="en-US" sz="1200" dirty="0"/>
                    </a:p>
                  </a:txBody>
                  <a:tcPr/>
                </a:tc>
              </a:tr>
              <a:tr h="312732">
                <a:tc>
                  <a:txBody>
                    <a:bodyPr/>
                    <a:lstStyle/>
                    <a:p>
                      <a:pPr algn="ctr"/>
                      <a:r>
                        <a:rPr lang="en-US" sz="1200" dirty="0" smtClean="0"/>
                        <a:t>Baseband</a:t>
                      </a:r>
                      <a:endParaRPr lang="en-US" sz="1200" dirty="0"/>
                    </a:p>
                  </a:txBody>
                  <a:tcPr/>
                </a:tc>
                <a:tc>
                  <a:txBody>
                    <a:bodyPr/>
                    <a:lstStyle/>
                    <a:p>
                      <a:pPr algn="ctr"/>
                      <a:r>
                        <a:rPr lang="en-US" sz="1200" dirty="0" smtClean="0"/>
                        <a:t>1500</a:t>
                      </a:r>
                      <a:r>
                        <a:rPr lang="en-US" sz="1200" baseline="0" dirty="0" smtClean="0"/>
                        <a:t> </a:t>
                      </a:r>
                      <a:endParaRPr lang="en-US" sz="1200" dirty="0"/>
                    </a:p>
                  </a:txBody>
                  <a:tcPr/>
                </a:tc>
              </a:tr>
              <a:tr h="516911">
                <a:tc>
                  <a:txBody>
                    <a:bodyPr/>
                    <a:lstStyle/>
                    <a:p>
                      <a:pPr algn="ctr"/>
                      <a:r>
                        <a:rPr lang="en-US" sz="1200" dirty="0" smtClean="0"/>
                        <a:t>PLL + </a:t>
                      </a:r>
                      <a:r>
                        <a:rPr lang="en-US" sz="1200" dirty="0" err="1" smtClean="0"/>
                        <a:t>Freq</a:t>
                      </a:r>
                      <a:r>
                        <a:rPr lang="en-US" sz="1200" dirty="0" smtClean="0"/>
                        <a:t> Synthesizer</a:t>
                      </a:r>
                      <a:endParaRPr lang="en-US" sz="1200" dirty="0"/>
                    </a:p>
                  </a:txBody>
                  <a:tcPr/>
                </a:tc>
                <a:tc>
                  <a:txBody>
                    <a:bodyPr/>
                    <a:lstStyle/>
                    <a:p>
                      <a:pPr algn="ctr"/>
                      <a:r>
                        <a:rPr lang="en-US" sz="1200" dirty="0" smtClean="0"/>
                        <a:t>1000</a:t>
                      </a:r>
                      <a:r>
                        <a:rPr lang="en-US" sz="1200" baseline="0" dirty="0" smtClean="0"/>
                        <a:t> </a:t>
                      </a:r>
                      <a:endParaRPr lang="en-US" sz="1200" dirty="0"/>
                    </a:p>
                  </a:txBody>
                  <a:tcPr/>
                </a:tc>
              </a:tr>
              <a:tr h="312732">
                <a:tc>
                  <a:txBody>
                    <a:bodyPr/>
                    <a:lstStyle/>
                    <a:p>
                      <a:pPr algn="ctr"/>
                      <a:r>
                        <a:rPr lang="en-US" sz="1200" dirty="0" smtClean="0"/>
                        <a:t>Total</a:t>
                      </a:r>
                      <a:endParaRPr lang="en-US" sz="1200" dirty="0"/>
                    </a:p>
                  </a:txBody>
                  <a:tcPr/>
                </a:tc>
                <a:tc>
                  <a:txBody>
                    <a:bodyPr/>
                    <a:lstStyle/>
                    <a:p>
                      <a:pPr algn="ctr"/>
                      <a:r>
                        <a:rPr lang="en-US" sz="1200" dirty="0" smtClean="0"/>
                        <a:t>3178.5</a:t>
                      </a:r>
                      <a:endParaRPr lang="en-US" sz="1200" dirty="0"/>
                    </a:p>
                  </a:txBody>
                  <a:tcPr/>
                </a:tc>
              </a:tr>
            </a:tbl>
          </a:graphicData>
        </a:graphic>
      </p:graphicFrame>
      <p:sp>
        <p:nvSpPr>
          <p:cNvPr id="9" name="TextBox 8"/>
          <p:cNvSpPr txBox="1"/>
          <p:nvPr/>
        </p:nvSpPr>
        <p:spPr>
          <a:xfrm>
            <a:off x="685800" y="4170164"/>
            <a:ext cx="7848600" cy="1415772"/>
          </a:xfrm>
          <a:prstGeom prst="rect">
            <a:avLst/>
          </a:prstGeom>
          <a:noFill/>
        </p:spPr>
        <p:txBody>
          <a:bodyPr wrap="square" rtlCol="0">
            <a:spAutoFit/>
          </a:bodyPr>
          <a:lstStyle/>
          <a:p>
            <a:pPr marL="171450" indent="-171450">
              <a:buFont typeface="Arial" pitchFamily="34" charset="0"/>
              <a:buChar char="•"/>
            </a:pPr>
            <a:r>
              <a:rPr lang="en-US" sz="2400" dirty="0" smtClean="0"/>
              <a:t>Total Power consumption less than 5 mW for Receiver</a:t>
            </a:r>
          </a:p>
          <a:p>
            <a:pPr marL="171450" indent="-171450">
              <a:buFont typeface="Arial" pitchFamily="34" charset="0"/>
              <a:buChar char="•"/>
            </a:pPr>
            <a:r>
              <a:rPr lang="en-US" sz="2400" dirty="0" smtClean="0"/>
              <a:t>Total Power consumption of transmitter less than 7 mW @ -5 </a:t>
            </a:r>
            <a:r>
              <a:rPr lang="en-US" sz="2400" dirty="0" err="1" smtClean="0"/>
              <a:t>dBm</a:t>
            </a:r>
            <a:r>
              <a:rPr lang="en-US" sz="2400" dirty="0" smtClean="0"/>
              <a:t> EIRP</a:t>
            </a:r>
          </a:p>
          <a:p>
            <a:endParaRPr lang="en-US" sz="1400" dirty="0"/>
          </a:p>
        </p:txBody>
      </p:sp>
      <p:sp>
        <p:nvSpPr>
          <p:cNvPr id="10"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11" name="Footer Placeholder 4"/>
          <p:cNvSpPr>
            <a:spLocks noGrp="1"/>
          </p:cNvSpPr>
          <p:nvPr>
            <p:ph type="ftr" sz="quarter" idx="11"/>
          </p:nvPr>
        </p:nvSpPr>
        <p:spPr>
          <a:xfrm>
            <a:off x="5486400" y="6475413"/>
            <a:ext cx="3124200"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 et al</a:t>
            </a:r>
            <a:r>
              <a:rPr lang="en-US" altLang="en-US" sz="1200" dirty="0" smtClean="0">
                <a:latin typeface="Times New Roman" pitchFamily="18" charset="0"/>
              </a:rPr>
              <a:t>.</a:t>
            </a:r>
            <a:endParaRPr lang="en-US" altLang="en-US" sz="1200" dirty="0">
              <a:latin typeface="Times New Roman" pitchFamily="18" charset="0"/>
            </a:endParaRPr>
          </a:p>
        </p:txBody>
      </p:sp>
    </p:spTree>
    <p:extLst>
      <p:ext uri="{BB962C8B-B14F-4D97-AF65-F5344CB8AC3E}">
        <p14:creationId xmlns:p14="http://schemas.microsoft.com/office/powerpoint/2010/main" val="370374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r>
              <a:rPr lang="en-US" smtClean="0"/>
              <a:t>Slide </a:t>
            </a:r>
            <a:fld id="{437FD4E9-F2DD-4ECA-A3B9-29AD70F5D8FD}" type="slidenum">
              <a:rPr lang="en-US" smtClean="0"/>
              <a:pPr/>
              <a:t>7</a:t>
            </a:fld>
            <a:endParaRPr lang="en-US"/>
          </a:p>
        </p:txBody>
      </p:sp>
      <p:sp>
        <p:nvSpPr>
          <p:cNvPr id="3" name="TextBox 2"/>
          <p:cNvSpPr txBox="1"/>
          <p:nvPr/>
        </p:nvSpPr>
        <p:spPr>
          <a:xfrm>
            <a:off x="1600200" y="609600"/>
            <a:ext cx="5291963" cy="523220"/>
          </a:xfrm>
          <a:prstGeom prst="rect">
            <a:avLst/>
          </a:prstGeom>
          <a:noFill/>
        </p:spPr>
        <p:txBody>
          <a:bodyPr wrap="none" rtlCol="0">
            <a:spAutoFit/>
          </a:bodyPr>
          <a:lstStyle/>
          <a:p>
            <a:pPr algn="ctr"/>
            <a:r>
              <a:rPr lang="en-US" sz="2800" dirty="0" smtClean="0">
                <a:solidFill>
                  <a:srgbClr val="0070C0"/>
                </a:solidFill>
              </a:rPr>
              <a:t>Benefits of ULP-TASK modulation</a:t>
            </a:r>
            <a:endParaRPr lang="en-US" sz="2800" dirty="0">
              <a:solidFill>
                <a:srgbClr val="0070C0"/>
              </a:solidFill>
            </a:endParaRPr>
          </a:p>
        </p:txBody>
      </p:sp>
      <p:sp>
        <p:nvSpPr>
          <p:cNvPr id="4" name="TextBox 3"/>
          <p:cNvSpPr txBox="1"/>
          <p:nvPr/>
        </p:nvSpPr>
        <p:spPr>
          <a:xfrm>
            <a:off x="228600" y="1066800"/>
            <a:ext cx="8763000" cy="5509200"/>
          </a:xfrm>
          <a:prstGeom prst="rect">
            <a:avLst/>
          </a:prstGeom>
          <a:noFill/>
        </p:spPr>
        <p:txBody>
          <a:bodyPr wrap="square" rtlCol="0">
            <a:spAutoFit/>
          </a:bodyPr>
          <a:lstStyle/>
          <a:p>
            <a:pPr marL="685800" lvl="1" indent="-228600">
              <a:buFontTx/>
              <a:buAutoNum type="arabicPeriod"/>
            </a:pPr>
            <a:r>
              <a:rPr lang="en-US" sz="1800" dirty="0"/>
              <a:t>Best suited for non-coherent mode of </a:t>
            </a:r>
            <a:r>
              <a:rPr lang="en-US" sz="1800" dirty="0" smtClean="0"/>
              <a:t>operation </a:t>
            </a:r>
          </a:p>
          <a:p>
            <a:pPr lvl="1"/>
            <a:r>
              <a:rPr lang="en-US" sz="1800" dirty="0"/>
              <a:t> </a:t>
            </a:r>
            <a:r>
              <a:rPr lang="en-US" sz="1800" dirty="0" smtClean="0"/>
              <a:t>         - enables low power implementation at the receivers.</a:t>
            </a:r>
          </a:p>
          <a:p>
            <a:pPr lvl="1"/>
            <a:r>
              <a:rPr lang="en-US" sz="1800" dirty="0" smtClean="0"/>
              <a:t>          - </a:t>
            </a:r>
            <a:r>
              <a:rPr lang="en-US" sz="1800" dirty="0"/>
              <a:t>decodable simultaneously at </a:t>
            </a:r>
            <a:r>
              <a:rPr lang="en-US" sz="1800" dirty="0" smtClean="0"/>
              <a:t>the coherent receiver also.</a:t>
            </a:r>
            <a:endParaRPr lang="en-US" sz="1800" dirty="0"/>
          </a:p>
          <a:p>
            <a:pPr lvl="1"/>
            <a:r>
              <a:rPr lang="en-US" sz="1800" dirty="0" smtClean="0"/>
              <a:t>2. Spreading to enable robustness, data rate scalability and low-complex designs.</a:t>
            </a:r>
          </a:p>
          <a:p>
            <a:pPr lvl="1"/>
            <a:r>
              <a:rPr lang="en-US" sz="1800" dirty="0" smtClean="0"/>
              <a:t>3. </a:t>
            </a:r>
            <a:r>
              <a:rPr lang="en-US" sz="1800" dirty="0"/>
              <a:t>Spreading sequences with good correlation properties</a:t>
            </a:r>
            <a:r>
              <a:rPr lang="en-US" sz="1800" dirty="0" smtClean="0"/>
              <a:t>:</a:t>
            </a:r>
          </a:p>
          <a:p>
            <a:pPr lvl="1"/>
            <a:r>
              <a:rPr lang="en-US" sz="1600" dirty="0"/>
              <a:t> </a:t>
            </a:r>
            <a:r>
              <a:rPr lang="en-US" sz="1600" dirty="0" smtClean="0"/>
              <a:t>                - sequences </a:t>
            </a:r>
            <a:r>
              <a:rPr lang="en-US" sz="1600" dirty="0"/>
              <a:t>with good correlation properties both in coherent (with ternary alphabet) </a:t>
            </a:r>
          </a:p>
          <a:p>
            <a:pPr lvl="1"/>
            <a:r>
              <a:rPr lang="en-US" sz="1600" dirty="0"/>
              <a:t>	 </a:t>
            </a:r>
            <a:r>
              <a:rPr lang="en-US" sz="1600" dirty="0" smtClean="0"/>
              <a:t>           </a:t>
            </a:r>
            <a:r>
              <a:rPr lang="en-US" sz="1600" dirty="0"/>
              <a:t>and non-coherent (unipolar binary)  modes. </a:t>
            </a:r>
          </a:p>
          <a:p>
            <a:pPr lvl="1"/>
            <a:r>
              <a:rPr lang="en-US" sz="1600" dirty="0"/>
              <a:t>              </a:t>
            </a:r>
            <a:r>
              <a:rPr lang="en-US" sz="1600" dirty="0" smtClean="0"/>
              <a:t>    - performance </a:t>
            </a:r>
            <a:r>
              <a:rPr lang="en-US" sz="1600" dirty="0"/>
              <a:t>similar to the best-known sequences in the respective </a:t>
            </a:r>
            <a:r>
              <a:rPr lang="en-US" sz="1600" dirty="0" smtClean="0"/>
              <a:t>domains.</a:t>
            </a:r>
          </a:p>
          <a:p>
            <a:pPr lvl="1"/>
            <a:r>
              <a:rPr lang="en-US" sz="1600" dirty="0"/>
              <a:t> </a:t>
            </a:r>
            <a:r>
              <a:rPr lang="en-US" sz="1600" dirty="0" smtClean="0"/>
              <a:t>                   ( W-H codes in coherent mode and OOC in non-coherent mode)</a:t>
            </a:r>
            <a:endParaRPr lang="en-US" sz="1600" dirty="0"/>
          </a:p>
          <a:p>
            <a:endParaRPr lang="en-US" sz="1800" dirty="0"/>
          </a:p>
          <a:p>
            <a:pPr lvl="1"/>
            <a:r>
              <a:rPr lang="en-US" sz="1800" b="1" dirty="0" smtClean="0"/>
              <a:t>Benefits at the transmitter: </a:t>
            </a:r>
            <a:endParaRPr lang="en-US" sz="1800" b="1" dirty="0"/>
          </a:p>
          <a:p>
            <a:pPr marL="800100" lvl="1" indent="-342900">
              <a:buAutoNum type="arabicPeriod"/>
            </a:pPr>
            <a:r>
              <a:rPr lang="en-US" sz="1800" dirty="0"/>
              <a:t>Low power consumption due to </a:t>
            </a:r>
            <a:r>
              <a:rPr lang="en-US" sz="1800" dirty="0" smtClean="0"/>
              <a:t>duty-cycling</a:t>
            </a:r>
            <a:endParaRPr lang="en-US" sz="1800" i="1" dirty="0"/>
          </a:p>
          <a:p>
            <a:pPr marL="800100" lvl="1" indent="-342900">
              <a:buAutoNum type="arabicPeriod"/>
            </a:pPr>
            <a:r>
              <a:rPr lang="en-US" sz="1800" dirty="0"/>
              <a:t>Low complexity </a:t>
            </a:r>
            <a:r>
              <a:rPr lang="en-US" sz="1800" dirty="0" smtClean="0"/>
              <a:t>implementation.</a:t>
            </a:r>
          </a:p>
          <a:p>
            <a:pPr marL="800100" lvl="1" indent="-342900">
              <a:buAutoNum type="arabicPeriod"/>
            </a:pPr>
            <a:endParaRPr lang="en-US" sz="1800" dirty="0"/>
          </a:p>
          <a:p>
            <a:pPr lvl="1"/>
            <a:r>
              <a:rPr lang="en-US" sz="1800" b="1" dirty="0" smtClean="0"/>
              <a:t>Benefits at the receiver: </a:t>
            </a:r>
            <a:endParaRPr lang="en-US" sz="1800" b="1" dirty="0"/>
          </a:p>
          <a:p>
            <a:pPr marL="800100" lvl="1" indent="-342900">
              <a:buAutoNum type="arabicPeriod"/>
            </a:pPr>
            <a:r>
              <a:rPr lang="en-US" sz="1800" dirty="0" smtClean="0"/>
              <a:t>Non-coherent receiver</a:t>
            </a:r>
          </a:p>
          <a:p>
            <a:pPr lvl="1"/>
            <a:r>
              <a:rPr lang="en-US" sz="1800" dirty="0"/>
              <a:t> </a:t>
            </a:r>
            <a:r>
              <a:rPr lang="en-US" sz="1800" dirty="0" smtClean="0"/>
              <a:t>       - based on Super-regenerative reception (SRR) principle</a:t>
            </a:r>
          </a:p>
          <a:p>
            <a:pPr lvl="1"/>
            <a:r>
              <a:rPr lang="en-US" sz="1800" dirty="0"/>
              <a:t> </a:t>
            </a:r>
            <a:r>
              <a:rPr lang="en-US" sz="1800" dirty="0" smtClean="0"/>
              <a:t>       - eliminates need of mixers,  and the demodulation is based on simple  </a:t>
            </a:r>
          </a:p>
          <a:p>
            <a:pPr lvl="1"/>
            <a:r>
              <a:rPr lang="en-US" sz="1800" dirty="0"/>
              <a:t> </a:t>
            </a:r>
            <a:r>
              <a:rPr lang="en-US" sz="1800" dirty="0" smtClean="0"/>
              <a:t>         envelope detection.</a:t>
            </a:r>
          </a:p>
          <a:p>
            <a:pPr lvl="1"/>
            <a:r>
              <a:rPr lang="en-US" sz="1800" dirty="0" smtClean="0"/>
              <a:t>2.   Reduction in power consumption due to duty-cycling.</a:t>
            </a:r>
          </a:p>
        </p:txBody>
      </p:sp>
      <p:sp>
        <p:nvSpPr>
          <p:cNvPr id="5"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6"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19914138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dirty="0" smtClean="0"/>
              <a:t>Some examples ULP TASK Rx design</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8</a:t>
            </a:fld>
            <a:endParaRPr lang="en-US"/>
          </a:p>
        </p:txBody>
      </p:sp>
      <p:sp>
        <p:nvSpPr>
          <p:cNvPr id="4" name="Rectangle 3"/>
          <p:cNvSpPr/>
          <p:nvPr/>
        </p:nvSpPr>
        <p:spPr>
          <a:xfrm>
            <a:off x="152400" y="1524000"/>
            <a:ext cx="8839200" cy="830997"/>
          </a:xfrm>
          <a:prstGeom prst="rect">
            <a:avLst/>
          </a:prstGeom>
          <a:noFill/>
          <a:ln>
            <a:noFill/>
          </a:ln>
        </p:spPr>
        <p:txBody>
          <a:bodyPr wrap="square">
            <a:spAutoFit/>
          </a:bodyPr>
          <a:lstStyle/>
          <a:p>
            <a:pPr marL="0" indent="0">
              <a:buNone/>
            </a:pPr>
            <a:r>
              <a:rPr lang="en-US" sz="1600" b="1" dirty="0"/>
              <a:t>A 2.4GHz ULP OOK Single-Chip Transceiver for Healthcare </a:t>
            </a:r>
            <a:r>
              <a:rPr lang="en-US" sz="1600" b="1" dirty="0" smtClean="0"/>
              <a:t>Applications” By </a:t>
            </a:r>
            <a:r>
              <a:rPr lang="en-US" sz="1600" dirty="0" err="1"/>
              <a:t>Vidojkovic</a:t>
            </a:r>
            <a:r>
              <a:rPr lang="en-US" sz="1600" dirty="0"/>
              <a:t> et al</a:t>
            </a:r>
            <a:r>
              <a:rPr lang="en-US" sz="1600" dirty="0" smtClean="0"/>
              <a:t>. (IMEC)  </a:t>
            </a:r>
            <a:r>
              <a:rPr lang="en-US" sz="1600" dirty="0" smtClean="0">
                <a:solidFill>
                  <a:schemeClr val="accent6"/>
                </a:solidFill>
                <a:hlinkClick r:id="rId2"/>
              </a:rPr>
              <a:t>http</a:t>
            </a:r>
            <a:r>
              <a:rPr lang="en-US" sz="1600" dirty="0">
                <a:solidFill>
                  <a:schemeClr val="accent6"/>
                </a:solidFill>
                <a:hlinkClick r:id="rId2"/>
              </a:rPr>
              <a:t>://ieeexplore.ieee.org/stamp/stamp.jsp?tp=&amp;arnumber=5746396</a:t>
            </a:r>
            <a:endParaRPr lang="en-US" sz="1600" dirty="0">
              <a:solidFill>
                <a:schemeClr val="accent6"/>
              </a:solidFill>
            </a:endParaRPr>
          </a:p>
          <a:p>
            <a:pPr marL="0" indent="0">
              <a:buNone/>
            </a:pPr>
            <a:endParaRPr lang="en-US" sz="1600" dirty="0"/>
          </a:p>
        </p:txBody>
      </p:sp>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620092"/>
            <a:ext cx="5867400" cy="12695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200824438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7620000" cy="685800"/>
          </a:xfrm>
        </p:spPr>
        <p:txBody>
          <a:bodyPr/>
          <a:lstStyle/>
          <a:p>
            <a:r>
              <a:rPr lang="en-US" dirty="0" smtClean="0"/>
              <a:t>Some examples ULP TASK Rx design</a:t>
            </a:r>
            <a:endParaRPr lang="en-US" dirty="0"/>
          </a:p>
        </p:txBody>
      </p:sp>
      <p:sp>
        <p:nvSpPr>
          <p:cNvPr id="5" name="Slide Number Placeholder 4"/>
          <p:cNvSpPr>
            <a:spLocks noGrp="1"/>
          </p:cNvSpPr>
          <p:nvPr>
            <p:ph type="sldNum" sz="quarter" idx="12"/>
          </p:nvPr>
        </p:nvSpPr>
        <p:spPr/>
        <p:txBody>
          <a:bodyPr/>
          <a:lstStyle/>
          <a:p>
            <a:r>
              <a:rPr lang="en-US" smtClean="0"/>
              <a:t>Slide </a:t>
            </a:r>
            <a:fld id="{3D7B28C0-BB67-4036-BA37-A1CE406089FA}" type="slidenum">
              <a:rPr lang="en-US" smtClean="0"/>
              <a:pPr/>
              <a:t>9</a:t>
            </a:fld>
            <a:endParaRPr lang="en-US"/>
          </a:p>
        </p:txBody>
      </p:sp>
      <mc:AlternateContent xmlns:mc="http://schemas.openxmlformats.org/markup-compatibility/2006" xmlns:a14="http://schemas.microsoft.com/office/drawing/2010/main">
        <mc:Choice Requires="a14">
          <p:sp>
            <p:nvSpPr>
              <p:cNvPr id="3" name="Rectangle 2"/>
              <p:cNvSpPr/>
              <p:nvPr/>
            </p:nvSpPr>
            <p:spPr>
              <a:xfrm>
                <a:off x="533400" y="1461699"/>
                <a:ext cx="8458200" cy="1077218"/>
              </a:xfrm>
              <a:prstGeom prst="rect">
                <a:avLst/>
              </a:prstGeom>
            </p:spPr>
            <p:txBody>
              <a:bodyPr wrap="square">
                <a:spAutoFit/>
              </a:bodyPr>
              <a:lstStyle/>
              <a:p>
                <a:r>
                  <a:rPr lang="en-US" sz="1600" dirty="0" smtClean="0"/>
                  <a:t> </a:t>
                </a:r>
                <a:r>
                  <a:rPr lang="en-US" sz="1600" b="1" dirty="0" smtClean="0"/>
                  <a:t>“ A 350 </a:t>
                </a:r>
                <a14:m>
                  <m:oMath xmlns:m="http://schemas.openxmlformats.org/officeDocument/2006/math">
                    <m:r>
                      <a:rPr lang="en-US" sz="1600" b="1" i="1" smtClean="0">
                        <a:latin typeface="Cambria Math"/>
                      </a:rPr>
                      <m:t>𝝁</m:t>
                    </m:r>
                    <m:r>
                      <a:rPr lang="en-US" sz="1600" b="1" i="1" smtClean="0">
                        <a:latin typeface="Cambria Math"/>
                      </a:rPr>
                      <m:t>𝑾</m:t>
                    </m:r>
                  </m:oMath>
                </a14:m>
                <a:r>
                  <a:rPr lang="en-US" sz="1600" b="1" dirty="0" smtClean="0"/>
                  <a:t>  </a:t>
                </a:r>
                <a:r>
                  <a:rPr lang="en-US" sz="1600" b="1" dirty="0"/>
                  <a:t>CMOS MSK Transmitter and 400 </a:t>
                </a:r>
                <a14:m>
                  <m:oMath xmlns:m="http://schemas.openxmlformats.org/officeDocument/2006/math">
                    <m:r>
                      <a:rPr lang="en-US" sz="1600" b="1" i="1">
                        <a:latin typeface="Cambria Math"/>
                      </a:rPr>
                      <m:t>𝝁</m:t>
                    </m:r>
                    <m:r>
                      <a:rPr lang="en-US" sz="1600" b="1" i="1">
                        <a:latin typeface="Cambria Math"/>
                      </a:rPr>
                      <m:t>𝑾</m:t>
                    </m:r>
                  </m:oMath>
                </a14:m>
                <a:r>
                  <a:rPr lang="en-US" sz="1600" b="1" dirty="0" smtClean="0"/>
                  <a:t> </a:t>
                </a:r>
                <a:r>
                  <a:rPr lang="en-US" sz="1600" b="1" dirty="0"/>
                  <a:t>OOK Super-Regenerative Receiver for </a:t>
                </a:r>
                <a:r>
                  <a:rPr lang="en-US" sz="1600" b="1" dirty="0" smtClean="0"/>
                  <a:t>Medical Implant Communications” </a:t>
                </a:r>
                <a:r>
                  <a:rPr lang="en-US" sz="1600" dirty="0" smtClean="0"/>
                  <a:t>By </a:t>
                </a:r>
                <a:r>
                  <a:rPr lang="en-US" sz="1600" dirty="0" err="1" smtClean="0"/>
                  <a:t>Bohorquez</a:t>
                </a:r>
                <a:r>
                  <a:rPr lang="en-US" sz="1600" dirty="0" smtClean="0"/>
                  <a:t>, </a:t>
                </a:r>
                <a:r>
                  <a:rPr lang="en-US" sz="1600" dirty="0" err="1" smtClean="0"/>
                  <a:t>Chandrakasan</a:t>
                </a:r>
                <a:r>
                  <a:rPr lang="en-US" sz="1600" dirty="0" smtClean="0"/>
                  <a:t> </a:t>
                </a:r>
                <a:r>
                  <a:rPr lang="en-US" sz="1600" dirty="0" err="1" smtClean="0"/>
                  <a:t>etal</a:t>
                </a:r>
                <a:r>
                  <a:rPr lang="en-US" sz="1600" dirty="0" smtClean="0"/>
                  <a:t>. (UC Berkeley)</a:t>
                </a:r>
              </a:p>
              <a:p>
                <a:r>
                  <a:rPr lang="en-US" sz="1600" dirty="0">
                    <a:hlinkClick r:id="rId2"/>
                  </a:rPr>
                  <a:t>http://ieeexplore.ieee.org/stamp/stamp.jsp?tp=&amp;</a:t>
                </a:r>
                <a:r>
                  <a:rPr lang="en-US" sz="1600" dirty="0" smtClean="0">
                    <a:hlinkClick r:id="rId2"/>
                  </a:rPr>
                  <a:t>arnumber=4804969</a:t>
                </a:r>
                <a:endParaRPr lang="en-US" sz="1600" dirty="0" smtClean="0"/>
              </a:p>
              <a:p>
                <a:endParaRPr lang="en-US" sz="1600" dirty="0"/>
              </a:p>
            </p:txBody>
          </p:sp>
        </mc:Choice>
        <mc:Fallback xmlns="">
          <p:sp>
            <p:nvSpPr>
              <p:cNvPr id="3" name="Rectangle 2"/>
              <p:cNvSpPr>
                <a:spLocks noRot="1" noChangeAspect="1" noMove="1" noResize="1" noEditPoints="1" noAdjustHandles="1" noChangeArrowheads="1" noChangeShapeType="1" noTextEdit="1"/>
              </p:cNvSpPr>
              <p:nvPr/>
            </p:nvSpPr>
            <p:spPr>
              <a:xfrm>
                <a:off x="533400" y="1461699"/>
                <a:ext cx="8458200" cy="1077218"/>
              </a:xfrm>
              <a:prstGeom prst="rect">
                <a:avLst/>
              </a:prstGeom>
              <a:blipFill rotWithShape="1">
                <a:blip r:embed="rId3"/>
                <a:stretch>
                  <a:fillRect l="-433" t="-1705"/>
                </a:stretch>
              </a:blipFill>
            </p:spPr>
            <p:txBody>
              <a:bodyPr/>
              <a:lstStyle/>
              <a:p>
                <a:r>
                  <a:rPr lang="en-US">
                    <a:noFill/>
                  </a:rPr>
                  <a:t> </a:t>
                </a:r>
              </a:p>
            </p:txBody>
          </p:sp>
        </mc:Fallback>
      </mc:AlternateContent>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3200400"/>
            <a:ext cx="4714875" cy="2343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Date Placeholder 3"/>
          <p:cNvSpPr>
            <a:spLocks noGrp="1"/>
          </p:cNvSpPr>
          <p:nvPr>
            <p:ph type="dt" sz="quarter" idx="10"/>
          </p:nvPr>
        </p:nvSpPr>
        <p:spPr>
          <a:xfrm>
            <a:off x="685800" y="377825"/>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dirty="0" smtClean="0">
                <a:latin typeface="Times New Roman" pitchFamily="18" charset="0"/>
              </a:rPr>
              <a:t>March 2015</a:t>
            </a:r>
          </a:p>
        </p:txBody>
      </p:sp>
      <p:sp>
        <p:nvSpPr>
          <p:cNvPr id="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 et al.</a:t>
            </a:r>
          </a:p>
        </p:txBody>
      </p:sp>
    </p:spTree>
    <p:extLst>
      <p:ext uri="{BB962C8B-B14F-4D97-AF65-F5344CB8AC3E}">
        <p14:creationId xmlns:p14="http://schemas.microsoft.com/office/powerpoint/2010/main" val="243051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2053</Words>
  <Application>Microsoft Office PowerPoint</Application>
  <PresentationFormat>On-screen Show (4:3)</PresentationFormat>
  <Paragraphs>676</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Re-Cap: Gilb’s proposed PAR modification in January 2015 (DCN: 15-14-0572r0)</vt:lpstr>
      <vt:lpstr>Re-cap: Application Analysis (15/13-478r0)</vt:lpstr>
      <vt:lpstr>Application Requirements</vt:lpstr>
      <vt:lpstr>ULP-TASK PHY  Energy Efficiency </vt:lpstr>
      <vt:lpstr>Power Consumption</vt:lpstr>
      <vt:lpstr>PowerPoint Presentation</vt:lpstr>
      <vt:lpstr>Some examples ULP TASK Rx design</vt:lpstr>
      <vt:lpstr>Some examples ULP TASK Rx design</vt:lpstr>
      <vt:lpstr>ULP-GFSK PHY  Energy Reduction </vt:lpstr>
      <vt:lpstr>PowerPoint Presentation</vt:lpstr>
      <vt:lpstr>PowerPoint Presentation</vt:lpstr>
      <vt:lpstr>PowerPoint Presentation</vt:lpstr>
      <vt:lpstr>PowerPoint Presentation</vt:lpstr>
      <vt:lpstr>Addressing Use Case Scenarios</vt:lpstr>
      <vt:lpstr>Mobile Health Care</vt:lpstr>
      <vt:lpstr>Telecom Service</vt:lpstr>
      <vt:lpstr>Inventory Tracking</vt:lpstr>
      <vt:lpstr>Shelf Labeling</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2015-03-10T13:48:56Z</dcterms:modified>
</cp:coreProperties>
</file>