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
  </p:notesMasterIdLst>
  <p:handoutMasterIdLst>
    <p:handoutMasterId r:id="rId11"/>
  </p:handoutMasterIdLst>
  <p:sldIdLst>
    <p:sldId id="259" r:id="rId2"/>
    <p:sldId id="268" r:id="rId3"/>
    <p:sldId id="269" r:id="rId4"/>
    <p:sldId id="273" r:id="rId5"/>
    <p:sldId id="270" r:id="rId6"/>
    <p:sldId id="271" r:id="rId7"/>
    <p:sldId id="272" r:id="rId8"/>
    <p:sldId id="261" r:id="rId9"/>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76" autoAdjust="0"/>
    <p:restoredTop sz="94660"/>
  </p:normalViewPr>
  <p:slideViewPr>
    <p:cSldViewPr>
      <p:cViewPr varScale="1">
        <p:scale>
          <a:sx n="74" d="100"/>
          <a:sy n="74" d="100"/>
        </p:scale>
        <p:origin x="-118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en-US"/>
              <a:t>Page </a:t>
            </a:r>
            <a:fld id="{69CD8579-0CC6-4626-803E-1C8A3FAF525F}" type="slidenum">
              <a:rPr lang="en-US" altLang="en-US"/>
              <a:pPr/>
              <a:t>‹Nr.›</a:t>
            </a:fld>
            <a:endParaRPr lang="en-US" alt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232017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en-US"/>
              <a:t>Page </a:t>
            </a:r>
            <a:fld id="{25C63331-4325-4CA5-A277-5A71984282C3}" type="slidenum">
              <a:rPr lang="en-US" altLang="en-US"/>
              <a:pPr/>
              <a:t>‹Nr.›</a:t>
            </a:fld>
            <a:endParaRPr lang="en-US" alt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44823671"/>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doc.: IEEE 802.15-&lt;doc#&gt;</a:t>
            </a:r>
            <a:endParaRPr lang="en-US" altLang="en-US"/>
          </a:p>
        </p:txBody>
      </p:sp>
      <p:sp>
        <p:nvSpPr>
          <p:cNvPr id="5" name="Date Placeholder 4"/>
          <p:cNvSpPr>
            <a:spLocks noGrp="1"/>
          </p:cNvSpPr>
          <p:nvPr>
            <p:ph type="dt" idx="11"/>
          </p:nvPr>
        </p:nvSpPr>
        <p:spPr/>
        <p:txBody>
          <a:bodyPr/>
          <a:lstStyle/>
          <a:p>
            <a:r>
              <a:rPr lang="en-US" altLang="en-US" smtClean="0"/>
              <a:t>&lt;month year&gt;</a:t>
            </a:r>
            <a:endParaRPr lang="en-US" altLang="en-US"/>
          </a:p>
        </p:txBody>
      </p:sp>
      <p:sp>
        <p:nvSpPr>
          <p:cNvPr id="6" name="Footer Placeholder 5"/>
          <p:cNvSpPr>
            <a:spLocks noGrp="1"/>
          </p:cNvSpPr>
          <p:nvPr>
            <p:ph type="ftr" sz="quarter" idx="12"/>
          </p:nvPr>
        </p:nvSpPr>
        <p:spPr/>
        <p:txBody>
          <a:bodyPr/>
          <a:lstStyle/>
          <a:p>
            <a:pPr lvl="4"/>
            <a:r>
              <a:rPr lang="en-US" altLang="en-US" smtClean="0"/>
              <a:t>&lt;author&gt;, &lt;company&gt;</a:t>
            </a:r>
            <a:endParaRPr lang="en-US" altLang="en-US"/>
          </a:p>
        </p:txBody>
      </p:sp>
      <p:sp>
        <p:nvSpPr>
          <p:cNvPr id="7" name="Slide Number Placeholder 6"/>
          <p:cNvSpPr>
            <a:spLocks noGrp="1"/>
          </p:cNvSpPr>
          <p:nvPr>
            <p:ph type="sldNum" sz="quarter" idx="13"/>
          </p:nvPr>
        </p:nvSpPr>
        <p:spPr/>
        <p:txBody>
          <a:bodyPr/>
          <a:lstStyle/>
          <a:p>
            <a:r>
              <a:rPr lang="en-US" altLang="en-US" smtClean="0"/>
              <a:t>Page </a:t>
            </a:r>
            <a:fld id="{25C63331-4325-4CA5-A277-5A71984282C3}" type="slidenum">
              <a:rPr lang="en-US" altLang="en-US" smtClean="0"/>
              <a:pPr/>
              <a:t>1</a:t>
            </a:fld>
            <a:endParaRPr lang="en-US" altLang="en-US"/>
          </a:p>
        </p:txBody>
      </p:sp>
    </p:spTree>
    <p:extLst>
      <p:ext uri="{BB962C8B-B14F-4D97-AF65-F5344CB8AC3E}">
        <p14:creationId xmlns:p14="http://schemas.microsoft.com/office/powerpoint/2010/main" val="229817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de-DE" altLang="en-US" smtClean="0"/>
              <a:t>March 2015</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Volker Jungnickel, Fraunhofer HHI</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27845FFF-21B4-4134-9674-518DFD0609F1}" type="slidenum">
              <a:rPr lang="en-US" altLang="en-US"/>
              <a:pPr/>
              <a:t>‹Nr.›</a:t>
            </a:fld>
            <a:endParaRPr lang="en-US" altLang="en-US"/>
          </a:p>
        </p:txBody>
      </p:sp>
    </p:spTree>
    <p:extLst>
      <p:ext uri="{BB962C8B-B14F-4D97-AF65-F5344CB8AC3E}">
        <p14:creationId xmlns:p14="http://schemas.microsoft.com/office/powerpoint/2010/main" val="3071731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de-DE" altLang="en-US" smtClean="0"/>
              <a:t>March 2015</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Volker Jungnickel, Fraunhofer HHI</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6326EF2E-D61A-4557-ACC9-04209208E68A}" type="slidenum">
              <a:rPr lang="en-US" altLang="en-US"/>
              <a:pPr/>
              <a:t>‹Nr.›</a:t>
            </a:fld>
            <a:endParaRPr lang="en-US" altLang="en-US"/>
          </a:p>
        </p:txBody>
      </p:sp>
    </p:spTree>
    <p:extLst>
      <p:ext uri="{BB962C8B-B14F-4D97-AF65-F5344CB8AC3E}">
        <p14:creationId xmlns:p14="http://schemas.microsoft.com/office/powerpoint/2010/main" val="2073949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de-DE" altLang="en-US" smtClean="0"/>
              <a:t>March 2015</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Volker Jungnickel, Fraunhofer HHI</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6EE6754E-EBF1-4F4F-BD64-B7A1CC430771}" type="slidenum">
              <a:rPr lang="en-US" altLang="en-US"/>
              <a:pPr/>
              <a:t>‹Nr.›</a:t>
            </a:fld>
            <a:endParaRPr lang="en-US" altLang="en-US"/>
          </a:p>
        </p:txBody>
      </p:sp>
    </p:spTree>
    <p:extLst>
      <p:ext uri="{BB962C8B-B14F-4D97-AF65-F5344CB8AC3E}">
        <p14:creationId xmlns:p14="http://schemas.microsoft.com/office/powerpoint/2010/main" val="4184393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de-DE" altLang="en-US" smtClean="0"/>
              <a:t>March 2015</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Volker Jungnickel, Fraunhofer HHI</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BA5F4DA7-2E7C-46B6-81D1-2AA1A7518E5F}" type="slidenum">
              <a:rPr lang="en-US" altLang="en-US"/>
              <a:pPr/>
              <a:t>‹Nr.›</a:t>
            </a:fld>
            <a:endParaRPr lang="en-US" altLang="en-US"/>
          </a:p>
        </p:txBody>
      </p:sp>
    </p:spTree>
    <p:extLst>
      <p:ext uri="{BB962C8B-B14F-4D97-AF65-F5344CB8AC3E}">
        <p14:creationId xmlns:p14="http://schemas.microsoft.com/office/powerpoint/2010/main" val="7566411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de-DE" altLang="en-US" smtClean="0"/>
              <a:t>March 2015</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Volker Jungnickel, Fraunhofer HHI</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43D8210B-8103-4A30-98D7-47270E8BD76F}" type="slidenum">
              <a:rPr lang="en-US" altLang="en-US"/>
              <a:pPr/>
              <a:t>‹Nr.›</a:t>
            </a:fld>
            <a:endParaRPr lang="en-US" altLang="en-US"/>
          </a:p>
        </p:txBody>
      </p:sp>
    </p:spTree>
    <p:extLst>
      <p:ext uri="{BB962C8B-B14F-4D97-AF65-F5344CB8AC3E}">
        <p14:creationId xmlns:p14="http://schemas.microsoft.com/office/powerpoint/2010/main" val="3221120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de-DE" altLang="en-US" smtClean="0"/>
              <a:t>March 2015</a:t>
            </a:r>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Volker Jungnickel, Fraunhofer HHI</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5DE3A785-803C-490E-B9D7-96DF20F979D8}" type="slidenum">
              <a:rPr lang="en-US" altLang="en-US"/>
              <a:pPr/>
              <a:t>‹Nr.›</a:t>
            </a:fld>
            <a:endParaRPr lang="en-US" altLang="en-US"/>
          </a:p>
        </p:txBody>
      </p:sp>
    </p:spTree>
    <p:extLst>
      <p:ext uri="{BB962C8B-B14F-4D97-AF65-F5344CB8AC3E}">
        <p14:creationId xmlns:p14="http://schemas.microsoft.com/office/powerpoint/2010/main" val="4177735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de-DE" altLang="en-US" smtClean="0"/>
              <a:t>March 2015</a:t>
            </a:r>
            <a:endParaRPr lang="en-US" altLang="en-US"/>
          </a:p>
        </p:txBody>
      </p:sp>
      <p:sp>
        <p:nvSpPr>
          <p:cNvPr id="8" name="Footer Placeholder 7"/>
          <p:cNvSpPr>
            <a:spLocks noGrp="1"/>
          </p:cNvSpPr>
          <p:nvPr>
            <p:ph type="ftr" sz="quarter" idx="11"/>
          </p:nvPr>
        </p:nvSpPr>
        <p:spPr/>
        <p:txBody>
          <a:bodyPr/>
          <a:lstStyle>
            <a:lvl1pPr>
              <a:defRPr/>
            </a:lvl1pPr>
          </a:lstStyle>
          <a:p>
            <a:r>
              <a:rPr lang="en-US" altLang="en-US" smtClean="0"/>
              <a:t>Volker Jungnickel, Fraunhofer HHI</a:t>
            </a:r>
            <a:endParaRPr lang="en-US" altLang="en-US"/>
          </a:p>
        </p:txBody>
      </p:sp>
      <p:sp>
        <p:nvSpPr>
          <p:cNvPr id="9" name="Slide Number Placeholder 8"/>
          <p:cNvSpPr>
            <a:spLocks noGrp="1"/>
          </p:cNvSpPr>
          <p:nvPr>
            <p:ph type="sldNum" sz="quarter" idx="12"/>
          </p:nvPr>
        </p:nvSpPr>
        <p:spPr/>
        <p:txBody>
          <a:bodyPr/>
          <a:lstStyle>
            <a:lvl1pPr>
              <a:defRPr/>
            </a:lvl1pPr>
          </a:lstStyle>
          <a:p>
            <a:r>
              <a:rPr lang="en-US" altLang="en-US"/>
              <a:t>Slide </a:t>
            </a:r>
            <a:fld id="{15E75F3E-6981-4C35-A572-03F75B74CF4A}" type="slidenum">
              <a:rPr lang="en-US" altLang="en-US"/>
              <a:pPr/>
              <a:t>‹Nr.›</a:t>
            </a:fld>
            <a:endParaRPr lang="en-US" altLang="en-US"/>
          </a:p>
        </p:txBody>
      </p:sp>
    </p:spTree>
    <p:extLst>
      <p:ext uri="{BB962C8B-B14F-4D97-AF65-F5344CB8AC3E}">
        <p14:creationId xmlns:p14="http://schemas.microsoft.com/office/powerpoint/2010/main" val="3715224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de-DE" altLang="en-US" smtClean="0"/>
              <a:t>March 2015</a:t>
            </a:r>
            <a:endParaRPr lang="en-US" altLang="en-US"/>
          </a:p>
        </p:txBody>
      </p:sp>
      <p:sp>
        <p:nvSpPr>
          <p:cNvPr id="4" name="Footer Placeholder 3"/>
          <p:cNvSpPr>
            <a:spLocks noGrp="1"/>
          </p:cNvSpPr>
          <p:nvPr>
            <p:ph type="ftr" sz="quarter" idx="11"/>
          </p:nvPr>
        </p:nvSpPr>
        <p:spPr/>
        <p:txBody>
          <a:bodyPr/>
          <a:lstStyle>
            <a:lvl1pPr>
              <a:defRPr/>
            </a:lvl1pPr>
          </a:lstStyle>
          <a:p>
            <a:r>
              <a:rPr lang="en-US" altLang="en-US" smtClean="0"/>
              <a:t>Volker Jungnickel, Fraunhofer HHI</a:t>
            </a:r>
            <a:endParaRPr lang="en-US" altLang="en-US"/>
          </a:p>
        </p:txBody>
      </p:sp>
      <p:sp>
        <p:nvSpPr>
          <p:cNvPr id="5" name="Slide Number Placeholder 4"/>
          <p:cNvSpPr>
            <a:spLocks noGrp="1"/>
          </p:cNvSpPr>
          <p:nvPr>
            <p:ph type="sldNum" sz="quarter" idx="12"/>
          </p:nvPr>
        </p:nvSpPr>
        <p:spPr/>
        <p:txBody>
          <a:bodyPr/>
          <a:lstStyle>
            <a:lvl1pPr>
              <a:defRPr/>
            </a:lvl1pPr>
          </a:lstStyle>
          <a:p>
            <a:r>
              <a:rPr lang="en-US" altLang="en-US"/>
              <a:t>Slide </a:t>
            </a:r>
            <a:fld id="{406FF5C9-3E0B-4CFD-9605-D2CC9BE87174}" type="slidenum">
              <a:rPr lang="en-US" altLang="en-US"/>
              <a:pPr/>
              <a:t>‹Nr.›</a:t>
            </a:fld>
            <a:endParaRPr lang="en-US" altLang="en-US"/>
          </a:p>
        </p:txBody>
      </p:sp>
    </p:spTree>
    <p:extLst>
      <p:ext uri="{BB962C8B-B14F-4D97-AF65-F5344CB8AC3E}">
        <p14:creationId xmlns:p14="http://schemas.microsoft.com/office/powerpoint/2010/main" val="648203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r>
              <a:rPr lang="de-DE" altLang="en-US" smtClean="0"/>
              <a:t>March 2015</a:t>
            </a:r>
            <a:endParaRPr lang="en-US" altLang="en-US"/>
          </a:p>
        </p:txBody>
      </p:sp>
      <p:sp>
        <p:nvSpPr>
          <p:cNvPr id="6" name="Fußzeilenplatzhalter 5"/>
          <p:cNvSpPr>
            <a:spLocks noGrp="1"/>
          </p:cNvSpPr>
          <p:nvPr>
            <p:ph type="ftr" sz="quarter" idx="11"/>
          </p:nvPr>
        </p:nvSpPr>
        <p:spPr/>
        <p:txBody>
          <a:bodyPr/>
          <a:lstStyle/>
          <a:p>
            <a:r>
              <a:rPr lang="en-US" altLang="en-US" smtClean="0"/>
              <a:t>Volker Jungnickel, Fraunhofer HHI</a:t>
            </a:r>
            <a:endParaRPr lang="en-US" altLang="en-US"/>
          </a:p>
        </p:txBody>
      </p:sp>
      <p:sp>
        <p:nvSpPr>
          <p:cNvPr id="7" name="Foliennummernplatzhalter 6"/>
          <p:cNvSpPr>
            <a:spLocks noGrp="1"/>
          </p:cNvSpPr>
          <p:nvPr>
            <p:ph type="sldNum" sz="quarter" idx="12"/>
          </p:nvPr>
        </p:nvSpPr>
        <p:spPr/>
        <p:txBody>
          <a:bodyPr/>
          <a:lstStyle/>
          <a:p>
            <a:r>
              <a:rPr lang="en-US" altLang="en-US" smtClean="0"/>
              <a:t>Slide </a:t>
            </a:r>
            <a:fld id="{C3740A57-7FD3-41F5-AA58-22EA39E07D5E}" type="slidenum">
              <a:rPr lang="en-US" altLang="en-US" smtClean="0"/>
              <a:pPr/>
              <a:t>‹Nr.›</a:t>
            </a:fld>
            <a:endParaRPr lang="en-US" altLang="en-US"/>
          </a:p>
        </p:txBody>
      </p:sp>
    </p:spTree>
    <p:extLst>
      <p:ext uri="{BB962C8B-B14F-4D97-AF65-F5344CB8AC3E}">
        <p14:creationId xmlns:p14="http://schemas.microsoft.com/office/powerpoint/2010/main" val="1093290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de-DE" altLang="en-US" smtClean="0"/>
              <a:t>March 2015</a:t>
            </a:r>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Volker Jungnickel, Fraunhofer HHI</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C1F23EE2-7BEA-4942-818C-DCF386482A86}" type="slidenum">
              <a:rPr lang="en-US" altLang="en-US"/>
              <a:pPr/>
              <a:t>‹Nr.›</a:t>
            </a:fld>
            <a:endParaRPr lang="en-US" altLang="en-US"/>
          </a:p>
        </p:txBody>
      </p:sp>
    </p:spTree>
    <p:extLst>
      <p:ext uri="{BB962C8B-B14F-4D97-AF65-F5344CB8AC3E}">
        <p14:creationId xmlns:p14="http://schemas.microsoft.com/office/powerpoint/2010/main" val="275585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de-DE" altLang="en-US" smtClean="0"/>
              <a:t>March 2015</a:t>
            </a:r>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Volker Jungnickel, Fraunhofer HHI</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DD35672A-104E-4129-B66F-42E51F57277D}" type="slidenum">
              <a:rPr lang="en-US" altLang="en-US"/>
              <a:pPr/>
              <a:t>‹Nr.›</a:t>
            </a:fld>
            <a:endParaRPr lang="en-US" altLang="en-US"/>
          </a:p>
        </p:txBody>
      </p:sp>
    </p:spTree>
    <p:extLst>
      <p:ext uri="{BB962C8B-B14F-4D97-AF65-F5344CB8AC3E}">
        <p14:creationId xmlns:p14="http://schemas.microsoft.com/office/powerpoint/2010/main" val="4185386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de-DE" altLang="en-US" smtClean="0"/>
              <a:t>March 2015</a:t>
            </a:r>
            <a:endParaRPr lang="en-US" altLang="en-US"/>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en-US" smtClean="0"/>
              <a:t>Volker Jungnickel, Fraunhofer HHI</a:t>
            </a:r>
            <a:endParaRPr lang="en-US" alt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C3740A57-7FD3-41F5-AA58-22EA39E07D5E}" type="slidenum">
              <a:rPr lang="en-US" altLang="en-US"/>
              <a:pPr/>
              <a:t>‹Nr.›</a:t>
            </a:fld>
            <a:endParaRPr lang="en-US" altLang="en-US"/>
          </a:p>
        </p:txBody>
      </p:sp>
      <p:sp>
        <p:nvSpPr>
          <p:cNvPr id="1031" name="Rectangle 7"/>
          <p:cNvSpPr>
            <a:spLocks noChangeArrowheads="1"/>
          </p:cNvSpPr>
          <p:nvPr/>
        </p:nvSpPr>
        <p:spPr bwMode="auto">
          <a:xfrm>
            <a:off x="3657600" y="394156"/>
            <a:ext cx="4800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802.15-15-0210-00-007a</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a:xfrm>
            <a:off x="685800" y="381000"/>
            <a:ext cx="1600200" cy="212725"/>
          </a:xfrm>
        </p:spPr>
        <p:txBody>
          <a:bodyPr/>
          <a:lstStyle/>
          <a:p>
            <a:r>
              <a:rPr lang="de-DE" altLang="en-US" smtClean="0"/>
              <a:t>March 2015</a:t>
            </a:r>
            <a:endParaRPr lang="en-US" altLang="en-US"/>
          </a:p>
        </p:txBody>
      </p:sp>
      <p:sp>
        <p:nvSpPr>
          <p:cNvPr id="6" name="Slide Number Placeholder 3"/>
          <p:cNvSpPr>
            <a:spLocks noGrp="1"/>
          </p:cNvSpPr>
          <p:nvPr>
            <p:ph type="sldNum" sz="quarter" idx="12"/>
          </p:nvPr>
        </p:nvSpPr>
        <p:spPr>
          <a:xfrm>
            <a:off x="4344988" y="6475413"/>
            <a:ext cx="530225" cy="182562"/>
          </a:xfrm>
        </p:spPr>
        <p:txBody>
          <a:bodyPr/>
          <a:lstStyle/>
          <a:p>
            <a:r>
              <a:rPr lang="en-US" altLang="en-US"/>
              <a:t>Slide </a:t>
            </a:r>
            <a:fld id="{DBBDA2B1-3CDE-4B0E-A2E7-5B85571E701A}" type="slidenum">
              <a:rPr lang="en-US" altLang="en-US"/>
              <a:pPr/>
              <a:t>1</a:t>
            </a:fld>
            <a:endParaRPr lang="en-US" altLang="en-US"/>
          </a:p>
        </p:txBody>
      </p:sp>
      <p:sp>
        <p:nvSpPr>
          <p:cNvPr id="27651" name="Rectangle 3"/>
          <p:cNvSpPr>
            <a:spLocks noChangeArrowheads="1"/>
          </p:cNvSpPr>
          <p:nvPr/>
        </p:nvSpPr>
        <p:spPr bwMode="auto">
          <a:xfrm>
            <a:off x="152400" y="609600"/>
            <a:ext cx="8991600" cy="4734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endParaRPr lang="en-US" altLang="en-US" sz="1600" dirty="0">
              <a:solidFill>
                <a:schemeClr val="tx2"/>
              </a:solidFill>
            </a:endParaRPr>
          </a:p>
          <a:p>
            <a:r>
              <a:rPr lang="en-US" altLang="en-US" sz="1600" b="1" dirty="0">
                <a:solidFill>
                  <a:schemeClr val="tx2"/>
                </a:solidFill>
              </a:rPr>
              <a:t>Submission </a:t>
            </a:r>
            <a:r>
              <a:rPr lang="en-US" altLang="en-US" sz="1600" b="1" dirty="0" smtClean="0">
                <a:solidFill>
                  <a:schemeClr val="tx2"/>
                </a:solidFill>
              </a:rPr>
              <a:t>Title:</a:t>
            </a:r>
            <a:r>
              <a:rPr lang="en-US" altLang="en-US" sz="1600" dirty="0" smtClean="0">
                <a:solidFill>
                  <a:schemeClr val="tx2"/>
                </a:solidFill>
              </a:rPr>
              <a:t> </a:t>
            </a:r>
            <a:r>
              <a:rPr lang="en-US" altLang="en-US" sz="1600" dirty="0" err="1" smtClean="0">
                <a:solidFill>
                  <a:schemeClr val="tx2"/>
                </a:solidFill>
              </a:rPr>
              <a:t>Fraunhofer</a:t>
            </a:r>
            <a:r>
              <a:rPr lang="en-US" altLang="en-US" sz="1600" dirty="0" smtClean="0">
                <a:solidFill>
                  <a:schemeClr val="tx2"/>
                </a:solidFill>
              </a:rPr>
              <a:t> HHI Response </a:t>
            </a:r>
            <a:r>
              <a:rPr lang="en-US" altLang="en-US" sz="1600" dirty="0" smtClean="0">
                <a:solidFill>
                  <a:schemeClr val="tx2"/>
                </a:solidFill>
              </a:rPr>
              <a:t>to 15.7r1 CFA</a:t>
            </a:r>
            <a:endParaRPr lang="en-US" altLang="en-US" sz="1600" dirty="0">
              <a:solidFill>
                <a:schemeClr val="tx2"/>
              </a:solidFill>
            </a:endParaRPr>
          </a:p>
          <a:p>
            <a:r>
              <a:rPr lang="en-US" altLang="en-US" sz="1600" b="1" dirty="0">
                <a:solidFill>
                  <a:schemeClr val="tx2"/>
                </a:solidFill>
              </a:rPr>
              <a:t>Date Submitted: </a:t>
            </a:r>
            <a:r>
              <a:rPr lang="en-US" altLang="en-US" sz="1600" dirty="0" smtClean="0">
                <a:solidFill>
                  <a:schemeClr val="tx2"/>
                </a:solidFill>
              </a:rPr>
              <a:t>March </a:t>
            </a:r>
            <a:r>
              <a:rPr lang="en-US" altLang="en-US" sz="1600" dirty="0" smtClean="0">
                <a:solidFill>
                  <a:schemeClr val="tx2"/>
                </a:solidFill>
              </a:rPr>
              <a:t>10, </a:t>
            </a:r>
            <a:r>
              <a:rPr lang="en-US" altLang="en-US" sz="1600" dirty="0" smtClean="0">
                <a:solidFill>
                  <a:schemeClr val="tx2"/>
                </a:solidFill>
              </a:rPr>
              <a:t>2015</a:t>
            </a:r>
            <a:r>
              <a:rPr lang="en-US" altLang="en-US" sz="1600" dirty="0">
                <a:solidFill>
                  <a:schemeClr val="tx2"/>
                </a:solidFill>
              </a:rPr>
              <a:t>	</a:t>
            </a:r>
          </a:p>
          <a:p>
            <a:r>
              <a:rPr lang="en-US" altLang="en-US" sz="1600" b="1" dirty="0">
                <a:solidFill>
                  <a:schemeClr val="tx2"/>
                </a:solidFill>
              </a:rPr>
              <a:t>Source:</a:t>
            </a:r>
            <a:r>
              <a:rPr lang="en-US" altLang="en-US" sz="1600" dirty="0">
                <a:solidFill>
                  <a:schemeClr val="tx2"/>
                </a:solidFill>
              </a:rPr>
              <a:t> </a:t>
            </a:r>
            <a:r>
              <a:rPr lang="en-US" altLang="en-US" sz="1600" dirty="0" smtClean="0">
                <a:solidFill>
                  <a:schemeClr val="tx2"/>
                </a:solidFill>
              </a:rPr>
              <a:t>Volker Jungnickel</a:t>
            </a:r>
            <a:r>
              <a:rPr lang="en-US" altLang="en-US" sz="1600" dirty="0" smtClean="0">
                <a:solidFill>
                  <a:schemeClr val="tx2"/>
                </a:solidFill>
              </a:rPr>
              <a:t>	Company: </a:t>
            </a:r>
            <a:r>
              <a:rPr lang="en-US" altLang="en-US" sz="1600" dirty="0" err="1" smtClean="0">
                <a:solidFill>
                  <a:schemeClr val="tx2"/>
                </a:solidFill>
              </a:rPr>
              <a:t>Fraunhofer</a:t>
            </a:r>
            <a:r>
              <a:rPr lang="en-US" altLang="en-US" sz="1600" dirty="0" smtClean="0">
                <a:solidFill>
                  <a:schemeClr val="tx2"/>
                </a:solidFill>
              </a:rPr>
              <a:t> Heinrich Hertz Institute (HHI)</a:t>
            </a:r>
            <a:endParaRPr kumimoji="1" lang="en-US" altLang="zh-TW" sz="1600" dirty="0" smtClean="0"/>
          </a:p>
          <a:p>
            <a:r>
              <a:rPr lang="en-US" altLang="en-US" sz="1600" dirty="0" smtClean="0">
                <a:solidFill>
                  <a:schemeClr val="tx2"/>
                </a:solidFill>
              </a:rPr>
              <a:t>Address: </a:t>
            </a:r>
            <a:endParaRPr lang="en-US" altLang="en-US" sz="1600" dirty="0">
              <a:solidFill>
                <a:schemeClr val="tx2"/>
              </a:solidFill>
            </a:endParaRPr>
          </a:p>
          <a:p>
            <a:r>
              <a:rPr lang="en-US" altLang="en-US" sz="1600" dirty="0">
                <a:solidFill>
                  <a:schemeClr val="tx2"/>
                </a:solidFill>
              </a:rPr>
              <a:t>Voice</a:t>
            </a:r>
            <a:r>
              <a:rPr lang="en-US" altLang="en-US" sz="1600" dirty="0" smtClean="0">
                <a:solidFill>
                  <a:schemeClr val="tx2"/>
                </a:solidFill>
              </a:rPr>
              <a:t>: 		 </a:t>
            </a:r>
            <a:r>
              <a:rPr lang="en-US" altLang="en-US" sz="1600" dirty="0">
                <a:solidFill>
                  <a:schemeClr val="tx2"/>
                </a:solidFill>
              </a:rPr>
              <a:t>E-Mail</a:t>
            </a:r>
            <a:r>
              <a:rPr lang="en-US" altLang="en-US" sz="1600" dirty="0" smtClean="0">
                <a:solidFill>
                  <a:schemeClr val="tx2"/>
                </a:solidFill>
              </a:rPr>
              <a:t>: </a:t>
            </a:r>
            <a:r>
              <a:rPr lang="en-US" altLang="en-US" sz="1600" dirty="0" smtClean="0">
                <a:solidFill>
                  <a:schemeClr val="tx2"/>
                </a:solidFill>
              </a:rPr>
              <a:t>volker.jungnickel@hhi.fraunhofer.de</a:t>
            </a:r>
            <a:r>
              <a:rPr lang="en-US" altLang="en-US" sz="1600" dirty="0">
                <a:solidFill>
                  <a:schemeClr val="tx2"/>
                </a:solidFill>
              </a:rPr>
              <a:t>	</a:t>
            </a:r>
          </a:p>
          <a:p>
            <a:pPr>
              <a:spcBef>
                <a:spcPts val="600"/>
              </a:spcBef>
              <a:spcAft>
                <a:spcPts val="600"/>
              </a:spcAft>
            </a:pPr>
            <a:r>
              <a:rPr lang="en-US" altLang="en-US" sz="1600" b="1" dirty="0">
                <a:solidFill>
                  <a:schemeClr val="tx2"/>
                </a:solidFill>
              </a:rPr>
              <a:t>Re:</a:t>
            </a:r>
            <a:r>
              <a:rPr lang="en-US" altLang="en-US" sz="1600" dirty="0">
                <a:solidFill>
                  <a:schemeClr val="tx2"/>
                </a:solidFill>
              </a:rPr>
              <a:t> </a:t>
            </a:r>
            <a:r>
              <a:rPr lang="en-US" altLang="en-US" sz="1600" dirty="0" smtClean="0">
                <a:solidFill>
                  <a:schemeClr val="tx2"/>
                </a:solidFill>
              </a:rPr>
              <a:t>IEEE802.15.7a CFA</a:t>
            </a:r>
            <a:endParaRPr lang="en-US" altLang="en-US" sz="1600" dirty="0">
              <a:solidFill>
                <a:schemeClr val="tx2"/>
              </a:solidFill>
            </a:endParaRPr>
          </a:p>
          <a:p>
            <a:pPr>
              <a:spcBef>
                <a:spcPts val="100"/>
              </a:spcBef>
              <a:spcAft>
                <a:spcPts val="100"/>
              </a:spcAft>
            </a:pPr>
            <a:r>
              <a:rPr lang="en-US" altLang="en-US" dirty="0">
                <a:solidFill>
                  <a:schemeClr val="accent2"/>
                </a:solidFill>
              </a:rPr>
              <a:t>	</a:t>
            </a:r>
            <a:endParaRPr lang="en-US" altLang="en-US" dirty="0">
              <a:solidFill>
                <a:schemeClr val="tx2"/>
              </a:solidFill>
            </a:endParaRPr>
          </a:p>
          <a:p>
            <a:pPr>
              <a:spcBef>
                <a:spcPts val="600"/>
              </a:spcBef>
              <a:spcAft>
                <a:spcPts val="600"/>
              </a:spcAft>
            </a:pPr>
            <a:r>
              <a:rPr lang="en-US" altLang="en-US" sz="1600" b="1" dirty="0">
                <a:solidFill>
                  <a:schemeClr val="tx2"/>
                </a:solidFill>
              </a:rPr>
              <a:t>Abstract:</a:t>
            </a:r>
            <a:r>
              <a:rPr lang="en-US" altLang="en-US" sz="1600" dirty="0">
                <a:solidFill>
                  <a:schemeClr val="tx2"/>
                </a:solidFill>
              </a:rPr>
              <a:t>	</a:t>
            </a:r>
            <a:r>
              <a:rPr lang="en-US" altLang="en-US" sz="1600" dirty="0" smtClean="0">
                <a:solidFill>
                  <a:schemeClr val="tx2"/>
                </a:solidFill>
              </a:rPr>
              <a:t>CFA Response</a:t>
            </a:r>
            <a:endParaRPr lang="en-US" altLang="en-US" sz="1600" dirty="0">
              <a:solidFill>
                <a:schemeClr val="tx2"/>
              </a:solidFill>
            </a:endParaRPr>
          </a:p>
          <a:p>
            <a:pPr>
              <a:spcBef>
                <a:spcPts val="600"/>
              </a:spcBef>
              <a:spcAft>
                <a:spcPts val="600"/>
              </a:spcAft>
            </a:pPr>
            <a:r>
              <a:rPr lang="en-US" altLang="en-US" sz="1600" b="1" dirty="0">
                <a:solidFill>
                  <a:schemeClr val="tx2"/>
                </a:solidFill>
              </a:rPr>
              <a:t>Purpose:</a:t>
            </a:r>
            <a:r>
              <a:rPr lang="en-US" altLang="en-US" sz="1600" dirty="0">
                <a:solidFill>
                  <a:schemeClr val="tx2"/>
                </a:solidFill>
              </a:rPr>
              <a:t>	</a:t>
            </a:r>
            <a:r>
              <a:rPr lang="en-US" altLang="en-US" sz="1600" dirty="0" smtClean="0">
                <a:solidFill>
                  <a:schemeClr val="tx2"/>
                </a:solidFill>
              </a:rPr>
              <a:t>CFA Response</a:t>
            </a:r>
          </a:p>
          <a:p>
            <a:r>
              <a:rPr lang="en-US" altLang="en-US" sz="1600" b="1" dirty="0" smtClean="0">
                <a:solidFill>
                  <a:schemeClr val="tx2"/>
                </a:solidFill>
              </a:rPr>
              <a:t>Notice</a:t>
            </a:r>
            <a:r>
              <a:rPr lang="en-US" altLang="en-US" sz="1600" b="1" dirty="0">
                <a:solidFill>
                  <a:schemeClr val="tx2"/>
                </a:solidFill>
              </a:rPr>
              <a:t>:</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
        <p:nvSpPr>
          <p:cNvPr id="7" name="Footer Placeholder 2"/>
          <p:cNvSpPr>
            <a:spLocks noGrp="1"/>
          </p:cNvSpPr>
          <p:nvPr>
            <p:ph type="ftr" sz="quarter" idx="11"/>
          </p:nvPr>
        </p:nvSpPr>
        <p:spPr>
          <a:xfrm>
            <a:off x="5486400" y="6475413"/>
            <a:ext cx="3124200" cy="184666"/>
          </a:xfrm>
        </p:spPr>
        <p:txBody>
          <a:bodyPr/>
          <a:lstStyle/>
          <a:p>
            <a:r>
              <a:rPr lang="en-US" altLang="en-US" dirty="0" smtClean="0"/>
              <a:t>Volker Jungnickel, </a:t>
            </a:r>
            <a:r>
              <a:rPr lang="en-US" altLang="en-US" dirty="0" err="1" smtClean="0"/>
              <a:t>Fraunhofer</a:t>
            </a:r>
            <a:r>
              <a:rPr lang="en-US" altLang="en-US" dirty="0" smtClean="0"/>
              <a:t> HHI</a:t>
            </a:r>
            <a:endParaRPr lang="en-US"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81000"/>
            <a:ext cx="1600200" cy="212725"/>
          </a:xfrm>
        </p:spPr>
        <p:txBody>
          <a:bodyPr/>
          <a:lstStyle/>
          <a:p>
            <a:r>
              <a:rPr lang="de-DE" altLang="en-US" smtClean="0"/>
              <a:t>March 2015</a:t>
            </a:r>
            <a:endParaRPr lang="en-US" altLang="en-US"/>
          </a:p>
        </p:txBody>
      </p:sp>
      <p:sp>
        <p:nvSpPr>
          <p:cNvPr id="4" name="Slide Number Placeholder 3"/>
          <p:cNvSpPr>
            <a:spLocks noGrp="1"/>
          </p:cNvSpPr>
          <p:nvPr>
            <p:ph type="sldNum" sz="quarter" idx="12"/>
          </p:nvPr>
        </p:nvSpPr>
        <p:spPr>
          <a:xfrm>
            <a:off x="4344988" y="6475413"/>
            <a:ext cx="530225" cy="182562"/>
          </a:xfrm>
        </p:spPr>
        <p:txBody>
          <a:bodyPr/>
          <a:lstStyle/>
          <a:p>
            <a:r>
              <a:rPr lang="en-US" altLang="en-US" smtClean="0"/>
              <a:t>Slide </a:t>
            </a:r>
            <a:fld id="{CC0B8CFF-0EE1-4445-817F-F04798712C94}" type="slidenum">
              <a:rPr lang="en-US" altLang="en-US" smtClean="0"/>
              <a:pPr/>
              <a:t>2</a:t>
            </a:fld>
            <a:endParaRPr lang="en-US" altLang="en-US"/>
          </a:p>
        </p:txBody>
      </p:sp>
      <p:sp>
        <p:nvSpPr>
          <p:cNvPr id="5" name="標題 1"/>
          <p:cNvSpPr txBox="1">
            <a:spLocks/>
          </p:cNvSpPr>
          <p:nvPr/>
        </p:nvSpPr>
        <p:spPr>
          <a:xfrm>
            <a:off x="0" y="2670700"/>
            <a:ext cx="9144000" cy="2282300"/>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kumimoji="1" lang="en-US" altLang="zh-TW" dirty="0" smtClean="0"/>
              <a:t>High-Speed O</a:t>
            </a:r>
            <a:r>
              <a:rPr kumimoji="1" lang="en-US" altLang="zh-TW" dirty="0" smtClean="0"/>
              <a:t>WC </a:t>
            </a:r>
            <a:r>
              <a:rPr kumimoji="1" lang="en-US" altLang="zh-TW" dirty="0" smtClean="0"/>
              <a:t>Applications</a:t>
            </a:r>
          </a:p>
          <a:p>
            <a:endParaRPr kumimoji="1" lang="en-US" altLang="zh-TW" dirty="0"/>
          </a:p>
          <a:p>
            <a:r>
              <a:rPr kumimoji="1" lang="en-US" altLang="zh-TW" dirty="0" err="1" smtClean="0"/>
              <a:t>Fraunhofer</a:t>
            </a:r>
            <a:r>
              <a:rPr kumimoji="1" lang="en-US" altLang="zh-TW" dirty="0" smtClean="0"/>
              <a:t> HHI</a:t>
            </a:r>
            <a:endParaRPr kumimoji="1" lang="zh-TW" altLang="en-US" dirty="0"/>
          </a:p>
        </p:txBody>
      </p:sp>
      <p:sp>
        <p:nvSpPr>
          <p:cNvPr id="6" name="Footer Placeholder 2"/>
          <p:cNvSpPr>
            <a:spLocks noGrp="1"/>
          </p:cNvSpPr>
          <p:nvPr>
            <p:ph type="ftr" sz="quarter" idx="11"/>
          </p:nvPr>
        </p:nvSpPr>
        <p:spPr>
          <a:xfrm>
            <a:off x="5486400" y="6475413"/>
            <a:ext cx="3124200" cy="184666"/>
          </a:xfrm>
        </p:spPr>
        <p:txBody>
          <a:bodyPr/>
          <a:lstStyle/>
          <a:p>
            <a:r>
              <a:rPr lang="en-US" altLang="en-US" dirty="0" smtClean="0"/>
              <a:t>Volker Jungnickel, </a:t>
            </a:r>
            <a:r>
              <a:rPr lang="en-US" altLang="en-US" dirty="0" err="1" smtClean="0"/>
              <a:t>Fraunhofer</a:t>
            </a:r>
            <a:r>
              <a:rPr lang="en-US" altLang="en-US" dirty="0" smtClean="0"/>
              <a:t> HHI</a:t>
            </a:r>
            <a:endParaRPr lang="en-US" altLang="en-US" dirty="0"/>
          </a:p>
        </p:txBody>
      </p:sp>
    </p:spTree>
    <p:extLst>
      <p:ext uri="{BB962C8B-B14F-4D97-AF65-F5344CB8AC3E}">
        <p14:creationId xmlns:p14="http://schemas.microsoft.com/office/powerpoint/2010/main" val="240999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81000"/>
            <a:ext cx="1600200" cy="212725"/>
          </a:xfrm>
        </p:spPr>
        <p:txBody>
          <a:bodyPr/>
          <a:lstStyle/>
          <a:p>
            <a:r>
              <a:rPr lang="de-DE" altLang="en-US" smtClean="0"/>
              <a:t>March 2015</a:t>
            </a:r>
            <a:endParaRPr lang="en-US" altLang="en-US"/>
          </a:p>
        </p:txBody>
      </p:sp>
      <p:sp>
        <p:nvSpPr>
          <p:cNvPr id="4" name="Slide Number Placeholder 3"/>
          <p:cNvSpPr>
            <a:spLocks noGrp="1"/>
          </p:cNvSpPr>
          <p:nvPr>
            <p:ph type="sldNum" sz="quarter" idx="12"/>
          </p:nvPr>
        </p:nvSpPr>
        <p:spPr>
          <a:xfrm>
            <a:off x="4344988" y="6446838"/>
            <a:ext cx="530225" cy="182562"/>
          </a:xfrm>
        </p:spPr>
        <p:txBody>
          <a:bodyPr/>
          <a:lstStyle/>
          <a:p>
            <a:r>
              <a:rPr lang="en-US" altLang="en-US" smtClean="0"/>
              <a:t>Slide </a:t>
            </a:r>
            <a:fld id="{CC0B8CFF-0EE1-4445-817F-F04798712C94}" type="slidenum">
              <a:rPr lang="en-US" altLang="en-US" smtClean="0"/>
              <a:pPr/>
              <a:t>3</a:t>
            </a:fld>
            <a:endParaRPr lang="en-US" altLang="en-US"/>
          </a:p>
        </p:txBody>
      </p:sp>
      <p:sp>
        <p:nvSpPr>
          <p:cNvPr id="14" name="標題 1"/>
          <p:cNvSpPr txBox="1">
            <a:spLocks/>
          </p:cNvSpPr>
          <p:nvPr/>
        </p:nvSpPr>
        <p:spPr>
          <a:xfrm>
            <a:off x="152424" y="640804"/>
            <a:ext cx="8534376" cy="578396"/>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kumimoji="1" lang="en-US" altLang="zh-TW" sz="3200" dirty="0" smtClean="0"/>
              <a:t>Use Case: </a:t>
            </a:r>
            <a:r>
              <a:rPr kumimoji="1" lang="en-US" altLang="zh-TW" sz="3200" dirty="0" smtClean="0"/>
              <a:t>Multipoint-to-multipoint</a:t>
            </a:r>
            <a:endParaRPr kumimoji="1" lang="zh-TW" altLang="en-US" sz="3200" dirty="0"/>
          </a:p>
        </p:txBody>
      </p:sp>
      <p:sp>
        <p:nvSpPr>
          <p:cNvPr id="23" name="Text Box 62"/>
          <p:cNvSpPr txBox="1">
            <a:spLocks noChangeArrowheads="1"/>
          </p:cNvSpPr>
          <p:nvPr/>
        </p:nvSpPr>
        <p:spPr bwMode="auto">
          <a:xfrm>
            <a:off x="290293" y="2362200"/>
            <a:ext cx="8772141" cy="460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marL="287338" lvl="1" indent="-287338">
              <a:lnSpc>
                <a:spcPts val="2400"/>
              </a:lnSpc>
              <a:spcBef>
                <a:spcPts val="600"/>
              </a:spcBef>
              <a:spcAft>
                <a:spcPts val="600"/>
              </a:spcAft>
              <a:buClr>
                <a:srgbClr val="00B3DF"/>
              </a:buClr>
              <a:buSzPct val="80000"/>
              <a:buFont typeface="Wingdings" pitchFamily="2" charset="2"/>
              <a:buChar char=""/>
            </a:pPr>
            <a:r>
              <a:rPr lang="de-DE" sz="2000" dirty="0" smtClean="0">
                <a:solidFill>
                  <a:prstClr val="black"/>
                </a:solidFill>
                <a:latin typeface="+mj-lt"/>
              </a:rPr>
              <a:t>High </a:t>
            </a:r>
            <a:r>
              <a:rPr lang="de-DE" sz="2000" dirty="0" err="1" smtClean="0">
                <a:solidFill>
                  <a:prstClr val="black"/>
                </a:solidFill>
                <a:latin typeface="+mj-lt"/>
              </a:rPr>
              <a:t>data</a:t>
            </a:r>
            <a:r>
              <a:rPr lang="de-DE" sz="2000" dirty="0" smtClean="0">
                <a:solidFill>
                  <a:prstClr val="black"/>
                </a:solidFill>
                <a:latin typeface="+mj-lt"/>
              </a:rPr>
              <a:t> rate </a:t>
            </a:r>
            <a:r>
              <a:rPr lang="de-DE" sz="2000" dirty="0" err="1" smtClean="0">
                <a:solidFill>
                  <a:prstClr val="black"/>
                </a:solidFill>
                <a:latin typeface="+mj-lt"/>
              </a:rPr>
              <a:t>coverage</a:t>
            </a:r>
            <a:r>
              <a:rPr lang="de-DE" sz="2000" dirty="0" smtClean="0">
                <a:solidFill>
                  <a:prstClr val="black"/>
                </a:solidFill>
                <a:latin typeface="+mj-lt"/>
              </a:rPr>
              <a:t> in large </a:t>
            </a:r>
            <a:r>
              <a:rPr lang="de-DE" sz="2000" dirty="0" err="1" smtClean="0">
                <a:solidFill>
                  <a:prstClr val="black"/>
                </a:solidFill>
                <a:latin typeface="+mj-lt"/>
              </a:rPr>
              <a:t>areas</a:t>
            </a:r>
            <a:endParaRPr lang="de-DE" sz="2000" dirty="0" smtClean="0">
              <a:solidFill>
                <a:prstClr val="black"/>
              </a:solidFill>
              <a:latin typeface="+mj-lt"/>
            </a:endParaRPr>
          </a:p>
          <a:p>
            <a:pPr marL="287338" lvl="1" indent="-287338">
              <a:lnSpc>
                <a:spcPts val="2400"/>
              </a:lnSpc>
              <a:spcBef>
                <a:spcPts val="600"/>
              </a:spcBef>
              <a:spcAft>
                <a:spcPts val="600"/>
              </a:spcAft>
              <a:buClr>
                <a:srgbClr val="00B3DF"/>
              </a:buClr>
              <a:buSzPct val="80000"/>
              <a:buFont typeface="Wingdings" pitchFamily="2" charset="2"/>
              <a:buChar char=""/>
            </a:pPr>
            <a:r>
              <a:rPr lang="en-US" sz="2000" dirty="0" smtClean="0">
                <a:solidFill>
                  <a:prstClr val="black"/>
                </a:solidFill>
                <a:latin typeface="+mj-lt"/>
              </a:rPr>
              <a:t>Multiuser support</a:t>
            </a:r>
          </a:p>
          <a:p>
            <a:pPr marL="287338" lvl="1" indent="-287338">
              <a:lnSpc>
                <a:spcPts val="2400"/>
              </a:lnSpc>
              <a:spcBef>
                <a:spcPts val="600"/>
              </a:spcBef>
              <a:spcAft>
                <a:spcPts val="600"/>
              </a:spcAft>
              <a:buClr>
                <a:srgbClr val="00B3DF"/>
              </a:buClr>
              <a:buSzPct val="80000"/>
              <a:buFont typeface="Wingdings" pitchFamily="2" charset="2"/>
              <a:buChar char=""/>
            </a:pPr>
            <a:r>
              <a:rPr lang="en-US" sz="2000" dirty="0" smtClean="0">
                <a:solidFill>
                  <a:prstClr val="black"/>
                </a:solidFill>
                <a:latin typeface="+mj-lt"/>
              </a:rPr>
              <a:t>Mobility support: Handover</a:t>
            </a:r>
            <a:endParaRPr lang="en-US" sz="2000" dirty="0" smtClean="0">
              <a:solidFill>
                <a:prstClr val="black"/>
              </a:solidFill>
              <a:latin typeface="+mj-lt"/>
            </a:endParaRPr>
          </a:p>
          <a:p>
            <a:pPr marL="287338" lvl="1" indent="-287338">
              <a:lnSpc>
                <a:spcPts val="2400"/>
              </a:lnSpc>
              <a:spcBef>
                <a:spcPts val="600"/>
              </a:spcBef>
              <a:spcAft>
                <a:spcPts val="600"/>
              </a:spcAft>
              <a:buClr>
                <a:srgbClr val="00B3DF"/>
              </a:buClr>
              <a:buSzPct val="80000"/>
              <a:buFont typeface="Wingdings" pitchFamily="2" charset="2"/>
              <a:buChar char=""/>
            </a:pPr>
            <a:r>
              <a:rPr lang="en-US" sz="2000" dirty="0" smtClean="0">
                <a:solidFill>
                  <a:prstClr val="black"/>
                </a:solidFill>
                <a:latin typeface="+mj-lt"/>
              </a:rPr>
              <a:t>Interference </a:t>
            </a:r>
            <a:r>
              <a:rPr lang="en-US" sz="2000" dirty="0">
                <a:solidFill>
                  <a:prstClr val="black"/>
                </a:solidFill>
                <a:latin typeface="+mj-lt"/>
              </a:rPr>
              <a:t>coordination </a:t>
            </a:r>
          </a:p>
          <a:p>
            <a:pPr marL="287338" lvl="1" indent="-287338">
              <a:lnSpc>
                <a:spcPts val="2400"/>
              </a:lnSpc>
              <a:spcBef>
                <a:spcPts val="600"/>
              </a:spcBef>
              <a:spcAft>
                <a:spcPts val="600"/>
              </a:spcAft>
              <a:buClr>
                <a:srgbClr val="00B3DF"/>
              </a:buClr>
              <a:buSzPct val="80000"/>
              <a:buFont typeface="Wingdings" pitchFamily="2" charset="2"/>
              <a:buChar char=""/>
            </a:pPr>
            <a:r>
              <a:rPr lang="en-US" sz="2000" dirty="0" smtClean="0">
                <a:solidFill>
                  <a:prstClr val="black"/>
                </a:solidFill>
                <a:latin typeface="+mj-lt"/>
              </a:rPr>
              <a:t>Challenges:</a:t>
            </a:r>
          </a:p>
          <a:p>
            <a:pPr marL="687388" lvl="2" indent="-287338">
              <a:lnSpc>
                <a:spcPts val="2400"/>
              </a:lnSpc>
              <a:spcBef>
                <a:spcPts val="600"/>
              </a:spcBef>
              <a:spcAft>
                <a:spcPts val="600"/>
              </a:spcAft>
              <a:buClr>
                <a:srgbClr val="00B3DF"/>
              </a:buClr>
              <a:buSzPct val="80000"/>
              <a:buFont typeface="Wingdings" pitchFamily="2" charset="2"/>
              <a:buChar char=""/>
            </a:pPr>
            <a:r>
              <a:rPr lang="en-US" sz="2000" dirty="0" smtClean="0">
                <a:solidFill>
                  <a:prstClr val="black"/>
                </a:solidFill>
                <a:latin typeface="+mj-lt"/>
              </a:rPr>
              <a:t>Reduce </a:t>
            </a:r>
            <a:r>
              <a:rPr lang="en-US" sz="2000" dirty="0">
                <a:solidFill>
                  <a:prstClr val="black"/>
                </a:solidFill>
                <a:latin typeface="+mj-lt"/>
              </a:rPr>
              <a:t>complexity </a:t>
            </a:r>
            <a:endParaRPr lang="en-US" sz="2000" dirty="0" smtClean="0">
              <a:solidFill>
                <a:prstClr val="black"/>
              </a:solidFill>
              <a:latin typeface="+mj-lt"/>
            </a:endParaRPr>
          </a:p>
          <a:p>
            <a:pPr marL="687388" lvl="2" indent="-287338">
              <a:lnSpc>
                <a:spcPts val="2400"/>
              </a:lnSpc>
              <a:spcBef>
                <a:spcPts val="600"/>
              </a:spcBef>
              <a:spcAft>
                <a:spcPts val="600"/>
              </a:spcAft>
              <a:buClr>
                <a:srgbClr val="00B3DF"/>
              </a:buClr>
              <a:buSzPct val="80000"/>
              <a:buFont typeface="Wingdings" pitchFamily="2" charset="2"/>
              <a:buChar char=""/>
            </a:pPr>
            <a:r>
              <a:rPr lang="en-US" sz="2000" dirty="0" smtClean="0">
                <a:solidFill>
                  <a:prstClr val="black"/>
                </a:solidFill>
                <a:latin typeface="+mj-lt"/>
              </a:rPr>
              <a:t>Keep </a:t>
            </a:r>
            <a:r>
              <a:rPr lang="en-US" sz="2000" dirty="0">
                <a:solidFill>
                  <a:prstClr val="black"/>
                </a:solidFill>
                <a:latin typeface="+mj-lt"/>
              </a:rPr>
              <a:t>the performance high</a:t>
            </a:r>
          </a:p>
          <a:p>
            <a:pPr marL="287338" lvl="1" indent="-287338">
              <a:lnSpc>
                <a:spcPts val="2400"/>
              </a:lnSpc>
              <a:spcBef>
                <a:spcPts val="600"/>
              </a:spcBef>
              <a:spcAft>
                <a:spcPts val="600"/>
              </a:spcAft>
              <a:buClr>
                <a:srgbClr val="00B3DF"/>
              </a:buClr>
              <a:buSzPct val="80000"/>
              <a:buFont typeface="Wingdings" pitchFamily="2" charset="2"/>
              <a:buChar char=""/>
            </a:pPr>
            <a:r>
              <a:rPr lang="en-US" sz="2000" b="1" dirty="0" smtClean="0">
                <a:solidFill>
                  <a:prstClr val="black"/>
                </a:solidFill>
                <a:latin typeface="+mj-lt"/>
              </a:rPr>
              <a:t>Include multipoint-to-multipoint support in OWC system</a:t>
            </a:r>
            <a:endParaRPr lang="en-US" sz="2000" b="1" dirty="0" smtClean="0">
              <a:solidFill>
                <a:prstClr val="black"/>
              </a:solidFill>
              <a:latin typeface="+mj-lt"/>
            </a:endParaRPr>
          </a:p>
          <a:p>
            <a:pPr marL="287338" lvl="1" indent="-287338">
              <a:lnSpc>
                <a:spcPts val="2400"/>
              </a:lnSpc>
              <a:spcBef>
                <a:spcPts val="600"/>
              </a:spcBef>
              <a:spcAft>
                <a:spcPts val="600"/>
              </a:spcAft>
              <a:buClr>
                <a:srgbClr val="00B3DF"/>
              </a:buClr>
              <a:buSzPct val="80000"/>
              <a:buFont typeface="Wingdings" pitchFamily="2" charset="2"/>
              <a:buChar char=""/>
            </a:pPr>
            <a:endParaRPr lang="en-US" sz="2000" dirty="0" smtClean="0">
              <a:solidFill>
                <a:prstClr val="black"/>
              </a:solidFill>
              <a:latin typeface="+mj-lt"/>
            </a:endParaRPr>
          </a:p>
        </p:txBody>
      </p:sp>
      <p:pic>
        <p:nvPicPr>
          <p:cNvPr id="24" name="Grafik 2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1752600"/>
            <a:ext cx="1752117" cy="2667000"/>
          </a:xfrm>
          <a:prstGeom prst="rect">
            <a:avLst/>
          </a:prstGeom>
          <a:noFill/>
        </p:spPr>
      </p:pic>
      <p:pic>
        <p:nvPicPr>
          <p:cNvPr id="25" name="Grafik 2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5858" y="2743200"/>
            <a:ext cx="2171942" cy="2667000"/>
          </a:xfrm>
          <a:prstGeom prst="rect">
            <a:avLst/>
          </a:prstGeom>
          <a:noFill/>
        </p:spPr>
      </p:pic>
      <p:sp>
        <p:nvSpPr>
          <p:cNvPr id="7" name="Eingekerbter Pfeil nach rechts 6"/>
          <p:cNvSpPr/>
          <p:nvPr/>
        </p:nvSpPr>
        <p:spPr bwMode="auto">
          <a:xfrm>
            <a:off x="6552717" y="2781300"/>
            <a:ext cx="609600" cy="304800"/>
          </a:xfrm>
          <a:prstGeom prst="notched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anose="02020603050405020304" pitchFamily="18" charset="0"/>
            </a:endParaRPr>
          </a:p>
        </p:txBody>
      </p:sp>
      <p:sp>
        <p:nvSpPr>
          <p:cNvPr id="26" name="Footer Placeholder 2"/>
          <p:cNvSpPr>
            <a:spLocks noGrp="1"/>
          </p:cNvSpPr>
          <p:nvPr>
            <p:ph type="ftr" sz="quarter" idx="11"/>
          </p:nvPr>
        </p:nvSpPr>
        <p:spPr>
          <a:xfrm>
            <a:off x="5486400" y="6475413"/>
            <a:ext cx="3124200" cy="184666"/>
          </a:xfrm>
        </p:spPr>
        <p:txBody>
          <a:bodyPr/>
          <a:lstStyle/>
          <a:p>
            <a:r>
              <a:rPr lang="en-US" altLang="en-US" dirty="0" smtClean="0"/>
              <a:t>Volker Jungnickel, </a:t>
            </a:r>
            <a:r>
              <a:rPr lang="en-US" altLang="en-US" dirty="0" err="1" smtClean="0"/>
              <a:t>Fraunhofer</a:t>
            </a:r>
            <a:r>
              <a:rPr lang="en-US" altLang="en-US" dirty="0" smtClean="0"/>
              <a:t> HHI</a:t>
            </a:r>
            <a:endParaRPr lang="en-US" altLang="en-US" dirty="0"/>
          </a:p>
        </p:txBody>
      </p:sp>
    </p:spTree>
    <p:extLst>
      <p:ext uri="{BB962C8B-B14F-4D97-AF65-F5344CB8AC3E}">
        <p14:creationId xmlns:p14="http://schemas.microsoft.com/office/powerpoint/2010/main" val="1323403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81000"/>
            <a:ext cx="1600200" cy="212725"/>
          </a:xfrm>
        </p:spPr>
        <p:txBody>
          <a:bodyPr/>
          <a:lstStyle/>
          <a:p>
            <a:r>
              <a:rPr lang="de-DE" altLang="en-US" smtClean="0"/>
              <a:t>March 2015</a:t>
            </a:r>
            <a:endParaRPr lang="en-US" altLang="en-US"/>
          </a:p>
        </p:txBody>
      </p:sp>
      <p:sp>
        <p:nvSpPr>
          <p:cNvPr id="4" name="Slide Number Placeholder 3"/>
          <p:cNvSpPr>
            <a:spLocks noGrp="1"/>
          </p:cNvSpPr>
          <p:nvPr>
            <p:ph type="sldNum" sz="quarter" idx="12"/>
          </p:nvPr>
        </p:nvSpPr>
        <p:spPr>
          <a:xfrm>
            <a:off x="4344988" y="6446838"/>
            <a:ext cx="530225" cy="182562"/>
          </a:xfrm>
        </p:spPr>
        <p:txBody>
          <a:bodyPr/>
          <a:lstStyle/>
          <a:p>
            <a:r>
              <a:rPr lang="en-US" altLang="en-US" smtClean="0"/>
              <a:t>Slide </a:t>
            </a:r>
            <a:fld id="{CC0B8CFF-0EE1-4445-817F-F04798712C94}" type="slidenum">
              <a:rPr lang="en-US" altLang="en-US" smtClean="0"/>
              <a:pPr/>
              <a:t>4</a:t>
            </a:fld>
            <a:endParaRPr lang="en-US" altLang="en-US"/>
          </a:p>
        </p:txBody>
      </p:sp>
      <p:sp>
        <p:nvSpPr>
          <p:cNvPr id="14" name="標題 1"/>
          <p:cNvSpPr txBox="1">
            <a:spLocks/>
          </p:cNvSpPr>
          <p:nvPr/>
        </p:nvSpPr>
        <p:spPr>
          <a:xfrm>
            <a:off x="152424" y="640804"/>
            <a:ext cx="9143976" cy="578396"/>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kumimoji="1" lang="en-US" altLang="zh-TW" sz="3200" dirty="0" smtClean="0"/>
              <a:t>Use Case: </a:t>
            </a:r>
            <a:r>
              <a:rPr kumimoji="1" lang="en-US" altLang="zh-TW" sz="3200" dirty="0" smtClean="0"/>
              <a:t>Personalized Manufacturing Cells</a:t>
            </a:r>
            <a:endParaRPr kumimoji="1" lang="zh-TW" altLang="en-US" sz="3200" dirty="0"/>
          </a:p>
        </p:txBody>
      </p:sp>
      <p:sp>
        <p:nvSpPr>
          <p:cNvPr id="11" name="Text Box 62"/>
          <p:cNvSpPr txBox="1">
            <a:spLocks noChangeArrowheads="1"/>
          </p:cNvSpPr>
          <p:nvPr/>
        </p:nvSpPr>
        <p:spPr bwMode="auto">
          <a:xfrm>
            <a:off x="255463" y="3733800"/>
            <a:ext cx="873613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a:lnSpc>
                <a:spcPts val="2400"/>
              </a:lnSpc>
              <a:spcBef>
                <a:spcPts val="600"/>
              </a:spcBef>
              <a:buClr>
                <a:srgbClr val="00B3DF"/>
              </a:buClr>
              <a:buSzPct val="80000"/>
              <a:buFont typeface="Wingdings" pitchFamily="2" charset="2"/>
              <a:buChar char=""/>
            </a:pPr>
            <a:r>
              <a:rPr lang="de-DE" sz="2000" dirty="0" err="1" smtClean="0">
                <a:solidFill>
                  <a:prstClr val="black"/>
                </a:solidFill>
                <a:latin typeface="+mj-lt"/>
              </a:rPr>
              <a:t>Increasingly</a:t>
            </a:r>
            <a:r>
              <a:rPr lang="de-DE" sz="2000" dirty="0" smtClean="0">
                <a:solidFill>
                  <a:prstClr val="black"/>
                </a:solidFill>
                <a:latin typeface="+mj-lt"/>
              </a:rPr>
              <a:t> </a:t>
            </a:r>
            <a:r>
              <a:rPr lang="de-DE" sz="2000" dirty="0" err="1" smtClean="0">
                <a:solidFill>
                  <a:prstClr val="black"/>
                </a:solidFill>
                <a:latin typeface="+mj-lt"/>
              </a:rPr>
              <a:t>personalized</a:t>
            </a:r>
            <a:r>
              <a:rPr lang="de-DE" sz="2000" dirty="0" smtClean="0">
                <a:solidFill>
                  <a:prstClr val="black"/>
                </a:solidFill>
                <a:latin typeface="+mj-lt"/>
              </a:rPr>
              <a:t> </a:t>
            </a:r>
            <a:r>
              <a:rPr lang="de-DE" sz="2000" dirty="0" err="1" smtClean="0">
                <a:solidFill>
                  <a:prstClr val="black"/>
                </a:solidFill>
                <a:latin typeface="+mj-lt"/>
              </a:rPr>
              <a:t>production</a:t>
            </a:r>
            <a:r>
              <a:rPr lang="de-DE" sz="2000" dirty="0" smtClean="0">
                <a:solidFill>
                  <a:prstClr val="black"/>
                </a:solidFill>
                <a:latin typeface="+mj-lt"/>
              </a:rPr>
              <a:t> </a:t>
            </a:r>
            <a:r>
              <a:rPr lang="de-DE" sz="2000" dirty="0" err="1" smtClean="0">
                <a:solidFill>
                  <a:prstClr val="black"/>
                </a:solidFill>
                <a:latin typeface="+mj-lt"/>
              </a:rPr>
              <a:t>needs</a:t>
            </a:r>
            <a:r>
              <a:rPr lang="de-DE" sz="2000" dirty="0" smtClean="0">
                <a:solidFill>
                  <a:prstClr val="black"/>
                </a:solidFill>
                <a:latin typeface="+mj-lt"/>
              </a:rPr>
              <a:t> </a:t>
            </a:r>
            <a:r>
              <a:rPr lang="de-DE" sz="2000" dirty="0" err="1" smtClean="0">
                <a:solidFill>
                  <a:prstClr val="black"/>
                </a:solidFill>
                <a:latin typeface="+mj-lt"/>
              </a:rPr>
              <a:t>more</a:t>
            </a:r>
            <a:r>
              <a:rPr lang="de-DE" sz="2000" dirty="0" smtClean="0">
                <a:solidFill>
                  <a:prstClr val="black"/>
                </a:solidFill>
                <a:latin typeface="+mj-lt"/>
              </a:rPr>
              <a:t> </a:t>
            </a:r>
            <a:r>
              <a:rPr lang="de-DE" sz="2000" dirty="0" err="1" smtClean="0">
                <a:solidFill>
                  <a:prstClr val="black"/>
                </a:solidFill>
                <a:latin typeface="+mj-lt"/>
                <a:sym typeface="Wingdings" pitchFamily="2" charset="2"/>
              </a:rPr>
              <a:t>flexibility</a:t>
            </a:r>
            <a:r>
              <a:rPr lang="de-DE" sz="2000" dirty="0" smtClean="0">
                <a:solidFill>
                  <a:prstClr val="black"/>
                </a:solidFill>
                <a:latin typeface="+mj-lt"/>
                <a:sym typeface="Wingdings" pitchFamily="2" charset="2"/>
              </a:rPr>
              <a:t> </a:t>
            </a:r>
          </a:p>
          <a:p>
            <a:pPr>
              <a:lnSpc>
                <a:spcPts val="2400"/>
              </a:lnSpc>
              <a:spcBef>
                <a:spcPts val="600"/>
              </a:spcBef>
              <a:buClr>
                <a:srgbClr val="00B3DF"/>
              </a:buClr>
              <a:buSzPct val="80000"/>
              <a:buFont typeface="Wingdings" pitchFamily="2" charset="2"/>
              <a:buChar char=""/>
            </a:pPr>
            <a:r>
              <a:rPr lang="de-DE" sz="2000" dirty="0" smtClean="0">
                <a:solidFill>
                  <a:prstClr val="black"/>
                </a:solidFill>
                <a:latin typeface="+mj-lt"/>
                <a:sym typeface="Wingdings" pitchFamily="2" charset="2"/>
              </a:rPr>
              <a:t>Mobile </a:t>
            </a:r>
            <a:r>
              <a:rPr lang="de-DE" sz="2000" dirty="0" err="1" smtClean="0">
                <a:solidFill>
                  <a:prstClr val="black"/>
                </a:solidFill>
                <a:latin typeface="+mj-lt"/>
                <a:sym typeface="Wingdings" pitchFamily="2" charset="2"/>
              </a:rPr>
              <a:t>communication</a:t>
            </a:r>
            <a:r>
              <a:rPr lang="de-DE" sz="2000" dirty="0" smtClean="0">
                <a:solidFill>
                  <a:prstClr val="black"/>
                </a:solidFill>
                <a:latin typeface="+mj-lt"/>
                <a:sym typeface="Wingdings" pitchFamily="2" charset="2"/>
              </a:rPr>
              <a:t> </a:t>
            </a:r>
            <a:r>
              <a:rPr lang="de-DE" sz="2000" dirty="0" err="1" smtClean="0">
                <a:solidFill>
                  <a:prstClr val="black"/>
                </a:solidFill>
                <a:latin typeface="+mj-lt"/>
                <a:sym typeface="Wingdings" pitchFamily="2" charset="2"/>
              </a:rPr>
              <a:t>for</a:t>
            </a:r>
            <a:r>
              <a:rPr lang="de-DE" sz="2000" dirty="0" smtClean="0">
                <a:solidFill>
                  <a:prstClr val="black"/>
                </a:solidFill>
                <a:latin typeface="+mj-lt"/>
                <a:sym typeface="Wingdings" pitchFamily="2" charset="2"/>
              </a:rPr>
              <a:t> </a:t>
            </a:r>
            <a:r>
              <a:rPr lang="de-DE" sz="2000" dirty="0" err="1" smtClean="0">
                <a:solidFill>
                  <a:prstClr val="black"/>
                </a:solidFill>
                <a:latin typeface="+mj-lt"/>
                <a:sym typeface="Wingdings" pitchFamily="2" charset="2"/>
              </a:rPr>
              <a:t>robots</a:t>
            </a:r>
            <a:endParaRPr lang="de-DE" sz="2000" dirty="0" smtClean="0">
              <a:solidFill>
                <a:prstClr val="black"/>
              </a:solidFill>
              <a:latin typeface="+mj-lt"/>
            </a:endParaRPr>
          </a:p>
          <a:p>
            <a:pPr marL="288000" lvl="2" indent="-287338">
              <a:lnSpc>
                <a:spcPct val="150000"/>
              </a:lnSpc>
              <a:spcBef>
                <a:spcPts val="0"/>
              </a:spcBef>
              <a:buClr>
                <a:srgbClr val="00B3DF"/>
              </a:buClr>
              <a:buSzPct val="80000"/>
              <a:buFont typeface="Wingdings" pitchFamily="2" charset="2"/>
              <a:buChar char=""/>
            </a:pPr>
            <a:r>
              <a:rPr lang="en-US" sz="2000" dirty="0" err="1" smtClean="0">
                <a:solidFill>
                  <a:prstClr val="black"/>
                </a:solidFill>
                <a:latin typeface="+mj-lt"/>
              </a:rPr>
              <a:t>WiFi</a:t>
            </a:r>
            <a:r>
              <a:rPr lang="en-US" sz="2000" dirty="0" smtClean="0">
                <a:solidFill>
                  <a:prstClr val="black"/>
                </a:solidFill>
                <a:latin typeface="+mj-lt"/>
              </a:rPr>
              <a:t> </a:t>
            </a:r>
            <a:r>
              <a:rPr lang="en-US" sz="2000" dirty="0" smtClean="0">
                <a:solidFill>
                  <a:prstClr val="black"/>
                </a:solidFill>
                <a:latin typeface="+mj-lt"/>
              </a:rPr>
              <a:t>is only useful </a:t>
            </a:r>
            <a:r>
              <a:rPr lang="en-US" sz="2000" dirty="0" smtClean="0">
                <a:solidFill>
                  <a:prstClr val="black"/>
                </a:solidFill>
                <a:latin typeface="+mj-lt"/>
              </a:rPr>
              <a:t>technology so far, but interference </a:t>
            </a:r>
            <a:r>
              <a:rPr lang="en-US" sz="2000" dirty="0" smtClean="0">
                <a:solidFill>
                  <a:prstClr val="black"/>
                </a:solidFill>
                <a:latin typeface="+mj-lt"/>
              </a:rPr>
              <a:t>and jamming are harmful</a:t>
            </a:r>
          </a:p>
          <a:p>
            <a:pPr marL="288000" lvl="2" indent="-287338">
              <a:lnSpc>
                <a:spcPct val="150000"/>
              </a:lnSpc>
              <a:spcBef>
                <a:spcPts val="0"/>
              </a:spcBef>
              <a:buClr>
                <a:srgbClr val="00B3DF"/>
              </a:buClr>
              <a:buSzPct val="80000"/>
              <a:buFont typeface="Wingdings" pitchFamily="2" charset="2"/>
              <a:buChar char=""/>
            </a:pPr>
            <a:r>
              <a:rPr lang="en-US" sz="2000" dirty="0" smtClean="0">
                <a:solidFill>
                  <a:prstClr val="black"/>
                </a:solidFill>
                <a:latin typeface="+mj-lt"/>
              </a:rPr>
              <a:t>Challenges for OWC: </a:t>
            </a:r>
          </a:p>
          <a:p>
            <a:pPr marL="745200" lvl="3" indent="-287338">
              <a:lnSpc>
                <a:spcPct val="150000"/>
              </a:lnSpc>
              <a:spcBef>
                <a:spcPts val="0"/>
              </a:spcBef>
              <a:buClr>
                <a:srgbClr val="00B3DF"/>
              </a:buClr>
              <a:buSzPct val="80000"/>
              <a:buFont typeface="Wingdings" pitchFamily="2" charset="2"/>
              <a:buChar char=""/>
            </a:pPr>
            <a:r>
              <a:rPr lang="en-US" sz="2000" dirty="0" smtClean="0">
                <a:solidFill>
                  <a:prstClr val="black"/>
                </a:solidFill>
                <a:latin typeface="+mj-lt"/>
              </a:rPr>
              <a:t>high speed (&gt;1 </a:t>
            </a:r>
            <a:r>
              <a:rPr lang="en-US" sz="2000" dirty="0" err="1" smtClean="0">
                <a:solidFill>
                  <a:prstClr val="black"/>
                </a:solidFill>
                <a:latin typeface="+mj-lt"/>
              </a:rPr>
              <a:t>Gbit</a:t>
            </a:r>
            <a:r>
              <a:rPr lang="en-US" sz="2000" dirty="0" smtClean="0">
                <a:solidFill>
                  <a:prstClr val="black"/>
                </a:solidFill>
                <a:latin typeface="+mj-lt"/>
              </a:rPr>
              <a:t>/s), </a:t>
            </a:r>
            <a:r>
              <a:rPr lang="en-US" sz="2000" dirty="0" smtClean="0">
                <a:solidFill>
                  <a:prstClr val="black"/>
                </a:solidFill>
                <a:latin typeface="+mj-lt"/>
              </a:rPr>
              <a:t>low </a:t>
            </a:r>
            <a:r>
              <a:rPr lang="en-US" sz="2000" dirty="0" smtClean="0">
                <a:solidFill>
                  <a:prstClr val="black"/>
                </a:solidFill>
                <a:latin typeface="+mj-lt"/>
              </a:rPr>
              <a:t>latency (&lt;1 </a:t>
            </a:r>
            <a:r>
              <a:rPr lang="en-US" sz="2000" dirty="0" err="1" smtClean="0">
                <a:solidFill>
                  <a:prstClr val="black"/>
                </a:solidFill>
                <a:latin typeface="+mj-lt"/>
              </a:rPr>
              <a:t>ms</a:t>
            </a:r>
            <a:r>
              <a:rPr lang="en-US" sz="2000" dirty="0" smtClean="0">
                <a:solidFill>
                  <a:prstClr val="black"/>
                </a:solidFill>
                <a:latin typeface="+mj-lt"/>
              </a:rPr>
              <a:t>), </a:t>
            </a:r>
            <a:r>
              <a:rPr lang="en-US" sz="2000" dirty="0" smtClean="0">
                <a:solidFill>
                  <a:prstClr val="black"/>
                </a:solidFill>
                <a:latin typeface="+mj-lt"/>
              </a:rPr>
              <a:t>reliable </a:t>
            </a:r>
            <a:r>
              <a:rPr lang="en-US" sz="2000" dirty="0" smtClean="0">
                <a:solidFill>
                  <a:prstClr val="black"/>
                </a:solidFill>
                <a:latin typeface="+mj-lt"/>
              </a:rPr>
              <a:t>connections (MIMO)</a:t>
            </a:r>
          </a:p>
          <a:p>
            <a:pPr marL="288000" lvl="2" indent="-287338">
              <a:lnSpc>
                <a:spcPct val="150000"/>
              </a:lnSpc>
              <a:spcBef>
                <a:spcPts val="0"/>
              </a:spcBef>
              <a:buClr>
                <a:srgbClr val="00B3DF"/>
              </a:buClr>
              <a:buSzPct val="80000"/>
              <a:buFont typeface="Wingdings" pitchFamily="2" charset="2"/>
              <a:buChar char=""/>
            </a:pPr>
            <a:r>
              <a:rPr lang="en-US" sz="2000" b="1" dirty="0" smtClean="0">
                <a:solidFill>
                  <a:prstClr val="black"/>
                </a:solidFill>
                <a:latin typeface="+mj-lt"/>
              </a:rPr>
              <a:t>Design the OWC system according to industrial communications demands</a:t>
            </a:r>
            <a:endParaRPr lang="en-US" sz="2000" b="1" dirty="0" smtClean="0">
              <a:solidFill>
                <a:prstClr val="black"/>
              </a:solidFill>
              <a:latin typeface="+mj-lt"/>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031" y="1232576"/>
            <a:ext cx="6732748" cy="2501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Footer Placeholder 2"/>
          <p:cNvSpPr>
            <a:spLocks noGrp="1"/>
          </p:cNvSpPr>
          <p:nvPr>
            <p:ph type="ftr" sz="quarter" idx="11"/>
          </p:nvPr>
        </p:nvSpPr>
        <p:spPr>
          <a:xfrm>
            <a:off x="5486400" y="6475413"/>
            <a:ext cx="3124200" cy="184666"/>
          </a:xfrm>
        </p:spPr>
        <p:txBody>
          <a:bodyPr/>
          <a:lstStyle/>
          <a:p>
            <a:r>
              <a:rPr lang="en-US" altLang="en-US" dirty="0" smtClean="0"/>
              <a:t>Volker Jungnickel, </a:t>
            </a:r>
            <a:r>
              <a:rPr lang="en-US" altLang="en-US" dirty="0" err="1" smtClean="0"/>
              <a:t>Fraunhofer</a:t>
            </a:r>
            <a:r>
              <a:rPr lang="en-US" altLang="en-US" dirty="0" smtClean="0"/>
              <a:t> HHI</a:t>
            </a:r>
            <a:endParaRPr lang="en-US" altLang="en-US" dirty="0"/>
          </a:p>
        </p:txBody>
      </p:sp>
    </p:spTree>
    <p:extLst>
      <p:ext uri="{BB962C8B-B14F-4D97-AF65-F5344CB8AC3E}">
        <p14:creationId xmlns:p14="http://schemas.microsoft.com/office/powerpoint/2010/main" val="2886326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81000"/>
            <a:ext cx="1600200" cy="212725"/>
          </a:xfrm>
        </p:spPr>
        <p:txBody>
          <a:bodyPr/>
          <a:lstStyle/>
          <a:p>
            <a:r>
              <a:rPr lang="de-DE" altLang="en-US" smtClean="0"/>
              <a:t>March 2015</a:t>
            </a:r>
            <a:endParaRPr lang="en-US" altLang="en-US"/>
          </a:p>
        </p:txBody>
      </p:sp>
      <p:sp>
        <p:nvSpPr>
          <p:cNvPr id="4" name="Slide Number Placeholder 3"/>
          <p:cNvSpPr>
            <a:spLocks noGrp="1"/>
          </p:cNvSpPr>
          <p:nvPr>
            <p:ph type="sldNum" sz="quarter" idx="12"/>
          </p:nvPr>
        </p:nvSpPr>
        <p:spPr>
          <a:xfrm>
            <a:off x="4344988" y="6446838"/>
            <a:ext cx="530225" cy="182562"/>
          </a:xfrm>
        </p:spPr>
        <p:txBody>
          <a:bodyPr/>
          <a:lstStyle/>
          <a:p>
            <a:r>
              <a:rPr lang="en-US" altLang="en-US" smtClean="0"/>
              <a:t>Slide </a:t>
            </a:r>
            <a:fld id="{CC0B8CFF-0EE1-4445-817F-F04798712C94}" type="slidenum">
              <a:rPr lang="en-US" altLang="en-US" smtClean="0"/>
              <a:pPr/>
              <a:t>5</a:t>
            </a:fld>
            <a:endParaRPr lang="en-US" altLang="en-US"/>
          </a:p>
        </p:txBody>
      </p:sp>
      <p:sp>
        <p:nvSpPr>
          <p:cNvPr id="14" name="標題 1"/>
          <p:cNvSpPr txBox="1">
            <a:spLocks/>
          </p:cNvSpPr>
          <p:nvPr/>
        </p:nvSpPr>
        <p:spPr>
          <a:xfrm>
            <a:off x="152424" y="640804"/>
            <a:ext cx="8534376" cy="578396"/>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kumimoji="1" lang="en-US" altLang="zh-TW" sz="3200" dirty="0" smtClean="0"/>
              <a:t>Use Case: </a:t>
            </a:r>
            <a:r>
              <a:rPr kumimoji="1" lang="en-US" altLang="zh-TW" sz="3200" dirty="0" smtClean="0"/>
              <a:t>Precise Indoor  Positioning</a:t>
            </a:r>
            <a:endParaRPr kumimoji="1" lang="zh-TW" altLang="en-US" sz="3200" dirty="0"/>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398" t="3814" r="4255" b="29119"/>
          <a:stretch/>
        </p:blipFill>
        <p:spPr bwMode="auto">
          <a:xfrm>
            <a:off x="468313" y="1268760"/>
            <a:ext cx="4646554"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9"/>
          <p:cNvSpPr txBox="1"/>
          <p:nvPr/>
        </p:nvSpPr>
        <p:spPr>
          <a:xfrm>
            <a:off x="457200" y="3616166"/>
            <a:ext cx="8820472" cy="2708434"/>
          </a:xfrm>
          <a:prstGeom prst="rect">
            <a:avLst/>
          </a:prstGeom>
          <a:noFill/>
        </p:spPr>
        <p:txBody>
          <a:bodyPr wrap="square">
            <a:spAutoFit/>
          </a:bodyPr>
          <a:lstStyle/>
          <a:p>
            <a:pPr marL="287338" lvl="1" indent="-287338" eaLnBrk="0" hangingPunct="0">
              <a:spcBef>
                <a:spcPts val="600"/>
              </a:spcBef>
              <a:spcAft>
                <a:spcPts val="600"/>
              </a:spcAft>
              <a:buClr>
                <a:srgbClr val="00B3DF"/>
              </a:buClr>
              <a:buSzPct val="80000"/>
              <a:buFont typeface="Wingdings" pitchFamily="2" charset="2"/>
              <a:buChar char=""/>
              <a:defRPr/>
            </a:pPr>
            <a:r>
              <a:rPr lang="en-US" sz="2000" dirty="0" smtClean="0">
                <a:solidFill>
                  <a:srgbClr val="262626"/>
                </a:solidFill>
                <a:ea typeface="Tahoma"/>
                <a:cs typeface="Arial" charset="0"/>
              </a:rPr>
              <a:t>Exploit </a:t>
            </a:r>
            <a:r>
              <a:rPr lang="en-US" sz="2000" dirty="0" smtClean="0">
                <a:solidFill>
                  <a:srgbClr val="262626"/>
                </a:solidFill>
                <a:ea typeface="Tahoma"/>
                <a:cs typeface="Arial" charset="0"/>
              </a:rPr>
              <a:t>wide modulation bandwidth of LED lighting</a:t>
            </a:r>
          </a:p>
          <a:p>
            <a:pPr marL="287338" lvl="1" indent="-287338" eaLnBrk="0" hangingPunct="0">
              <a:spcBef>
                <a:spcPts val="600"/>
              </a:spcBef>
              <a:spcAft>
                <a:spcPts val="600"/>
              </a:spcAft>
              <a:buClr>
                <a:srgbClr val="00B3DF"/>
              </a:buClr>
              <a:buSzPct val="80000"/>
              <a:buFont typeface="Wingdings" pitchFamily="2" charset="2"/>
              <a:buChar char=""/>
              <a:defRPr/>
            </a:pPr>
            <a:r>
              <a:rPr lang="en-US" sz="2000" dirty="0" smtClean="0">
                <a:solidFill>
                  <a:srgbClr val="262626"/>
                </a:solidFill>
                <a:ea typeface="Tahoma"/>
                <a:cs typeface="Arial" charset="0"/>
              </a:rPr>
              <a:t>Transmitters </a:t>
            </a:r>
            <a:r>
              <a:rPr lang="en-US" sz="2000" dirty="0" smtClean="0">
                <a:solidFill>
                  <a:srgbClr val="262626"/>
                </a:solidFill>
                <a:ea typeface="Tahoma"/>
                <a:cs typeface="Arial" charset="0"/>
              </a:rPr>
              <a:t>are identified with </a:t>
            </a:r>
            <a:r>
              <a:rPr lang="en-US" sz="2000" b="1" dirty="0" smtClean="0">
                <a:solidFill>
                  <a:srgbClr val="262626"/>
                </a:solidFill>
                <a:ea typeface="Tahoma"/>
                <a:cs typeface="Arial" charset="0"/>
              </a:rPr>
              <a:t>high-speed</a:t>
            </a:r>
            <a:r>
              <a:rPr lang="en-US" sz="2000" dirty="0" smtClean="0">
                <a:solidFill>
                  <a:srgbClr val="262626"/>
                </a:solidFill>
                <a:ea typeface="Tahoma"/>
                <a:cs typeface="Arial" charset="0"/>
              </a:rPr>
              <a:t> </a:t>
            </a:r>
            <a:r>
              <a:rPr lang="en-US" sz="2000" dirty="0" smtClean="0">
                <a:solidFill>
                  <a:srgbClr val="262626"/>
                </a:solidFill>
                <a:ea typeface="Tahoma"/>
                <a:cs typeface="Arial" charset="0"/>
              </a:rPr>
              <a:t>sequences </a:t>
            </a:r>
          </a:p>
          <a:p>
            <a:pPr marL="287338" lvl="1" indent="-287338" eaLnBrk="0" hangingPunct="0">
              <a:spcBef>
                <a:spcPts val="600"/>
              </a:spcBef>
              <a:spcAft>
                <a:spcPts val="600"/>
              </a:spcAft>
              <a:buClr>
                <a:srgbClr val="00B3DF"/>
              </a:buClr>
              <a:buSzPct val="80000"/>
              <a:buFont typeface="Wingdings" pitchFamily="2" charset="2"/>
              <a:buChar char=""/>
              <a:defRPr/>
            </a:pPr>
            <a:r>
              <a:rPr lang="en-US" sz="2000" dirty="0" smtClean="0">
                <a:solidFill>
                  <a:srgbClr val="262626"/>
                </a:solidFill>
                <a:ea typeface="Tahoma"/>
                <a:cs typeface="Arial" charset="0"/>
              </a:rPr>
              <a:t>Mobiles respond with own sequence (“Ranging”)</a:t>
            </a:r>
            <a:endParaRPr lang="en-US" sz="2000" dirty="0" smtClean="0">
              <a:solidFill>
                <a:srgbClr val="262626"/>
              </a:solidFill>
              <a:ea typeface="Tahoma"/>
              <a:cs typeface="Arial" charset="0"/>
            </a:endParaRPr>
          </a:p>
          <a:p>
            <a:pPr marL="287338" lvl="1" indent="-287338" eaLnBrk="0" hangingPunct="0">
              <a:spcBef>
                <a:spcPts val="600"/>
              </a:spcBef>
              <a:spcAft>
                <a:spcPts val="600"/>
              </a:spcAft>
              <a:buClr>
                <a:srgbClr val="00B3DF"/>
              </a:buClr>
              <a:buSzPct val="80000"/>
              <a:buFont typeface="Wingdings" pitchFamily="2" charset="2"/>
              <a:buChar char=""/>
              <a:defRPr/>
            </a:pPr>
            <a:r>
              <a:rPr lang="en-US" sz="2000" dirty="0" smtClean="0">
                <a:solidFill>
                  <a:srgbClr val="262626"/>
                </a:solidFill>
                <a:ea typeface="Tahoma"/>
                <a:cs typeface="Arial" charset="0"/>
              </a:rPr>
              <a:t>Bidirectional time-of-flight measurements </a:t>
            </a:r>
          </a:p>
          <a:p>
            <a:pPr marL="287338" lvl="1" indent="-287338" eaLnBrk="0" hangingPunct="0">
              <a:spcBef>
                <a:spcPts val="600"/>
              </a:spcBef>
              <a:spcAft>
                <a:spcPts val="600"/>
              </a:spcAft>
              <a:buClr>
                <a:srgbClr val="00B3DF"/>
              </a:buClr>
              <a:buSzPct val="80000"/>
              <a:buFont typeface="Wingdings" pitchFamily="2" charset="2"/>
              <a:buChar char=""/>
              <a:defRPr/>
            </a:pPr>
            <a:r>
              <a:rPr lang="en-US" sz="2000" dirty="0" smtClean="0">
                <a:solidFill>
                  <a:srgbClr val="262626"/>
                </a:solidFill>
                <a:ea typeface="Tahoma"/>
                <a:cs typeface="Arial" charset="0"/>
              </a:rPr>
              <a:t>&lt;5 </a:t>
            </a:r>
            <a:r>
              <a:rPr lang="en-US" sz="2000" dirty="0" smtClean="0">
                <a:solidFill>
                  <a:srgbClr val="262626"/>
                </a:solidFill>
                <a:ea typeface="Tahoma"/>
                <a:cs typeface="Arial" charset="0"/>
              </a:rPr>
              <a:t>cm spatial </a:t>
            </a:r>
            <a:r>
              <a:rPr lang="en-US" sz="2000" dirty="0" smtClean="0">
                <a:solidFill>
                  <a:srgbClr val="262626"/>
                </a:solidFill>
                <a:ea typeface="Tahoma"/>
                <a:cs typeface="Arial" charset="0"/>
              </a:rPr>
              <a:t>resolution </a:t>
            </a:r>
            <a:r>
              <a:rPr lang="en-US" sz="2000" dirty="0">
                <a:solidFill>
                  <a:srgbClr val="262626"/>
                </a:solidFill>
                <a:ea typeface="Tahoma"/>
                <a:cs typeface="Arial" charset="0"/>
              </a:rPr>
              <a:t>was demonstrated so </a:t>
            </a:r>
            <a:r>
              <a:rPr lang="en-US" sz="2000" dirty="0" smtClean="0">
                <a:solidFill>
                  <a:srgbClr val="262626"/>
                </a:solidFill>
                <a:ea typeface="Tahoma"/>
                <a:cs typeface="Arial" charset="0"/>
              </a:rPr>
              <a:t>far</a:t>
            </a:r>
            <a:endParaRPr lang="en-US" sz="2000" dirty="0" smtClean="0">
              <a:solidFill>
                <a:srgbClr val="262626"/>
              </a:solidFill>
              <a:ea typeface="Tahoma"/>
              <a:cs typeface="Arial" charset="0"/>
            </a:endParaRPr>
          </a:p>
          <a:p>
            <a:pPr marL="287338" lvl="1" indent="-287338" eaLnBrk="0" hangingPunct="0">
              <a:spcBef>
                <a:spcPts val="600"/>
              </a:spcBef>
              <a:spcAft>
                <a:spcPts val="600"/>
              </a:spcAft>
              <a:buClr>
                <a:srgbClr val="00B3DF"/>
              </a:buClr>
              <a:buSzPct val="80000"/>
              <a:buFont typeface="Wingdings" pitchFamily="2" charset="2"/>
              <a:buChar char=""/>
              <a:defRPr/>
            </a:pPr>
            <a:r>
              <a:rPr lang="en-US" sz="2000" b="1" dirty="0" smtClean="0">
                <a:solidFill>
                  <a:srgbClr val="262626"/>
                </a:solidFill>
                <a:ea typeface="Tahoma"/>
                <a:cs typeface="Arial" charset="0"/>
              </a:rPr>
              <a:t>Include means for positioning into bidirectional OWC system</a:t>
            </a:r>
            <a:endParaRPr lang="en-US" sz="2000" dirty="0" smtClean="0">
              <a:solidFill>
                <a:srgbClr val="262626"/>
              </a:solidFill>
              <a:ea typeface="Tahoma"/>
              <a:cs typeface="Arial" charset="0"/>
            </a:endParaRPr>
          </a:p>
        </p:txBody>
      </p:sp>
      <p:sp>
        <p:nvSpPr>
          <p:cNvPr id="11" name="Textfeld 10"/>
          <p:cNvSpPr txBox="1"/>
          <p:nvPr/>
        </p:nvSpPr>
        <p:spPr>
          <a:xfrm>
            <a:off x="5137400" y="2377333"/>
            <a:ext cx="3995675" cy="1015663"/>
          </a:xfrm>
          <a:prstGeom prst="rect">
            <a:avLst/>
          </a:prstGeom>
          <a:noFill/>
        </p:spPr>
        <p:txBody>
          <a:bodyPr wrap="square" rtlCol="0">
            <a:spAutoFit/>
          </a:bodyPr>
          <a:lstStyle/>
          <a:p>
            <a:r>
              <a:rPr lang="de-DE" sz="1200" dirty="0" smtClean="0">
                <a:latin typeface="Times New Roman" pitchFamily="18" charset="0"/>
                <a:cs typeface="Times New Roman" pitchFamily="18" charset="0"/>
              </a:rPr>
              <a:t>S.Y. Jung et al., „Optical </a:t>
            </a:r>
            <a:r>
              <a:rPr lang="de-DE" sz="1200" dirty="0" err="1" smtClean="0">
                <a:latin typeface="Times New Roman" pitchFamily="18" charset="0"/>
                <a:cs typeface="Times New Roman" pitchFamily="18" charset="0"/>
              </a:rPr>
              <a:t>wireless</a:t>
            </a:r>
            <a:r>
              <a:rPr lang="de-DE" sz="1200" dirty="0" smtClean="0">
                <a:latin typeface="Times New Roman" pitchFamily="18" charset="0"/>
                <a:cs typeface="Times New Roman" pitchFamily="18" charset="0"/>
              </a:rPr>
              <a:t> </a:t>
            </a:r>
            <a:r>
              <a:rPr lang="de-DE" sz="1200" dirty="0" err="1" smtClean="0">
                <a:latin typeface="Times New Roman" pitchFamily="18" charset="0"/>
                <a:cs typeface="Times New Roman" pitchFamily="18" charset="0"/>
              </a:rPr>
              <a:t>indoor</a:t>
            </a:r>
            <a:r>
              <a:rPr lang="de-DE" sz="1200" dirty="0" smtClean="0">
                <a:latin typeface="Times New Roman" pitchFamily="18" charset="0"/>
                <a:cs typeface="Times New Roman" pitchFamily="18" charset="0"/>
              </a:rPr>
              <a:t> </a:t>
            </a:r>
            <a:r>
              <a:rPr lang="de-DE" sz="1200" dirty="0" err="1" smtClean="0">
                <a:latin typeface="Times New Roman" pitchFamily="18" charset="0"/>
                <a:cs typeface="Times New Roman" pitchFamily="18" charset="0"/>
              </a:rPr>
              <a:t>positioning</a:t>
            </a:r>
            <a:r>
              <a:rPr lang="de-DE" sz="1200" dirty="0" smtClean="0">
                <a:latin typeface="Times New Roman" pitchFamily="18" charset="0"/>
                <a:cs typeface="Times New Roman" pitchFamily="18" charset="0"/>
              </a:rPr>
              <a:t> </a:t>
            </a:r>
            <a:r>
              <a:rPr lang="de-DE" sz="1200" dirty="0" err="1" smtClean="0">
                <a:latin typeface="Times New Roman" pitchFamily="18" charset="0"/>
                <a:cs typeface="Times New Roman" pitchFamily="18" charset="0"/>
              </a:rPr>
              <a:t>system</a:t>
            </a:r>
            <a:r>
              <a:rPr lang="de-DE" sz="1200" dirty="0" smtClean="0">
                <a:latin typeface="Times New Roman" pitchFamily="18" charset="0"/>
                <a:cs typeface="Times New Roman" pitchFamily="18" charset="0"/>
              </a:rPr>
              <a:t> </a:t>
            </a:r>
            <a:r>
              <a:rPr lang="de-DE" sz="1200" dirty="0" err="1" smtClean="0">
                <a:latin typeface="Times New Roman" pitchFamily="18" charset="0"/>
                <a:cs typeface="Times New Roman" pitchFamily="18" charset="0"/>
              </a:rPr>
              <a:t>using</a:t>
            </a:r>
            <a:r>
              <a:rPr lang="de-DE" sz="1200" dirty="0" smtClean="0">
                <a:latin typeface="Times New Roman" pitchFamily="18" charset="0"/>
                <a:cs typeface="Times New Roman" pitchFamily="18" charset="0"/>
              </a:rPr>
              <a:t> light </a:t>
            </a:r>
            <a:r>
              <a:rPr lang="de-DE" sz="1200" dirty="0" err="1" smtClean="0">
                <a:latin typeface="Times New Roman" pitchFamily="18" charset="0"/>
                <a:cs typeface="Times New Roman" pitchFamily="18" charset="0"/>
              </a:rPr>
              <a:t>emitting</a:t>
            </a:r>
            <a:r>
              <a:rPr lang="de-DE" sz="1200" dirty="0" smtClean="0">
                <a:latin typeface="Times New Roman" pitchFamily="18" charset="0"/>
                <a:cs typeface="Times New Roman" pitchFamily="18" charset="0"/>
              </a:rPr>
              <a:t> </a:t>
            </a:r>
            <a:r>
              <a:rPr lang="de-DE" sz="1200" dirty="0" err="1" smtClean="0">
                <a:latin typeface="Times New Roman" pitchFamily="18" charset="0"/>
                <a:cs typeface="Times New Roman" pitchFamily="18" charset="0"/>
              </a:rPr>
              <a:t>diode</a:t>
            </a:r>
            <a:r>
              <a:rPr lang="de-DE" sz="1200" dirty="0" smtClean="0">
                <a:latin typeface="Times New Roman" pitchFamily="18" charset="0"/>
                <a:cs typeface="Times New Roman" pitchFamily="18" charset="0"/>
              </a:rPr>
              <a:t> </a:t>
            </a:r>
            <a:r>
              <a:rPr lang="de-DE" sz="1200" dirty="0" err="1" smtClean="0">
                <a:latin typeface="Times New Roman" pitchFamily="18" charset="0"/>
                <a:cs typeface="Times New Roman" pitchFamily="18" charset="0"/>
              </a:rPr>
              <a:t>ceiling</a:t>
            </a:r>
            <a:r>
              <a:rPr lang="de-DE" sz="1200" dirty="0" smtClean="0">
                <a:latin typeface="Times New Roman" pitchFamily="18" charset="0"/>
                <a:cs typeface="Times New Roman" pitchFamily="18" charset="0"/>
              </a:rPr>
              <a:t> </a:t>
            </a:r>
            <a:r>
              <a:rPr lang="de-DE" sz="1200" dirty="0" err="1" smtClean="0">
                <a:latin typeface="Times New Roman" pitchFamily="18" charset="0"/>
                <a:cs typeface="Times New Roman" pitchFamily="18" charset="0"/>
              </a:rPr>
              <a:t>lights</a:t>
            </a:r>
            <a:r>
              <a:rPr lang="de-DE" sz="1200" dirty="0" smtClean="0">
                <a:latin typeface="Times New Roman" pitchFamily="18" charset="0"/>
                <a:cs typeface="Times New Roman" pitchFamily="18" charset="0"/>
              </a:rPr>
              <a:t>,“</a:t>
            </a:r>
            <a:r>
              <a:rPr lang="en-US" sz="1200" dirty="0">
                <a:latin typeface="Times New Roman" pitchFamily="18" charset="0"/>
                <a:cs typeface="Times New Roman" pitchFamily="18" charset="0"/>
              </a:rPr>
              <a:t>Microwave and Optical Technology </a:t>
            </a:r>
            <a:r>
              <a:rPr lang="en-US" sz="1200" dirty="0" smtClean="0">
                <a:latin typeface="Times New Roman" pitchFamily="18" charset="0"/>
                <a:cs typeface="Times New Roman" pitchFamily="18" charset="0"/>
              </a:rPr>
              <a:t>Letters, Vol. 54, No. 7, pp. 1622–1626, </a:t>
            </a:r>
          </a:p>
          <a:p>
            <a:r>
              <a:rPr lang="en-US" sz="1200" dirty="0" smtClean="0">
                <a:latin typeface="Times New Roman" pitchFamily="18" charset="0"/>
                <a:cs typeface="Times New Roman" pitchFamily="18" charset="0"/>
              </a:rPr>
              <a:t>July 2012.</a:t>
            </a:r>
          </a:p>
          <a:p>
            <a:endParaRPr lang="de-DE" sz="12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682581"/>
            <a:ext cx="2527581" cy="1880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Footer Placeholder 2"/>
          <p:cNvSpPr>
            <a:spLocks noGrp="1"/>
          </p:cNvSpPr>
          <p:nvPr>
            <p:ph type="ftr" sz="quarter" idx="11"/>
          </p:nvPr>
        </p:nvSpPr>
        <p:spPr>
          <a:xfrm>
            <a:off x="5486400" y="6475413"/>
            <a:ext cx="3124200" cy="184666"/>
          </a:xfrm>
        </p:spPr>
        <p:txBody>
          <a:bodyPr/>
          <a:lstStyle/>
          <a:p>
            <a:r>
              <a:rPr lang="en-US" altLang="en-US" dirty="0" smtClean="0"/>
              <a:t>Volker Jungnickel, </a:t>
            </a:r>
            <a:r>
              <a:rPr lang="en-US" altLang="en-US" dirty="0" err="1" smtClean="0"/>
              <a:t>Fraunhofer</a:t>
            </a:r>
            <a:r>
              <a:rPr lang="en-US" altLang="en-US" dirty="0" smtClean="0"/>
              <a:t> HHI</a:t>
            </a:r>
            <a:endParaRPr lang="en-US" altLang="en-US" dirty="0"/>
          </a:p>
        </p:txBody>
      </p:sp>
    </p:spTree>
    <p:extLst>
      <p:ext uri="{BB962C8B-B14F-4D97-AF65-F5344CB8AC3E}">
        <p14:creationId xmlns:p14="http://schemas.microsoft.com/office/powerpoint/2010/main" val="2193806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81000"/>
            <a:ext cx="1600200" cy="212725"/>
          </a:xfrm>
        </p:spPr>
        <p:txBody>
          <a:bodyPr/>
          <a:lstStyle/>
          <a:p>
            <a:r>
              <a:rPr lang="de-DE" altLang="en-US" smtClean="0"/>
              <a:t>March 2015</a:t>
            </a:r>
            <a:endParaRPr lang="en-US" altLang="en-US"/>
          </a:p>
        </p:txBody>
      </p:sp>
      <p:sp>
        <p:nvSpPr>
          <p:cNvPr id="4" name="Slide Number Placeholder 3"/>
          <p:cNvSpPr>
            <a:spLocks noGrp="1"/>
          </p:cNvSpPr>
          <p:nvPr>
            <p:ph type="sldNum" sz="quarter" idx="12"/>
          </p:nvPr>
        </p:nvSpPr>
        <p:spPr>
          <a:xfrm>
            <a:off x="4344988" y="6446838"/>
            <a:ext cx="530225" cy="182562"/>
          </a:xfrm>
        </p:spPr>
        <p:txBody>
          <a:bodyPr/>
          <a:lstStyle/>
          <a:p>
            <a:r>
              <a:rPr lang="en-US" altLang="en-US" smtClean="0"/>
              <a:t>Slide </a:t>
            </a:r>
            <a:fld id="{CC0B8CFF-0EE1-4445-817F-F04798712C94}" type="slidenum">
              <a:rPr lang="en-US" altLang="en-US" smtClean="0"/>
              <a:pPr/>
              <a:t>6</a:t>
            </a:fld>
            <a:endParaRPr lang="en-US" altLang="en-US"/>
          </a:p>
        </p:txBody>
      </p:sp>
      <p:sp>
        <p:nvSpPr>
          <p:cNvPr id="14" name="標題 1"/>
          <p:cNvSpPr txBox="1">
            <a:spLocks/>
          </p:cNvSpPr>
          <p:nvPr/>
        </p:nvSpPr>
        <p:spPr>
          <a:xfrm>
            <a:off x="152424" y="640804"/>
            <a:ext cx="8534376" cy="578396"/>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kumimoji="1" lang="en-US" altLang="zh-TW" sz="3200" dirty="0" smtClean="0"/>
              <a:t>Use Case: </a:t>
            </a:r>
            <a:r>
              <a:rPr kumimoji="1" lang="en-US" altLang="zh-TW" sz="3200" dirty="0" smtClean="0"/>
              <a:t>Car-to-</a:t>
            </a:r>
            <a:r>
              <a:rPr kumimoji="1" lang="en-US" altLang="zh-TW" sz="3200" dirty="0" smtClean="0"/>
              <a:t>C</a:t>
            </a:r>
            <a:r>
              <a:rPr kumimoji="1" lang="en-US" altLang="zh-TW" sz="3200" dirty="0" smtClean="0"/>
              <a:t>ar Communications</a:t>
            </a:r>
            <a:endParaRPr kumimoji="1" lang="zh-TW" altLang="en-US" sz="3200" dirty="0"/>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923" y="2405004"/>
            <a:ext cx="4140460" cy="3682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feld 12"/>
          <p:cNvSpPr txBox="1"/>
          <p:nvPr/>
        </p:nvSpPr>
        <p:spPr>
          <a:xfrm>
            <a:off x="403919" y="6123801"/>
            <a:ext cx="2634632" cy="276999"/>
          </a:xfrm>
          <a:prstGeom prst="rect">
            <a:avLst/>
          </a:prstGeom>
          <a:noFill/>
        </p:spPr>
        <p:txBody>
          <a:bodyPr wrap="none" rtlCol="0">
            <a:spAutoFit/>
          </a:bodyPr>
          <a:lstStyle/>
          <a:p>
            <a:r>
              <a:rPr lang="de-DE" sz="1200" dirty="0" err="1" smtClean="0">
                <a:latin typeface="Times New Roman" pitchFamily="18" charset="0"/>
                <a:cs typeface="Times New Roman" pitchFamily="18" charset="0"/>
              </a:rPr>
              <a:t>Yu</a:t>
            </a:r>
            <a:r>
              <a:rPr lang="de-DE" sz="1200" dirty="0" smtClean="0">
                <a:latin typeface="Times New Roman" pitchFamily="18" charset="0"/>
                <a:cs typeface="Times New Roman" pitchFamily="18" charset="0"/>
              </a:rPr>
              <a:t> et al., IEEE </a:t>
            </a:r>
            <a:r>
              <a:rPr lang="de-DE" sz="1200" dirty="0" err="1" smtClean="0">
                <a:latin typeface="Times New Roman" pitchFamily="18" charset="0"/>
                <a:cs typeface="Times New Roman" pitchFamily="18" charset="0"/>
              </a:rPr>
              <a:t>Comm</a:t>
            </a:r>
            <a:r>
              <a:rPr lang="de-DE" sz="1200" dirty="0" smtClean="0">
                <a:latin typeface="Times New Roman" pitchFamily="18" charset="0"/>
                <a:cs typeface="Times New Roman" pitchFamily="18" charset="0"/>
              </a:rPr>
              <a:t>. Mag. </a:t>
            </a:r>
            <a:r>
              <a:rPr lang="de-DE" sz="1200" dirty="0" err="1" smtClean="0">
                <a:latin typeface="Times New Roman" pitchFamily="18" charset="0"/>
                <a:cs typeface="Times New Roman" pitchFamily="18" charset="0"/>
              </a:rPr>
              <a:t>Dec</a:t>
            </a:r>
            <a:r>
              <a:rPr lang="de-DE" sz="1200" dirty="0" smtClean="0">
                <a:latin typeface="Times New Roman" pitchFamily="18" charset="0"/>
                <a:cs typeface="Times New Roman" pitchFamily="18" charset="0"/>
              </a:rPr>
              <a:t>. 2013</a:t>
            </a:r>
            <a:endParaRPr lang="de-DE" sz="1200" dirty="0">
              <a:latin typeface="Times New Roman" pitchFamily="18" charset="0"/>
              <a:cs typeface="Times New Roman" pitchFamily="18" charset="0"/>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88880"/>
            <a:ext cx="4571999" cy="721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feld 15"/>
          <p:cNvSpPr txBox="1"/>
          <p:nvPr/>
        </p:nvSpPr>
        <p:spPr>
          <a:xfrm>
            <a:off x="403919" y="2080968"/>
            <a:ext cx="3075714" cy="276999"/>
          </a:xfrm>
          <a:prstGeom prst="rect">
            <a:avLst/>
          </a:prstGeom>
          <a:noFill/>
        </p:spPr>
        <p:txBody>
          <a:bodyPr wrap="none" rtlCol="0">
            <a:spAutoFit/>
          </a:bodyPr>
          <a:lstStyle/>
          <a:p>
            <a:r>
              <a:rPr lang="de-DE" sz="1200" dirty="0" smtClean="0">
                <a:latin typeface="Times New Roman" pitchFamily="18" charset="0"/>
                <a:cs typeface="Times New Roman" pitchFamily="18" charset="0"/>
              </a:rPr>
              <a:t>K.D. Langer, J. </a:t>
            </a:r>
            <a:r>
              <a:rPr lang="de-DE" sz="1200" dirty="0" err="1" smtClean="0">
                <a:latin typeface="Times New Roman" pitchFamily="18" charset="0"/>
                <a:cs typeface="Times New Roman" pitchFamily="18" charset="0"/>
              </a:rPr>
              <a:t>Grubor</a:t>
            </a:r>
            <a:r>
              <a:rPr lang="de-DE" sz="1200" dirty="0" smtClean="0">
                <a:latin typeface="Times New Roman" pitchFamily="18" charset="0"/>
                <a:cs typeface="Times New Roman" pitchFamily="18" charset="0"/>
              </a:rPr>
              <a:t>, ICTON 2007, Tu.D3.1</a:t>
            </a:r>
            <a:endParaRPr lang="de-DE" sz="1200" dirty="0">
              <a:latin typeface="Times New Roman" pitchFamily="18" charset="0"/>
              <a:cs typeface="Times New Roman" pitchFamily="18" charset="0"/>
            </a:endParaRPr>
          </a:p>
        </p:txBody>
      </p:sp>
      <p:sp>
        <p:nvSpPr>
          <p:cNvPr id="17" name="Text Box 62"/>
          <p:cNvSpPr txBox="1">
            <a:spLocks noChangeArrowheads="1"/>
          </p:cNvSpPr>
          <p:nvPr/>
        </p:nvSpPr>
        <p:spPr bwMode="auto">
          <a:xfrm>
            <a:off x="4740503" y="1795280"/>
            <a:ext cx="4403497" cy="384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eaLnBrk="0" hangingPunct="0">
              <a:lnSpc>
                <a:spcPct val="150000"/>
              </a:lnSpc>
              <a:spcBef>
                <a:spcPts val="600"/>
              </a:spcBef>
              <a:buClr>
                <a:srgbClr val="00B3DF"/>
              </a:buClr>
              <a:buSzPct val="80000"/>
              <a:buFont typeface="Wingdings" pitchFamily="2" charset="2"/>
              <a:buChar char=""/>
            </a:pPr>
            <a:r>
              <a:rPr lang="en-US" sz="2000" dirty="0" smtClean="0">
                <a:solidFill>
                  <a:prstClr val="black"/>
                </a:solidFill>
                <a:latin typeface="+mj-lt"/>
              </a:rPr>
              <a:t>Optical </a:t>
            </a:r>
            <a:r>
              <a:rPr lang="en-US" sz="2000" dirty="0" err="1" smtClean="0">
                <a:solidFill>
                  <a:prstClr val="black"/>
                </a:solidFill>
                <a:latin typeface="+mj-lt"/>
              </a:rPr>
              <a:t>TRx</a:t>
            </a:r>
            <a:r>
              <a:rPr lang="en-US" sz="2000" dirty="0" smtClean="0">
                <a:solidFill>
                  <a:prstClr val="black"/>
                </a:solidFill>
                <a:latin typeface="+mj-lt"/>
              </a:rPr>
              <a:t> in </a:t>
            </a:r>
            <a:r>
              <a:rPr lang="en-US" sz="2000" dirty="0" smtClean="0">
                <a:solidFill>
                  <a:prstClr val="black"/>
                </a:solidFill>
                <a:latin typeface="+mj-lt"/>
              </a:rPr>
              <a:t>head and tail lights</a:t>
            </a:r>
          </a:p>
          <a:p>
            <a:pPr>
              <a:lnSpc>
                <a:spcPct val="150000"/>
              </a:lnSpc>
              <a:spcBef>
                <a:spcPts val="600"/>
              </a:spcBef>
              <a:buClr>
                <a:srgbClr val="00B3DF"/>
              </a:buClr>
              <a:buSzPct val="80000"/>
              <a:buFont typeface="Wingdings" pitchFamily="2" charset="2"/>
              <a:buChar char=""/>
            </a:pPr>
            <a:r>
              <a:rPr lang="en-US" sz="2000" dirty="0">
                <a:solidFill>
                  <a:prstClr val="black"/>
                </a:solidFill>
                <a:latin typeface="+mj-lt"/>
              </a:rPr>
              <a:t>High-speed </a:t>
            </a:r>
            <a:r>
              <a:rPr lang="en-US" sz="2000" dirty="0" smtClean="0">
                <a:solidFill>
                  <a:prstClr val="black"/>
                </a:solidFill>
                <a:latin typeface="+mj-lt"/>
              </a:rPr>
              <a:t>OWC + Positioning</a:t>
            </a:r>
          </a:p>
          <a:p>
            <a:pPr eaLnBrk="0" hangingPunct="0">
              <a:lnSpc>
                <a:spcPct val="150000"/>
              </a:lnSpc>
              <a:spcBef>
                <a:spcPts val="600"/>
              </a:spcBef>
              <a:buClr>
                <a:srgbClr val="00B3DF"/>
              </a:buClr>
              <a:buSzPct val="80000"/>
              <a:buFont typeface="Wingdings" pitchFamily="2" charset="2"/>
              <a:buChar char=""/>
            </a:pPr>
            <a:r>
              <a:rPr lang="en-US" sz="2000" dirty="0" smtClean="0">
                <a:solidFill>
                  <a:prstClr val="black"/>
                </a:solidFill>
                <a:latin typeface="+mj-lt"/>
              </a:rPr>
              <a:t>Enhanced </a:t>
            </a:r>
            <a:r>
              <a:rPr lang="en-US" sz="2000" dirty="0">
                <a:solidFill>
                  <a:prstClr val="black"/>
                </a:solidFill>
                <a:latin typeface="+mj-lt"/>
              </a:rPr>
              <a:t>v</a:t>
            </a:r>
            <a:r>
              <a:rPr lang="en-US" sz="2000" dirty="0" smtClean="0">
                <a:solidFill>
                  <a:prstClr val="black"/>
                </a:solidFill>
                <a:latin typeface="+mj-lt"/>
              </a:rPr>
              <a:t>ehicular safety</a:t>
            </a:r>
            <a:endParaRPr lang="en-US" sz="2000" dirty="0">
              <a:solidFill>
                <a:prstClr val="black"/>
              </a:solidFill>
              <a:latin typeface="+mj-lt"/>
            </a:endParaRPr>
          </a:p>
          <a:p>
            <a:pPr eaLnBrk="0" hangingPunct="0">
              <a:lnSpc>
                <a:spcPct val="150000"/>
              </a:lnSpc>
              <a:spcBef>
                <a:spcPts val="600"/>
              </a:spcBef>
              <a:buClr>
                <a:srgbClr val="00B3DF"/>
              </a:buClr>
              <a:buSzPct val="80000"/>
              <a:buFont typeface="Wingdings" pitchFamily="2" charset="2"/>
              <a:buChar char=""/>
            </a:pPr>
            <a:r>
              <a:rPr lang="en-US" sz="2000" dirty="0" smtClean="0">
                <a:solidFill>
                  <a:prstClr val="black"/>
                </a:solidFill>
                <a:latin typeface="+mj-lt"/>
              </a:rPr>
              <a:t>Movies from camera in </a:t>
            </a:r>
            <a:r>
              <a:rPr lang="en-US" sz="2000" dirty="0" smtClean="0">
                <a:solidFill>
                  <a:prstClr val="black"/>
                </a:solidFill>
                <a:latin typeface="+mj-lt"/>
              </a:rPr>
              <a:t>preceding car(s</a:t>
            </a:r>
            <a:r>
              <a:rPr lang="en-US" sz="2000" dirty="0" smtClean="0">
                <a:solidFill>
                  <a:prstClr val="black"/>
                </a:solidFill>
                <a:latin typeface="+mj-lt"/>
              </a:rPr>
              <a:t>)</a:t>
            </a:r>
          </a:p>
          <a:p>
            <a:pPr eaLnBrk="0" hangingPunct="0">
              <a:lnSpc>
                <a:spcPct val="150000"/>
              </a:lnSpc>
              <a:spcBef>
                <a:spcPts val="600"/>
              </a:spcBef>
              <a:buClr>
                <a:srgbClr val="00B3DF"/>
              </a:buClr>
              <a:buSzPct val="80000"/>
              <a:buFont typeface="Wingdings" pitchFamily="2" charset="2"/>
              <a:buChar char=""/>
            </a:pPr>
            <a:r>
              <a:rPr lang="en-US" sz="2000" dirty="0" smtClean="0">
                <a:solidFill>
                  <a:prstClr val="black"/>
                </a:solidFill>
                <a:latin typeface="+mj-lt"/>
              </a:rPr>
              <a:t>Challenges: </a:t>
            </a:r>
            <a:r>
              <a:rPr lang="en-US" sz="2000" dirty="0" smtClean="0">
                <a:solidFill>
                  <a:prstClr val="black"/>
                </a:solidFill>
                <a:latin typeface="+mj-lt"/>
              </a:rPr>
              <a:t>Ultra-low latency, Quick adaptation to the channel</a:t>
            </a:r>
          </a:p>
          <a:p>
            <a:pPr>
              <a:lnSpc>
                <a:spcPct val="150000"/>
              </a:lnSpc>
              <a:spcBef>
                <a:spcPts val="600"/>
              </a:spcBef>
              <a:buClr>
                <a:srgbClr val="00B3DF"/>
              </a:buClr>
              <a:buSzPct val="80000"/>
              <a:buFont typeface="Wingdings" pitchFamily="2" charset="2"/>
              <a:buChar char=""/>
            </a:pPr>
            <a:r>
              <a:rPr lang="en-US" sz="2000" b="1" dirty="0" smtClean="0">
                <a:solidFill>
                  <a:prstClr val="black"/>
                </a:solidFill>
                <a:latin typeface="+mj-lt"/>
              </a:rPr>
              <a:t>Design </a:t>
            </a:r>
            <a:r>
              <a:rPr lang="en-US" sz="2000" b="1" dirty="0">
                <a:solidFill>
                  <a:prstClr val="black"/>
                </a:solidFill>
                <a:latin typeface="+mj-lt"/>
              </a:rPr>
              <a:t>OWC </a:t>
            </a:r>
            <a:r>
              <a:rPr lang="en-US" sz="2000" b="1" dirty="0" smtClean="0">
                <a:solidFill>
                  <a:prstClr val="black"/>
                </a:solidFill>
                <a:latin typeface="+mj-lt"/>
              </a:rPr>
              <a:t>PHY and MAC </a:t>
            </a:r>
            <a:r>
              <a:rPr lang="en-US" sz="2000" b="1" dirty="0" smtClean="0">
                <a:solidFill>
                  <a:prstClr val="black"/>
                </a:solidFill>
                <a:latin typeface="+mj-lt"/>
              </a:rPr>
              <a:t>according to C2C </a:t>
            </a:r>
            <a:r>
              <a:rPr lang="en-US" sz="2000" b="1" dirty="0" smtClean="0">
                <a:solidFill>
                  <a:prstClr val="black"/>
                </a:solidFill>
                <a:latin typeface="+mj-lt"/>
              </a:rPr>
              <a:t>requirements</a:t>
            </a:r>
            <a:endParaRPr lang="en-US" sz="2000" dirty="0" smtClean="0">
              <a:solidFill>
                <a:prstClr val="black"/>
              </a:solidFill>
              <a:latin typeface="+mj-lt"/>
            </a:endParaRPr>
          </a:p>
          <a:p>
            <a:pPr eaLnBrk="0" hangingPunct="0">
              <a:lnSpc>
                <a:spcPct val="150000"/>
              </a:lnSpc>
              <a:spcBef>
                <a:spcPts val="600"/>
              </a:spcBef>
              <a:buClr>
                <a:srgbClr val="00B3DF"/>
              </a:buClr>
              <a:buSzPct val="80000"/>
              <a:buFont typeface="Wingdings" pitchFamily="2" charset="2"/>
              <a:buChar char=""/>
            </a:pPr>
            <a:endParaRPr lang="en-US" sz="2000" dirty="0" smtClean="0">
              <a:solidFill>
                <a:prstClr val="black"/>
              </a:solidFill>
              <a:latin typeface="+mj-lt"/>
            </a:endParaRPr>
          </a:p>
        </p:txBody>
      </p:sp>
      <p:sp>
        <p:nvSpPr>
          <p:cNvPr id="18" name="Footer Placeholder 2"/>
          <p:cNvSpPr>
            <a:spLocks noGrp="1"/>
          </p:cNvSpPr>
          <p:nvPr>
            <p:ph type="ftr" sz="quarter" idx="11"/>
          </p:nvPr>
        </p:nvSpPr>
        <p:spPr>
          <a:xfrm>
            <a:off x="5486400" y="6475413"/>
            <a:ext cx="3124200" cy="184666"/>
          </a:xfrm>
        </p:spPr>
        <p:txBody>
          <a:bodyPr/>
          <a:lstStyle/>
          <a:p>
            <a:r>
              <a:rPr lang="en-US" altLang="en-US" dirty="0" smtClean="0"/>
              <a:t>Volker Jungnickel, </a:t>
            </a:r>
            <a:r>
              <a:rPr lang="en-US" altLang="en-US" dirty="0" err="1" smtClean="0"/>
              <a:t>Fraunhofer</a:t>
            </a:r>
            <a:r>
              <a:rPr lang="en-US" altLang="en-US" dirty="0" smtClean="0"/>
              <a:t> HHI</a:t>
            </a:r>
            <a:endParaRPr lang="en-US" altLang="en-US" dirty="0"/>
          </a:p>
        </p:txBody>
      </p:sp>
    </p:spTree>
    <p:extLst>
      <p:ext uri="{BB962C8B-B14F-4D97-AF65-F5344CB8AC3E}">
        <p14:creationId xmlns:p14="http://schemas.microsoft.com/office/powerpoint/2010/main" val="1744632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62"/>
          <p:cNvSpPr txBox="1">
            <a:spLocks noChangeArrowheads="1"/>
          </p:cNvSpPr>
          <p:nvPr/>
        </p:nvSpPr>
        <p:spPr bwMode="auto">
          <a:xfrm>
            <a:off x="4588103" y="1524000"/>
            <a:ext cx="4403497" cy="384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eaLnBrk="0" hangingPunct="0">
              <a:lnSpc>
                <a:spcPct val="150000"/>
              </a:lnSpc>
              <a:spcBef>
                <a:spcPts val="600"/>
              </a:spcBef>
              <a:buClr>
                <a:srgbClr val="00B3DF"/>
              </a:buClr>
              <a:buSzPct val="80000"/>
              <a:buFont typeface="Wingdings" pitchFamily="2" charset="2"/>
              <a:buChar char=""/>
            </a:pPr>
            <a:r>
              <a:rPr lang="en-US" sz="2000" dirty="0" smtClean="0">
                <a:solidFill>
                  <a:prstClr val="black"/>
                </a:solidFill>
                <a:latin typeface="+mj-lt"/>
              </a:rPr>
              <a:t>Small cells need a </a:t>
            </a:r>
            <a:r>
              <a:rPr lang="en-US" sz="2000" b="1" dirty="0" smtClean="0">
                <a:solidFill>
                  <a:prstClr val="black"/>
                </a:solidFill>
                <a:latin typeface="+mj-lt"/>
              </a:rPr>
              <a:t>low-cost</a:t>
            </a:r>
            <a:r>
              <a:rPr lang="en-US" sz="2000" dirty="0" smtClean="0">
                <a:solidFill>
                  <a:prstClr val="black"/>
                </a:solidFill>
                <a:latin typeface="+mj-lt"/>
              </a:rPr>
              <a:t> backhaul</a:t>
            </a:r>
          </a:p>
          <a:p>
            <a:pPr eaLnBrk="0" hangingPunct="0">
              <a:lnSpc>
                <a:spcPct val="150000"/>
              </a:lnSpc>
              <a:spcBef>
                <a:spcPts val="600"/>
              </a:spcBef>
              <a:buClr>
                <a:srgbClr val="00B3DF"/>
              </a:buClr>
              <a:buSzPct val="80000"/>
              <a:buFont typeface="Wingdings" pitchFamily="2" charset="2"/>
              <a:buChar char=""/>
            </a:pPr>
            <a:r>
              <a:rPr lang="en-US" sz="2000" b="1" dirty="0" smtClean="0">
                <a:solidFill>
                  <a:prstClr val="black"/>
                </a:solidFill>
                <a:latin typeface="+mj-lt"/>
              </a:rPr>
              <a:t>Rate-adaptive</a:t>
            </a:r>
            <a:r>
              <a:rPr lang="en-US" sz="2000" dirty="0" smtClean="0">
                <a:solidFill>
                  <a:prstClr val="black"/>
                </a:solidFill>
                <a:latin typeface="+mj-lt"/>
              </a:rPr>
              <a:t> </a:t>
            </a:r>
            <a:r>
              <a:rPr lang="en-US" sz="2000" b="1" dirty="0" smtClean="0">
                <a:solidFill>
                  <a:prstClr val="black"/>
                </a:solidFill>
                <a:latin typeface="+mj-lt"/>
              </a:rPr>
              <a:t>OWC PHY is needed</a:t>
            </a:r>
          </a:p>
          <a:p>
            <a:pPr eaLnBrk="0" hangingPunct="0">
              <a:lnSpc>
                <a:spcPct val="150000"/>
              </a:lnSpc>
              <a:spcBef>
                <a:spcPts val="600"/>
              </a:spcBef>
              <a:buClr>
                <a:srgbClr val="00B3DF"/>
              </a:buClr>
              <a:buSzPct val="80000"/>
              <a:buFont typeface="Wingdings" pitchFamily="2" charset="2"/>
              <a:buChar char=""/>
            </a:pPr>
            <a:r>
              <a:rPr lang="en-US" sz="2000" dirty="0" smtClean="0">
                <a:solidFill>
                  <a:prstClr val="black"/>
                </a:solidFill>
                <a:latin typeface="+mj-lt"/>
              </a:rPr>
              <a:t>Environmental cond. (fog, sunlight)</a:t>
            </a:r>
          </a:p>
          <a:p>
            <a:pPr eaLnBrk="0" hangingPunct="0">
              <a:lnSpc>
                <a:spcPct val="150000"/>
              </a:lnSpc>
              <a:spcBef>
                <a:spcPts val="600"/>
              </a:spcBef>
              <a:buClr>
                <a:srgbClr val="00B3DF"/>
              </a:buClr>
              <a:buSzPct val="80000"/>
              <a:buFont typeface="Wingdings" pitchFamily="2" charset="2"/>
              <a:buChar char=""/>
            </a:pPr>
            <a:r>
              <a:rPr lang="en-US" sz="2000" dirty="0" smtClean="0">
                <a:solidFill>
                  <a:prstClr val="black"/>
                </a:solidFill>
                <a:latin typeface="+mj-lt"/>
              </a:rPr>
              <a:t>2-months field trial in Berlin</a:t>
            </a:r>
          </a:p>
          <a:p>
            <a:pPr eaLnBrk="0" hangingPunct="0">
              <a:lnSpc>
                <a:spcPct val="150000"/>
              </a:lnSpc>
              <a:spcBef>
                <a:spcPts val="600"/>
              </a:spcBef>
              <a:buClr>
                <a:srgbClr val="00B3DF"/>
              </a:buClr>
              <a:buSzPct val="80000"/>
              <a:buFont typeface="Wingdings" pitchFamily="2" charset="2"/>
              <a:buChar char=""/>
            </a:pPr>
            <a:r>
              <a:rPr lang="en-US" sz="2000" b="1" dirty="0" smtClean="0">
                <a:solidFill>
                  <a:prstClr val="black"/>
                </a:solidFill>
                <a:latin typeface="+mj-lt"/>
              </a:rPr>
              <a:t>Visibility always better than 200 m</a:t>
            </a:r>
          </a:p>
          <a:p>
            <a:pPr eaLnBrk="0" hangingPunct="0">
              <a:lnSpc>
                <a:spcPct val="150000"/>
              </a:lnSpc>
              <a:spcBef>
                <a:spcPts val="600"/>
              </a:spcBef>
              <a:buClr>
                <a:srgbClr val="00B3DF"/>
              </a:buClr>
              <a:buSzPct val="80000"/>
              <a:buFont typeface="Wingdings" pitchFamily="2" charset="2"/>
              <a:buChar char=""/>
            </a:pPr>
            <a:r>
              <a:rPr lang="en-US" sz="2000" dirty="0" smtClean="0">
                <a:solidFill>
                  <a:prstClr val="black"/>
                </a:solidFill>
                <a:latin typeface="+mj-lt"/>
              </a:rPr>
              <a:t>&gt;100 Mbit/s over 100 m with single LED, potential for 1 </a:t>
            </a:r>
            <a:r>
              <a:rPr lang="en-US" sz="2000" dirty="0" err="1" smtClean="0">
                <a:solidFill>
                  <a:prstClr val="black"/>
                </a:solidFill>
                <a:latin typeface="+mj-lt"/>
              </a:rPr>
              <a:t>Gbit</a:t>
            </a:r>
            <a:r>
              <a:rPr lang="en-US" sz="2000" dirty="0" smtClean="0">
                <a:solidFill>
                  <a:prstClr val="black"/>
                </a:solidFill>
                <a:latin typeface="+mj-lt"/>
              </a:rPr>
              <a:t>/s is there</a:t>
            </a:r>
          </a:p>
          <a:p>
            <a:pPr eaLnBrk="0" hangingPunct="0">
              <a:lnSpc>
                <a:spcPct val="150000"/>
              </a:lnSpc>
              <a:spcBef>
                <a:spcPts val="600"/>
              </a:spcBef>
              <a:buClr>
                <a:srgbClr val="00B3DF"/>
              </a:buClr>
              <a:buSzPct val="80000"/>
              <a:buFont typeface="Wingdings" pitchFamily="2" charset="2"/>
              <a:buChar char=""/>
            </a:pPr>
            <a:r>
              <a:rPr lang="en-US" sz="2000" dirty="0" smtClean="0">
                <a:solidFill>
                  <a:prstClr val="black"/>
                </a:solidFill>
                <a:latin typeface="+mj-lt"/>
              </a:rPr>
              <a:t>10 </a:t>
            </a:r>
            <a:r>
              <a:rPr lang="en-US" sz="2000" dirty="0" err="1" smtClean="0">
                <a:solidFill>
                  <a:prstClr val="black"/>
                </a:solidFill>
                <a:latin typeface="+mj-lt"/>
              </a:rPr>
              <a:t>Gbit</a:t>
            </a:r>
            <a:r>
              <a:rPr lang="en-US" sz="2000" dirty="0" smtClean="0">
                <a:solidFill>
                  <a:prstClr val="black"/>
                </a:solidFill>
                <a:latin typeface="+mj-lt"/>
              </a:rPr>
              <a:t>/s 200 m using lasers</a:t>
            </a:r>
          </a:p>
          <a:p>
            <a:pPr eaLnBrk="0" hangingPunct="0">
              <a:lnSpc>
                <a:spcPct val="150000"/>
              </a:lnSpc>
              <a:spcBef>
                <a:spcPts val="600"/>
              </a:spcBef>
              <a:buClr>
                <a:srgbClr val="00B3DF"/>
              </a:buClr>
              <a:buSzPct val="80000"/>
              <a:buFont typeface="Wingdings" pitchFamily="2" charset="2"/>
              <a:buChar char=""/>
            </a:pPr>
            <a:r>
              <a:rPr lang="en-US" sz="2000" b="1" dirty="0" smtClean="0">
                <a:solidFill>
                  <a:prstClr val="black"/>
                </a:solidFill>
                <a:latin typeface="+mj-lt"/>
              </a:rPr>
              <a:t>Data rates up to 10 </a:t>
            </a:r>
            <a:r>
              <a:rPr lang="en-US" sz="2000" b="1" dirty="0" err="1" smtClean="0">
                <a:solidFill>
                  <a:prstClr val="black"/>
                </a:solidFill>
                <a:latin typeface="+mj-lt"/>
              </a:rPr>
              <a:t>Gbit</a:t>
            </a:r>
            <a:r>
              <a:rPr lang="en-US" sz="2000" b="1" dirty="0" smtClean="0">
                <a:solidFill>
                  <a:prstClr val="black"/>
                </a:solidFill>
                <a:latin typeface="+mj-lt"/>
              </a:rPr>
              <a:t>/s in OWC</a:t>
            </a:r>
            <a:endParaRPr lang="en-US" sz="2000" b="1" dirty="0" smtClean="0">
              <a:solidFill>
                <a:prstClr val="black"/>
              </a:solidFill>
              <a:latin typeface="+mj-lt"/>
            </a:endParaRPr>
          </a:p>
        </p:txBody>
      </p:sp>
      <p:sp>
        <p:nvSpPr>
          <p:cNvPr id="2" name="Date Placeholder 1"/>
          <p:cNvSpPr>
            <a:spLocks noGrp="1"/>
          </p:cNvSpPr>
          <p:nvPr>
            <p:ph type="dt" sz="half" idx="10"/>
          </p:nvPr>
        </p:nvSpPr>
        <p:spPr>
          <a:xfrm>
            <a:off x="685800" y="381000"/>
            <a:ext cx="1600200" cy="212725"/>
          </a:xfrm>
        </p:spPr>
        <p:txBody>
          <a:bodyPr/>
          <a:lstStyle/>
          <a:p>
            <a:r>
              <a:rPr lang="de-DE" altLang="en-US" smtClean="0"/>
              <a:t>March 2015</a:t>
            </a:r>
            <a:endParaRPr lang="en-US" altLang="en-US"/>
          </a:p>
        </p:txBody>
      </p:sp>
      <p:sp>
        <p:nvSpPr>
          <p:cNvPr id="4" name="Slide Number Placeholder 3"/>
          <p:cNvSpPr>
            <a:spLocks noGrp="1"/>
          </p:cNvSpPr>
          <p:nvPr>
            <p:ph type="sldNum" sz="quarter" idx="12"/>
          </p:nvPr>
        </p:nvSpPr>
        <p:spPr>
          <a:xfrm>
            <a:off x="4344988" y="6446838"/>
            <a:ext cx="530225" cy="182562"/>
          </a:xfrm>
        </p:spPr>
        <p:txBody>
          <a:bodyPr/>
          <a:lstStyle/>
          <a:p>
            <a:r>
              <a:rPr lang="en-US" altLang="en-US" smtClean="0"/>
              <a:t>Slide </a:t>
            </a:r>
            <a:fld id="{CC0B8CFF-0EE1-4445-817F-F04798712C94}" type="slidenum">
              <a:rPr lang="en-US" altLang="en-US" smtClean="0"/>
              <a:pPr/>
              <a:t>7</a:t>
            </a:fld>
            <a:endParaRPr lang="en-US" altLang="en-US"/>
          </a:p>
        </p:txBody>
      </p:sp>
      <p:sp>
        <p:nvSpPr>
          <p:cNvPr id="14" name="標題 1"/>
          <p:cNvSpPr txBox="1">
            <a:spLocks/>
          </p:cNvSpPr>
          <p:nvPr/>
        </p:nvSpPr>
        <p:spPr>
          <a:xfrm>
            <a:off x="152424" y="640804"/>
            <a:ext cx="8534376" cy="578396"/>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kumimoji="1" lang="en-US" altLang="zh-TW" sz="3200" dirty="0" smtClean="0"/>
              <a:t>Use Case: </a:t>
            </a:r>
            <a:r>
              <a:rPr kumimoji="1" lang="en-US" altLang="zh-TW" sz="3200" dirty="0" smtClean="0"/>
              <a:t>Backhaul for small cells</a:t>
            </a:r>
            <a:endParaRPr kumimoji="1" lang="zh-TW" altLang="en-US" sz="3200" dirty="0"/>
          </a:p>
        </p:txBody>
      </p:sp>
      <p:pic>
        <p:nvPicPr>
          <p:cNvPr id="11" name="Picture 11"/>
          <p:cNvPicPr>
            <a:picLocks noChangeAspect="1" noChangeArrowheads="1"/>
          </p:cNvPicPr>
          <p:nvPr/>
        </p:nvPicPr>
        <p:blipFill>
          <a:blip r:embed="rId2"/>
          <a:srcRect/>
          <a:stretch>
            <a:fillRect/>
          </a:stretch>
        </p:blipFill>
        <p:spPr bwMode="auto">
          <a:xfrm>
            <a:off x="914400" y="1371600"/>
            <a:ext cx="3005294" cy="1768246"/>
          </a:xfrm>
          <a:prstGeom prst="rect">
            <a:avLst/>
          </a:prstGeom>
          <a:noFill/>
          <a:ln w="9525">
            <a:noFill/>
            <a:miter lim="800000"/>
            <a:headEnd/>
            <a:tailEnd/>
          </a:ln>
        </p:spPr>
      </p:pic>
      <p:grpSp>
        <p:nvGrpSpPr>
          <p:cNvPr id="5" name="Gruppieren 4"/>
          <p:cNvGrpSpPr/>
          <p:nvPr/>
        </p:nvGrpSpPr>
        <p:grpSpPr>
          <a:xfrm>
            <a:off x="0" y="3124200"/>
            <a:ext cx="4452882" cy="3244687"/>
            <a:chOff x="0" y="3098679"/>
            <a:chExt cx="4452882" cy="3244687"/>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07" y="3133441"/>
              <a:ext cx="4181475"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98679"/>
              <a:ext cx="3232255" cy="2159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9" name="Footer Placeholder 2"/>
          <p:cNvSpPr>
            <a:spLocks noGrp="1"/>
          </p:cNvSpPr>
          <p:nvPr>
            <p:ph type="ftr" sz="quarter" idx="11"/>
          </p:nvPr>
        </p:nvSpPr>
        <p:spPr>
          <a:xfrm>
            <a:off x="5486400" y="6475413"/>
            <a:ext cx="3124200" cy="184666"/>
          </a:xfrm>
        </p:spPr>
        <p:txBody>
          <a:bodyPr/>
          <a:lstStyle/>
          <a:p>
            <a:r>
              <a:rPr lang="en-US" altLang="en-US" dirty="0" smtClean="0"/>
              <a:t>Volker Jungnickel, </a:t>
            </a:r>
            <a:r>
              <a:rPr lang="en-US" altLang="en-US" dirty="0" err="1" smtClean="0"/>
              <a:t>Fraunhofer</a:t>
            </a:r>
            <a:r>
              <a:rPr lang="en-US" altLang="en-US" dirty="0" smtClean="0"/>
              <a:t> HHI</a:t>
            </a:r>
            <a:endParaRPr lang="en-US" altLang="en-US" dirty="0"/>
          </a:p>
        </p:txBody>
      </p:sp>
    </p:spTree>
    <p:extLst>
      <p:ext uri="{BB962C8B-B14F-4D97-AF65-F5344CB8AC3E}">
        <p14:creationId xmlns:p14="http://schemas.microsoft.com/office/powerpoint/2010/main" val="2675480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81000"/>
            <a:ext cx="1600200" cy="212725"/>
          </a:xfrm>
        </p:spPr>
        <p:txBody>
          <a:bodyPr/>
          <a:lstStyle/>
          <a:p>
            <a:r>
              <a:rPr lang="de-DE" altLang="en-US" smtClean="0"/>
              <a:t>March 2015</a:t>
            </a:r>
            <a:endParaRPr lang="en-US" altLang="en-US"/>
          </a:p>
        </p:txBody>
      </p:sp>
      <p:sp>
        <p:nvSpPr>
          <p:cNvPr id="3" name="Footer Placeholder 2"/>
          <p:cNvSpPr>
            <a:spLocks noGrp="1"/>
          </p:cNvSpPr>
          <p:nvPr>
            <p:ph type="ftr" sz="quarter" idx="11"/>
          </p:nvPr>
        </p:nvSpPr>
        <p:spPr>
          <a:xfrm>
            <a:off x="5486400" y="6475413"/>
            <a:ext cx="3124200" cy="184666"/>
          </a:xfrm>
        </p:spPr>
        <p:txBody>
          <a:bodyPr/>
          <a:lstStyle/>
          <a:p>
            <a:r>
              <a:rPr lang="en-US" altLang="en-US" dirty="0" smtClean="0"/>
              <a:t>Volker Jungnickel, </a:t>
            </a:r>
            <a:r>
              <a:rPr lang="en-US" altLang="en-US" dirty="0" err="1" smtClean="0"/>
              <a:t>Fraunhofer</a:t>
            </a:r>
            <a:r>
              <a:rPr lang="en-US" altLang="en-US" dirty="0" smtClean="0"/>
              <a:t> HHI</a:t>
            </a:r>
            <a:endParaRPr lang="en-US" altLang="en-US" dirty="0"/>
          </a:p>
        </p:txBody>
      </p:sp>
      <p:sp>
        <p:nvSpPr>
          <p:cNvPr id="4" name="Slide Number Placeholder 3"/>
          <p:cNvSpPr>
            <a:spLocks noGrp="1"/>
          </p:cNvSpPr>
          <p:nvPr>
            <p:ph type="sldNum" sz="quarter" idx="12"/>
          </p:nvPr>
        </p:nvSpPr>
        <p:spPr>
          <a:xfrm>
            <a:off x="4344988" y="6475413"/>
            <a:ext cx="530225" cy="182562"/>
          </a:xfrm>
        </p:spPr>
        <p:txBody>
          <a:bodyPr/>
          <a:lstStyle/>
          <a:p>
            <a:r>
              <a:rPr lang="en-US" altLang="en-US" smtClean="0"/>
              <a:t>Slide </a:t>
            </a:r>
            <a:fld id="{CC0B8CFF-0EE1-4445-817F-F04798712C94}" type="slidenum">
              <a:rPr lang="en-US" altLang="en-US" smtClean="0"/>
              <a:pPr/>
              <a:t>8</a:t>
            </a:fld>
            <a:endParaRPr lang="en-US" altLang="en-US"/>
          </a:p>
        </p:txBody>
      </p:sp>
      <p:sp>
        <p:nvSpPr>
          <p:cNvPr id="5" name="TextBox 4"/>
          <p:cNvSpPr txBox="1"/>
          <p:nvPr/>
        </p:nvSpPr>
        <p:spPr>
          <a:xfrm>
            <a:off x="533400" y="800755"/>
            <a:ext cx="8458200" cy="5447645"/>
          </a:xfrm>
          <a:prstGeom prst="rect">
            <a:avLst/>
          </a:prstGeom>
          <a:noFill/>
        </p:spPr>
        <p:txBody>
          <a:bodyPr wrap="square" rtlCol="0">
            <a:spAutoFit/>
          </a:bodyPr>
          <a:lstStyle/>
          <a:p>
            <a:pPr>
              <a:spcBef>
                <a:spcPts val="600"/>
              </a:spcBef>
              <a:spcAft>
                <a:spcPts val="600"/>
              </a:spcAft>
            </a:pPr>
            <a:r>
              <a:rPr lang="en-US" sz="2400" dirty="0" smtClean="0"/>
              <a:t>Asking for in the standard …</a:t>
            </a:r>
          </a:p>
          <a:p>
            <a:pPr marL="285750" indent="-285750">
              <a:spcBef>
                <a:spcPts val="600"/>
              </a:spcBef>
              <a:spcAft>
                <a:spcPts val="600"/>
              </a:spcAft>
              <a:buFont typeface="Arial" panose="020B0604020202020204" pitchFamily="34" charset="0"/>
              <a:buChar char="•"/>
            </a:pPr>
            <a:r>
              <a:rPr lang="en-US" sz="2400" dirty="0" smtClean="0"/>
              <a:t>A bidirectional OWC PHY + MAC that supports </a:t>
            </a:r>
          </a:p>
          <a:p>
            <a:pPr marL="742950" lvl="1" indent="-285750">
              <a:spcBef>
                <a:spcPts val="600"/>
              </a:spcBef>
              <a:spcAft>
                <a:spcPts val="600"/>
              </a:spcAft>
              <a:buFont typeface="Arial" panose="020B0604020202020204" pitchFamily="34" charset="0"/>
              <a:buChar char="•"/>
            </a:pPr>
            <a:r>
              <a:rPr lang="en-US" sz="2400" dirty="0" smtClean="0"/>
              <a:t>high data rates up to 10 </a:t>
            </a:r>
            <a:r>
              <a:rPr lang="en-US" sz="2400" dirty="0" err="1" smtClean="0"/>
              <a:t>Gbit</a:t>
            </a:r>
            <a:r>
              <a:rPr lang="en-US" sz="2400" dirty="0" smtClean="0"/>
              <a:t>/s, at least in the downlink </a:t>
            </a:r>
          </a:p>
          <a:p>
            <a:pPr marL="742950" lvl="1" indent="-285750">
              <a:spcBef>
                <a:spcPts val="600"/>
              </a:spcBef>
              <a:spcAft>
                <a:spcPts val="600"/>
              </a:spcAft>
              <a:buFont typeface="Arial" panose="020B0604020202020204" pitchFamily="34" charset="0"/>
              <a:buChar char="•"/>
            </a:pPr>
            <a:r>
              <a:rPr lang="en-US" sz="2400" dirty="0" smtClean="0"/>
              <a:t>MIMO </a:t>
            </a:r>
            <a:r>
              <a:rPr lang="en-US" sz="2400" dirty="0"/>
              <a:t>to achieve reliability and high data rates, according to the channel</a:t>
            </a:r>
          </a:p>
          <a:p>
            <a:pPr marL="742950" lvl="1" indent="-285750">
              <a:spcBef>
                <a:spcPts val="600"/>
              </a:spcBef>
              <a:spcAft>
                <a:spcPts val="600"/>
              </a:spcAft>
              <a:buFont typeface="Arial" panose="020B0604020202020204" pitchFamily="34" charset="0"/>
              <a:buChar char="•"/>
            </a:pPr>
            <a:r>
              <a:rPr lang="en-US" sz="2400" dirty="0" smtClean="0"/>
              <a:t>multipoint-to-multipoint (MP2MP) operation </a:t>
            </a:r>
            <a:r>
              <a:rPr lang="en-US" sz="2400" dirty="0" smtClean="0"/>
              <a:t>to resolve interference and to achieve low </a:t>
            </a:r>
            <a:r>
              <a:rPr lang="en-US" sz="2400" dirty="0"/>
              <a:t>latency </a:t>
            </a:r>
            <a:r>
              <a:rPr lang="en-US" sz="2400" dirty="0" smtClean="0"/>
              <a:t>in </a:t>
            </a:r>
            <a:r>
              <a:rPr lang="en-US" sz="2400" dirty="0" smtClean="0"/>
              <a:t>case </a:t>
            </a:r>
            <a:r>
              <a:rPr lang="en-US" sz="2400" dirty="0"/>
              <a:t>of </a:t>
            </a:r>
            <a:r>
              <a:rPr lang="en-US" sz="2400" dirty="0" smtClean="0"/>
              <a:t>congestion</a:t>
            </a:r>
            <a:endParaRPr lang="en-US" sz="2400" dirty="0" smtClean="0"/>
          </a:p>
          <a:p>
            <a:pPr marL="742950" lvl="1" indent="-285750">
              <a:spcBef>
                <a:spcPts val="600"/>
              </a:spcBef>
              <a:spcAft>
                <a:spcPts val="600"/>
              </a:spcAft>
              <a:buFont typeface="Arial" panose="020B0604020202020204" pitchFamily="34" charset="0"/>
              <a:buChar char="•"/>
            </a:pPr>
            <a:r>
              <a:rPr lang="en-US" sz="2400" dirty="0" smtClean="0"/>
              <a:t>means for precise positioning using “ranging” measurements</a:t>
            </a:r>
            <a:r>
              <a:rPr lang="en-US" sz="2400" dirty="0"/>
              <a:t>, </a:t>
            </a:r>
            <a:r>
              <a:rPr lang="en-US" sz="2400" dirty="0" smtClean="0"/>
              <a:t>useful also for handover </a:t>
            </a:r>
            <a:r>
              <a:rPr lang="en-US" sz="2400" dirty="0"/>
              <a:t>and </a:t>
            </a:r>
            <a:r>
              <a:rPr lang="en-US" sz="2400" dirty="0" smtClean="0"/>
              <a:t>interference coordination</a:t>
            </a:r>
            <a:endParaRPr lang="en-US" sz="2400" dirty="0" smtClean="0"/>
          </a:p>
          <a:p>
            <a:pPr marL="285750" indent="-285750">
              <a:spcBef>
                <a:spcPts val="600"/>
              </a:spcBef>
              <a:spcAft>
                <a:spcPts val="600"/>
              </a:spcAft>
              <a:buFont typeface="Arial" panose="020B0604020202020204" pitchFamily="34" charset="0"/>
              <a:buChar char="•"/>
            </a:pPr>
            <a:r>
              <a:rPr lang="en-US" sz="2400" dirty="0" smtClean="0"/>
              <a:t>A higher-layer interface that supports handover and joint signal processing in the network with negligible impact on latency (industrial requirement, C2C)</a:t>
            </a:r>
            <a:endParaRPr lang="en-US" sz="2400" dirty="0" smtClean="0"/>
          </a:p>
        </p:txBody>
      </p:sp>
    </p:spTree>
    <p:extLst>
      <p:ext uri="{BB962C8B-B14F-4D97-AF65-F5344CB8AC3E}">
        <p14:creationId xmlns:p14="http://schemas.microsoft.com/office/powerpoint/2010/main" val="2150431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Template>
  <TotalTime>0</TotalTime>
  <Words>540</Words>
  <Application>Microsoft Office PowerPoint</Application>
  <PresentationFormat>Bildschirmpräsentation (4:3)</PresentationFormat>
  <Paragraphs>94</Paragraphs>
  <Slides>8</Slides>
  <Notes>1</Notes>
  <HiddenSlides>0</HiddenSlides>
  <MMClips>0</MMClips>
  <ScaleCrop>false</ScaleCrop>
  <HeadingPairs>
    <vt:vector size="4" baseType="variant">
      <vt:variant>
        <vt:lpstr>Design</vt:lpstr>
      </vt:variant>
      <vt:variant>
        <vt:i4>1</vt:i4>
      </vt:variant>
      <vt:variant>
        <vt:lpstr>Folientitel</vt:lpstr>
      </vt:variant>
      <vt:variant>
        <vt:i4>8</vt:i4>
      </vt:variant>
    </vt:vector>
  </HeadingPairs>
  <TitlesOfParts>
    <vt:vector size="9" baseType="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Intel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Roberts, Richard D</dc:creator>
  <dc:description>&lt;doc#&gt;</dc:description>
  <cp:lastModifiedBy>Jungnickel, Volker</cp:lastModifiedBy>
  <cp:revision>61</cp:revision>
  <cp:lastPrinted>1998-02-10T13:28:06Z</cp:lastPrinted>
  <dcterms:created xsi:type="dcterms:W3CDTF">2015-03-05T02:33:14Z</dcterms:created>
  <dcterms:modified xsi:type="dcterms:W3CDTF">2015-03-10T08:27:35Z</dcterms:modified>
</cp:coreProperties>
</file>