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9"/>
  </p:notesMasterIdLst>
  <p:handoutMasterIdLst>
    <p:handoutMasterId r:id="rId30"/>
  </p:handoutMasterIdLst>
  <p:sldIdLst>
    <p:sldId id="259" r:id="rId2"/>
    <p:sldId id="278" r:id="rId3"/>
    <p:sldId id="261" r:id="rId4"/>
    <p:sldId id="299" r:id="rId5"/>
    <p:sldId id="300" r:id="rId6"/>
    <p:sldId id="301" r:id="rId7"/>
    <p:sldId id="298" r:id="rId8"/>
    <p:sldId id="303" r:id="rId9"/>
    <p:sldId id="302" r:id="rId10"/>
    <p:sldId id="269" r:id="rId11"/>
    <p:sldId id="306" r:id="rId12"/>
    <p:sldId id="322" r:id="rId13"/>
    <p:sldId id="321" r:id="rId14"/>
    <p:sldId id="323" r:id="rId15"/>
    <p:sldId id="324" r:id="rId16"/>
    <p:sldId id="333" r:id="rId17"/>
    <p:sldId id="334" r:id="rId18"/>
    <p:sldId id="335" r:id="rId19"/>
    <p:sldId id="326" r:id="rId20"/>
    <p:sldId id="336" r:id="rId21"/>
    <p:sldId id="332" r:id="rId22"/>
    <p:sldId id="327" r:id="rId23"/>
    <p:sldId id="328" r:id="rId24"/>
    <p:sldId id="329" r:id="rId25"/>
    <p:sldId id="330" r:id="rId26"/>
    <p:sldId id="337" r:id="rId27"/>
    <p:sldId id="331"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5" autoAdjust="0"/>
    <p:restoredTop sz="94660"/>
  </p:normalViewPr>
  <p:slideViewPr>
    <p:cSldViewPr>
      <p:cViewPr>
        <p:scale>
          <a:sx n="80" d="100"/>
          <a:sy n="80" d="100"/>
        </p:scale>
        <p:origin x="-1830"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2</a:t>
            </a:fld>
            <a:endParaRPr lang="en-US" altLang="en-US"/>
          </a:p>
        </p:txBody>
      </p:sp>
    </p:spTree>
    <p:extLst>
      <p:ext uri="{BB962C8B-B14F-4D97-AF65-F5344CB8AC3E}">
        <p14:creationId xmlns:p14="http://schemas.microsoft.com/office/powerpoint/2010/main" val="4155366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19</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20</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21</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22</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23</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24</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26</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27</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379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379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379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3413FDC-B2BE-4E2A-B32C-7B2A32E4C0CA}" type="slidenum">
              <a:rPr lang="en-GB" altLang="en-US"/>
              <a:pPr>
                <a:spcBef>
                  <a:spcPct val="0"/>
                </a:spcBef>
              </a:pPr>
              <a:t>10</a:t>
            </a:fld>
            <a:endParaRPr lang="en-GB" altLang="en-US"/>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481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482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482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50E8E13F-518A-4EF3-BB83-3BB236C59885}" type="slidenum">
              <a:rPr lang="en-GB" altLang="en-US"/>
              <a:pPr>
                <a:spcBef>
                  <a:spcPct val="0"/>
                </a:spcBef>
              </a:pPr>
              <a:t>11</a:t>
            </a:fld>
            <a:endParaRPr lang="en-GB" altLang="en-US"/>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481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482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482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50E8E13F-518A-4EF3-BB83-3BB236C59885}" type="slidenum">
              <a:rPr lang="en-GB" altLang="en-US"/>
              <a:pPr>
                <a:spcBef>
                  <a:spcPct val="0"/>
                </a:spcBef>
              </a:pPr>
              <a:t>12</a:t>
            </a:fld>
            <a:endParaRPr lang="en-GB" altLang="en-US"/>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15</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16</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17</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18</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March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802.15-15-0209-01-004q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140-01-004q-ulp-agenda-march-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TG4q (ULP) Task Group, March 2015 Meeting	</a:t>
            </a:r>
          </a:p>
          <a:p>
            <a:pPr>
              <a:defRPr/>
            </a:pPr>
            <a:r>
              <a:rPr lang="en-US" altLang="en-US" sz="1800" b="1" dirty="0" smtClean="0">
                <a:solidFill>
                  <a:schemeClr val="tx2"/>
                </a:solidFill>
              </a:rPr>
              <a:t>Date Submitted:	</a:t>
            </a:r>
            <a:r>
              <a:rPr lang="en-US" altLang="en-US" sz="1800" dirty="0" smtClean="0">
                <a:solidFill>
                  <a:schemeClr val="tx2"/>
                </a:solidFill>
              </a:rPr>
              <a:t>Mar. 10,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March 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C0FB265-8501-4ADB-B8C4-44402C2D5C4A}"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4579" name="Rectangle 2"/>
          <p:cNvSpPr>
            <a:spLocks noGrp="1" noChangeArrowheads="1"/>
          </p:cNvSpPr>
          <p:nvPr>
            <p:ph type="title"/>
          </p:nvPr>
        </p:nvSpPr>
        <p:spPr>
          <a:xfrm>
            <a:off x="684213" y="692150"/>
            <a:ext cx="7772400" cy="755650"/>
          </a:xfrm>
        </p:spPr>
        <p:txBody>
          <a:bodyPr/>
          <a:lstStyle/>
          <a:p>
            <a:pPr algn="l" eaLnBrk="1" hangingPunct="1"/>
            <a:r>
              <a:rPr lang="en-US" altLang="en-US" sz="3200" b="1" dirty="0" smtClean="0"/>
              <a:t>Review Results of Second </a:t>
            </a:r>
            <a:r>
              <a:rPr lang="en-US" altLang="en-US" sz="3200" b="1" dirty="0" err="1" smtClean="0"/>
              <a:t>Recirc</a:t>
            </a:r>
            <a:r>
              <a:rPr lang="en-US" altLang="en-US" sz="3200" b="1" dirty="0" smtClean="0"/>
              <a:t> LB#101</a:t>
            </a:r>
          </a:p>
        </p:txBody>
      </p:sp>
      <p:sp>
        <p:nvSpPr>
          <p:cNvPr id="17414" name="Rectangle 3"/>
          <p:cNvSpPr>
            <a:spLocks noGrp="1" noChangeArrowheads="1"/>
          </p:cNvSpPr>
          <p:nvPr>
            <p:ph type="body" idx="1"/>
          </p:nvPr>
        </p:nvSpPr>
        <p:spPr>
          <a:xfrm>
            <a:off x="1066800" y="1676400"/>
            <a:ext cx="7718424" cy="4648200"/>
          </a:xfrm>
        </p:spPr>
        <p:txBody>
          <a:bodyPr/>
          <a:lstStyle/>
          <a:p>
            <a:pPr eaLnBrk="1" hangingPunct="1">
              <a:spcBef>
                <a:spcPts val="300"/>
              </a:spcBef>
              <a:defRPr/>
            </a:pPr>
            <a:r>
              <a:rPr lang="en-US" altLang="en-US" sz="2800" dirty="0" smtClean="0"/>
              <a:t># of Voters: 			102</a:t>
            </a:r>
          </a:p>
          <a:p>
            <a:pPr eaLnBrk="1" hangingPunct="1">
              <a:spcBef>
                <a:spcPts val="300"/>
              </a:spcBef>
              <a:defRPr/>
            </a:pPr>
            <a:r>
              <a:rPr lang="en-US" altLang="en-US" sz="2800" dirty="0" smtClean="0"/>
              <a:t>Aggregate # of Voted : 	94</a:t>
            </a:r>
          </a:p>
          <a:p>
            <a:pPr eaLnBrk="1" hangingPunct="1">
              <a:spcBef>
                <a:spcPts val="300"/>
              </a:spcBef>
              <a:defRPr/>
            </a:pPr>
            <a:r>
              <a:rPr lang="en-US" altLang="en-US" sz="2800" dirty="0" smtClean="0"/>
              <a:t>Yes/No/Abstain: 		77/11/6</a:t>
            </a:r>
            <a:endParaRPr lang="en-US" altLang="en-US" sz="2800" dirty="0"/>
          </a:p>
          <a:p>
            <a:pPr marL="0" indent="0" eaLnBrk="1" hangingPunct="1">
              <a:spcBef>
                <a:spcPts val="300"/>
              </a:spcBef>
              <a:buFontTx/>
              <a:buNone/>
              <a:defRPr/>
            </a:pPr>
            <a:endParaRPr lang="en-US" altLang="en-US" sz="2800" dirty="0" smtClean="0"/>
          </a:p>
          <a:p>
            <a:pPr marL="0" indent="0" eaLnBrk="1" hangingPunct="1">
              <a:spcBef>
                <a:spcPts val="300"/>
              </a:spcBef>
              <a:buFontTx/>
              <a:buNone/>
              <a:defRPr/>
            </a:pPr>
            <a:r>
              <a:rPr lang="en-US" altLang="en-US" sz="2800" dirty="0" smtClean="0"/>
              <a:t>% of YES = 			87.50%</a:t>
            </a:r>
          </a:p>
          <a:p>
            <a:pPr marL="0" indent="0" eaLnBrk="1" hangingPunct="1">
              <a:spcBef>
                <a:spcPts val="300"/>
              </a:spcBef>
              <a:buFontTx/>
              <a:buNone/>
              <a:defRPr/>
            </a:pPr>
            <a:r>
              <a:rPr lang="en-US" altLang="en-US" sz="2800" dirty="0" smtClean="0"/>
              <a:t># of comments received: 	216</a:t>
            </a:r>
          </a:p>
          <a:p>
            <a:pPr marL="0" indent="0" eaLnBrk="1" hangingPunct="1">
              <a:spcBef>
                <a:spcPts val="300"/>
              </a:spcBef>
              <a:buFontTx/>
              <a:buNone/>
              <a:defRPr/>
            </a:pPr>
            <a:endParaRPr lang="en-US" altLang="en-US" sz="2800" dirty="0"/>
          </a:p>
        </p:txBody>
      </p:sp>
      <p:sp>
        <p:nvSpPr>
          <p:cNvPr id="2458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45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1F677946-B476-4541-97EF-25EEA60C6453}"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5603" name="Rectangle 2"/>
          <p:cNvSpPr>
            <a:spLocks noGrp="1" noChangeArrowheads="1"/>
          </p:cNvSpPr>
          <p:nvPr>
            <p:ph type="title"/>
          </p:nvPr>
        </p:nvSpPr>
        <p:spPr>
          <a:xfrm>
            <a:off x="684212" y="609600"/>
            <a:ext cx="8078787" cy="1219200"/>
          </a:xfrm>
        </p:spPr>
        <p:txBody>
          <a:bodyPr/>
          <a:lstStyle/>
          <a:p>
            <a:pPr eaLnBrk="1" hangingPunct="1"/>
            <a:r>
              <a:rPr lang="en-US" altLang="en-US" sz="3200" b="1" dirty="0" smtClean="0"/>
              <a:t>Review comments received and approach for comment resolution (2</a:t>
            </a:r>
            <a:r>
              <a:rPr lang="en-US" altLang="en-US" sz="3200" b="1" baseline="30000" dirty="0" smtClean="0"/>
              <a:t>nd</a:t>
            </a:r>
            <a:r>
              <a:rPr lang="en-US" altLang="en-US" sz="3200" b="1" dirty="0" smtClean="0"/>
              <a:t> </a:t>
            </a:r>
            <a:r>
              <a:rPr lang="en-US" altLang="en-US" sz="3200" b="1" dirty="0" err="1" smtClean="0"/>
              <a:t>recirc</a:t>
            </a:r>
            <a:r>
              <a:rPr lang="en-US" altLang="en-US" sz="3200" b="1" dirty="0" smtClean="0"/>
              <a:t>. LB#101)</a:t>
            </a:r>
          </a:p>
        </p:txBody>
      </p:sp>
      <p:sp>
        <p:nvSpPr>
          <p:cNvPr id="25604" name="Rectangle 3"/>
          <p:cNvSpPr>
            <a:spLocks noGrp="1" noChangeArrowheads="1"/>
          </p:cNvSpPr>
          <p:nvPr>
            <p:ph type="body" idx="1"/>
          </p:nvPr>
        </p:nvSpPr>
        <p:spPr>
          <a:xfrm>
            <a:off x="684213" y="2133600"/>
            <a:ext cx="8101012" cy="4191000"/>
          </a:xfrm>
        </p:spPr>
        <p:txBody>
          <a:bodyPr/>
          <a:lstStyle/>
          <a:p>
            <a:pPr eaLnBrk="1" hangingPunct="1">
              <a:spcBef>
                <a:spcPts val="300"/>
              </a:spcBef>
            </a:pPr>
            <a:r>
              <a:rPr lang="en-US" altLang="en-US" sz="2400" dirty="0" smtClean="0"/>
              <a:t>Categorization of comments:</a:t>
            </a:r>
          </a:p>
          <a:p>
            <a:pPr lvl="2" eaLnBrk="1" hangingPunct="1">
              <a:spcBef>
                <a:spcPts val="300"/>
              </a:spcBef>
            </a:pPr>
            <a:r>
              <a:rPr lang="en-US" altLang="en-US" sz="1600" dirty="0" smtClean="0"/>
              <a:t>ALN</a:t>
            </a:r>
            <a:r>
              <a:rPr lang="en-US" altLang="en-US" sz="1600" dirty="0"/>
              <a:t>: 6</a:t>
            </a:r>
          </a:p>
          <a:p>
            <a:pPr lvl="2" eaLnBrk="1" hangingPunct="1">
              <a:spcBef>
                <a:spcPts val="300"/>
              </a:spcBef>
            </a:pPr>
            <a:r>
              <a:rPr lang="en-US" altLang="en-US" sz="1600" dirty="0"/>
              <a:t>CCA: 1</a:t>
            </a:r>
          </a:p>
          <a:p>
            <a:pPr lvl="2" eaLnBrk="1" hangingPunct="1">
              <a:spcBef>
                <a:spcPts val="300"/>
              </a:spcBef>
            </a:pPr>
            <a:r>
              <a:rPr lang="en-US" altLang="en-US" sz="1600" dirty="0"/>
              <a:t>Editorial: 103</a:t>
            </a:r>
          </a:p>
          <a:p>
            <a:pPr lvl="2" eaLnBrk="1" hangingPunct="1">
              <a:spcBef>
                <a:spcPts val="300"/>
              </a:spcBef>
            </a:pPr>
            <a:r>
              <a:rPr lang="en-US" altLang="en-US" sz="1600" dirty="0"/>
              <a:t>Naming of ULP PHYs: 85</a:t>
            </a:r>
          </a:p>
          <a:p>
            <a:pPr lvl="2" eaLnBrk="1" hangingPunct="1">
              <a:spcBef>
                <a:spcPts val="300"/>
              </a:spcBef>
            </a:pPr>
            <a:r>
              <a:rPr lang="en-US" altLang="en-US" sz="1600" dirty="0"/>
              <a:t>PAR and 5C satisfaction: 6</a:t>
            </a:r>
          </a:p>
          <a:p>
            <a:pPr lvl="2" eaLnBrk="1" hangingPunct="1">
              <a:spcBef>
                <a:spcPts val="300"/>
              </a:spcBef>
            </a:pPr>
            <a:r>
              <a:rPr lang="en-US" altLang="en-US" sz="1600" dirty="0"/>
              <a:t>Rate Switch: 1</a:t>
            </a:r>
          </a:p>
          <a:p>
            <a:pPr lvl="2" eaLnBrk="1" hangingPunct="1">
              <a:spcBef>
                <a:spcPts val="300"/>
              </a:spcBef>
            </a:pPr>
            <a:r>
              <a:rPr lang="en-US" altLang="en-US" sz="1600" dirty="0"/>
              <a:t>SUN-FSK compatibility: 1</a:t>
            </a:r>
          </a:p>
          <a:p>
            <a:pPr lvl="2" eaLnBrk="1" hangingPunct="1">
              <a:spcBef>
                <a:spcPts val="300"/>
              </a:spcBef>
            </a:pPr>
            <a:r>
              <a:rPr lang="en-US" altLang="en-US" sz="1600" dirty="0"/>
              <a:t>TPC: 9</a:t>
            </a:r>
          </a:p>
          <a:p>
            <a:pPr lvl="2" eaLnBrk="1" hangingPunct="1">
              <a:spcBef>
                <a:spcPts val="300"/>
              </a:spcBef>
            </a:pPr>
            <a:r>
              <a:rPr lang="en-US" altLang="en-US" sz="1600" dirty="0"/>
              <a:t>Variable preamble length: </a:t>
            </a:r>
            <a:r>
              <a:rPr lang="en-US" altLang="en-US" sz="1600" dirty="0" smtClean="0"/>
              <a:t>1</a:t>
            </a:r>
          </a:p>
          <a:p>
            <a:pPr lvl="2" eaLnBrk="1" hangingPunct="1">
              <a:spcBef>
                <a:spcPts val="300"/>
              </a:spcBef>
            </a:pPr>
            <a:r>
              <a:rPr lang="en-US" altLang="en-US" sz="1600" dirty="0" smtClean="0"/>
              <a:t>Others: 3</a:t>
            </a:r>
            <a:endParaRPr lang="en-US" altLang="en-US" sz="1600" dirty="0"/>
          </a:p>
          <a:p>
            <a:pPr eaLnBrk="1" hangingPunct="1">
              <a:spcBef>
                <a:spcPts val="300"/>
              </a:spcBef>
            </a:pPr>
            <a:r>
              <a:rPr lang="en-US" altLang="en-US" sz="2400" dirty="0" smtClean="0"/>
              <a:t>Assign all CIDs to members</a:t>
            </a:r>
          </a:p>
        </p:txBody>
      </p:sp>
      <p:sp>
        <p:nvSpPr>
          <p:cNvPr id="2560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56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1F677946-B476-4541-97EF-25EEA60C6453}"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5603" name="Rectangle 2"/>
          <p:cNvSpPr>
            <a:spLocks noGrp="1" noChangeArrowheads="1"/>
          </p:cNvSpPr>
          <p:nvPr>
            <p:ph type="title"/>
          </p:nvPr>
        </p:nvSpPr>
        <p:spPr>
          <a:xfrm>
            <a:off x="684212" y="609600"/>
            <a:ext cx="8078787" cy="1219200"/>
          </a:xfrm>
        </p:spPr>
        <p:txBody>
          <a:bodyPr/>
          <a:lstStyle/>
          <a:p>
            <a:pPr eaLnBrk="1" hangingPunct="1"/>
            <a:r>
              <a:rPr lang="en-US" altLang="en-US" sz="3200" b="1" dirty="0" smtClean="0"/>
              <a:t>Response to </a:t>
            </a:r>
            <a:r>
              <a:rPr lang="en-US" altLang="en-US" sz="3200" b="1" dirty="0" err="1" smtClean="0"/>
              <a:t>Gilb’s</a:t>
            </a:r>
            <a:r>
              <a:rPr lang="en-US" altLang="en-US" sz="3200" b="1" dirty="0" smtClean="0"/>
              <a:t> Proposal in January</a:t>
            </a:r>
          </a:p>
        </p:txBody>
      </p:sp>
      <p:sp>
        <p:nvSpPr>
          <p:cNvPr id="25604" name="Rectangle 3"/>
          <p:cNvSpPr>
            <a:spLocks noGrp="1" noChangeArrowheads="1"/>
          </p:cNvSpPr>
          <p:nvPr>
            <p:ph type="body" idx="1"/>
          </p:nvPr>
        </p:nvSpPr>
        <p:spPr>
          <a:xfrm>
            <a:off x="684213" y="2133600"/>
            <a:ext cx="8101012" cy="4191000"/>
          </a:xfrm>
        </p:spPr>
        <p:txBody>
          <a:bodyPr/>
          <a:lstStyle/>
          <a:p>
            <a:pPr eaLnBrk="1" hangingPunct="1">
              <a:spcBef>
                <a:spcPts val="300"/>
              </a:spcBef>
            </a:pPr>
            <a:r>
              <a:rPr lang="en-US" altLang="en-US" sz="2400" dirty="0" smtClean="0"/>
              <a:t>DCN</a:t>
            </a:r>
            <a:r>
              <a:rPr lang="en-US" altLang="en-US" sz="2400" dirty="0"/>
              <a:t>: </a:t>
            </a:r>
            <a:r>
              <a:rPr lang="en-US" sz="2400" dirty="0" smtClean="0"/>
              <a:t>15-15-0225r0 (Supplement doc. - 15-15-0226r0)</a:t>
            </a:r>
          </a:p>
          <a:p>
            <a:pPr eaLnBrk="1" hangingPunct="1">
              <a:spcBef>
                <a:spcPts val="300"/>
              </a:spcBef>
            </a:pPr>
            <a:r>
              <a:rPr lang="en-US" altLang="en-US" sz="2400" dirty="0" smtClean="0"/>
              <a:t>Presented TG4q target use cases and the benefits of ULP-PHYs and how these PHYs addressed the use cases.</a:t>
            </a:r>
          </a:p>
        </p:txBody>
      </p:sp>
      <p:sp>
        <p:nvSpPr>
          <p:cNvPr id="2560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56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3623866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685800"/>
            <a:ext cx="8077200" cy="1066800"/>
          </a:xfrm>
        </p:spPr>
        <p:txBody>
          <a:bodyPr/>
          <a:lstStyle/>
          <a:p>
            <a:r>
              <a:rPr lang="en-US" altLang="en-US" b="1" dirty="0" smtClean="0"/>
              <a:t>Approval of BRC Call Meeting Minutes on March 4, 2015</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15-15-0165-00-004q-brc-conf-call-meeting-minutes-04-march-2015.pdf</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a:t>
            </a:r>
            <a:r>
              <a:rPr lang="en-US" sz="2800" dirty="0">
                <a:latin typeface="Times New Roman" pitchFamily="18" charset="0"/>
                <a:cs typeface="Times New Roman" pitchFamily="18" charset="0"/>
              </a:rPr>
              <a:t>Allan Zhu </a:t>
            </a:r>
            <a:endParaRPr 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 </a:t>
            </a:r>
            <a:r>
              <a:rPr lang="en-US" sz="2800" dirty="0">
                <a:latin typeface="Times New Roman" pitchFamily="18" charset="0"/>
                <a:cs typeface="Times New Roman" pitchFamily="18" charset="0"/>
              </a:rPr>
              <a:t>Kiran Bynam</a:t>
            </a: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13</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406003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dirty="0" smtClean="0"/>
              <a:t>WED AM1</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a:t>Comment </a:t>
            </a:r>
            <a:r>
              <a:rPr lang="en-US" altLang="en-US" sz="2400" dirty="0" smtClean="0"/>
              <a:t>Resolutions</a:t>
            </a:r>
          </a:p>
          <a:p>
            <a:pPr lvl="1" eaLnBrk="1" hangingPunct="1">
              <a:spcBef>
                <a:spcPts val="300"/>
              </a:spcBef>
            </a:pPr>
            <a:r>
              <a:rPr lang="en-US" altLang="en-US" sz="2000" dirty="0" smtClean="0"/>
              <a:t>Go over the comments and provided some preliminary resolutions.</a:t>
            </a:r>
          </a:p>
          <a:p>
            <a:pPr lvl="1" eaLnBrk="1" hangingPunct="1">
              <a:spcBef>
                <a:spcPts val="300"/>
              </a:spcBef>
            </a:pPr>
            <a:r>
              <a:rPr lang="en-US" altLang="en-US" sz="2000" dirty="0" smtClean="0"/>
              <a:t>Allan – 54 editorial comments (resolved)</a:t>
            </a:r>
          </a:p>
          <a:p>
            <a:pPr lvl="1" eaLnBrk="1" hangingPunct="1">
              <a:spcBef>
                <a:spcPts val="300"/>
              </a:spcBef>
            </a:pPr>
            <a:r>
              <a:rPr lang="en-US" altLang="en-US" sz="2000" dirty="0" smtClean="0"/>
              <a:t>Kiran/CT – 7 TASK related comments (resolved)</a:t>
            </a:r>
          </a:p>
          <a:p>
            <a:pPr marL="457200" lvl="1" indent="0" eaLnBrk="1" hangingPunct="1">
              <a:spcBef>
                <a:spcPts val="300"/>
              </a:spcBef>
              <a:buNone/>
            </a:pPr>
            <a:endParaRPr lang="en-US" altLang="en-US" sz="2000" dirty="0" smtClean="0"/>
          </a:p>
          <a:p>
            <a:pPr eaLnBrk="1" hangingPunct="1">
              <a:spcBef>
                <a:spcPts val="300"/>
              </a:spcBef>
            </a:pPr>
            <a:r>
              <a:rPr lang="en-US" altLang="en-US" sz="2400" dirty="0" smtClean="0"/>
              <a:t>Discuss ULP-PHYs name change</a:t>
            </a:r>
          </a:p>
          <a:p>
            <a:pPr lvl="1" eaLnBrk="1" hangingPunct="1">
              <a:spcBef>
                <a:spcPts val="300"/>
              </a:spcBef>
            </a:pPr>
            <a:r>
              <a:rPr lang="en-US" altLang="en-US" sz="2000" dirty="0"/>
              <a:t>Straw Poll: Do you support </a:t>
            </a:r>
            <a:r>
              <a:rPr lang="en-US" altLang="en-US" sz="2000" dirty="0" smtClean="0"/>
              <a:t>to have name change for ULP-PHYs (ULP-TASK and ULP-GFSK)?</a:t>
            </a:r>
            <a:endParaRPr lang="en-US" altLang="en-US" sz="2000" dirty="0"/>
          </a:p>
          <a:p>
            <a:pPr marL="400050" lvl="1" indent="0" eaLnBrk="1" hangingPunct="1">
              <a:spcBef>
                <a:spcPts val="300"/>
              </a:spcBef>
              <a:buNone/>
            </a:pPr>
            <a:r>
              <a:rPr lang="en-US" altLang="en-US" sz="2000" dirty="0"/>
              <a:t>	Yes		:  </a:t>
            </a:r>
            <a:r>
              <a:rPr lang="en-US" altLang="en-US" sz="2000" dirty="0" smtClean="0"/>
              <a:t>3</a:t>
            </a:r>
            <a:endParaRPr lang="en-US" altLang="en-US" sz="2000" dirty="0"/>
          </a:p>
          <a:p>
            <a:pPr marL="400050" lvl="1" indent="0" eaLnBrk="1" hangingPunct="1">
              <a:spcBef>
                <a:spcPts val="300"/>
              </a:spcBef>
              <a:buNone/>
            </a:pPr>
            <a:r>
              <a:rPr lang="en-US" altLang="en-US" sz="2000" dirty="0"/>
              <a:t>	No		:  </a:t>
            </a:r>
            <a:r>
              <a:rPr lang="en-US" altLang="en-US" sz="2000" dirty="0" smtClean="0"/>
              <a:t>2</a:t>
            </a:r>
            <a:endParaRPr lang="en-US" altLang="en-US" sz="2000" dirty="0"/>
          </a:p>
          <a:p>
            <a:pPr marL="400050" lvl="1" indent="0" eaLnBrk="1" hangingPunct="1">
              <a:spcBef>
                <a:spcPts val="300"/>
              </a:spcBef>
              <a:buNone/>
            </a:pPr>
            <a:r>
              <a:rPr lang="en-US" altLang="en-US" sz="2000" dirty="0"/>
              <a:t>	Abstain	</a:t>
            </a:r>
            <a:r>
              <a:rPr lang="en-US" altLang="en-US" sz="2000" dirty="0" smtClean="0"/>
              <a:t>	:  1</a:t>
            </a:r>
            <a:endParaRPr lang="en-US" altLang="en-US" sz="2000" dirty="0"/>
          </a:p>
          <a:p>
            <a:pPr eaLnBrk="1" hangingPunct="1">
              <a:spcBef>
                <a:spcPts val="300"/>
              </a:spcBef>
            </a:pPr>
            <a:endParaRPr lang="en-US" altLang="en-US" sz="2400" dirty="0" smtClean="0"/>
          </a:p>
          <a:p>
            <a:pPr eaLnBrk="1" hangingPunct="1">
              <a:spcBef>
                <a:spcPts val="300"/>
              </a:spcBef>
            </a:pPr>
            <a:endParaRPr lang="en-US" altLang="en-US" sz="2400" dirty="0" smtClean="0"/>
          </a:p>
          <a:p>
            <a:pPr lvl="1" eaLnBrk="1" hangingPunct="1">
              <a:spcBef>
                <a:spcPts val="300"/>
              </a:spcBef>
            </a:pPr>
            <a:endParaRPr lang="en-US" altLang="en-US" sz="20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10669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15</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dirty="0" smtClean="0"/>
              <a:t>Wed PM1</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Discussion on James </a:t>
            </a:r>
            <a:r>
              <a:rPr lang="en-US" altLang="en-US" sz="2400" dirty="0" err="1" smtClean="0"/>
              <a:t>Gilb’s</a:t>
            </a:r>
            <a:r>
              <a:rPr lang="en-US" altLang="en-US" sz="2400" dirty="0" smtClean="0"/>
              <a:t> presentation at WNG</a:t>
            </a:r>
          </a:p>
          <a:p>
            <a:pPr eaLnBrk="1" hangingPunct="1">
              <a:spcBef>
                <a:spcPts val="300"/>
              </a:spcBef>
            </a:pPr>
            <a:endParaRPr lang="en-US" altLang="en-US" sz="2400" dirty="0"/>
          </a:p>
          <a:p>
            <a:pPr eaLnBrk="1" hangingPunct="1">
              <a:spcBef>
                <a:spcPts val="300"/>
              </a:spcBef>
            </a:pPr>
            <a:r>
              <a:rPr lang="en-US" altLang="en-US" sz="2400" dirty="0" smtClean="0"/>
              <a:t>Straw Poll: Do you support the change of PAR as proposed in James </a:t>
            </a:r>
            <a:r>
              <a:rPr lang="en-US" altLang="en-US" sz="2400" dirty="0" err="1" smtClean="0"/>
              <a:t>Gilb’s</a:t>
            </a:r>
            <a:r>
              <a:rPr lang="en-US" altLang="en-US" sz="2400" dirty="0" smtClean="0"/>
              <a:t> presentation (DCN: 15-14/572r1)?</a:t>
            </a:r>
          </a:p>
          <a:p>
            <a:pPr marL="0" indent="0" eaLnBrk="1" hangingPunct="1">
              <a:spcBef>
                <a:spcPts val="300"/>
              </a:spcBef>
              <a:buNone/>
            </a:pPr>
            <a:r>
              <a:rPr lang="en-US" altLang="en-US" sz="2400" dirty="0" smtClean="0"/>
              <a:t>	Yes		:  0</a:t>
            </a:r>
          </a:p>
          <a:p>
            <a:pPr marL="0" indent="0" eaLnBrk="1" hangingPunct="1">
              <a:spcBef>
                <a:spcPts val="300"/>
              </a:spcBef>
              <a:buNone/>
            </a:pPr>
            <a:r>
              <a:rPr lang="en-US" altLang="en-US" sz="2400" dirty="0" smtClean="0"/>
              <a:t>	No		:  7</a:t>
            </a:r>
          </a:p>
          <a:p>
            <a:pPr marL="0" indent="0" eaLnBrk="1" hangingPunct="1">
              <a:spcBef>
                <a:spcPts val="300"/>
              </a:spcBef>
              <a:buNone/>
            </a:pPr>
            <a:r>
              <a:rPr lang="en-US" altLang="en-US" sz="2400" dirty="0" smtClean="0"/>
              <a:t>	Abstain	:  0</a:t>
            </a:r>
          </a:p>
          <a:p>
            <a:pPr marL="0" indent="0" eaLnBrk="1" hangingPunct="1">
              <a:spcBef>
                <a:spcPts val="300"/>
              </a:spcBef>
              <a:buNone/>
            </a:pPr>
            <a:endParaRPr lang="en-US" altLang="en-US" sz="2400" dirty="0" smtClean="0"/>
          </a:p>
          <a:p>
            <a:pPr eaLnBrk="1" hangingPunct="1">
              <a:spcBef>
                <a:spcPts val="300"/>
              </a:spcBef>
            </a:pPr>
            <a:r>
              <a:rPr lang="en-US" altLang="en-US" sz="2400" dirty="0" smtClean="0"/>
              <a:t>Comment resolution (</a:t>
            </a:r>
            <a:r>
              <a:rPr lang="en-US" altLang="en-US" sz="2400" dirty="0" err="1" smtClean="0"/>
              <a:t>cont</a:t>
            </a:r>
            <a:r>
              <a:rPr lang="en-US" altLang="en-US" sz="2400" dirty="0" smtClean="0"/>
              <a:t>’)</a:t>
            </a:r>
          </a:p>
          <a:p>
            <a:pPr lvl="1" eaLnBrk="1" hangingPunct="1">
              <a:spcBef>
                <a:spcPts val="300"/>
              </a:spcBef>
            </a:pPr>
            <a:r>
              <a:rPr lang="en-US" altLang="en-US" sz="2000" dirty="0" err="1" smtClean="0"/>
              <a:t>Henk</a:t>
            </a:r>
            <a:r>
              <a:rPr lang="en-US" altLang="en-US" sz="2000" dirty="0" smtClean="0"/>
              <a:t>: 16 ALN and TPC comments (resolved)</a:t>
            </a:r>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1025339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16</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dirty="0" smtClean="0"/>
              <a:t>Thurs AM1</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Comment </a:t>
            </a:r>
            <a:r>
              <a:rPr lang="en-US" altLang="en-US" sz="2400" dirty="0"/>
              <a:t>resolution (</a:t>
            </a:r>
            <a:r>
              <a:rPr lang="en-US" altLang="en-US" sz="2400" dirty="0" err="1"/>
              <a:t>cont</a:t>
            </a:r>
            <a:r>
              <a:rPr lang="en-US" altLang="en-US" sz="2400" dirty="0"/>
              <a:t>’)</a:t>
            </a:r>
          </a:p>
          <a:p>
            <a:pPr lvl="1" eaLnBrk="1" hangingPunct="1">
              <a:spcBef>
                <a:spcPts val="300"/>
              </a:spcBef>
            </a:pPr>
            <a:r>
              <a:rPr lang="en-US" altLang="en-US" sz="2000" dirty="0" err="1"/>
              <a:t>Henk</a:t>
            </a:r>
            <a:r>
              <a:rPr lang="en-US" altLang="en-US" sz="2000" dirty="0"/>
              <a:t>: </a:t>
            </a:r>
            <a:r>
              <a:rPr lang="en-US" altLang="en-US" sz="2000" dirty="0" smtClean="0"/>
              <a:t>7 comments (6 editorial and 1 SUN-Compatibility) resolved</a:t>
            </a:r>
            <a:endParaRPr lang="en-US" altLang="en-US" sz="1600" dirty="0"/>
          </a:p>
          <a:p>
            <a:pPr eaLnBrk="1" hangingPunct="1">
              <a:spcBef>
                <a:spcPts val="300"/>
              </a:spcBef>
            </a:pPr>
            <a:endParaRPr lang="en-US" altLang="en-US" sz="2400" dirty="0" smtClean="0"/>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3353799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17</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dirty="0" smtClean="0"/>
              <a:t>Thurs AM2</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Comment resolution (</a:t>
            </a:r>
            <a:r>
              <a:rPr lang="en-US" altLang="en-US" sz="2400" dirty="0" err="1" smtClean="0"/>
              <a:t>cont</a:t>
            </a:r>
            <a:r>
              <a:rPr lang="en-US" altLang="en-US" sz="2400" dirty="0" smtClean="0"/>
              <a:t>’)</a:t>
            </a:r>
          </a:p>
          <a:p>
            <a:pPr marL="685800" lvl="2" indent="-342900" eaLnBrk="1" hangingPunct="1">
              <a:spcBef>
                <a:spcPts val="300"/>
              </a:spcBef>
            </a:pPr>
            <a:r>
              <a:rPr lang="en-US" altLang="en-US" sz="1600" dirty="0" err="1"/>
              <a:t>Henk</a:t>
            </a:r>
            <a:r>
              <a:rPr lang="en-US" altLang="en-US" sz="1600" dirty="0"/>
              <a:t>: 7 comments (6 editorial and 1 SUN-Compatibility) </a:t>
            </a:r>
            <a:r>
              <a:rPr lang="en-US" altLang="en-US" sz="1600" dirty="0" smtClean="0"/>
              <a:t>- resolved</a:t>
            </a:r>
          </a:p>
          <a:p>
            <a:pPr marL="685800" lvl="2" indent="-342900" eaLnBrk="1" hangingPunct="1">
              <a:spcBef>
                <a:spcPts val="300"/>
              </a:spcBef>
            </a:pPr>
            <a:r>
              <a:rPr lang="en-US" altLang="en-US" sz="1600" dirty="0" smtClean="0"/>
              <a:t>Chiu: 1 comment (Editorial – Introduction </a:t>
            </a:r>
            <a:r>
              <a:rPr lang="en-US" altLang="en-US" sz="1600" dirty="0" err="1" smtClean="0"/>
              <a:t>subclause</a:t>
            </a:r>
            <a:r>
              <a:rPr lang="en-US" altLang="en-US" sz="1600" dirty="0" smtClean="0"/>
              <a:t>) - discussed</a:t>
            </a:r>
            <a:endParaRPr lang="en-US" altLang="en-US" sz="2000" dirty="0" smtClean="0"/>
          </a:p>
          <a:p>
            <a:pPr eaLnBrk="1" hangingPunct="1">
              <a:spcBef>
                <a:spcPts val="300"/>
              </a:spcBef>
            </a:pPr>
            <a:r>
              <a:rPr lang="en-US" altLang="en-US" sz="2400" dirty="0" smtClean="0"/>
              <a:t>Review the </a:t>
            </a:r>
            <a:r>
              <a:rPr lang="en-US" altLang="en-US" sz="2400" dirty="0"/>
              <a:t>CSD statement (DCN: </a:t>
            </a:r>
            <a:r>
              <a:rPr lang="en-US" altLang="en-US" sz="2400" dirty="0" smtClean="0"/>
              <a:t>15-12-0387-06-004q-ulp-5c) </a:t>
            </a:r>
          </a:p>
          <a:p>
            <a:pPr eaLnBrk="1" hangingPunct="1">
              <a:spcBef>
                <a:spcPts val="300"/>
              </a:spcBef>
            </a:pPr>
            <a:r>
              <a:rPr lang="en-US" altLang="en-US" sz="2400" dirty="0" smtClean="0"/>
              <a:t>Motion to WG for conditional sponsor ballot</a:t>
            </a:r>
          </a:p>
          <a:p>
            <a:pPr eaLnBrk="1" hangingPunct="1">
              <a:spcBef>
                <a:spcPts val="300"/>
              </a:spcBef>
            </a:pPr>
            <a:r>
              <a:rPr lang="en-US" altLang="en-US" sz="2400" dirty="0" smtClean="0"/>
              <a:t>BRC </a:t>
            </a:r>
            <a:r>
              <a:rPr lang="en-US" altLang="en-US" sz="2400" dirty="0"/>
              <a:t>Re-formation and Motion to WG</a:t>
            </a:r>
          </a:p>
          <a:p>
            <a:pPr marL="342900" lvl="2" indent="-342900" eaLnBrk="1" hangingPunct="1">
              <a:spcBef>
                <a:spcPts val="300"/>
              </a:spcBef>
              <a:buFont typeface="Arial" pitchFamily="34" charset="0"/>
              <a:buChar char="•"/>
              <a:defRPr/>
            </a:pPr>
            <a:r>
              <a:rPr lang="en-US" altLang="en-US" dirty="0">
                <a:ea typeface="+mn-ea"/>
                <a:cs typeface="+mn-cs"/>
              </a:rPr>
              <a:t>Time Line Review</a:t>
            </a:r>
          </a:p>
          <a:p>
            <a:pPr marL="342900" lvl="2" indent="-342900" eaLnBrk="1" hangingPunct="1">
              <a:spcBef>
                <a:spcPts val="300"/>
              </a:spcBef>
              <a:buFont typeface="Arial" pitchFamily="34" charset="0"/>
              <a:buChar char="•"/>
              <a:defRPr/>
            </a:pPr>
            <a:r>
              <a:rPr lang="en-US" altLang="en-US" dirty="0">
                <a:ea typeface="+mn-ea"/>
                <a:cs typeface="+mn-cs"/>
              </a:rPr>
              <a:t>Next Steps</a:t>
            </a:r>
          </a:p>
          <a:p>
            <a:pPr marL="342900" lvl="2" indent="-342900" eaLnBrk="1" hangingPunct="1">
              <a:spcBef>
                <a:spcPts val="300"/>
              </a:spcBef>
              <a:buFont typeface="Arial" pitchFamily="34" charset="0"/>
              <a:buChar char="•"/>
              <a:defRPr/>
            </a:pPr>
            <a:r>
              <a:rPr lang="en-US" altLang="en-US" dirty="0" err="1">
                <a:ea typeface="+mn-ea"/>
                <a:cs typeface="+mn-cs"/>
              </a:rPr>
              <a:t>AoB</a:t>
            </a:r>
            <a:endParaRPr lang="en-US" altLang="en-US" dirty="0">
              <a:ea typeface="+mn-ea"/>
              <a:cs typeface="+mn-cs"/>
            </a:endParaRPr>
          </a:p>
          <a:p>
            <a:pPr marL="0" indent="0" eaLnBrk="1" hangingPunct="1">
              <a:spcBef>
                <a:spcPts val="300"/>
              </a:spcBef>
              <a:buNone/>
            </a:pPr>
            <a:endParaRPr lang="en-US" altLang="en-US" sz="2400" dirty="0" smtClean="0"/>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2698638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18</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dirty="0" smtClean="0"/>
              <a:t>Review CSD Statement</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Reviewed the </a:t>
            </a:r>
            <a:r>
              <a:rPr lang="en-US" altLang="en-US" sz="2400" dirty="0"/>
              <a:t>CSD statement (DCN: </a:t>
            </a:r>
            <a:r>
              <a:rPr lang="en-US" altLang="en-US" sz="2400" dirty="0" smtClean="0"/>
              <a:t>15-12-0387-06-004q-ulp-5c) and checked if the 802.15.4q draft is consistent with the 5C.</a:t>
            </a:r>
          </a:p>
          <a:p>
            <a:pPr marL="0" indent="0" eaLnBrk="1" hangingPunct="1">
              <a:spcBef>
                <a:spcPts val="300"/>
              </a:spcBef>
              <a:buNone/>
            </a:pPr>
            <a:endParaRPr lang="en-US" altLang="en-US" sz="2400" dirty="0" smtClean="0"/>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1866251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19</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3" y="692150"/>
            <a:ext cx="7772400" cy="576263"/>
          </a:xfrm>
        </p:spPr>
        <p:txBody>
          <a:bodyPr/>
          <a:lstStyle/>
          <a:p>
            <a:pPr eaLnBrk="1" hangingPunct="1"/>
            <a:r>
              <a:rPr lang="en-US" altLang="en-US" sz="3200" dirty="0" smtClean="0"/>
              <a:t>TG Motion: Re-approval of CSD Statement</a:t>
            </a:r>
          </a:p>
        </p:txBody>
      </p:sp>
      <p:sp>
        <p:nvSpPr>
          <p:cNvPr id="29700" name="Rectangle 3"/>
          <p:cNvSpPr>
            <a:spLocks noGrp="1" noChangeArrowheads="1"/>
          </p:cNvSpPr>
          <p:nvPr>
            <p:ph type="body" idx="1"/>
          </p:nvPr>
        </p:nvSpPr>
        <p:spPr>
          <a:xfrm>
            <a:off x="684213" y="1600200"/>
            <a:ext cx="8101012" cy="4648200"/>
          </a:xfrm>
        </p:spPr>
        <p:txBody>
          <a:bodyPr/>
          <a:lstStyle/>
          <a:p>
            <a:r>
              <a:rPr lang="en-US" altLang="en-US" sz="2400" dirty="0">
                <a:latin typeface="Times New Roman" pitchFamily="18" charset="0"/>
                <a:cs typeface="Times New Roman" pitchFamily="18" charset="0"/>
              </a:rPr>
              <a:t>Move to affirm that the CSD statement (DCN: 15-12-0387-06-004q-ulp-5c) </a:t>
            </a:r>
            <a:r>
              <a:rPr lang="en-US" sz="2400" dirty="0">
                <a:latin typeface="Times New Roman" pitchFamily="18" charset="0"/>
                <a:cs typeface="Times New Roman" pitchFamily="18" charset="0"/>
              </a:rPr>
              <a:t>is still valid </a:t>
            </a:r>
            <a:r>
              <a:rPr lang="en-US" altLang="en-US" sz="2400" dirty="0">
                <a:latin typeface="Times New Roman" pitchFamily="18" charset="0"/>
                <a:cs typeface="Times New Roman" pitchFamily="18" charset="0"/>
              </a:rPr>
              <a:t>and the 802.15.4q draft is consistent with the 5C.</a:t>
            </a: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smtClean="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 </a:t>
            </a:r>
            <a:r>
              <a:rPr lang="en-US" altLang="en-US" sz="2400" dirty="0" err="1" smtClean="0">
                <a:latin typeface="Times New Roman" pitchFamily="18" charset="0"/>
                <a:cs typeface="Times New Roman" pitchFamily="18" charset="0"/>
              </a:rPr>
              <a:t>Henk</a:t>
            </a:r>
            <a:r>
              <a:rPr lang="en-US" altLang="en-US" sz="2400" dirty="0">
                <a:latin typeface="Times New Roman" pitchFamily="18" charset="0"/>
                <a:cs typeface="Times New Roman" pitchFamily="18" charset="0"/>
              </a:rPr>
              <a:t>			Seconded by</a:t>
            </a:r>
            <a:r>
              <a:rPr lang="en-US" altLang="en-US" sz="2400" dirty="0" smtClean="0">
                <a:latin typeface="Times New Roman" pitchFamily="18" charset="0"/>
                <a:cs typeface="Times New Roman" pitchFamily="18" charset="0"/>
              </a:rPr>
              <a:t>: Allan</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cs typeface="Times New Roman" pitchFamily="18" charset="0"/>
              </a:rPr>
              <a:t>Approved by unanimous consent</a:t>
            </a:r>
          </a:p>
          <a:p>
            <a:pPr eaLnBrk="1" hangingPunct="1">
              <a:spcBef>
                <a:spcPts val="300"/>
              </a:spcBef>
            </a:pPr>
            <a:endParaRPr lang="en-US" altLang="en-US" sz="2400" dirty="0" smtClean="0"/>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a:latin typeface="Times New Roman" pitchFamily="18" charset="0"/>
              </a:rPr>
              <a:t>March 2015</a:t>
            </a:r>
            <a:endParaRPr lang="en-US" altLang="en-US" sz="1400" dirty="0">
              <a:latin typeface="Times New Roman" pitchFamily="18" charset="0"/>
            </a:endParaRPr>
          </a:p>
        </p:txBody>
      </p:sp>
    </p:spTree>
    <p:extLst>
      <p:ext uri="{BB962C8B-B14F-4D97-AF65-F5344CB8AC3E}">
        <p14:creationId xmlns:p14="http://schemas.microsoft.com/office/powerpoint/2010/main" val="2304437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15</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Berlin, Germany</a:t>
            </a:r>
          </a:p>
          <a:p>
            <a:r>
              <a:rPr lang="en-US" altLang="en-US" sz="2400" dirty="0" smtClean="0">
                <a:latin typeface="+mj-lt"/>
              </a:rPr>
              <a:t>March 9-12,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20</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3" y="692150"/>
            <a:ext cx="7772400" cy="576263"/>
          </a:xfrm>
        </p:spPr>
        <p:txBody>
          <a:bodyPr/>
          <a:lstStyle/>
          <a:p>
            <a:pPr eaLnBrk="1" hangingPunct="1"/>
            <a:r>
              <a:rPr lang="en-US" altLang="en-US" dirty="0" smtClean="0"/>
              <a:t>TG Motion: Conditional Sponsor Ballot</a:t>
            </a:r>
          </a:p>
        </p:txBody>
      </p:sp>
      <p:sp>
        <p:nvSpPr>
          <p:cNvPr id="29700" name="Rectangle 3"/>
          <p:cNvSpPr>
            <a:spLocks noGrp="1" noChangeArrowheads="1"/>
          </p:cNvSpPr>
          <p:nvPr>
            <p:ph type="body" idx="1"/>
          </p:nvPr>
        </p:nvSpPr>
        <p:spPr>
          <a:xfrm>
            <a:off x="684213" y="1600200"/>
            <a:ext cx="8101012" cy="4648200"/>
          </a:xfrm>
        </p:spPr>
        <p:txBody>
          <a:bodyPr/>
          <a:lstStyle/>
          <a:p>
            <a:r>
              <a:rPr lang="en-US" altLang="en-US" sz="2400" dirty="0" smtClean="0">
                <a:latin typeface="Times New Roman" pitchFamily="18" charset="0"/>
                <a:cs typeface="Times New Roman" pitchFamily="18" charset="0"/>
              </a:rPr>
              <a:t>Move that the 802.15.4q TG requests 802.15 WG to request conditional approval from the 802 EC to submit 802.15.4q revision draft to Sponsor Ballot.</a:t>
            </a:r>
          </a:p>
          <a:p>
            <a:pPr marL="0" indent="0">
              <a:buNone/>
            </a:pPr>
            <a:endParaRPr lang="en-US" altLang="en-US" sz="2400" dirty="0" smtClean="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smtClean="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 </a:t>
            </a:r>
            <a:r>
              <a:rPr lang="en-US" altLang="en-US" sz="2400" dirty="0" err="1" smtClean="0">
                <a:latin typeface="Times New Roman" pitchFamily="18" charset="0"/>
                <a:cs typeface="Times New Roman" pitchFamily="18" charset="0"/>
              </a:rPr>
              <a:t>Henk</a:t>
            </a:r>
            <a:r>
              <a:rPr lang="en-US" altLang="en-US" sz="2400" dirty="0">
                <a:latin typeface="Times New Roman" pitchFamily="18" charset="0"/>
                <a:cs typeface="Times New Roman" pitchFamily="18" charset="0"/>
              </a:rPr>
              <a:t>			Seconded by</a:t>
            </a:r>
            <a:r>
              <a:rPr lang="en-US" altLang="en-US" sz="2400" dirty="0" smtClean="0">
                <a:latin typeface="Times New Roman" pitchFamily="18" charset="0"/>
                <a:cs typeface="Times New Roman" pitchFamily="18" charset="0"/>
              </a:rPr>
              <a:t>: CT</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Approved by unanimous consent</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smtClean="0">
              <a:latin typeface="Times New Roman" pitchFamily="18" charset="0"/>
              <a:cs typeface="Times New Roman" pitchFamily="18" charset="0"/>
            </a:endParaRPr>
          </a:p>
          <a:p>
            <a:pPr eaLnBrk="1" hangingPunct="1">
              <a:spcBef>
                <a:spcPts val="300"/>
              </a:spcBef>
            </a:pPr>
            <a:endParaRPr lang="en-US" altLang="en-US" sz="2400" dirty="0" smtClean="0"/>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a:latin typeface="Times New Roman" pitchFamily="18" charset="0"/>
              </a:rPr>
              <a:t>March 2015</a:t>
            </a:r>
            <a:endParaRPr lang="en-US" altLang="en-US" sz="1400" dirty="0">
              <a:latin typeface="Times New Roman" pitchFamily="18" charset="0"/>
            </a:endParaRPr>
          </a:p>
        </p:txBody>
      </p:sp>
    </p:spTree>
    <p:extLst>
      <p:ext uri="{BB962C8B-B14F-4D97-AF65-F5344CB8AC3E}">
        <p14:creationId xmlns:p14="http://schemas.microsoft.com/office/powerpoint/2010/main" val="3766100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21</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3" y="692150"/>
            <a:ext cx="7772400" cy="576263"/>
          </a:xfrm>
        </p:spPr>
        <p:txBody>
          <a:bodyPr/>
          <a:lstStyle/>
          <a:p>
            <a:pPr eaLnBrk="1" hangingPunct="1"/>
            <a:r>
              <a:rPr lang="en-US" altLang="en-US" dirty="0" smtClean="0"/>
              <a:t>TG Motion: BRC Formation</a:t>
            </a:r>
          </a:p>
        </p:txBody>
      </p:sp>
      <p:sp>
        <p:nvSpPr>
          <p:cNvPr id="29700" name="Rectangle 3"/>
          <p:cNvSpPr>
            <a:spLocks noGrp="1" noChangeArrowheads="1"/>
          </p:cNvSpPr>
          <p:nvPr>
            <p:ph type="body" idx="1"/>
          </p:nvPr>
        </p:nvSpPr>
        <p:spPr>
          <a:xfrm>
            <a:off x="684213" y="1179513"/>
            <a:ext cx="8101012" cy="1639887"/>
          </a:xfrm>
        </p:spPr>
        <p:txBody>
          <a:bodyPr/>
          <a:lstStyle/>
          <a:p>
            <a:r>
              <a:rPr lang="en-US" altLang="en-US" sz="2400" dirty="0" smtClean="0">
                <a:latin typeface="Times New Roman" pitchFamily="18" charset="0"/>
                <a:cs typeface="Times New Roman" pitchFamily="18" charset="0"/>
              </a:rPr>
              <a:t>Move that the 802.15.4q TG requests 802.15 WG to approve the formation of a Ballot Resolution Committee (BRC) for the WG balloting of the 802.15.4q draft standard with the following </a:t>
            </a:r>
            <a:r>
              <a:rPr lang="en-US" altLang="en-US" sz="2400" dirty="0">
                <a:latin typeface="Times New Roman" pitchFamily="18" charset="0"/>
                <a:cs typeface="Times New Roman" pitchFamily="18" charset="0"/>
              </a:rPr>
              <a:t>membership: </a:t>
            </a:r>
            <a:endParaRPr lang="en-US" altLang="en-US" sz="2400" dirty="0" smtClean="0">
              <a:latin typeface="Times New Roman" pitchFamily="18" charset="0"/>
              <a:cs typeface="Times New Roman" pitchFamily="18" charset="0"/>
            </a:endParaRPr>
          </a:p>
          <a:p>
            <a:pPr eaLnBrk="1" hangingPunct="1">
              <a:spcBef>
                <a:spcPts val="300"/>
              </a:spcBef>
            </a:pPr>
            <a:endParaRPr lang="en-US" altLang="en-US" sz="2400" dirty="0" smtClean="0"/>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a:latin typeface="Times New Roman" pitchFamily="18" charset="0"/>
              </a:rPr>
              <a:t>March 2015</a:t>
            </a:r>
            <a:endParaRPr lang="en-US" altLang="en-US" sz="1400" dirty="0">
              <a:latin typeface="Times New Roman" pitchFamily="18" charset="0"/>
            </a:endParaRPr>
          </a:p>
        </p:txBody>
      </p:sp>
      <p:sp>
        <p:nvSpPr>
          <p:cNvPr id="7" name="Rectangle 3"/>
          <p:cNvSpPr txBox="1">
            <a:spLocks noChangeArrowheads="1"/>
          </p:cNvSpPr>
          <p:nvPr/>
        </p:nvSpPr>
        <p:spPr bwMode="auto">
          <a:xfrm>
            <a:off x="888609" y="37703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400" kern="0" dirty="0" smtClean="0">
                <a:latin typeface="Times New Roman" pitchFamily="18" charset="0"/>
                <a:cs typeface="Times New Roman" pitchFamily="18" charset="0"/>
              </a:rPr>
              <a:t>The 802.15.4q BRC is authorized to approve comment resolutions on behalf of the 802.15 WG. Comment resolution between sessions will be conducted via reflector email and via teleconferences announced to the reflector at least 30 days in advance.</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kern="0" dirty="0" smtClean="0">
                <a:latin typeface="Times New Roman" pitchFamily="18" charset="0"/>
                <a:cs typeface="Times New Roman" pitchFamily="18" charset="0"/>
              </a:rPr>
              <a:t>Moved by: 	Kiran		Seconded by: Allan</a:t>
            </a:r>
          </a:p>
          <a:p>
            <a:pPr marL="0" lvl="1" indent="0">
              <a:buNone/>
            </a:pPr>
            <a:r>
              <a:rPr lang="en-US" altLang="en-US" sz="2400" dirty="0">
                <a:latin typeface="Times New Roman" pitchFamily="18" charset="0"/>
                <a:cs typeface="Times New Roman" pitchFamily="18" charset="0"/>
              </a:rPr>
              <a:t>Approved by unanimous consent</a:t>
            </a:r>
          </a:p>
          <a:p>
            <a:pPr marL="0" indent="0">
              <a:buFontTx/>
              <a:buNone/>
            </a:pPr>
            <a:endParaRPr lang="en-US" altLang="en-US" sz="2400" kern="0" dirty="0" smtClean="0">
              <a:latin typeface="Times New Roman" pitchFamily="18" charset="0"/>
              <a:cs typeface="Times New Roman" pitchFamily="18" charset="0"/>
            </a:endParaRPr>
          </a:p>
          <a:p>
            <a:pPr eaLnBrk="1" hangingPunct="1">
              <a:spcBef>
                <a:spcPts val="300"/>
              </a:spcBef>
            </a:pPr>
            <a:endParaRPr lang="en-US" altLang="en-US" sz="2400" kern="0" dirty="0" smtClean="0"/>
          </a:p>
        </p:txBody>
      </p:sp>
      <p:sp>
        <p:nvSpPr>
          <p:cNvPr id="8" name="Rectangle 3"/>
          <p:cNvSpPr txBox="1">
            <a:spLocks noChangeArrowheads="1"/>
          </p:cNvSpPr>
          <p:nvPr/>
        </p:nvSpPr>
        <p:spPr bwMode="auto">
          <a:xfrm>
            <a:off x="661988" y="2703513"/>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Lab</a:t>
            </a:r>
            <a:r>
              <a:rPr lang="en-US" sz="1800" kern="0" dirty="0" smtClean="0">
                <a:latin typeface="Times New Roman" pitchFamily="18" charset="0"/>
                <a:cs typeface="Times New Roman" pitchFamily="18" charset="0"/>
              </a:rPr>
              <a:t>)</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419600" y="2703513"/>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p>
        </p:txBody>
      </p:sp>
    </p:spTree>
    <p:extLst>
      <p:ext uri="{BB962C8B-B14F-4D97-AF65-F5344CB8AC3E}">
        <p14:creationId xmlns:p14="http://schemas.microsoft.com/office/powerpoint/2010/main" val="3385635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22</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smtClean="0"/>
              <a:t>Teleconferences</a:t>
            </a:r>
          </a:p>
        </p:txBody>
      </p:sp>
      <p:sp>
        <p:nvSpPr>
          <p:cNvPr id="17414" name="Rectangle 3"/>
          <p:cNvSpPr>
            <a:spLocks noGrp="1" noChangeArrowheads="1"/>
          </p:cNvSpPr>
          <p:nvPr>
            <p:ph type="body" idx="1"/>
          </p:nvPr>
        </p:nvSpPr>
        <p:spPr>
          <a:xfrm>
            <a:off x="684213" y="1484313"/>
            <a:ext cx="8101012" cy="4840287"/>
          </a:xfrm>
        </p:spPr>
        <p:txBody>
          <a:bodyPr/>
          <a:lstStyle/>
          <a:p>
            <a:pPr marL="457200" indent="-457200">
              <a:buFont typeface="Arial" charset="0"/>
              <a:buChar char="•"/>
              <a:defRPr/>
            </a:pPr>
            <a:r>
              <a:rPr lang="de-DE" altLang="en-US" dirty="0" smtClean="0">
                <a:latin typeface="Times New Roman" pitchFamily="18" charset="0"/>
              </a:rPr>
              <a:t>From Feb 16, 2015 to </a:t>
            </a:r>
            <a:r>
              <a:rPr lang="de-DE" altLang="en-US" u="sng" dirty="0" smtClean="0">
                <a:latin typeface="Times New Roman" pitchFamily="18" charset="0"/>
              </a:rPr>
              <a:t>April 15, 2015</a:t>
            </a:r>
          </a:p>
          <a:p>
            <a:pPr marL="857250" lvl="1" indent="-457200">
              <a:defRPr/>
            </a:pPr>
            <a:r>
              <a:rPr lang="de-DE" altLang="en-US" dirty="0" smtClean="0">
                <a:latin typeface="Times New Roman" pitchFamily="18" charset="0"/>
              </a:rPr>
              <a:t>Every </a:t>
            </a:r>
            <a:r>
              <a:rPr lang="de-DE" altLang="en-US" dirty="0">
                <a:latin typeface="Times New Roman" pitchFamily="18" charset="0"/>
              </a:rPr>
              <a:t>Wednesday 8:00PM PDT/7:00PM </a:t>
            </a:r>
            <a:r>
              <a:rPr lang="de-DE" altLang="en-US" dirty="0" smtClean="0">
                <a:latin typeface="Times New Roman" pitchFamily="18" charset="0"/>
              </a:rPr>
              <a:t>PST</a:t>
            </a:r>
            <a:endParaRPr lang="de-DE" altLang="en-US" dirty="0">
              <a:latin typeface="Times New Roman" pitchFamily="18" charset="0"/>
            </a:endParaRPr>
          </a:p>
          <a:p>
            <a:pPr marL="0" indent="0">
              <a:buNone/>
              <a:defRPr/>
            </a:pPr>
            <a:endParaRPr lang="en-US" altLang="en-US" sz="2400" dirty="0" smtClean="0">
              <a:latin typeface="Times New Roman" pitchFamily="18" charset="0"/>
              <a:cs typeface="Times New Roman" pitchFamily="18" charset="0"/>
            </a:endParaRPr>
          </a:p>
          <a:p>
            <a:pPr marL="457200" indent="-457200">
              <a:buFont typeface="Arial" charset="0"/>
              <a:buChar char="•"/>
              <a:defRPr/>
            </a:pPr>
            <a:r>
              <a:rPr lang="de-DE" altLang="en-US" dirty="0">
                <a:latin typeface="Times New Roman" pitchFamily="18" charset="0"/>
              </a:rPr>
              <a:t>From </a:t>
            </a:r>
            <a:r>
              <a:rPr lang="de-DE" altLang="en-US" dirty="0" smtClean="0">
                <a:latin typeface="Times New Roman" pitchFamily="18" charset="0"/>
              </a:rPr>
              <a:t>April </a:t>
            </a:r>
            <a:r>
              <a:rPr lang="de-DE" altLang="en-US" dirty="0">
                <a:latin typeface="Times New Roman" pitchFamily="18" charset="0"/>
              </a:rPr>
              <a:t>16, 2015 to </a:t>
            </a:r>
            <a:r>
              <a:rPr lang="de-DE" altLang="en-US" u="sng" dirty="0">
                <a:latin typeface="Times New Roman" pitchFamily="18" charset="0"/>
              </a:rPr>
              <a:t>Sept. 13, 2015</a:t>
            </a:r>
          </a:p>
          <a:p>
            <a:pPr marL="857250" lvl="1" indent="-457200">
              <a:defRPr/>
            </a:pPr>
            <a:r>
              <a:rPr lang="de-DE" altLang="en-US" dirty="0">
                <a:latin typeface="Times New Roman" pitchFamily="18" charset="0"/>
              </a:rPr>
              <a:t>Every Wednesday </a:t>
            </a:r>
            <a:r>
              <a:rPr lang="de-DE" altLang="en-US" dirty="0" smtClean="0">
                <a:latin typeface="Times New Roman" pitchFamily="18" charset="0"/>
              </a:rPr>
              <a:t>7:00AM PDT</a:t>
            </a:r>
            <a:endParaRPr lang="de-DE" altLang="en-US" dirty="0">
              <a:latin typeface="Times New Roman" pitchFamily="18" charset="0"/>
            </a:endParaRPr>
          </a:p>
          <a:p>
            <a:pPr marL="0" indent="0" eaLnBrk="1" hangingPunct="1">
              <a:spcBef>
                <a:spcPts val="300"/>
              </a:spcBef>
              <a:buFontTx/>
              <a:buNone/>
              <a:defRPr/>
            </a:pPr>
            <a:endParaRPr lang="en-US" altLang="en-US" sz="2400" dirty="0" smtClean="0"/>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2338404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23</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2786425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24</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smtClean="0"/>
              <a:t>TG4q Timeline (cont’)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of </a:t>
            </a:r>
            <a:r>
              <a:rPr lang="en-US" altLang="en-US" sz="1800" dirty="0" smtClean="0">
                <a:latin typeface="Times New Roman" pitchFamily="18" charset="0"/>
                <a:cs typeface="Times New Roman" pitchFamily="18" charset="0"/>
              </a:rPr>
              <a:t>sponsor ballot			Mar 2015</a:t>
            </a:r>
          </a:p>
          <a:p>
            <a:pPr lvl="1">
              <a:defRPr/>
            </a:pPr>
            <a:r>
              <a:rPr lang="en-US" altLang="en-US" sz="1800" dirty="0" smtClean="0">
                <a:latin typeface="Times New Roman" pitchFamily="18" charset="0"/>
                <a:cs typeface="Times New Roman" pitchFamily="18" charset="0"/>
              </a:rPr>
              <a:t>Sponsor ballot					Apr </a:t>
            </a:r>
            <a:r>
              <a:rPr lang="en-US" altLang="en-US" sz="1800" dirty="0">
                <a:latin typeface="Times New Roman" pitchFamily="18" charset="0"/>
                <a:cs typeface="Times New Roman" pitchFamily="18" charset="0"/>
              </a:rPr>
              <a:t>2015 </a:t>
            </a:r>
            <a:endParaRPr lang="en-US" altLang="en-US" sz="1800" dirty="0" smtClean="0">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First SB recirculation					May 2015</a:t>
            </a: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July 2015</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endParaRPr lang="en-US" altLang="en-US" sz="1400" dirty="0">
              <a:latin typeface="Times New Roman" pitchFamily="18" charset="0"/>
            </a:endParaRPr>
          </a:p>
        </p:txBody>
      </p:sp>
    </p:spTree>
    <p:extLst>
      <p:ext uri="{BB962C8B-B14F-4D97-AF65-F5344CB8AC3E}">
        <p14:creationId xmlns:p14="http://schemas.microsoft.com/office/powerpoint/2010/main" val="26284970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Plan for May Meeting</a:t>
            </a:r>
          </a:p>
        </p:txBody>
      </p:sp>
      <p:sp>
        <p:nvSpPr>
          <p:cNvPr id="31747" name="Content Placeholder 2"/>
          <p:cNvSpPr>
            <a:spLocks noGrp="1"/>
          </p:cNvSpPr>
          <p:nvPr>
            <p:ph idx="1"/>
          </p:nvPr>
        </p:nvSpPr>
        <p:spPr>
          <a:xfrm>
            <a:off x="533400" y="1981200"/>
            <a:ext cx="8229600" cy="4114800"/>
          </a:xfrm>
        </p:spPr>
        <p:txBody>
          <a:bodyPr/>
          <a:lstStyle/>
          <a:p>
            <a:r>
              <a:rPr lang="en-US" altLang="en-US" dirty="0" smtClean="0">
                <a:latin typeface="Times New Roman" pitchFamily="18" charset="0"/>
                <a:cs typeface="Times New Roman" pitchFamily="18" charset="0"/>
              </a:rPr>
              <a:t>Comment resolution</a:t>
            </a:r>
          </a:p>
          <a:p>
            <a:r>
              <a:rPr lang="en-US" altLang="en-US" dirty="0" smtClean="0">
                <a:latin typeface="Times New Roman" pitchFamily="18" charset="0"/>
                <a:cs typeface="Times New Roman" pitchFamily="18" charset="0"/>
              </a:rPr>
              <a:t>Preparation for </a:t>
            </a:r>
            <a:r>
              <a:rPr lang="en-US" altLang="en-US" dirty="0" err="1" smtClean="0">
                <a:latin typeface="Times New Roman" pitchFamily="18" charset="0"/>
                <a:cs typeface="Times New Roman" pitchFamily="18" charset="0"/>
              </a:rPr>
              <a:t>recirc</a:t>
            </a:r>
            <a:r>
              <a:rPr lang="en-US" altLang="en-US" dirty="0" smtClean="0">
                <a:latin typeface="Times New Roman" pitchFamily="18" charset="0"/>
                <a:cs typeface="Times New Roman" pitchFamily="18" charset="0"/>
              </a:rPr>
              <a:t>. </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25</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40085931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26</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dirty="0" smtClean="0"/>
              <a:t>Thurs PM2 (Additional Session)</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Preparation for seeking conditional sponsor ballot</a:t>
            </a:r>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16274506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27</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85800" indent="-685800">
              <a:buFontTx/>
              <a:buChar char="-"/>
            </a:pPr>
            <a:r>
              <a:rPr lang="en-US" sz="5400" b="0" dirty="0" smtClean="0">
                <a:ln w="11430"/>
                <a:solidFill>
                  <a:schemeClr val="tx1"/>
                </a:solidFill>
                <a:effectLst>
                  <a:outerShdw blurRad="50800" dist="39000" dir="5460000" algn="tl">
                    <a:srgbClr val="000000">
                      <a:alpha val="38000"/>
                    </a:srgbClr>
                  </a:outerShdw>
                </a:effectLst>
              </a:rPr>
              <a:t>Adjourn -</a:t>
            </a:r>
          </a:p>
        </p:txBody>
      </p:sp>
    </p:spTree>
    <p:extLst>
      <p:ext uri="{BB962C8B-B14F-4D97-AF65-F5344CB8AC3E}">
        <p14:creationId xmlns:p14="http://schemas.microsoft.com/office/powerpoint/2010/main" val="2416167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March 2015 Session</a:t>
            </a:r>
          </a:p>
        </p:txBody>
      </p:sp>
      <p:sp>
        <p:nvSpPr>
          <p:cNvPr id="15363" name="Content Placeholder 2"/>
          <p:cNvSpPr>
            <a:spLocks noGrp="1"/>
          </p:cNvSpPr>
          <p:nvPr>
            <p:ph idx="1"/>
          </p:nvPr>
        </p:nvSpPr>
        <p:spPr>
          <a:xfrm>
            <a:off x="685800" y="1219200"/>
            <a:ext cx="7772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a:t>
            </a:r>
            <a:r>
              <a:rPr lang="en-US" altLang="en-US" sz="2800" dirty="0" smtClean="0">
                <a:latin typeface="Times New Roman" pitchFamily="18" charset="0"/>
              </a:rPr>
              <a:t>PS</a:t>
            </a:r>
            <a:endParaRPr lang="en-US" altLang="en-US" sz="2800" dirty="0">
              <a:latin typeface="Times New Roman" pitchFamily="18" charset="0"/>
            </a:endParaRPr>
          </a:p>
          <a:p>
            <a:pPr>
              <a:buFont typeface="Arial" pitchFamily="34" charset="0"/>
              <a:buChar char="•"/>
              <a:defRPr/>
            </a:pPr>
            <a:r>
              <a:rPr lang="en-US" altLang="en-US" sz="2800" dirty="0" smtClean="0">
                <a:latin typeface="Times New Roman" pitchFamily="18" charset="0"/>
              </a:rPr>
              <a:t>Total of 6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4157065469"/>
              </p:ext>
            </p:extLst>
          </p:nvPr>
        </p:nvGraphicFramePr>
        <p:xfrm>
          <a:off x="1905000" y="2286000"/>
          <a:ext cx="5616575" cy="2530475"/>
        </p:xfrm>
        <a:graphic>
          <a:graphicData uri="http://schemas.openxmlformats.org/drawingml/2006/table">
            <a:tbl>
              <a:tblPr/>
              <a:tblGrid>
                <a:gridCol w="1079500"/>
                <a:gridCol w="1512888"/>
                <a:gridCol w="1511300"/>
                <a:gridCol w="1512887"/>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FF0000"/>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sngStrike" cap="none" normalizeH="0" baseline="0" dirty="0" smtClean="0">
                          <a:ln>
                            <a:noFill/>
                          </a:ln>
                          <a:solidFill>
                            <a:schemeClr val="tx1"/>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FF0000"/>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029200"/>
            <a:ext cx="838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400" dirty="0">
                <a:latin typeface="Times New Roman" pitchFamily="18" charset="0"/>
              </a:rPr>
              <a:t> Comment Resolution on </a:t>
            </a:r>
            <a:r>
              <a:rPr lang="en-US" altLang="en-US" sz="2400" dirty="0" smtClean="0">
                <a:latin typeface="Times New Roman" pitchFamily="18" charset="0"/>
              </a:rPr>
              <a:t>the second </a:t>
            </a:r>
            <a:r>
              <a:rPr lang="en-US" altLang="en-US" sz="2400" dirty="0">
                <a:latin typeface="Times New Roman" pitchFamily="18" charset="0"/>
              </a:rPr>
              <a:t>recirculation </a:t>
            </a:r>
            <a:r>
              <a:rPr lang="en-US" altLang="en-US" sz="2400" dirty="0" smtClean="0">
                <a:latin typeface="Times New Roman" pitchFamily="18" charset="0"/>
              </a:rPr>
              <a:t>LB (#101)</a:t>
            </a:r>
          </a:p>
          <a:p>
            <a:pPr lvl="1">
              <a:buFont typeface="Wingdings" pitchFamily="2" charset="2"/>
              <a:buChar char="Ø"/>
            </a:pPr>
            <a:r>
              <a:rPr lang="en-US" altLang="en-US" sz="2400" dirty="0" smtClean="0">
                <a:latin typeface="Times New Roman" pitchFamily="18" charset="0"/>
              </a:rPr>
              <a:t>Discussion on </a:t>
            </a:r>
            <a:r>
              <a:rPr lang="en-US" altLang="en-US" sz="2400" dirty="0" err="1" smtClean="0">
                <a:latin typeface="Times New Roman" pitchFamily="18" charset="0"/>
              </a:rPr>
              <a:t>Gilb’s</a:t>
            </a:r>
            <a:r>
              <a:rPr lang="en-US" altLang="en-US" sz="2400" dirty="0" smtClean="0">
                <a:latin typeface="Times New Roman" pitchFamily="18" charset="0"/>
              </a:rPr>
              <a:t> proposal presented in Jan.</a:t>
            </a:r>
            <a:endParaRPr lang="en-US" altLang="en-US" sz="2400" dirty="0">
              <a:latin typeface="Times New Roman" pitchFamily="18" charset="0"/>
            </a:endParaRPr>
          </a:p>
          <a:p>
            <a:pPr>
              <a:buFontTx/>
              <a:buNone/>
            </a:pPr>
            <a:endParaRPr lang="en-US" altLang="en-US" sz="2800" dirty="0">
              <a:latin typeface="Times New Roman" pitchFamily="18" charset="0"/>
            </a:endParaRPr>
          </a:p>
          <a:p>
            <a:pPr>
              <a:buFontTx/>
              <a:buNone/>
            </a:pPr>
            <a:endParaRPr lang="en-US" alt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b="1" dirty="0" smtClean="0"/>
              <a:t>Agenda of March 2015 Meeting</a:t>
            </a:r>
          </a:p>
        </p:txBody>
      </p:sp>
      <p:sp>
        <p:nvSpPr>
          <p:cNvPr id="15363" name="Content Placeholder 2"/>
          <p:cNvSpPr>
            <a:spLocks noGrp="1"/>
          </p:cNvSpPr>
          <p:nvPr>
            <p:ph idx="1"/>
          </p:nvPr>
        </p:nvSpPr>
        <p:spPr>
          <a:xfrm>
            <a:off x="381000" y="1524000"/>
            <a:ext cx="8610600" cy="685800"/>
          </a:xfrm>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rPr>
              <a:t>DCN: </a:t>
            </a:r>
            <a:r>
              <a:rPr lang="en-US" altLang="en-US" sz="2400" dirty="0" smtClean="0">
                <a:latin typeface="Times New Roman" pitchFamily="18" charset="0"/>
                <a:hlinkClick r:id="rId2"/>
              </a:rPr>
              <a:t>15-15-0140-01-004q-ulp-agenda-march-2015</a:t>
            </a:r>
            <a:endParaRPr lang="en-US" altLang="en-US" sz="24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a:t>
            </a:r>
            <a:r>
              <a:rPr lang="en-US" altLang="en-US" sz="1400" dirty="0">
                <a:latin typeface="Times New Roman" pitchFamily="18" charset="0"/>
              </a:rPr>
              <a:t>2015</a:t>
            </a:r>
          </a:p>
        </p:txBody>
      </p:sp>
      <p:sp>
        <p:nvSpPr>
          <p:cNvPr id="8" name="Content Placeholder 2"/>
          <p:cNvSpPr txBox="1">
            <a:spLocks/>
          </p:cNvSpPr>
          <p:nvPr/>
        </p:nvSpPr>
        <p:spPr bwMode="auto">
          <a:xfrm>
            <a:off x="533400" y="3048000"/>
            <a:ext cx="8229600" cy="266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3600" dirty="0">
                <a:solidFill>
                  <a:schemeClr val="tx2"/>
                </a:solidFill>
                <a:latin typeface="+mj-lt"/>
                <a:ea typeface="+mj-ea"/>
                <a:cs typeface="+mj-cs"/>
              </a:rPr>
              <a:t>Approval of Agenda: DCN: </a:t>
            </a:r>
            <a:r>
              <a:rPr lang="en-US" altLang="en-US" sz="3600" dirty="0" smtClean="0">
                <a:solidFill>
                  <a:schemeClr val="tx2"/>
                </a:solidFill>
                <a:latin typeface="+mj-lt"/>
                <a:ea typeface="+mj-ea"/>
                <a:cs typeface="+mj-cs"/>
              </a:rPr>
              <a:t>15-15-0140-01</a:t>
            </a:r>
            <a:endParaRPr lang="en-US" altLang="en-US" sz="3600" dirty="0">
              <a:solidFill>
                <a:schemeClr val="tx2"/>
              </a:solidFill>
              <a:latin typeface="+mj-lt"/>
              <a:ea typeface="+mj-ea"/>
              <a:cs typeface="+mj-cs"/>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latin typeface="Times New Roman" pitchFamily="18" charset="0"/>
                <a:cs typeface="Times New Roman" pitchFamily="18" charset="0"/>
              </a:rPr>
              <a:t>Moved by: </a:t>
            </a:r>
            <a:r>
              <a:rPr lang="en-US" sz="2800" dirty="0" smtClean="0">
                <a:latin typeface="Times New Roman" pitchFamily="18" charset="0"/>
                <a:cs typeface="Times New Roman" pitchFamily="18" charset="0"/>
              </a:rPr>
              <a:t> </a:t>
            </a:r>
            <a:r>
              <a:rPr lang="en-US" sz="2800" kern="0" dirty="0">
                <a:latin typeface="Times New Roman" pitchFamily="18" charset="0"/>
                <a:cs typeface="Times New Roman" pitchFamily="18" charset="0"/>
              </a:rPr>
              <a:t>Hendricus De Ruijter</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a:t>
            </a:r>
            <a:r>
              <a:rPr lang="en-US" altLang="en-US" sz="2800" dirty="0">
                <a:latin typeface="Times New Roman" pitchFamily="18" charset="0"/>
                <a:cs typeface="Times New Roman" pitchFamily="18" charset="0"/>
              </a:rPr>
              <a:t>by: </a:t>
            </a:r>
            <a:r>
              <a:rPr lang="en-US" altLang="en-US" sz="2800" dirty="0" smtClean="0">
                <a:latin typeface="Times New Roman" pitchFamily="18" charset="0"/>
                <a:cs typeface="Times New Roman" pitchFamily="18" charset="0"/>
              </a:rPr>
              <a:t>Kiran Bynam</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Approved </a:t>
            </a:r>
            <a:r>
              <a:rPr lang="en-US" altLang="en-US" sz="2800" dirty="0">
                <a:latin typeface="Times New Roman" pitchFamily="18" charset="0"/>
                <a:cs typeface="Times New Roman" pitchFamily="18" charset="0"/>
              </a:rPr>
              <a:t>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685800"/>
            <a:ext cx="8077200" cy="1066800"/>
          </a:xfrm>
        </p:spPr>
        <p:txBody>
          <a:bodyPr/>
          <a:lstStyle/>
          <a:p>
            <a:r>
              <a:rPr lang="en-US" altLang="en-US" b="1" dirty="0" smtClean="0"/>
              <a:t>Approval of Jan 2015 Meeting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15-15-0096-00-004q-meeting-minutes-January-2015-Atlanta.pdf</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latin typeface="Times New Roman" pitchFamily="18" charset="0"/>
                <a:cs typeface="Times New Roman" pitchFamily="18" charset="0"/>
              </a:rPr>
              <a:t>Moved by: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PS</a:t>
            </a:r>
            <a:endParaRPr lang="en-US" altLang="en-US" sz="2800" dirty="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a:t>
            </a:r>
            <a:r>
              <a:rPr lang="en-US" altLang="en-US" sz="2800" dirty="0">
                <a:latin typeface="Times New Roman" pitchFamily="18" charset="0"/>
                <a:cs typeface="Times New Roman" pitchFamily="18" charset="0"/>
              </a:rPr>
              <a:t>by: </a:t>
            </a:r>
            <a:r>
              <a:rPr lang="en-US" altLang="en-US" sz="2800" dirty="0" smtClean="0">
                <a:latin typeface="Times New Roman" pitchFamily="18" charset="0"/>
                <a:cs typeface="Times New Roman" pitchFamily="18" charset="0"/>
              </a:rPr>
              <a:t>Allan Zhu</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Approved </a:t>
            </a:r>
            <a:r>
              <a:rPr lang="en-US" altLang="en-US" sz="2800" dirty="0">
                <a:latin typeface="Times New Roman" pitchFamily="18" charset="0"/>
                <a:cs typeface="Times New Roman" pitchFamily="18" charset="0"/>
              </a:rPr>
              <a:t>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1790</Words>
  <Application>Microsoft Office PowerPoint</Application>
  <PresentationFormat>On-screen Show (4:3)</PresentationFormat>
  <Paragraphs>363</Paragraphs>
  <Slides>27</Slides>
  <Notes>17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March 2015 Session</vt:lpstr>
      <vt:lpstr>Agenda of March 2015 Meeting</vt:lpstr>
      <vt:lpstr>Approval of Jan 2015 Meeting Minutes</vt:lpstr>
      <vt:lpstr>Review Results of Second Recirc LB#101</vt:lpstr>
      <vt:lpstr>Review comments received and approach for comment resolution (2nd recirc. LB#101)</vt:lpstr>
      <vt:lpstr>Response to Gilb’s Proposal in January</vt:lpstr>
      <vt:lpstr>Approval of BRC Call Meeting Minutes on March 4, 2015</vt:lpstr>
      <vt:lpstr>WED AM1</vt:lpstr>
      <vt:lpstr>Wed PM1</vt:lpstr>
      <vt:lpstr>Thurs AM1</vt:lpstr>
      <vt:lpstr>Thurs AM2</vt:lpstr>
      <vt:lpstr>Review CSD Statement</vt:lpstr>
      <vt:lpstr>TG Motion: Re-approval of CSD Statement</vt:lpstr>
      <vt:lpstr>TG Motion: Conditional Sponsor Ballot</vt:lpstr>
      <vt:lpstr>TG Motion: BRC Formation</vt:lpstr>
      <vt:lpstr>Teleconferences</vt:lpstr>
      <vt:lpstr>TG4q Timeline</vt:lpstr>
      <vt:lpstr>TG4q Timeline (cont’)</vt:lpstr>
      <vt:lpstr>Plan for May Meeting</vt:lpstr>
      <vt:lpstr>Thurs PM2 (Additional Session)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2015-03-16T05:50:04Z</dcterms:modified>
</cp:coreProperties>
</file>