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78" r:id="rId3"/>
    <p:sldId id="261" r:id="rId4"/>
    <p:sldId id="299" r:id="rId5"/>
    <p:sldId id="300" r:id="rId6"/>
    <p:sldId id="301" r:id="rId7"/>
    <p:sldId id="298" r:id="rId8"/>
    <p:sldId id="303" r:id="rId9"/>
    <p:sldId id="302" r:id="rId10"/>
    <p:sldId id="269" r:id="rId11"/>
    <p:sldId id="306" r:id="rId12"/>
    <p:sldId id="32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5" autoAdjust="0"/>
    <p:restoredTop sz="94660"/>
  </p:normalViewPr>
  <p:slideViewPr>
    <p:cSldViewPr>
      <p:cViewPr>
        <p:scale>
          <a:sx n="80" d="100"/>
          <a:sy n="80" d="100"/>
        </p:scale>
        <p:origin x="-183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379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379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379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3413FDC-B2BE-4E2A-B32C-7B2A32E4C0CA}" type="slidenum">
              <a:rPr lang="en-GB" altLang="en-US"/>
              <a:pPr>
                <a:spcBef>
                  <a:spcPct val="0"/>
                </a:spcBef>
              </a:pPr>
              <a:t>10</a:t>
            </a:fld>
            <a:endParaRPr lang="en-GB" altLang="en-US"/>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481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482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482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50E8E13F-518A-4EF3-BB83-3BB236C59885}" type="slidenum">
              <a:rPr lang="en-GB" altLang="en-US"/>
              <a:pPr>
                <a:spcBef>
                  <a:spcPct val="0"/>
                </a:spcBef>
              </a:pPr>
              <a:t>11</a:t>
            </a:fld>
            <a:endParaRPr lang="en-GB" altLang="en-US"/>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802.15-15-0209-00-004q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140-00-004q-ulp-agenda-march-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March 2015 Meeting	</a:t>
            </a:r>
          </a:p>
          <a:p>
            <a:pPr>
              <a:defRPr/>
            </a:pPr>
            <a:r>
              <a:rPr lang="en-US" altLang="en-US" sz="1800" b="1" dirty="0" smtClean="0">
                <a:solidFill>
                  <a:schemeClr val="tx2"/>
                </a:solidFill>
              </a:rPr>
              <a:t>Date Submitted:	</a:t>
            </a:r>
            <a:r>
              <a:rPr lang="en-US" altLang="en-US" sz="1800" dirty="0" smtClean="0">
                <a:solidFill>
                  <a:schemeClr val="tx2"/>
                </a:solidFill>
              </a:rPr>
              <a:t>Mar. 10,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March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C0FB265-8501-4ADB-B8C4-44402C2D5C4A}"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4579" name="Rectangle 2"/>
          <p:cNvSpPr>
            <a:spLocks noGrp="1" noChangeArrowheads="1"/>
          </p:cNvSpPr>
          <p:nvPr>
            <p:ph type="title"/>
          </p:nvPr>
        </p:nvSpPr>
        <p:spPr>
          <a:xfrm>
            <a:off x="684213" y="692150"/>
            <a:ext cx="7772400" cy="755650"/>
          </a:xfrm>
        </p:spPr>
        <p:txBody>
          <a:bodyPr/>
          <a:lstStyle/>
          <a:p>
            <a:pPr algn="l" eaLnBrk="1" hangingPunct="1"/>
            <a:r>
              <a:rPr lang="en-US" altLang="en-US" sz="3200" b="1" dirty="0" smtClean="0"/>
              <a:t>Review Results of Second </a:t>
            </a:r>
            <a:r>
              <a:rPr lang="en-US" altLang="en-US" sz="3200" b="1" dirty="0" err="1" smtClean="0"/>
              <a:t>Recirc</a:t>
            </a:r>
            <a:r>
              <a:rPr lang="en-US" altLang="en-US" sz="3200" b="1" dirty="0" smtClean="0"/>
              <a:t> LB#101</a:t>
            </a:r>
          </a:p>
        </p:txBody>
      </p:sp>
      <p:sp>
        <p:nvSpPr>
          <p:cNvPr id="17414" name="Rectangle 3"/>
          <p:cNvSpPr>
            <a:spLocks noGrp="1" noChangeArrowheads="1"/>
          </p:cNvSpPr>
          <p:nvPr>
            <p:ph type="body" idx="1"/>
          </p:nvPr>
        </p:nvSpPr>
        <p:spPr>
          <a:xfrm>
            <a:off x="1066800" y="1676400"/>
            <a:ext cx="7718424" cy="4648200"/>
          </a:xfrm>
        </p:spPr>
        <p:txBody>
          <a:bodyPr/>
          <a:lstStyle/>
          <a:p>
            <a:pPr eaLnBrk="1" hangingPunct="1">
              <a:spcBef>
                <a:spcPts val="300"/>
              </a:spcBef>
              <a:defRPr/>
            </a:pPr>
            <a:r>
              <a:rPr lang="en-US" altLang="en-US" sz="2800" dirty="0" smtClean="0"/>
              <a:t># of Voters: 			102</a:t>
            </a:r>
          </a:p>
          <a:p>
            <a:pPr eaLnBrk="1" hangingPunct="1">
              <a:spcBef>
                <a:spcPts val="300"/>
              </a:spcBef>
              <a:defRPr/>
            </a:pPr>
            <a:r>
              <a:rPr lang="en-US" altLang="en-US" sz="2800" dirty="0" smtClean="0"/>
              <a:t>Aggregate # of Voted : 	94</a:t>
            </a:r>
          </a:p>
          <a:p>
            <a:pPr eaLnBrk="1" hangingPunct="1">
              <a:spcBef>
                <a:spcPts val="300"/>
              </a:spcBef>
              <a:defRPr/>
            </a:pPr>
            <a:r>
              <a:rPr lang="en-US" altLang="en-US" sz="2800" dirty="0" smtClean="0"/>
              <a:t>Yes/No/Abstain: 		77/11/6</a:t>
            </a:r>
            <a:endParaRPr lang="en-US" altLang="en-US" sz="2800" dirty="0"/>
          </a:p>
          <a:p>
            <a:pPr marL="0" indent="0" eaLnBrk="1" hangingPunct="1">
              <a:spcBef>
                <a:spcPts val="300"/>
              </a:spcBef>
              <a:buFontTx/>
              <a:buNone/>
              <a:defRPr/>
            </a:pPr>
            <a:endParaRPr lang="en-US" altLang="en-US" sz="2800" dirty="0" smtClean="0"/>
          </a:p>
          <a:p>
            <a:pPr marL="0" indent="0" eaLnBrk="1" hangingPunct="1">
              <a:spcBef>
                <a:spcPts val="300"/>
              </a:spcBef>
              <a:buFontTx/>
              <a:buNone/>
              <a:defRPr/>
            </a:pPr>
            <a:r>
              <a:rPr lang="en-US" altLang="en-US" sz="2800" dirty="0" smtClean="0"/>
              <a:t>% of YES = 			87.50%</a:t>
            </a:r>
          </a:p>
          <a:p>
            <a:pPr marL="0" indent="0" eaLnBrk="1" hangingPunct="1">
              <a:spcBef>
                <a:spcPts val="300"/>
              </a:spcBef>
              <a:buFontTx/>
              <a:buNone/>
              <a:defRPr/>
            </a:pPr>
            <a:r>
              <a:rPr lang="en-US" altLang="en-US" sz="2800" dirty="0" smtClean="0"/>
              <a:t># of comments received: 	213</a:t>
            </a:r>
          </a:p>
          <a:p>
            <a:pPr marL="0" indent="0" eaLnBrk="1" hangingPunct="1">
              <a:spcBef>
                <a:spcPts val="300"/>
              </a:spcBef>
              <a:buFontTx/>
              <a:buNone/>
              <a:defRPr/>
            </a:pPr>
            <a:endParaRPr lang="en-US" altLang="en-US" sz="2800" dirty="0"/>
          </a:p>
        </p:txBody>
      </p:sp>
      <p:sp>
        <p:nvSpPr>
          <p:cNvPr id="2458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45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1F677946-B476-4541-97EF-25EEA60C6453}"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5603" name="Rectangle 2"/>
          <p:cNvSpPr>
            <a:spLocks noGrp="1" noChangeArrowheads="1"/>
          </p:cNvSpPr>
          <p:nvPr>
            <p:ph type="title"/>
          </p:nvPr>
        </p:nvSpPr>
        <p:spPr>
          <a:xfrm>
            <a:off x="684212" y="609600"/>
            <a:ext cx="8078787" cy="1219200"/>
          </a:xfrm>
        </p:spPr>
        <p:txBody>
          <a:bodyPr/>
          <a:lstStyle/>
          <a:p>
            <a:pPr eaLnBrk="1" hangingPunct="1"/>
            <a:r>
              <a:rPr lang="en-US" altLang="en-US" sz="3200" b="1" dirty="0" smtClean="0"/>
              <a:t>Review comments received and approach for comment resolution (2</a:t>
            </a:r>
            <a:r>
              <a:rPr lang="en-US" altLang="en-US" sz="3200" b="1" baseline="30000" dirty="0" smtClean="0"/>
              <a:t>nd</a:t>
            </a:r>
            <a:r>
              <a:rPr lang="en-US" altLang="en-US" sz="3200" b="1" dirty="0" smtClean="0"/>
              <a:t> </a:t>
            </a:r>
            <a:r>
              <a:rPr lang="en-US" altLang="en-US" sz="3200" b="1" dirty="0" err="1" smtClean="0"/>
              <a:t>recirc</a:t>
            </a:r>
            <a:r>
              <a:rPr lang="en-US" altLang="en-US" sz="3200" b="1" dirty="0" smtClean="0"/>
              <a:t>. LB#101)</a:t>
            </a:r>
          </a:p>
        </p:txBody>
      </p:sp>
      <p:sp>
        <p:nvSpPr>
          <p:cNvPr id="25604" name="Rectangle 3"/>
          <p:cNvSpPr>
            <a:spLocks noGrp="1" noChangeArrowheads="1"/>
          </p:cNvSpPr>
          <p:nvPr>
            <p:ph type="body" idx="1"/>
          </p:nvPr>
        </p:nvSpPr>
        <p:spPr>
          <a:xfrm>
            <a:off x="684213" y="2133600"/>
            <a:ext cx="8101012" cy="4191000"/>
          </a:xfrm>
        </p:spPr>
        <p:txBody>
          <a:bodyPr/>
          <a:lstStyle/>
          <a:p>
            <a:pPr eaLnBrk="1" hangingPunct="1">
              <a:spcBef>
                <a:spcPts val="300"/>
              </a:spcBef>
            </a:pPr>
            <a:r>
              <a:rPr lang="en-US" altLang="en-US" sz="2400" dirty="0" smtClean="0"/>
              <a:t>Categorization of comments:</a:t>
            </a:r>
          </a:p>
          <a:p>
            <a:pPr lvl="2" eaLnBrk="1" hangingPunct="1">
              <a:spcBef>
                <a:spcPts val="300"/>
              </a:spcBef>
            </a:pPr>
            <a:r>
              <a:rPr lang="en-US" altLang="en-US" sz="1600" dirty="0" smtClean="0"/>
              <a:t>ALN</a:t>
            </a:r>
            <a:r>
              <a:rPr lang="en-US" altLang="en-US" sz="1600" dirty="0"/>
              <a:t>: 6</a:t>
            </a:r>
          </a:p>
          <a:p>
            <a:pPr lvl="2" eaLnBrk="1" hangingPunct="1">
              <a:spcBef>
                <a:spcPts val="300"/>
              </a:spcBef>
            </a:pPr>
            <a:r>
              <a:rPr lang="en-US" altLang="en-US" sz="1600" dirty="0"/>
              <a:t>CCA: 1</a:t>
            </a:r>
          </a:p>
          <a:p>
            <a:pPr lvl="2" eaLnBrk="1" hangingPunct="1">
              <a:spcBef>
                <a:spcPts val="300"/>
              </a:spcBef>
            </a:pPr>
            <a:r>
              <a:rPr lang="en-US" altLang="en-US" sz="1600" dirty="0"/>
              <a:t>Editorial: 103</a:t>
            </a:r>
          </a:p>
          <a:p>
            <a:pPr lvl="2" eaLnBrk="1" hangingPunct="1">
              <a:spcBef>
                <a:spcPts val="300"/>
              </a:spcBef>
            </a:pPr>
            <a:r>
              <a:rPr lang="en-US" altLang="en-US" sz="1600" dirty="0"/>
              <a:t>Naming of ULP PHYs: 85</a:t>
            </a:r>
          </a:p>
          <a:p>
            <a:pPr lvl="2" eaLnBrk="1" hangingPunct="1">
              <a:spcBef>
                <a:spcPts val="300"/>
              </a:spcBef>
            </a:pPr>
            <a:r>
              <a:rPr lang="en-US" altLang="en-US" sz="1600" dirty="0"/>
              <a:t>PAR and 5C satisfaction: 6</a:t>
            </a:r>
          </a:p>
          <a:p>
            <a:pPr lvl="2" eaLnBrk="1" hangingPunct="1">
              <a:spcBef>
                <a:spcPts val="300"/>
              </a:spcBef>
            </a:pPr>
            <a:r>
              <a:rPr lang="en-US" altLang="en-US" sz="1600" dirty="0"/>
              <a:t>Rate Switch: 1</a:t>
            </a:r>
          </a:p>
          <a:p>
            <a:pPr lvl="2" eaLnBrk="1" hangingPunct="1">
              <a:spcBef>
                <a:spcPts val="300"/>
              </a:spcBef>
            </a:pPr>
            <a:r>
              <a:rPr lang="en-US" altLang="en-US" sz="1600" dirty="0"/>
              <a:t>SUN-FSK compatibility: 1</a:t>
            </a:r>
          </a:p>
          <a:p>
            <a:pPr lvl="2" eaLnBrk="1" hangingPunct="1">
              <a:spcBef>
                <a:spcPts val="300"/>
              </a:spcBef>
            </a:pPr>
            <a:r>
              <a:rPr lang="en-US" altLang="en-US" sz="1600" dirty="0"/>
              <a:t>TPC: 9</a:t>
            </a:r>
          </a:p>
          <a:p>
            <a:pPr lvl="2" eaLnBrk="1" hangingPunct="1">
              <a:spcBef>
                <a:spcPts val="300"/>
              </a:spcBef>
            </a:pPr>
            <a:r>
              <a:rPr lang="en-US" altLang="en-US" sz="1600" dirty="0"/>
              <a:t>Variable preamble length: 1</a:t>
            </a:r>
          </a:p>
          <a:p>
            <a:pPr eaLnBrk="1" hangingPunct="1">
              <a:spcBef>
                <a:spcPts val="300"/>
              </a:spcBef>
            </a:pPr>
            <a:r>
              <a:rPr lang="en-US" altLang="en-US" sz="2400" dirty="0" smtClean="0"/>
              <a:t>Assign all CIDs to members</a:t>
            </a:r>
          </a:p>
        </p:txBody>
      </p:sp>
      <p:sp>
        <p:nvSpPr>
          <p:cNvPr id="2560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56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smtClean="0">
                <a:ln w="11430"/>
                <a:solidFill>
                  <a:schemeClr val="tx1"/>
                </a:solidFill>
                <a:effectLst>
                  <a:outerShdw blurRad="50800" dist="39000" dir="5460000" algn="tl">
                    <a:srgbClr val="000000">
                      <a:alpha val="38000"/>
                    </a:srgbClr>
                  </a:outerShdw>
                </a:effectLst>
              </a:rPr>
              <a:t>- Recess-</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21920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15</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Berlin, Germany</a:t>
            </a:r>
          </a:p>
          <a:p>
            <a:r>
              <a:rPr lang="en-US" altLang="en-US" sz="2400" dirty="0" smtClean="0">
                <a:latin typeface="+mj-lt"/>
              </a:rPr>
              <a:t>March </a:t>
            </a:r>
            <a:r>
              <a:rPr lang="en-US" altLang="en-US" sz="2400" dirty="0" smtClean="0">
                <a:latin typeface="+mj-lt"/>
              </a:rPr>
              <a:t>9-12</a:t>
            </a:r>
            <a:r>
              <a:rPr lang="en-US" altLang="en-US" sz="2400" dirty="0" smtClean="0">
                <a:latin typeface="+mj-lt"/>
              </a:rPr>
              <a:t>,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March 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2806429223"/>
              </p:ext>
            </p:extLst>
          </p:nvPr>
        </p:nvGraphicFramePr>
        <p:xfrm>
          <a:off x="1905000" y="2286000"/>
          <a:ext cx="5616575" cy="2530475"/>
        </p:xfrm>
        <a:graphic>
          <a:graphicData uri="http://schemas.openxmlformats.org/drawingml/2006/table">
            <a:tbl>
              <a:tblPr/>
              <a:tblGrid>
                <a:gridCol w="1079500"/>
                <a:gridCol w="1512888"/>
                <a:gridCol w="1511300"/>
                <a:gridCol w="1512887"/>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029200"/>
            <a:ext cx="8382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400" dirty="0">
                <a:latin typeface="Times New Roman" pitchFamily="18" charset="0"/>
              </a:rPr>
              <a:t> Comment Resolution on </a:t>
            </a:r>
            <a:r>
              <a:rPr lang="en-US" altLang="en-US" sz="2400" dirty="0" smtClean="0">
                <a:latin typeface="Times New Roman" pitchFamily="18" charset="0"/>
              </a:rPr>
              <a:t>the second </a:t>
            </a:r>
            <a:r>
              <a:rPr lang="en-US" altLang="en-US" sz="2400" dirty="0">
                <a:latin typeface="Times New Roman" pitchFamily="18" charset="0"/>
              </a:rPr>
              <a:t>recirculation </a:t>
            </a:r>
            <a:r>
              <a:rPr lang="en-US" altLang="en-US" sz="2400" dirty="0" smtClean="0">
                <a:latin typeface="Times New Roman" pitchFamily="18" charset="0"/>
              </a:rPr>
              <a:t>LB (#101)</a:t>
            </a:r>
          </a:p>
          <a:p>
            <a:pPr lvl="1">
              <a:buFont typeface="Wingdings" pitchFamily="2" charset="2"/>
              <a:buChar char="Ø"/>
            </a:pPr>
            <a:r>
              <a:rPr lang="en-US" altLang="en-US" sz="2400" dirty="0" smtClean="0">
                <a:latin typeface="Times New Roman" pitchFamily="18" charset="0"/>
              </a:rPr>
              <a:t>Discussion on </a:t>
            </a:r>
            <a:r>
              <a:rPr lang="en-US" altLang="en-US" sz="2400" dirty="0" err="1" smtClean="0">
                <a:latin typeface="Times New Roman" pitchFamily="18" charset="0"/>
              </a:rPr>
              <a:t>Gilb’s</a:t>
            </a:r>
            <a:r>
              <a:rPr lang="en-US" altLang="en-US" sz="2400" dirty="0" smtClean="0">
                <a:latin typeface="Times New Roman" pitchFamily="18" charset="0"/>
              </a:rPr>
              <a:t> proposal presented in Jan.</a:t>
            </a:r>
            <a:endParaRPr lang="en-US" altLang="en-US" sz="2400" dirty="0">
              <a:latin typeface="Times New Roman" pitchFamily="18" charset="0"/>
            </a:endParaRPr>
          </a:p>
          <a:p>
            <a:pPr>
              <a:buFontTx/>
              <a:buNone/>
            </a:pPr>
            <a:endParaRPr lang="en-US" altLang="en-US" sz="2800" dirty="0">
              <a:latin typeface="Times New Roman" pitchFamily="18" charset="0"/>
            </a:endParaRPr>
          </a:p>
          <a:p>
            <a:pPr>
              <a:buFontTx/>
              <a:buNone/>
            </a:pPr>
            <a:endParaRPr lang="en-US" alt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 of March 2015 Meeting</a:t>
            </a:r>
          </a:p>
        </p:txBody>
      </p:sp>
      <p:sp>
        <p:nvSpPr>
          <p:cNvPr id="15363" name="Content Placeholder 2"/>
          <p:cNvSpPr>
            <a:spLocks noGrp="1"/>
          </p:cNvSpPr>
          <p:nvPr>
            <p:ph idx="1"/>
          </p:nvPr>
        </p:nvSpPr>
        <p:spPr>
          <a:xfrm>
            <a:off x="381000" y="1524000"/>
            <a:ext cx="8610600" cy="685800"/>
          </a:xfrm>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rPr>
              <a:t>DCN: </a:t>
            </a:r>
            <a:r>
              <a:rPr lang="en-US" altLang="en-US" sz="2400" dirty="0" smtClean="0">
                <a:latin typeface="Times New Roman" pitchFamily="18" charset="0"/>
                <a:hlinkClick r:id="rId2"/>
              </a:rPr>
              <a:t>15-15-0140-00-004q-ulp-agenda-march-2015</a:t>
            </a:r>
            <a:endParaRPr lang="en-US" altLang="en-US" sz="24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a:t>
            </a:r>
            <a:r>
              <a:rPr lang="en-US" altLang="en-US" sz="1400" dirty="0">
                <a:latin typeface="Times New Roman" pitchFamily="18" charset="0"/>
              </a:rPr>
              <a:t>2015</a:t>
            </a:r>
          </a:p>
        </p:txBody>
      </p:sp>
      <p:sp>
        <p:nvSpPr>
          <p:cNvPr id="8" name="Content Placeholder 2"/>
          <p:cNvSpPr txBox="1">
            <a:spLocks/>
          </p:cNvSpPr>
          <p:nvPr/>
        </p:nvSpPr>
        <p:spPr bwMode="auto">
          <a:xfrm>
            <a:off x="533400" y="3048000"/>
            <a:ext cx="8229600" cy="266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3600" dirty="0">
                <a:solidFill>
                  <a:schemeClr val="tx2"/>
                </a:solidFill>
                <a:latin typeface="+mj-lt"/>
                <a:ea typeface="+mj-ea"/>
                <a:cs typeface="+mj-cs"/>
              </a:rPr>
              <a:t>Approval of Agenda: DCN: 15-15-0140-00</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 </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  </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8077200" cy="1066800"/>
          </a:xfrm>
        </p:spPr>
        <p:txBody>
          <a:bodyPr/>
          <a:lstStyle/>
          <a:p>
            <a:r>
              <a:rPr lang="en-US" altLang="en-US" b="1" dirty="0" smtClean="0"/>
              <a:t>Approval of Jan 2015 Meeting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15-15-0096-00-004q-meeting-minutes-January-2015-Atlanta.pdf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860</Words>
  <Application>Microsoft Office PowerPoint</Application>
  <PresentationFormat>On-screen Show (4:3)</PresentationFormat>
  <Paragraphs>151</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March 2015 Session</vt:lpstr>
      <vt:lpstr>Agenda of March 2015 Meeting</vt:lpstr>
      <vt:lpstr>Approval of Jan 2015 Meeting Minutes</vt:lpstr>
      <vt:lpstr>Review Results of Second Recirc LB#101</vt:lpstr>
      <vt:lpstr>Review comments received and approach for comment resolution (2nd recirc. LB#101)</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2015-03-09T22:56:35Z</dcterms:modified>
</cp:coreProperties>
</file>