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92" r:id="rId2"/>
    <p:sldId id="297" r:id="rId3"/>
    <p:sldId id="296" r:id="rId4"/>
    <p:sldId id="295" r:id="rId5"/>
    <p:sldId id="293" r:id="rId6"/>
    <p:sldId id="276" r:id="rId7"/>
    <p:sldId id="294" r:id="rId8"/>
    <p:sldId id="298" r:id="rId9"/>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0705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9" autoAdjust="0"/>
    <p:restoredTop sz="94737" autoAdjust="0"/>
  </p:normalViewPr>
  <p:slideViewPr>
    <p:cSldViewPr>
      <p:cViewPr varScale="1">
        <p:scale>
          <a:sx n="74" d="100"/>
          <a:sy n="74" d="100"/>
        </p:scale>
        <p:origin x="-12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Recently Published 802.11</a:t>
            </a:r>
            <a:r>
              <a:rPr lang="en-US" baseline="0" dirty="0" smtClean="0"/>
              <a:t> standards</a:t>
            </a:r>
            <a:endParaRPr lang="en-US" dirty="0"/>
          </a:p>
        </c:rich>
      </c:tx>
      <c:layout/>
      <c:overlay val="0"/>
    </c:title>
    <c:autoTitleDeleted val="0"/>
    <c:plotArea>
      <c:layout/>
      <c:barChart>
        <c:barDir val="col"/>
        <c:grouping val="clustered"/>
        <c:varyColors val="0"/>
        <c:ser>
          <c:idx val="0"/>
          <c:order val="0"/>
          <c:spPr>
            <a:ln w="28575">
              <a:noFill/>
            </a:ln>
          </c:spPr>
          <c:invertIfNegative val="0"/>
          <c:cat>
            <c:numRef>
              <c:f>Sheet4!$B$24:$B$34</c:f>
              <c:numCache>
                <c:formatCode>0.0</c:formatCode>
                <c:ptCount val="11"/>
                <c:pt idx="0">
                  <c:v>27.1</c:v>
                </c:pt>
                <c:pt idx="1">
                  <c:v>30</c:v>
                </c:pt>
                <c:pt idx="2">
                  <c:v>33.333333333333336</c:v>
                </c:pt>
                <c:pt idx="3">
                  <c:v>36.666666666666664</c:v>
                </c:pt>
                <c:pt idx="4">
                  <c:v>40</c:v>
                </c:pt>
                <c:pt idx="5">
                  <c:v>43.333333333333336</c:v>
                </c:pt>
                <c:pt idx="6">
                  <c:v>46.666666666666664</c:v>
                </c:pt>
                <c:pt idx="7">
                  <c:v>50</c:v>
                </c:pt>
                <c:pt idx="8">
                  <c:v>53.333333333333336</c:v>
                </c:pt>
                <c:pt idx="9">
                  <c:v>56.666666666666664</c:v>
                </c:pt>
                <c:pt idx="10">
                  <c:v>63.333333333333336</c:v>
                </c:pt>
              </c:numCache>
            </c:numRef>
          </c:cat>
          <c:val>
            <c:numRef>
              <c:f>Sheet4!$C$24:$C$34</c:f>
              <c:numCache>
                <c:formatCode>General</c:formatCode>
                <c:ptCount val="11"/>
                <c:pt idx="0">
                  <c:v>1</c:v>
                </c:pt>
                <c:pt idx="1">
                  <c:v>0</c:v>
                </c:pt>
                <c:pt idx="2">
                  <c:v>0</c:v>
                </c:pt>
                <c:pt idx="3">
                  <c:v>0</c:v>
                </c:pt>
                <c:pt idx="4">
                  <c:v>0</c:v>
                </c:pt>
                <c:pt idx="5">
                  <c:v>0</c:v>
                </c:pt>
                <c:pt idx="6">
                  <c:v>0</c:v>
                </c:pt>
                <c:pt idx="7">
                  <c:v>2</c:v>
                </c:pt>
                <c:pt idx="8">
                  <c:v>1</c:v>
                </c:pt>
                <c:pt idx="9">
                  <c:v>0</c:v>
                </c:pt>
                <c:pt idx="10">
                  <c:v>2</c:v>
                </c:pt>
              </c:numCache>
            </c:numRef>
          </c:val>
        </c:ser>
        <c:dLbls>
          <c:showLegendKey val="0"/>
          <c:showVal val="0"/>
          <c:showCatName val="0"/>
          <c:showSerName val="0"/>
          <c:showPercent val="0"/>
          <c:showBubbleSize val="0"/>
        </c:dLbls>
        <c:gapWidth val="150"/>
        <c:axId val="36108928"/>
        <c:axId val="112235264"/>
      </c:barChart>
      <c:catAx>
        <c:axId val="36108928"/>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112235264"/>
        <c:crosses val="autoZero"/>
        <c:auto val="1"/>
        <c:lblAlgn val="ctr"/>
        <c:lblOffset val="100"/>
        <c:noMultiLvlLbl val="0"/>
      </c:catAx>
      <c:valAx>
        <c:axId val="112235264"/>
        <c:scaling>
          <c:orientation val="minMax"/>
        </c:scaling>
        <c:delete val="0"/>
        <c:axPos val="l"/>
        <c:majorGridlines/>
        <c:title>
          <c:tx>
            <c:rich>
              <a:bodyPr/>
              <a:lstStyle/>
              <a:p>
                <a:pPr>
                  <a:defRPr/>
                </a:pPr>
                <a:r>
                  <a:rPr lang="en-US"/>
                  <a:t># of standards</a:t>
                </a:r>
              </a:p>
            </c:rich>
          </c:tx>
          <c:layout/>
          <c:overlay val="0"/>
        </c:title>
        <c:numFmt formatCode="General" sourceLinked="1"/>
        <c:majorTickMark val="out"/>
        <c:minorTickMark val="none"/>
        <c:tickLblPos val="nextTo"/>
        <c:crossAx val="36108928"/>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Every</a:t>
            </a:r>
            <a:r>
              <a:rPr lang="en-US" baseline="0" dirty="0" smtClean="0"/>
              <a:t> 802.11 standard ever published</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Sheet4!$B$39:$B$52</c:f>
              <c:numCache>
                <c:formatCode>0.0</c:formatCode>
                <c:ptCount val="14"/>
                <c:pt idx="0">
                  <c:v>15.466666666666667</c:v>
                </c:pt>
                <c:pt idx="1">
                  <c:v>20.638095238095236</c:v>
                </c:pt>
                <c:pt idx="2">
                  <c:v>25.809523809523807</c:v>
                </c:pt>
                <c:pt idx="3">
                  <c:v>30.980952380952381</c:v>
                </c:pt>
                <c:pt idx="4">
                  <c:v>36.152380952380945</c:v>
                </c:pt>
                <c:pt idx="5">
                  <c:v>41.323809523809523</c:v>
                </c:pt>
                <c:pt idx="6">
                  <c:v>46.495238095238093</c:v>
                </c:pt>
                <c:pt idx="7">
                  <c:v>51.666666666666664</c:v>
                </c:pt>
                <c:pt idx="8">
                  <c:v>56.838095238095235</c:v>
                </c:pt>
                <c:pt idx="9">
                  <c:v>62.009523809523806</c:v>
                </c:pt>
                <c:pt idx="10">
                  <c:v>67.180952380952377</c:v>
                </c:pt>
                <c:pt idx="11">
                  <c:v>72.352380952380955</c:v>
                </c:pt>
                <c:pt idx="12">
                  <c:v>77.523809523809533</c:v>
                </c:pt>
                <c:pt idx="13">
                  <c:v>87.86666666666666</c:v>
                </c:pt>
              </c:numCache>
            </c:numRef>
          </c:cat>
          <c:val>
            <c:numRef>
              <c:f>Sheet4!$C$39:$C$52</c:f>
              <c:numCache>
                <c:formatCode>General</c:formatCode>
                <c:ptCount val="14"/>
                <c:pt idx="0">
                  <c:v>1</c:v>
                </c:pt>
                <c:pt idx="1">
                  <c:v>0</c:v>
                </c:pt>
                <c:pt idx="2">
                  <c:v>5</c:v>
                </c:pt>
                <c:pt idx="3">
                  <c:v>0</c:v>
                </c:pt>
                <c:pt idx="4">
                  <c:v>2</c:v>
                </c:pt>
                <c:pt idx="5">
                  <c:v>3</c:v>
                </c:pt>
                <c:pt idx="6">
                  <c:v>0</c:v>
                </c:pt>
                <c:pt idx="7">
                  <c:v>1</c:v>
                </c:pt>
                <c:pt idx="8">
                  <c:v>1</c:v>
                </c:pt>
                <c:pt idx="9">
                  <c:v>0</c:v>
                </c:pt>
                <c:pt idx="10">
                  <c:v>2</c:v>
                </c:pt>
                <c:pt idx="11">
                  <c:v>1</c:v>
                </c:pt>
                <c:pt idx="12">
                  <c:v>4</c:v>
                </c:pt>
                <c:pt idx="13">
                  <c:v>1</c:v>
                </c:pt>
              </c:numCache>
            </c:numRef>
          </c:val>
        </c:ser>
        <c:dLbls>
          <c:showLegendKey val="0"/>
          <c:showVal val="0"/>
          <c:showCatName val="0"/>
          <c:showSerName val="0"/>
          <c:showPercent val="0"/>
          <c:showBubbleSize val="0"/>
        </c:dLbls>
        <c:gapWidth val="150"/>
        <c:axId val="113804032"/>
        <c:axId val="113805952"/>
      </c:barChart>
      <c:catAx>
        <c:axId val="113804032"/>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113805952"/>
        <c:crosses val="autoZero"/>
        <c:auto val="1"/>
        <c:lblAlgn val="ctr"/>
        <c:lblOffset val="100"/>
        <c:noMultiLvlLbl val="0"/>
      </c:catAx>
      <c:valAx>
        <c:axId val="113805952"/>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113804032"/>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1</a:t>
            </a:r>
            <a:r>
              <a:rPr lang="en-US" baseline="30000" dirty="0" smtClean="0"/>
              <a:t>st</a:t>
            </a:r>
            <a:r>
              <a:rPr lang="en-US" baseline="0" dirty="0" smtClean="0"/>
              <a:t> Draft (</a:t>
            </a:r>
            <a:r>
              <a:rPr lang="en-US" dirty="0" smtClean="0"/>
              <a:t>From</a:t>
            </a:r>
            <a:r>
              <a:rPr lang="en-US" baseline="0" dirty="0" smtClean="0"/>
              <a:t> </a:t>
            </a:r>
            <a:r>
              <a:rPr lang="en-US" baseline="0" dirty="0"/>
              <a:t>PAR </a:t>
            </a:r>
            <a:r>
              <a:rPr lang="en-US" dirty="0"/>
              <a:t>to 1st </a:t>
            </a:r>
            <a:r>
              <a:rPr lang="en-US" dirty="0" smtClean="0"/>
              <a:t>Draft)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Sheet4!$A$59:$A$72</c:f>
              <c:numCache>
                <c:formatCode>0</c:formatCode>
                <c:ptCount val="14"/>
                <c:pt idx="0" formatCode="0.0">
                  <c:v>5.0999999999999996</c:v>
                </c:pt>
                <c:pt idx="1">
                  <c:v>7</c:v>
                </c:pt>
                <c:pt idx="2">
                  <c:v>8</c:v>
                </c:pt>
                <c:pt idx="3">
                  <c:v>10</c:v>
                </c:pt>
                <c:pt idx="4">
                  <c:v>12</c:v>
                </c:pt>
                <c:pt idx="5">
                  <c:v>14</c:v>
                </c:pt>
                <c:pt idx="6">
                  <c:v>16</c:v>
                </c:pt>
                <c:pt idx="7">
                  <c:v>18</c:v>
                </c:pt>
                <c:pt idx="8">
                  <c:v>20</c:v>
                </c:pt>
                <c:pt idx="9">
                  <c:v>22</c:v>
                </c:pt>
                <c:pt idx="10">
                  <c:v>24</c:v>
                </c:pt>
                <c:pt idx="11">
                  <c:v>26</c:v>
                </c:pt>
                <c:pt idx="12">
                  <c:v>28</c:v>
                </c:pt>
                <c:pt idx="13">
                  <c:v>34</c:v>
                </c:pt>
              </c:numCache>
            </c:numRef>
          </c:cat>
          <c:val>
            <c:numRef>
              <c:f>Sheet4!$B$59:$B$72</c:f>
              <c:numCache>
                <c:formatCode>General</c:formatCode>
                <c:ptCount val="14"/>
                <c:pt idx="0">
                  <c:v>1</c:v>
                </c:pt>
                <c:pt idx="1">
                  <c:v>0</c:v>
                </c:pt>
                <c:pt idx="2">
                  <c:v>0</c:v>
                </c:pt>
                <c:pt idx="3">
                  <c:v>3</c:v>
                </c:pt>
                <c:pt idx="4">
                  <c:v>3</c:v>
                </c:pt>
                <c:pt idx="5">
                  <c:v>2</c:v>
                </c:pt>
                <c:pt idx="6">
                  <c:v>1</c:v>
                </c:pt>
                <c:pt idx="7">
                  <c:v>1</c:v>
                </c:pt>
                <c:pt idx="8">
                  <c:v>1</c:v>
                </c:pt>
                <c:pt idx="9">
                  <c:v>2</c:v>
                </c:pt>
                <c:pt idx="10">
                  <c:v>1</c:v>
                </c:pt>
                <c:pt idx="11">
                  <c:v>1</c:v>
                </c:pt>
                <c:pt idx="12">
                  <c:v>2</c:v>
                </c:pt>
                <c:pt idx="13">
                  <c:v>5</c:v>
                </c:pt>
              </c:numCache>
            </c:numRef>
          </c:val>
        </c:ser>
        <c:dLbls>
          <c:showLegendKey val="0"/>
          <c:showVal val="0"/>
          <c:showCatName val="0"/>
          <c:showSerName val="0"/>
          <c:showPercent val="0"/>
          <c:showBubbleSize val="0"/>
        </c:dLbls>
        <c:gapWidth val="150"/>
        <c:axId val="35757056"/>
        <c:axId val="35824768"/>
      </c:barChart>
      <c:catAx>
        <c:axId val="35757056"/>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5824768"/>
        <c:crosses val="autoZero"/>
        <c:auto val="1"/>
        <c:lblAlgn val="ctr"/>
        <c:lblOffset val="100"/>
        <c:noMultiLvlLbl val="0"/>
      </c:catAx>
      <c:valAx>
        <c:axId val="35824768"/>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5757056"/>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Letter Ballot (From</a:t>
            </a:r>
            <a:r>
              <a:rPr lang="en-US" baseline="0" dirty="0" smtClean="0"/>
              <a:t> </a:t>
            </a:r>
            <a:r>
              <a:rPr lang="en-US" dirty="0"/>
              <a:t>1st Draft to Sponsor</a:t>
            </a:r>
            <a:r>
              <a:rPr lang="en-US" baseline="0" dirty="0"/>
              <a:t> </a:t>
            </a:r>
            <a:r>
              <a:rPr lang="en-US" baseline="0" dirty="0" smtClean="0"/>
              <a:t>Ballot)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Sheet4!$A$77:$A$90</c:f>
              <c:numCache>
                <c:formatCode>0</c:formatCode>
                <c:ptCount val="14"/>
                <c:pt idx="0" formatCode="0.0">
                  <c:v>6.5</c:v>
                </c:pt>
                <c:pt idx="1">
                  <c:v>9</c:v>
                </c:pt>
                <c:pt idx="2">
                  <c:v>12</c:v>
                </c:pt>
                <c:pt idx="3">
                  <c:v>15</c:v>
                </c:pt>
                <c:pt idx="4">
                  <c:v>18</c:v>
                </c:pt>
                <c:pt idx="5">
                  <c:v>21</c:v>
                </c:pt>
                <c:pt idx="6">
                  <c:v>24</c:v>
                </c:pt>
                <c:pt idx="7">
                  <c:v>27</c:v>
                </c:pt>
                <c:pt idx="8">
                  <c:v>30</c:v>
                </c:pt>
                <c:pt idx="9">
                  <c:v>33</c:v>
                </c:pt>
                <c:pt idx="10">
                  <c:v>36</c:v>
                </c:pt>
                <c:pt idx="11">
                  <c:v>39</c:v>
                </c:pt>
                <c:pt idx="12">
                  <c:v>42</c:v>
                </c:pt>
                <c:pt idx="13">
                  <c:v>47</c:v>
                </c:pt>
              </c:numCache>
            </c:numRef>
          </c:cat>
          <c:val>
            <c:numRef>
              <c:f>Sheet4!$B$77:$B$90</c:f>
              <c:numCache>
                <c:formatCode>General</c:formatCode>
                <c:ptCount val="14"/>
                <c:pt idx="0">
                  <c:v>0</c:v>
                </c:pt>
                <c:pt idx="1">
                  <c:v>1</c:v>
                </c:pt>
                <c:pt idx="2">
                  <c:v>2</c:v>
                </c:pt>
                <c:pt idx="3">
                  <c:v>2</c:v>
                </c:pt>
                <c:pt idx="4">
                  <c:v>4</c:v>
                </c:pt>
                <c:pt idx="5">
                  <c:v>2</c:v>
                </c:pt>
                <c:pt idx="6">
                  <c:v>1</c:v>
                </c:pt>
                <c:pt idx="7">
                  <c:v>1</c:v>
                </c:pt>
                <c:pt idx="8">
                  <c:v>1</c:v>
                </c:pt>
                <c:pt idx="9">
                  <c:v>1</c:v>
                </c:pt>
                <c:pt idx="10">
                  <c:v>1</c:v>
                </c:pt>
                <c:pt idx="11">
                  <c:v>1</c:v>
                </c:pt>
                <c:pt idx="12">
                  <c:v>0</c:v>
                </c:pt>
                <c:pt idx="13">
                  <c:v>2</c:v>
                </c:pt>
              </c:numCache>
            </c:numRef>
          </c:val>
        </c:ser>
        <c:dLbls>
          <c:showLegendKey val="0"/>
          <c:showVal val="0"/>
          <c:showCatName val="0"/>
          <c:showSerName val="0"/>
          <c:showPercent val="0"/>
          <c:showBubbleSize val="0"/>
        </c:dLbls>
        <c:gapWidth val="150"/>
        <c:axId val="112662016"/>
        <c:axId val="112663936"/>
      </c:barChart>
      <c:catAx>
        <c:axId val="112662016"/>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112663936"/>
        <c:crosses val="autoZero"/>
        <c:auto val="1"/>
        <c:lblAlgn val="ctr"/>
        <c:lblOffset val="100"/>
        <c:noMultiLvlLbl val="0"/>
      </c:catAx>
      <c:valAx>
        <c:axId val="112663936"/>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112662016"/>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3607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170907"/>
            <a:ext cx="3962400" cy="46166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600" b="1" dirty="0" smtClean="0">
                <a:latin typeface="Times New Roman"/>
                <a:ea typeface="Times New Roman"/>
                <a:cs typeface="Times New Roman"/>
                <a:sym typeface="Times New Roman"/>
              </a:rPr>
              <a:t>DCN: &lt;</a:t>
            </a:r>
            <a:r>
              <a:rPr lang="en-US" sz="1400" b="1" dirty="0" smtClean="0">
                <a:latin typeface="Times New Roman"/>
                <a:ea typeface="Times New Roman"/>
                <a:cs typeface="Times New Roman"/>
                <a:sym typeface="Times New Roman"/>
              </a:rPr>
              <a:t>15-15-0208-04-003e</a:t>
            </a:r>
            <a:r>
              <a:rPr lang="en-US" sz="1600" b="1" dirty="0" smtClean="0">
                <a:latin typeface="Times New Roman"/>
                <a:ea typeface="Times New Roman"/>
                <a:cs typeface="Times New Roman"/>
                <a:sym typeface="Times New Roman"/>
              </a:rPr>
              <a:t>&gt;</a:t>
            </a:r>
          </a:p>
          <a:p>
            <a:pPr marL="0" lvl="4" indent="914400" algn="r">
              <a:defRPr sz="1800"/>
            </a:pPr>
            <a:endParaRPr sz="1400" b="1" dirty="0">
              <a:latin typeface="Times New Roman"/>
              <a:ea typeface="Times New Roman"/>
              <a:cs typeface="Times New Roman"/>
              <a:sym typeface="Times New Roman"/>
            </a:endParaRPr>
          </a:p>
        </p:txBody>
      </p:sp>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dirty="0"/>
          </a:p>
        </p:txBody>
      </p:sp>
      <p:sp>
        <p:nvSpPr>
          <p:cNvPr id="8" name="Shape 8"/>
          <p:cNvSpPr/>
          <p:nvPr/>
        </p:nvSpPr>
        <p:spPr>
          <a:xfrm>
            <a:off x="646381" y="152400"/>
            <a:ext cx="773608"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May 2015</a:t>
            </a:r>
            <a:endParaRPr sz="1200" b="1" dirty="0"/>
          </a:p>
        </p:txBody>
      </p:sp>
    </p:spTree>
  </p:cSld>
  <p:clrMap bg1="lt1" tx1="dk1" bg2="lt2" tx2="dk2" accent1="accent1" accent2="accent2" accent3="accent3" accent4="accent4" accent5="accent5" accent6="accent6" hlink="hlink" folHlink="folHlink"/>
  <p:sldLayoutIdLst>
    <p:sldLayoutId id="2147483650" r:id="rId1"/>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152400" y="609602"/>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09 March</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 Electronics, </a:t>
            </a:r>
            <a:r>
              <a:rPr lang="en-US" sz="1600" dirty="0" err="1" smtClean="0">
                <a:solidFill>
                  <a:srgbClr val="FF0000"/>
                </a:solidFill>
                <a:latin typeface="Times New Roman"/>
                <a:ea typeface="Times New Roman"/>
                <a:cs typeface="Times New Roman"/>
                <a:sym typeface="Times New Roman"/>
              </a:rPr>
              <a:t>Inc</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dirty="0"/>
          </a:p>
        </p:txBody>
      </p:sp>
    </p:spTree>
    <p:extLst>
      <p:ext uri="{BB962C8B-B14F-4D97-AF65-F5344CB8AC3E}">
        <p14:creationId xmlns:p14="http://schemas.microsoft.com/office/powerpoint/2010/main" val="382310363"/>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Plan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draft</a:t>
            </a:r>
            <a:r>
              <a:rPr lang="en-US" sz="2000" dirty="0" smtClean="0"/>
              <a:t>	2016 Jan? (10 months from PAR)</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Done</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Initial	2017 Jan? (12 months from initial LB)</a:t>
            </a:r>
          </a:p>
          <a:p>
            <a:pPr lvl="1">
              <a:spcBef>
                <a:spcPts val="0"/>
              </a:spcBef>
              <a:tabLst>
                <a:tab pos="3657600" algn="l"/>
              </a:tabLst>
            </a:pPr>
            <a:r>
              <a:rPr lang="en-US" sz="2000" dirty="0" err="1" smtClean="0"/>
              <a:t>Recirc</a:t>
            </a:r>
            <a:endParaRPr lang="en-US" sz="2000" dirty="0" smtClean="0"/>
          </a:p>
          <a:p>
            <a:pPr lvl="1">
              <a:spcBef>
                <a:spcPts val="0"/>
              </a:spcBef>
              <a:tabLst>
                <a:tab pos="3657600" algn="l"/>
              </a:tabLst>
            </a:pPr>
            <a:r>
              <a:rPr lang="en-US" sz="2000" dirty="0" err="1" smtClean="0"/>
              <a:t>Recirc</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2017 May (26 months total)</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2</a:t>
            </a:fld>
            <a:endParaRPr lang="en-US" dirty="0"/>
          </a:p>
        </p:txBody>
      </p:sp>
    </p:spTree>
    <p:extLst>
      <p:ext uri="{BB962C8B-B14F-4D97-AF65-F5344CB8AC3E}">
        <p14:creationId xmlns:p14="http://schemas.microsoft.com/office/powerpoint/2010/main" val="1123152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685800"/>
          </a:xfrm>
        </p:spPr>
        <p:txBody>
          <a:bodyPr/>
          <a:lstStyle/>
          <a:p>
            <a:r>
              <a:rPr lang="en-US" dirty="0" smtClean="0"/>
              <a:t>Letter Ballot details</a:t>
            </a:r>
            <a:endParaRPr lang="en-US" dirty="0"/>
          </a:p>
        </p:txBody>
      </p:sp>
      <p:sp>
        <p:nvSpPr>
          <p:cNvPr id="3" name="Text Placeholder 2"/>
          <p:cNvSpPr>
            <a:spLocks noGrp="1"/>
          </p:cNvSpPr>
          <p:nvPr>
            <p:ph type="body" idx="1"/>
          </p:nvPr>
        </p:nvSpPr>
        <p:spPr>
          <a:xfrm>
            <a:off x="533400" y="914400"/>
            <a:ext cx="8229600" cy="5257800"/>
          </a:xfrm>
        </p:spPr>
        <p:txBody>
          <a:bodyPr/>
          <a:lstStyle/>
          <a:p>
            <a:pPr>
              <a:spcBef>
                <a:spcPts val="0"/>
              </a:spcBef>
              <a:tabLst>
                <a:tab pos="3657600" algn="l"/>
              </a:tabLst>
            </a:pPr>
            <a:r>
              <a:rPr lang="en-US" sz="2000" dirty="0" smtClean="0"/>
              <a:t>January 2016 Session</a:t>
            </a:r>
          </a:p>
          <a:p>
            <a:pPr lvl="1">
              <a:spcBef>
                <a:spcPts val="0"/>
              </a:spcBef>
              <a:tabLst>
                <a:tab pos="3657600" algn="l"/>
              </a:tabLst>
            </a:pPr>
            <a:r>
              <a:rPr lang="en-US" sz="2000" dirty="0" smtClean="0"/>
              <a:t>At least 4 weeks before submitting to WG letter ballot</a:t>
            </a:r>
          </a:p>
          <a:p>
            <a:pPr lvl="2">
              <a:spcBef>
                <a:spcPts val="0"/>
              </a:spcBef>
              <a:tabLst>
                <a:tab pos="3657600" algn="l"/>
              </a:tabLst>
            </a:pPr>
            <a:r>
              <a:rPr lang="en-US" sz="2000" dirty="0" smtClean="0"/>
              <a:t>TG submits draft or precursor draft to WG designated Technical Expert Group (TEG). (might need dedicated session for this review/correction)</a:t>
            </a:r>
            <a:endParaRPr lang="en-US" sz="2000" dirty="0"/>
          </a:p>
          <a:p>
            <a:pPr lvl="1">
              <a:spcBef>
                <a:spcPts val="0"/>
              </a:spcBef>
              <a:tabLst>
                <a:tab pos="3657600" algn="l"/>
              </a:tabLst>
            </a:pPr>
            <a:r>
              <a:rPr lang="en-US" sz="2000" dirty="0" smtClean="0"/>
              <a:t>The </a:t>
            </a:r>
            <a:r>
              <a:rPr lang="en-US" sz="2000" dirty="0" smtClean="0"/>
              <a:t>TG </a:t>
            </a:r>
            <a:r>
              <a:rPr lang="en-US" sz="2000" dirty="0" smtClean="0"/>
              <a:t>approves submittal to the WG letter ballot.</a:t>
            </a:r>
          </a:p>
          <a:p>
            <a:pPr lvl="2">
              <a:spcBef>
                <a:spcPts val="0"/>
              </a:spcBef>
              <a:tabLst>
                <a:tab pos="3657600" algn="l"/>
              </a:tabLst>
            </a:pPr>
            <a:r>
              <a:rPr lang="en-US" sz="2000" dirty="0" smtClean="0"/>
              <a:t>Considered a technical motion</a:t>
            </a:r>
            <a:endParaRPr lang="en-US" sz="2000" dirty="0"/>
          </a:p>
          <a:p>
            <a:pPr lvl="1">
              <a:spcBef>
                <a:spcPts val="0"/>
              </a:spcBef>
              <a:tabLst>
                <a:tab pos="3657600" algn="l"/>
              </a:tabLst>
            </a:pPr>
            <a:r>
              <a:rPr lang="en-US" sz="2000" dirty="0" smtClean="0"/>
              <a:t>WG motion </a:t>
            </a:r>
            <a:r>
              <a:rPr lang="en-US" sz="2000" dirty="0" smtClean="0"/>
              <a:t>to </a:t>
            </a:r>
            <a:r>
              <a:rPr lang="en-US" sz="2000" dirty="0" smtClean="0"/>
              <a:t>start </a:t>
            </a:r>
            <a:r>
              <a:rPr lang="en-US" sz="2000" dirty="0" smtClean="0"/>
              <a:t>Letter Ballot</a:t>
            </a:r>
            <a:r>
              <a:rPr lang="en-US" sz="2000" dirty="0" smtClean="0"/>
              <a:t>.</a:t>
            </a:r>
          </a:p>
          <a:p>
            <a:pPr lvl="2">
              <a:spcBef>
                <a:spcPts val="0"/>
              </a:spcBef>
              <a:tabLst>
                <a:tab pos="3657600" algn="l"/>
              </a:tabLst>
            </a:pPr>
            <a:r>
              <a:rPr lang="en-US" sz="2000" dirty="0" smtClean="0"/>
              <a:t>TEG states recommendation (ready for letter ballot or not)</a:t>
            </a:r>
            <a:endParaRPr lang="en-US" sz="2000" dirty="0" smtClean="0"/>
          </a:p>
          <a:p>
            <a:pPr lvl="1">
              <a:spcBef>
                <a:spcPts val="0"/>
              </a:spcBef>
              <a:tabLst>
                <a:tab pos="3657600" algn="l"/>
              </a:tabLst>
            </a:pPr>
            <a:r>
              <a:rPr lang="en-US" sz="2000" dirty="0" smtClean="0"/>
              <a:t>WG submits to Letter Ballot at the end of the session</a:t>
            </a:r>
          </a:p>
          <a:p>
            <a:pPr lvl="2">
              <a:spcBef>
                <a:spcPts val="0"/>
              </a:spcBef>
              <a:tabLst>
                <a:tab pos="3657600" algn="l"/>
              </a:tabLst>
            </a:pPr>
            <a:r>
              <a:rPr lang="en-US" sz="2000" dirty="0" smtClean="0"/>
              <a:t>30 days to issue all </a:t>
            </a:r>
            <a:r>
              <a:rPr lang="en-US" sz="2000" dirty="0" smtClean="0"/>
              <a:t>comments? (ballot states closing time and date).</a:t>
            </a:r>
          </a:p>
          <a:p>
            <a:pPr lvl="2">
              <a:spcBef>
                <a:spcPts val="0"/>
              </a:spcBef>
              <a:tabLst>
                <a:tab pos="3657600" algn="l"/>
              </a:tabLst>
            </a:pPr>
            <a:r>
              <a:rPr lang="en-US" sz="2000" dirty="0" smtClean="0"/>
              <a:t>Receipt of 50% or extension.</a:t>
            </a:r>
            <a:endParaRPr lang="en-US" sz="2000" dirty="0" smtClean="0"/>
          </a:p>
          <a:p>
            <a:pPr lvl="2">
              <a:spcBef>
                <a:spcPts val="0"/>
              </a:spcBef>
              <a:tabLst>
                <a:tab pos="3657600" algn="l"/>
              </a:tabLst>
            </a:pPr>
            <a:r>
              <a:rPr lang="en-US" sz="2000" dirty="0" smtClean="0"/>
              <a:t>Abstention must be less than 30%</a:t>
            </a:r>
            <a:endParaRPr lang="en-US" sz="2000" dirty="0" smtClean="0"/>
          </a:p>
          <a:p>
            <a:pPr lvl="1">
              <a:spcBef>
                <a:spcPts val="0"/>
              </a:spcBef>
              <a:tabLst>
                <a:tab pos="3657600" algn="l"/>
              </a:tabLst>
            </a:pPr>
            <a:r>
              <a:rPr lang="en-US" sz="2000" dirty="0" smtClean="0"/>
              <a:t>TG responds to all comments (as long as it takes)</a:t>
            </a:r>
          </a:p>
          <a:p>
            <a:pPr lvl="1">
              <a:spcBef>
                <a:spcPts val="0"/>
              </a:spcBef>
              <a:tabLst>
                <a:tab pos="3657600" algn="l"/>
              </a:tabLst>
            </a:pPr>
            <a:r>
              <a:rPr lang="en-US" sz="2000" dirty="0" smtClean="0"/>
              <a:t>Recirculate 2</a:t>
            </a:r>
            <a:r>
              <a:rPr lang="en-US" sz="2000" baseline="30000" dirty="0" smtClean="0"/>
              <a:t>nd</a:t>
            </a:r>
            <a:r>
              <a:rPr lang="en-US" sz="2000" dirty="0" smtClean="0"/>
              <a:t> draft </a:t>
            </a:r>
            <a:r>
              <a:rPr lang="en-US" sz="2000" dirty="0" smtClean="0"/>
              <a:t>specification</a:t>
            </a:r>
          </a:p>
          <a:p>
            <a:pPr lvl="2">
              <a:spcBef>
                <a:spcPts val="0"/>
              </a:spcBef>
              <a:tabLst>
                <a:tab pos="3657600" algn="l"/>
              </a:tabLst>
            </a:pPr>
            <a:r>
              <a:rPr lang="en-US" sz="2000" dirty="0" smtClean="0"/>
              <a:t>If proposed standard has achieved 75% approval.</a:t>
            </a:r>
          </a:p>
          <a:p>
            <a:pPr lvl="2">
              <a:spcBef>
                <a:spcPts val="0"/>
              </a:spcBef>
              <a:tabLst>
                <a:tab pos="3657600" algn="l"/>
              </a:tabLst>
            </a:pPr>
            <a:r>
              <a:rPr lang="en-US" sz="2000" dirty="0" smtClean="0"/>
              <a:t>Comments restricted to changed portions</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3</a:t>
            </a:fld>
            <a:endParaRPr lang="en-US" dirty="0"/>
          </a:p>
        </p:txBody>
      </p:sp>
    </p:spTree>
    <p:extLst>
      <p:ext uri="{BB962C8B-B14F-4D97-AF65-F5344CB8AC3E}">
        <p14:creationId xmlns:p14="http://schemas.microsoft.com/office/powerpoint/2010/main" val="394502177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to Letter Ballot</a:t>
            </a:r>
            <a:endParaRPr lang="en-US" dirty="0"/>
          </a:p>
        </p:txBody>
      </p:sp>
      <p:sp>
        <p:nvSpPr>
          <p:cNvPr id="4" name="Down Arrow Callout 3"/>
          <p:cNvSpPr/>
          <p:nvPr/>
        </p:nvSpPr>
        <p:spPr>
          <a:xfrm>
            <a:off x="6096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May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Vancouver</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10-15</a:t>
            </a:r>
            <a:endParaRPr kumimoji="0" lang="en-US" sz="1600" b="0" i="0" u="none" strike="noStrike" cap="none" spc="0" normalizeH="0" baseline="0" dirty="0">
              <a:ln>
                <a:noFill/>
              </a:ln>
              <a:solidFill>
                <a:srgbClr val="000000"/>
              </a:solidFill>
              <a:effectLst/>
              <a:uFillTx/>
              <a:sym typeface="Arial"/>
            </a:endParaRPr>
          </a:p>
        </p:txBody>
      </p:sp>
      <p:sp>
        <p:nvSpPr>
          <p:cNvPr id="5" name="Down Arrow Callout 4"/>
          <p:cNvSpPr/>
          <p:nvPr/>
        </p:nvSpPr>
        <p:spPr>
          <a:xfrm>
            <a:off x="26670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July</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Waikoloa</a:t>
            </a:r>
            <a:br>
              <a:rPr lang="en-US" sz="1600" dirty="0" smtClean="0">
                <a:solidFill>
                  <a:srgbClr val="000000"/>
                </a:solidFill>
              </a:rPr>
            </a:br>
            <a:r>
              <a:rPr lang="en-US" sz="1600" dirty="0" smtClean="0">
                <a:solidFill>
                  <a:srgbClr val="000000"/>
                </a:solidFill>
              </a:rPr>
              <a:t>12-17</a:t>
            </a:r>
            <a:endParaRPr kumimoji="0" lang="en-US" sz="1600" b="0" i="0" u="none" strike="noStrike" cap="none" spc="0" normalizeH="0" baseline="0" dirty="0">
              <a:ln>
                <a:noFill/>
              </a:ln>
              <a:solidFill>
                <a:srgbClr val="000000"/>
              </a:solidFill>
              <a:effectLst/>
              <a:uFillTx/>
              <a:sym typeface="Arial"/>
            </a:endParaRPr>
          </a:p>
        </p:txBody>
      </p:sp>
      <p:sp>
        <p:nvSpPr>
          <p:cNvPr id="6" name="Down Arrow Callout 5"/>
          <p:cNvSpPr/>
          <p:nvPr/>
        </p:nvSpPr>
        <p:spPr>
          <a:xfrm>
            <a:off x="45720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latin typeface="Arial"/>
                <a:ea typeface="Arial"/>
                <a:cs typeface="Arial"/>
                <a:sym typeface="Arial"/>
              </a:rPr>
              <a:t>Sep</a:t>
            </a:r>
          </a:p>
          <a:p>
            <a:pPr marL="0" marR="0" indent="0" algn="ctr" defTabSz="914400" rtl="0" fontAlgn="auto" latinLnBrk="1" hangingPunct="0">
              <a:lnSpc>
                <a:spcPct val="100000"/>
              </a:lnSpc>
              <a:spcBef>
                <a:spcPts val="0"/>
              </a:spcBef>
              <a:spcAft>
                <a:spcPts val="0"/>
              </a:spcAft>
              <a:buClrTx/>
              <a:buSzTx/>
              <a:buFontTx/>
              <a:buNone/>
              <a:tabLst/>
            </a:pPr>
            <a:r>
              <a:rPr lang="en-US" sz="1600" dirty="0" smtClean="0">
                <a:solidFill>
                  <a:srgbClr val="000000"/>
                </a:solidFill>
              </a:rPr>
              <a:t>Bangkok</a:t>
            </a:r>
          </a:p>
          <a:p>
            <a:pPr marL="0" marR="0" indent="0" algn="ctr" defTabSz="914400" rtl="0" fontAlgn="auto" latinLnBrk="1" hangingPunct="0">
              <a:lnSpc>
                <a:spcPct val="100000"/>
              </a:lnSpc>
              <a:spcBef>
                <a:spcPts val="0"/>
              </a:spcBef>
              <a:spcAft>
                <a:spcPts val="0"/>
              </a:spcAft>
              <a:buClrTx/>
              <a:buSzTx/>
              <a:buFontTx/>
              <a:buNone/>
              <a:tabLst/>
            </a:pPr>
            <a:r>
              <a:rPr kumimoji="0" lang="en-US" sz="1600" b="0" i="0" u="none" strike="noStrike" cap="none" spc="0" normalizeH="0" baseline="0" dirty="0" smtClean="0">
                <a:ln>
                  <a:noFill/>
                </a:ln>
                <a:solidFill>
                  <a:srgbClr val="000000"/>
                </a:solidFill>
                <a:effectLst/>
                <a:uFillTx/>
                <a:sym typeface="Arial"/>
              </a:rPr>
              <a:t>13-18</a:t>
            </a:r>
            <a:endParaRPr kumimoji="0" lang="en-US" sz="1600" b="0" i="0" u="none" strike="noStrike" cap="none" spc="0" normalizeH="0" baseline="0" dirty="0">
              <a:ln>
                <a:noFill/>
              </a:ln>
              <a:solidFill>
                <a:srgbClr val="000000"/>
              </a:solidFill>
              <a:effectLst/>
              <a:uFillTx/>
              <a:sym typeface="Arial"/>
            </a:endParaRPr>
          </a:p>
        </p:txBody>
      </p:sp>
      <p:cxnSp>
        <p:nvCxnSpPr>
          <p:cNvPr id="8" name="Straight Arrow Connector 7"/>
          <p:cNvCxnSpPr>
            <a:stCxn id="14" idx="6"/>
            <a:endCxn id="15" idx="2"/>
          </p:cNvCxnSpPr>
          <p:nvPr/>
        </p:nvCxnSpPr>
        <p:spPr>
          <a:xfrm>
            <a:off x="3962400" y="4145876"/>
            <a:ext cx="3048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 name="Straight Connector 9"/>
          <p:cNvCxnSpPr>
            <a:stCxn id="4" idx="2"/>
          </p:cNvCxnSpPr>
          <p:nvPr/>
        </p:nvCxnSpPr>
        <p:spPr>
          <a:xfrm>
            <a:off x="11811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 name="Straight Connector 10"/>
          <p:cNvCxnSpPr/>
          <p:nvPr/>
        </p:nvCxnSpPr>
        <p:spPr>
          <a:xfrm>
            <a:off x="3238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 name="Straight Connector 11"/>
          <p:cNvCxnSpPr/>
          <p:nvPr/>
        </p:nvCxnSpPr>
        <p:spPr>
          <a:xfrm>
            <a:off x="5143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4" name="Oval 13"/>
          <p:cNvSpPr/>
          <p:nvPr/>
        </p:nvSpPr>
        <p:spPr>
          <a:xfrm>
            <a:off x="2514600" y="3886200"/>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Initial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5" name="Oval 14"/>
          <p:cNvSpPr/>
          <p:nvPr/>
        </p:nvSpPr>
        <p:spPr>
          <a:xfrm>
            <a:off x="4267200" y="3886200"/>
            <a:ext cx="990600" cy="519351"/>
          </a:xfrm>
          <a:prstGeom prst="ellipse">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Deadline</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10 </a:t>
            </a:r>
            <a:r>
              <a:rPr kumimoji="0" lang="en-US" sz="1200" b="0" i="0" u="none" strike="noStrike" cap="none" spc="0" normalizeH="0" baseline="0" dirty="0" smtClean="0">
                <a:ln>
                  <a:noFill/>
                </a:ln>
                <a:solidFill>
                  <a:srgbClr val="000000"/>
                </a:solidFill>
                <a:effectLst/>
                <a:uFillTx/>
                <a:latin typeface="Arial"/>
                <a:ea typeface="Arial"/>
                <a:cs typeface="Arial"/>
                <a:sym typeface="Arial"/>
              </a:rPr>
              <a:t>Sept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1066800" y="3886200"/>
            <a:ext cx="9906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Issue Call</a:t>
            </a:r>
            <a:br>
              <a:rPr kumimoji="0" lang="en-US" sz="1200" b="0" i="0" u="none" strike="noStrike" cap="none" spc="0" normalizeH="0" baseline="0" dirty="0" smtClean="0">
                <a:ln>
                  <a:noFill/>
                </a:ln>
                <a:solidFill>
                  <a:srgbClr val="000000"/>
                </a:solidFill>
                <a:effectLst/>
                <a:uFillTx/>
                <a:latin typeface="Arial"/>
                <a:ea typeface="Arial"/>
                <a:cs typeface="Arial"/>
                <a:sym typeface="Arial"/>
              </a:rPr>
            </a:br>
            <a:r>
              <a:rPr kumimoji="0" lang="en-US" sz="1200" b="0" i="0" u="none" strike="noStrike" cap="none" spc="0" normalizeH="0" baseline="0" dirty="0" smtClean="0">
                <a:ln>
                  <a:noFill/>
                </a:ln>
                <a:solidFill>
                  <a:srgbClr val="000000"/>
                </a:solidFill>
                <a:effectLst/>
                <a:uFillTx/>
                <a:latin typeface="Arial"/>
                <a:ea typeface="Arial"/>
                <a:cs typeface="Arial"/>
                <a:sym typeface="Arial"/>
              </a:rPr>
              <a:t>13</a:t>
            </a:r>
            <a:r>
              <a:rPr kumimoji="0" lang="en-US" sz="1200" b="0" i="0" u="none" strike="noStrike" cap="none" spc="0" normalizeH="0" dirty="0" smtClean="0">
                <a:ln>
                  <a:noFill/>
                </a:ln>
                <a:solidFill>
                  <a:srgbClr val="000000"/>
                </a:solidFill>
                <a:effectLst/>
                <a:uFillTx/>
                <a:latin typeface="Arial"/>
                <a:ea typeface="Arial"/>
                <a:cs typeface="Arial"/>
                <a:sym typeface="Arial"/>
              </a:rPr>
              <a:t> </a:t>
            </a:r>
            <a:r>
              <a:rPr kumimoji="0" lang="en-US" sz="1200" b="0" i="0" u="none" strike="noStrike" cap="none" spc="0" normalizeH="0" dirty="0" smtClean="0">
                <a:ln>
                  <a:noFill/>
                </a:ln>
                <a:solidFill>
                  <a:srgbClr val="000000"/>
                </a:solidFill>
                <a:effectLst/>
                <a:uFillTx/>
                <a:latin typeface="Arial"/>
                <a:ea typeface="Arial"/>
                <a:cs typeface="Arial"/>
                <a:sym typeface="Arial"/>
              </a:rPr>
              <a:t>May</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cxnSp>
        <p:nvCxnSpPr>
          <p:cNvPr id="21" name="Straight Arrow Connector 20"/>
          <p:cNvCxnSpPr>
            <a:stCxn id="20" idx="6"/>
            <a:endCxn id="14" idx="2"/>
          </p:cNvCxnSpPr>
          <p:nvPr/>
        </p:nvCxnSpPr>
        <p:spPr>
          <a:xfrm>
            <a:off x="2057400" y="4145876"/>
            <a:ext cx="457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Oval 16"/>
          <p:cNvSpPr/>
          <p:nvPr/>
        </p:nvSpPr>
        <p:spPr>
          <a:xfrm>
            <a:off x="4419600" y="4319228"/>
            <a:ext cx="14478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Full</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Presentations</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228600" y="4299538"/>
            <a:ext cx="1447800" cy="519351"/>
          </a:xfrm>
          <a:prstGeom prst="ellipse">
            <a:avLst/>
          </a:prstGeom>
          <a:solidFill>
            <a:srgbClr val="FFFFFF"/>
          </a:solidFill>
          <a:ln w="25400" cap="flat">
            <a:solidFill>
              <a:srgbClr val="00B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Finalize CMD and </a:t>
            </a:r>
            <a:r>
              <a:rPr kumimoji="0" lang="en-US" sz="1200" b="0" i="0" u="none" strike="noStrike" cap="none" spc="0" normalizeH="0" baseline="0" dirty="0" smtClean="0">
                <a:ln>
                  <a:noFill/>
                </a:ln>
                <a:solidFill>
                  <a:srgbClr val="000000"/>
                </a:solidFill>
                <a:effectLst/>
                <a:uFillTx/>
                <a:latin typeface="Arial"/>
                <a:ea typeface="Arial"/>
                <a:cs typeface="Arial"/>
                <a:sym typeface="Arial"/>
              </a:rPr>
              <a:t>TGD</a:t>
            </a:r>
            <a:endParaRPr kumimoji="0" lang="en-US" sz="1200" b="0" i="0" u="none" strike="noStrike" cap="none" spc="0" normalizeH="0" baseline="0" dirty="0" smtClean="0">
              <a:ln>
                <a:noFill/>
              </a:ln>
              <a:solidFill>
                <a:srgbClr val="000000"/>
              </a:solidFill>
              <a:effectLst/>
              <a:uFillTx/>
              <a:latin typeface="Arial"/>
              <a:ea typeface="Arial"/>
              <a:cs typeface="Arial"/>
              <a:sym typeface="Arial"/>
            </a:endParaRPr>
          </a:p>
        </p:txBody>
      </p:sp>
      <p:sp>
        <p:nvSpPr>
          <p:cNvPr id="13" name="Slide Number Placeholder 12"/>
          <p:cNvSpPr>
            <a:spLocks noGrp="1"/>
          </p:cNvSpPr>
          <p:nvPr>
            <p:ph type="sldNum" sz="quarter" idx="2"/>
          </p:nvPr>
        </p:nvSpPr>
        <p:spPr/>
        <p:txBody>
          <a:bodyPr/>
          <a:lstStyle/>
          <a:p>
            <a:pPr lvl="0"/>
            <a:fld id="{86CB4B4D-7CA3-9044-876B-883B54F8677D}" type="slidenum">
              <a:rPr lang="en-US" smtClean="0"/>
              <a:pPr lvl="0"/>
              <a:t>4</a:t>
            </a:fld>
            <a:endParaRPr lang="en-US" dirty="0"/>
          </a:p>
        </p:txBody>
      </p:sp>
      <p:sp>
        <p:nvSpPr>
          <p:cNvPr id="18" name="Oval 17"/>
          <p:cNvSpPr/>
          <p:nvPr/>
        </p:nvSpPr>
        <p:spPr>
          <a:xfrm>
            <a:off x="1600200" y="3200400"/>
            <a:ext cx="1219200" cy="779026"/>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Declaration of Intent</a:t>
            </a:r>
            <a:br>
              <a:rPr lang="en-US" dirty="0" smtClean="0">
                <a:solidFill>
                  <a:srgbClr val="000000"/>
                </a:solidFill>
              </a:rPr>
            </a:br>
            <a:r>
              <a:rPr lang="en-US" dirty="0" smtClean="0">
                <a:solidFill>
                  <a:srgbClr val="000000"/>
                </a:solidFill>
              </a:rPr>
              <a:t>10 June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2" name="Down Arrow Callout 21"/>
          <p:cNvSpPr/>
          <p:nvPr/>
        </p:nvSpPr>
        <p:spPr>
          <a:xfrm>
            <a:off x="75438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81153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 name="Down Arrow Callout 25"/>
          <p:cNvSpPr/>
          <p:nvPr/>
        </p:nvSpPr>
        <p:spPr>
          <a:xfrm>
            <a:off x="6096000" y="22860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Nov</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a:solidFill>
                  <a:srgbClr val="000000"/>
                </a:solidFill>
              </a:rPr>
              <a:t>Bangkok</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8-13</a:t>
            </a:r>
            <a:endParaRPr lang="en-US" sz="1600" dirty="0">
              <a:solidFill>
                <a:srgbClr val="000000"/>
              </a:solidFill>
            </a:endParaRPr>
          </a:p>
        </p:txBody>
      </p:sp>
      <p:cxnSp>
        <p:nvCxnSpPr>
          <p:cNvPr id="27" name="Straight Connector 26"/>
          <p:cNvCxnSpPr/>
          <p:nvPr/>
        </p:nvCxnSpPr>
        <p:spPr>
          <a:xfrm>
            <a:off x="6667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7543800" y="38862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1" name="Right Arrow 30"/>
          <p:cNvSpPr/>
          <p:nvPr/>
        </p:nvSpPr>
        <p:spPr>
          <a:xfrm>
            <a:off x="5257799" y="3802976"/>
            <a:ext cx="2286001" cy="550243"/>
          </a:xfrm>
          <a:prstGeom prst="rightArrow">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Merge, Down select, Draft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267698403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 Does it Take?</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3701128008"/>
              </p:ext>
            </p:extLst>
          </p:nvPr>
        </p:nvGraphicFramePr>
        <p:xfrm>
          <a:off x="533400" y="1447800"/>
          <a:ext cx="80772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1110982820"/>
              </p:ext>
            </p:extLst>
          </p:nvPr>
        </p:nvGraphicFramePr>
        <p:xfrm>
          <a:off x="609600" y="3733800"/>
          <a:ext cx="8001000" cy="259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4" name="Straight Arrow Connector 13"/>
          <p:cNvCxnSpPr/>
          <p:nvPr/>
        </p:nvCxnSpPr>
        <p:spPr>
          <a:xfrm flipV="1">
            <a:off x="762000" y="31242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228600" y="3429000"/>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7620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228600" y="6019800"/>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1999</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8" name="Straight Arrow Connector 17"/>
          <p:cNvCxnSpPr/>
          <p:nvPr/>
        </p:nvCxnSpPr>
        <p:spPr>
          <a:xfrm flipV="1">
            <a:off x="19812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TextBox 18"/>
          <p:cNvSpPr txBox="1"/>
          <p:nvPr/>
        </p:nvSpPr>
        <p:spPr>
          <a:xfrm>
            <a:off x="1676400" y="6019800"/>
            <a:ext cx="10668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lang="en-US" dirty="0" smtClean="0">
                <a:solidFill>
                  <a:srgbClr val="000000"/>
                </a:solidFill>
              </a:rPr>
              <a:t>a,b,d,j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5</a:t>
            </a:fld>
            <a:endParaRPr lang="en-US" dirty="0"/>
          </a:p>
        </p:txBody>
      </p:sp>
    </p:spTree>
    <p:extLst>
      <p:ext uri="{BB962C8B-B14F-4D97-AF65-F5344CB8AC3E}">
        <p14:creationId xmlns:p14="http://schemas.microsoft.com/office/powerpoint/2010/main" val="195908232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Why So Long?</a:t>
            </a:r>
            <a:endParaRPr lang="en-US" dirty="0"/>
          </a:p>
        </p:txBody>
      </p:sp>
      <p:sp>
        <p:nvSpPr>
          <p:cNvPr id="61443" name="Rectangle 3"/>
          <p:cNvSpPr>
            <a:spLocks noGrp="1" noChangeArrowheads="1"/>
          </p:cNvSpPr>
          <p:nvPr>
            <p:ph type="body" idx="1"/>
          </p:nvPr>
        </p:nvSpPr>
        <p:spPr>
          <a:xfrm>
            <a:off x="1066800" y="1676400"/>
            <a:ext cx="7848600" cy="4648200"/>
          </a:xfrm>
        </p:spPr>
        <p:txBody>
          <a:bodyPr/>
          <a:lstStyle/>
          <a:p>
            <a:pPr marL="0" indent="0">
              <a:lnSpc>
                <a:spcPct val="80000"/>
              </a:lnSpc>
              <a:buNone/>
            </a:pPr>
            <a:r>
              <a:rPr lang="en-US" sz="2400" dirty="0" smtClean="0"/>
              <a:t>The Most Time Consuming Activities</a:t>
            </a:r>
          </a:p>
          <a:p>
            <a:pPr marL="457200" indent="-457200">
              <a:lnSpc>
                <a:spcPct val="80000"/>
              </a:lnSpc>
              <a:buFont typeface="+mj-lt"/>
              <a:buAutoNum type="arabicPeriod"/>
            </a:pPr>
            <a:r>
              <a:rPr lang="en-US" sz="2400" dirty="0" smtClean="0"/>
              <a:t>TG Initial Draft</a:t>
            </a:r>
          </a:p>
          <a:p>
            <a:pPr marL="457200" indent="-457200">
              <a:lnSpc>
                <a:spcPct val="80000"/>
              </a:lnSpc>
              <a:buFont typeface="+mj-lt"/>
              <a:buAutoNum type="arabicPeriod"/>
            </a:pPr>
            <a:r>
              <a:rPr lang="en-US" sz="2400" dirty="0" smtClean="0"/>
              <a:t>WG Letter Ballot</a:t>
            </a:r>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6</a:t>
            </a:fld>
            <a:endParaRPr lang="en-US" dirty="0"/>
          </a:p>
        </p:txBody>
      </p:sp>
    </p:spTree>
    <p:extLst>
      <p:ext uri="{BB962C8B-B14F-4D97-AF65-F5344CB8AC3E}">
        <p14:creationId xmlns:p14="http://schemas.microsoft.com/office/powerpoint/2010/main" val="428627435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Tasks (802.11)</a:t>
            </a:r>
            <a:endParaRPr lang="en-US" dirty="0"/>
          </a:p>
        </p:txBody>
      </p:sp>
      <p:cxnSp>
        <p:nvCxnSpPr>
          <p:cNvPr id="14" name="Straight Arrow Connector 13"/>
          <p:cNvCxnSpPr/>
          <p:nvPr/>
        </p:nvCxnSpPr>
        <p:spPr>
          <a:xfrm flipV="1">
            <a:off x="685800" y="29996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152400" y="3304403"/>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1219200" y="58190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685800" y="6123803"/>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2007</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graphicFrame>
        <p:nvGraphicFramePr>
          <p:cNvPr id="13" name="Chart 12"/>
          <p:cNvGraphicFramePr>
            <a:graphicFrameLocks/>
          </p:cNvGraphicFramePr>
          <p:nvPr>
            <p:extLst>
              <p:ext uri="{D42A27DB-BD31-4B8C-83A1-F6EECF244321}">
                <p14:modId xmlns:p14="http://schemas.microsoft.com/office/powerpoint/2010/main" val="929153309"/>
              </p:ext>
            </p:extLst>
          </p:nvPr>
        </p:nvGraphicFramePr>
        <p:xfrm>
          <a:off x="533400" y="1219200"/>
          <a:ext cx="80772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137815740"/>
              </p:ext>
            </p:extLst>
          </p:nvPr>
        </p:nvGraphicFramePr>
        <p:xfrm>
          <a:off x="381000" y="3643697"/>
          <a:ext cx="8229600" cy="2833303"/>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Straight Arrow Connector 21"/>
          <p:cNvCxnSpPr/>
          <p:nvPr/>
        </p:nvCxnSpPr>
        <p:spPr>
          <a:xfrm flipV="1">
            <a:off x="2362200" y="3138101"/>
            <a:ext cx="4572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 name="TextBox 22"/>
          <p:cNvSpPr txBox="1"/>
          <p:nvPr/>
        </p:nvSpPr>
        <p:spPr>
          <a:xfrm>
            <a:off x="1600200" y="3442901"/>
            <a:ext cx="10287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802.11h,z,ae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7</a:t>
            </a:fld>
            <a:endParaRPr lang="en-US" dirty="0"/>
          </a:p>
        </p:txBody>
      </p:sp>
    </p:spTree>
    <p:extLst>
      <p:ext uri="{BB962C8B-B14F-4D97-AF65-F5344CB8AC3E}">
        <p14:creationId xmlns:p14="http://schemas.microsoft.com/office/powerpoint/2010/main" val="231750925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What about 802.15?</a:t>
            </a:r>
            <a:endParaRPr lang="en-US" dirty="0"/>
          </a:p>
        </p:txBody>
      </p:sp>
      <p:sp>
        <p:nvSpPr>
          <p:cNvPr id="61443" name="Rectangle 3"/>
          <p:cNvSpPr>
            <a:spLocks noGrp="1" noChangeArrowheads="1"/>
          </p:cNvSpPr>
          <p:nvPr>
            <p:ph type="body" idx="1"/>
          </p:nvPr>
        </p:nvSpPr>
        <p:spPr>
          <a:xfrm>
            <a:off x="685800" y="4876800"/>
            <a:ext cx="7848600" cy="990600"/>
          </a:xfrm>
        </p:spPr>
        <p:txBody>
          <a:bodyPr/>
          <a:lstStyle/>
          <a:p>
            <a:pPr marL="0" indent="0">
              <a:lnSpc>
                <a:spcPct val="80000"/>
              </a:lnSpc>
              <a:buNone/>
            </a:pPr>
            <a:r>
              <a:rPr lang="en-US" sz="2400" dirty="0" smtClean="0"/>
              <a:t>26 months is still very aggressive.</a:t>
            </a:r>
          </a:p>
          <a:p>
            <a:pPr marL="0" indent="0">
              <a:lnSpc>
                <a:spcPct val="80000"/>
              </a:lnSpc>
              <a:buNone/>
            </a:pPr>
            <a:r>
              <a:rPr lang="en-US" sz="2400" dirty="0" smtClean="0"/>
              <a:t>Completing the 1</a:t>
            </a:r>
            <a:r>
              <a:rPr lang="en-US" sz="2400" baseline="30000" dirty="0" smtClean="0"/>
              <a:t>st</a:t>
            </a:r>
            <a:r>
              <a:rPr lang="en-US" sz="2400" dirty="0" smtClean="0"/>
              <a:t> draft is the biggest challenge!</a:t>
            </a:r>
          </a:p>
          <a:p>
            <a:pPr marL="0" indent="0">
              <a:lnSpc>
                <a:spcPct val="80000"/>
              </a:lnSpc>
              <a:buNone/>
            </a:pPr>
            <a:endParaRPr lang="en-US" sz="2400" dirty="0" smtClean="0"/>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097601"/>
              </p:ext>
            </p:extLst>
          </p:nvPr>
        </p:nvGraphicFramePr>
        <p:xfrm>
          <a:off x="762000" y="1752600"/>
          <a:ext cx="7010401" cy="2334378"/>
        </p:xfrm>
        <a:graphic>
          <a:graphicData uri="http://schemas.openxmlformats.org/drawingml/2006/table">
            <a:tbl>
              <a:tblPr>
                <a:tableStyleId>{5940675A-B579-460E-94D1-54222C63F5DA}</a:tableStyleId>
              </a:tblPr>
              <a:tblGrid>
                <a:gridCol w="1981200"/>
                <a:gridCol w="2048482"/>
                <a:gridCol w="1384702"/>
                <a:gridCol w="1596017"/>
              </a:tblGrid>
              <a:tr h="756404">
                <a:tc>
                  <a:txBody>
                    <a:bodyPr/>
                    <a:lstStyle/>
                    <a:p>
                      <a:pPr algn="l" fontAlgn="b"/>
                      <a:endParaRPr lang="en-US" sz="1400" b="0" i="0" u="none" strike="noStrike" dirty="0">
                        <a:solidFill>
                          <a:srgbClr val="000000"/>
                        </a:solidFill>
                        <a:effectLst/>
                        <a:latin typeface="+mn-lt"/>
                      </a:endParaRPr>
                    </a:p>
                  </a:txBody>
                  <a:tcPr marL="3403" marR="3403" marT="3403" marB="0" anchor="b"/>
                </a:tc>
                <a:tc>
                  <a:txBody>
                    <a:bodyPr/>
                    <a:lstStyle/>
                    <a:p>
                      <a:pPr algn="l" fontAlgn="b"/>
                      <a:r>
                        <a:rPr lang="en-US" sz="1400" b="0" i="0" u="none" strike="noStrike" dirty="0">
                          <a:solidFill>
                            <a:srgbClr val="000000"/>
                          </a:solidFill>
                          <a:effectLst/>
                          <a:latin typeface="+mn-lt"/>
                        </a:rPr>
                        <a:t>Total months from PAR approval to </a:t>
                      </a:r>
                      <a:r>
                        <a:rPr lang="en-US" sz="1400" b="0" i="0" u="none" strike="noStrike" dirty="0" err="1">
                          <a:solidFill>
                            <a:srgbClr val="000000"/>
                          </a:solidFill>
                          <a:effectLst/>
                          <a:latin typeface="+mn-lt"/>
                        </a:rPr>
                        <a:t>RevCom</a:t>
                      </a:r>
                      <a:r>
                        <a:rPr lang="en-US" sz="1400" b="0" i="0" u="none" strike="noStrike" dirty="0">
                          <a:solidFill>
                            <a:srgbClr val="000000"/>
                          </a:solidFill>
                          <a:effectLst/>
                          <a:latin typeface="+mn-lt"/>
                        </a:rPr>
                        <a:t> Final Approval</a:t>
                      </a:r>
                    </a:p>
                  </a:txBody>
                  <a:tcPr marL="9525" marR="9525" marT="9525" marB="0" anchor="b"/>
                </a:tc>
                <a:tc>
                  <a:txBody>
                    <a:bodyPr/>
                    <a:lstStyle/>
                    <a:p>
                      <a:pPr algn="l" fontAlgn="b"/>
                      <a:r>
                        <a:rPr lang="en-US" sz="1400" b="0" i="0" u="none" strike="noStrike">
                          <a:solidFill>
                            <a:srgbClr val="000000"/>
                          </a:solidFill>
                          <a:effectLst/>
                          <a:latin typeface="+mn-lt"/>
                        </a:rPr>
                        <a:t>Months from PAR approval to 1st LB</a:t>
                      </a:r>
                    </a:p>
                  </a:txBody>
                  <a:tcPr marL="9525" marR="9525" marT="9525" marB="0" anchor="b"/>
                </a:tc>
                <a:tc>
                  <a:txBody>
                    <a:bodyPr/>
                    <a:lstStyle/>
                    <a:p>
                      <a:pPr algn="l" fontAlgn="b"/>
                      <a:r>
                        <a:rPr lang="en-US" sz="1400" b="0" i="0" u="none" strike="noStrike" dirty="0">
                          <a:solidFill>
                            <a:srgbClr val="000000"/>
                          </a:solidFill>
                          <a:effectLst/>
                          <a:latin typeface="+mn-lt"/>
                        </a:rPr>
                        <a:t>Months from 1st LB approval to 1st SB</a:t>
                      </a:r>
                    </a:p>
                  </a:txBody>
                  <a:tcPr marL="9525" marR="9525" marT="9525" marB="0" anchor="b"/>
                </a:tc>
              </a:tr>
              <a:tr h="756404">
                <a:tc>
                  <a:txBody>
                    <a:bodyPr/>
                    <a:lstStyle/>
                    <a:p>
                      <a:pPr algn="l" fontAlgn="b"/>
                      <a:r>
                        <a:rPr lang="en-US" sz="1400" u="none" strike="noStrike" dirty="0">
                          <a:effectLst/>
                          <a:latin typeface="+mn-lt"/>
                        </a:rPr>
                        <a:t>IEEE 802.15.3 - 2003</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41.6</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23.3</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11.2</a:t>
                      </a:r>
                      <a:endParaRPr lang="en-US" sz="1400" b="0" i="0" u="none" strike="noStrike" dirty="0">
                        <a:solidFill>
                          <a:srgbClr val="000000"/>
                        </a:solidFill>
                        <a:effectLst/>
                        <a:latin typeface="+mn-lt"/>
                      </a:endParaRPr>
                    </a:p>
                  </a:txBody>
                  <a:tcPr marL="3403" marR="3403" marT="3403" marB="0" anchor="b"/>
                </a:tc>
              </a:tr>
              <a:tr h="410785">
                <a:tc>
                  <a:txBody>
                    <a:bodyPr/>
                    <a:lstStyle/>
                    <a:p>
                      <a:pPr algn="l" fontAlgn="b"/>
                      <a:r>
                        <a:rPr lang="en-US" sz="1400" u="none" strike="noStrike">
                          <a:effectLst/>
                          <a:latin typeface="+mn-lt"/>
                        </a:rPr>
                        <a:t>IEEE 802.15.3b</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21.0</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12.2</a:t>
                      </a:r>
                      <a:endParaRPr lang="en-US" sz="1400" b="0" i="0" u="none" strike="noStrike" dirty="0">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5.1</a:t>
                      </a:r>
                      <a:endParaRPr lang="en-US" sz="1400" b="0" i="0" u="none" strike="noStrike" dirty="0">
                        <a:solidFill>
                          <a:srgbClr val="000000"/>
                        </a:solidFill>
                        <a:effectLst/>
                        <a:latin typeface="+mn-lt"/>
                      </a:endParaRPr>
                    </a:p>
                  </a:txBody>
                  <a:tcPr marL="3403" marR="3403" marT="3403" marB="0" anchor="b"/>
                </a:tc>
              </a:tr>
              <a:tr h="410785">
                <a:tc>
                  <a:txBody>
                    <a:bodyPr/>
                    <a:lstStyle/>
                    <a:p>
                      <a:pPr algn="l" fontAlgn="b"/>
                      <a:r>
                        <a:rPr lang="en-US" sz="1400" u="none" strike="noStrike">
                          <a:effectLst/>
                          <a:latin typeface="+mn-lt"/>
                        </a:rPr>
                        <a:t>IEEE 802.15.3c</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b="1" u="none" strike="noStrike" dirty="0">
                          <a:effectLst/>
                          <a:latin typeface="+mn-lt"/>
                        </a:rPr>
                        <a:t>54.7</a:t>
                      </a:r>
                      <a:endParaRPr lang="en-US" sz="1400" b="1" i="0" u="none" strike="noStrike" dirty="0">
                        <a:solidFill>
                          <a:srgbClr val="000000"/>
                        </a:solidFill>
                        <a:effectLst/>
                        <a:latin typeface="+mn-lt"/>
                      </a:endParaRPr>
                    </a:p>
                  </a:txBody>
                  <a:tcPr marL="3403" marR="3403" marT="3403" marB="0" anchor="b"/>
                </a:tc>
                <a:tc>
                  <a:txBody>
                    <a:bodyPr/>
                    <a:lstStyle/>
                    <a:p>
                      <a:pPr algn="r" fontAlgn="b"/>
                      <a:r>
                        <a:rPr lang="en-US" sz="1400" u="none" strike="noStrike">
                          <a:effectLst/>
                          <a:latin typeface="+mn-lt"/>
                        </a:rPr>
                        <a:t>39.6</a:t>
                      </a:r>
                      <a:endParaRPr lang="en-US" sz="1400" b="0" i="0" u="none" strike="noStrike">
                        <a:solidFill>
                          <a:srgbClr val="000000"/>
                        </a:solidFill>
                        <a:effectLst/>
                        <a:latin typeface="+mn-lt"/>
                      </a:endParaRPr>
                    </a:p>
                  </a:txBody>
                  <a:tcPr marL="3403" marR="3403" marT="3403" marB="0" anchor="b"/>
                </a:tc>
                <a:tc>
                  <a:txBody>
                    <a:bodyPr/>
                    <a:lstStyle/>
                    <a:p>
                      <a:pPr algn="r" fontAlgn="b"/>
                      <a:r>
                        <a:rPr lang="en-US" sz="1400" u="none" strike="noStrike" dirty="0">
                          <a:effectLst/>
                          <a:latin typeface="+mn-lt"/>
                        </a:rPr>
                        <a:t>9.1</a:t>
                      </a:r>
                      <a:endParaRPr lang="en-US" sz="1400" b="0" i="0" u="none" strike="noStrike" dirty="0">
                        <a:solidFill>
                          <a:srgbClr val="000000"/>
                        </a:solidFill>
                        <a:effectLst/>
                        <a:latin typeface="+mn-lt"/>
                      </a:endParaRPr>
                    </a:p>
                  </a:txBody>
                  <a:tcPr marL="3403" marR="3403" marT="3403" marB="0" anchor="b"/>
                </a:tc>
              </a:tr>
            </a:tbl>
          </a:graphicData>
        </a:graphic>
      </p:graphicFrame>
    </p:spTree>
    <p:extLst>
      <p:ext uri="{BB962C8B-B14F-4D97-AF65-F5344CB8AC3E}">
        <p14:creationId xmlns:p14="http://schemas.microsoft.com/office/powerpoint/2010/main" val="212473770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7491</TotalTime>
  <Words>360</Words>
  <Application>Microsoft Office PowerPoint</Application>
  <PresentationFormat>On-screen Show (4:3)</PresentationFormat>
  <Paragraphs>119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vt:lpstr>
      <vt:lpstr>PowerPoint Presentation</vt:lpstr>
      <vt:lpstr>Schedule Plan Details</vt:lpstr>
      <vt:lpstr>Letter Ballot details</vt:lpstr>
      <vt:lpstr>Getting to Letter Ballot</vt:lpstr>
      <vt:lpstr>How Long Does it Take?</vt:lpstr>
      <vt:lpstr>Why So Long?</vt:lpstr>
      <vt:lpstr>Critical Tasks (802.11)</vt:lpstr>
      <vt:lpstr>What about 802.15?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132</cp:revision>
  <dcterms:modified xsi:type="dcterms:W3CDTF">2015-05-15T01:29:11Z</dcterms:modified>
</cp:coreProperties>
</file>