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92" r:id="rId2"/>
    <p:sldId id="297" r:id="rId3"/>
    <p:sldId id="296" r:id="rId4"/>
    <p:sldId id="295" r:id="rId5"/>
    <p:sldId id="293" r:id="rId6"/>
    <p:sldId id="276" r:id="rId7"/>
    <p:sldId id="294" r:id="rId8"/>
  </p:sldIdLst>
  <p:sldSz cx="9144000" cy="6858000" type="screen4x3"/>
  <p:notesSz cx="6858000" cy="9144000"/>
  <p:defaultTex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0" autoAdjust="0"/>
    <p:restoredTop sz="94687" autoAdjust="0"/>
  </p:normalViewPr>
  <p:slideViewPr>
    <p:cSldViewPr>
      <p:cViewPr varScale="1">
        <p:scale>
          <a:sx n="88" d="100"/>
          <a:sy n="88" d="100"/>
        </p:scale>
        <p:origin x="-1368"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dirty="0" smtClean="0"/>
              <a:t>Recently Published 802.11</a:t>
            </a:r>
            <a:r>
              <a:rPr lang="en-US" baseline="0" dirty="0" smtClean="0"/>
              <a:t> standards</a:t>
            </a:r>
            <a:endParaRPr lang="en-US" dirty="0"/>
          </a:p>
        </c:rich>
      </c:tx>
      <c:layout/>
      <c:overlay val="0"/>
    </c:title>
    <c:autoTitleDeleted val="0"/>
    <c:plotArea>
      <c:layout/>
      <c:barChart>
        <c:barDir val="col"/>
        <c:grouping val="clustered"/>
        <c:varyColors val="0"/>
        <c:ser>
          <c:idx val="0"/>
          <c:order val="0"/>
          <c:spPr>
            <a:ln w="28575">
              <a:noFill/>
            </a:ln>
          </c:spPr>
          <c:invertIfNegative val="0"/>
          <c:cat>
            <c:numRef>
              <c:f>Sheet4!$B$24:$B$34</c:f>
              <c:numCache>
                <c:formatCode>0.0</c:formatCode>
                <c:ptCount val="11"/>
                <c:pt idx="0">
                  <c:v>27.1</c:v>
                </c:pt>
                <c:pt idx="1">
                  <c:v>30</c:v>
                </c:pt>
                <c:pt idx="2">
                  <c:v>33.333333333333336</c:v>
                </c:pt>
                <c:pt idx="3">
                  <c:v>36.666666666666664</c:v>
                </c:pt>
                <c:pt idx="4">
                  <c:v>40</c:v>
                </c:pt>
                <c:pt idx="5">
                  <c:v>43.333333333333336</c:v>
                </c:pt>
                <c:pt idx="6">
                  <c:v>46.666666666666664</c:v>
                </c:pt>
                <c:pt idx="7">
                  <c:v>50</c:v>
                </c:pt>
                <c:pt idx="8">
                  <c:v>53.333333333333336</c:v>
                </c:pt>
                <c:pt idx="9">
                  <c:v>56.666666666666664</c:v>
                </c:pt>
                <c:pt idx="10">
                  <c:v>63.333333333333336</c:v>
                </c:pt>
              </c:numCache>
            </c:numRef>
          </c:cat>
          <c:val>
            <c:numRef>
              <c:f>Sheet4!$C$24:$C$34</c:f>
              <c:numCache>
                <c:formatCode>General</c:formatCode>
                <c:ptCount val="11"/>
                <c:pt idx="0">
                  <c:v>1</c:v>
                </c:pt>
                <c:pt idx="1">
                  <c:v>0</c:v>
                </c:pt>
                <c:pt idx="2">
                  <c:v>0</c:v>
                </c:pt>
                <c:pt idx="3">
                  <c:v>0</c:v>
                </c:pt>
                <c:pt idx="4">
                  <c:v>0</c:v>
                </c:pt>
                <c:pt idx="5">
                  <c:v>0</c:v>
                </c:pt>
                <c:pt idx="6">
                  <c:v>0</c:v>
                </c:pt>
                <c:pt idx="7">
                  <c:v>2</c:v>
                </c:pt>
                <c:pt idx="8">
                  <c:v>1</c:v>
                </c:pt>
                <c:pt idx="9">
                  <c:v>0</c:v>
                </c:pt>
                <c:pt idx="10">
                  <c:v>2</c:v>
                </c:pt>
              </c:numCache>
            </c:numRef>
          </c:val>
        </c:ser>
        <c:dLbls>
          <c:showLegendKey val="0"/>
          <c:showVal val="0"/>
          <c:showCatName val="0"/>
          <c:showSerName val="0"/>
          <c:showPercent val="0"/>
          <c:showBubbleSize val="0"/>
        </c:dLbls>
        <c:gapWidth val="150"/>
        <c:axId val="37555584"/>
        <c:axId val="37562240"/>
      </c:barChart>
      <c:catAx>
        <c:axId val="37555584"/>
        <c:scaling>
          <c:orientation val="minMax"/>
        </c:scaling>
        <c:delete val="0"/>
        <c:axPos val="b"/>
        <c:title>
          <c:tx>
            <c:rich>
              <a:bodyPr/>
              <a:lstStyle/>
              <a:p>
                <a:pPr>
                  <a:defRPr/>
                </a:pPr>
                <a:r>
                  <a:rPr lang="en-US"/>
                  <a:t>Months</a:t>
                </a:r>
              </a:p>
            </c:rich>
          </c:tx>
          <c:layout/>
          <c:overlay val="0"/>
        </c:title>
        <c:numFmt formatCode="0.0" sourceLinked="1"/>
        <c:majorTickMark val="none"/>
        <c:minorTickMark val="none"/>
        <c:tickLblPos val="nextTo"/>
        <c:crossAx val="37562240"/>
        <c:crosses val="autoZero"/>
        <c:auto val="1"/>
        <c:lblAlgn val="ctr"/>
        <c:lblOffset val="100"/>
        <c:noMultiLvlLbl val="0"/>
      </c:catAx>
      <c:valAx>
        <c:axId val="37562240"/>
        <c:scaling>
          <c:orientation val="minMax"/>
        </c:scaling>
        <c:delete val="0"/>
        <c:axPos val="l"/>
        <c:majorGridlines/>
        <c:title>
          <c:tx>
            <c:rich>
              <a:bodyPr/>
              <a:lstStyle/>
              <a:p>
                <a:pPr>
                  <a:defRPr/>
                </a:pPr>
                <a:r>
                  <a:rPr lang="en-US"/>
                  <a:t># of standards</a:t>
                </a:r>
              </a:p>
            </c:rich>
          </c:tx>
          <c:layout/>
          <c:overlay val="0"/>
        </c:title>
        <c:numFmt formatCode="General" sourceLinked="1"/>
        <c:majorTickMark val="out"/>
        <c:minorTickMark val="none"/>
        <c:tickLblPos val="nextTo"/>
        <c:crossAx val="37555584"/>
        <c:crosses val="autoZero"/>
        <c:crossBetween val="between"/>
      </c:valAx>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dirty="0" smtClean="0"/>
              <a:t>Every</a:t>
            </a:r>
            <a:r>
              <a:rPr lang="en-US" baseline="0" dirty="0" smtClean="0"/>
              <a:t> 802.11 standard every published</a:t>
            </a:r>
            <a:endParaRPr lang="en-US" dirty="0"/>
          </a:p>
        </c:rich>
      </c:tx>
      <c:layout/>
      <c:overlay val="0"/>
    </c:title>
    <c:autoTitleDeleted val="0"/>
    <c:plotArea>
      <c:layout/>
      <c:barChart>
        <c:barDir val="col"/>
        <c:grouping val="clustered"/>
        <c:varyColors val="0"/>
        <c:ser>
          <c:idx val="1"/>
          <c:order val="0"/>
          <c:spPr>
            <a:solidFill>
              <a:schemeClr val="accent1"/>
            </a:solidFill>
          </c:spPr>
          <c:invertIfNegative val="0"/>
          <c:cat>
            <c:numRef>
              <c:f>Sheet4!$B$39:$B$52</c:f>
              <c:numCache>
                <c:formatCode>0.0</c:formatCode>
                <c:ptCount val="14"/>
                <c:pt idx="0">
                  <c:v>15.466666666666667</c:v>
                </c:pt>
                <c:pt idx="1">
                  <c:v>20.638095238095236</c:v>
                </c:pt>
                <c:pt idx="2">
                  <c:v>25.809523809523807</c:v>
                </c:pt>
                <c:pt idx="3">
                  <c:v>30.980952380952381</c:v>
                </c:pt>
                <c:pt idx="4">
                  <c:v>36.152380952380945</c:v>
                </c:pt>
                <c:pt idx="5">
                  <c:v>41.323809523809523</c:v>
                </c:pt>
                <c:pt idx="6">
                  <c:v>46.495238095238093</c:v>
                </c:pt>
                <c:pt idx="7">
                  <c:v>51.666666666666664</c:v>
                </c:pt>
                <c:pt idx="8">
                  <c:v>56.838095238095235</c:v>
                </c:pt>
                <c:pt idx="9">
                  <c:v>62.009523809523806</c:v>
                </c:pt>
                <c:pt idx="10">
                  <c:v>67.180952380952377</c:v>
                </c:pt>
                <c:pt idx="11">
                  <c:v>72.352380952380955</c:v>
                </c:pt>
                <c:pt idx="12">
                  <c:v>77.523809523809533</c:v>
                </c:pt>
                <c:pt idx="13">
                  <c:v>87.86666666666666</c:v>
                </c:pt>
              </c:numCache>
            </c:numRef>
          </c:cat>
          <c:val>
            <c:numRef>
              <c:f>Sheet4!$C$39:$C$52</c:f>
              <c:numCache>
                <c:formatCode>General</c:formatCode>
                <c:ptCount val="14"/>
                <c:pt idx="0">
                  <c:v>1</c:v>
                </c:pt>
                <c:pt idx="1">
                  <c:v>0</c:v>
                </c:pt>
                <c:pt idx="2">
                  <c:v>5</c:v>
                </c:pt>
                <c:pt idx="3">
                  <c:v>0</c:v>
                </c:pt>
                <c:pt idx="4">
                  <c:v>2</c:v>
                </c:pt>
                <c:pt idx="5">
                  <c:v>3</c:v>
                </c:pt>
                <c:pt idx="6">
                  <c:v>0</c:v>
                </c:pt>
                <c:pt idx="7">
                  <c:v>1</c:v>
                </c:pt>
                <c:pt idx="8">
                  <c:v>1</c:v>
                </c:pt>
                <c:pt idx="9">
                  <c:v>0</c:v>
                </c:pt>
                <c:pt idx="10">
                  <c:v>2</c:v>
                </c:pt>
                <c:pt idx="11">
                  <c:v>1</c:v>
                </c:pt>
                <c:pt idx="12">
                  <c:v>4</c:v>
                </c:pt>
                <c:pt idx="13">
                  <c:v>1</c:v>
                </c:pt>
              </c:numCache>
            </c:numRef>
          </c:val>
        </c:ser>
        <c:dLbls>
          <c:showLegendKey val="0"/>
          <c:showVal val="0"/>
          <c:showCatName val="0"/>
          <c:showSerName val="0"/>
          <c:showPercent val="0"/>
          <c:showBubbleSize val="0"/>
        </c:dLbls>
        <c:gapWidth val="150"/>
        <c:axId val="40045184"/>
        <c:axId val="41318272"/>
      </c:barChart>
      <c:catAx>
        <c:axId val="40045184"/>
        <c:scaling>
          <c:orientation val="minMax"/>
        </c:scaling>
        <c:delete val="0"/>
        <c:axPos val="b"/>
        <c:title>
          <c:tx>
            <c:rich>
              <a:bodyPr/>
              <a:lstStyle/>
              <a:p>
                <a:pPr>
                  <a:defRPr/>
                </a:pPr>
                <a:r>
                  <a:rPr lang="en-US"/>
                  <a:t>Months</a:t>
                </a:r>
              </a:p>
            </c:rich>
          </c:tx>
          <c:layout/>
          <c:overlay val="0"/>
        </c:title>
        <c:numFmt formatCode="0.0" sourceLinked="1"/>
        <c:majorTickMark val="none"/>
        <c:minorTickMark val="none"/>
        <c:tickLblPos val="nextTo"/>
        <c:crossAx val="41318272"/>
        <c:crosses val="autoZero"/>
        <c:auto val="1"/>
        <c:lblAlgn val="ctr"/>
        <c:lblOffset val="100"/>
        <c:noMultiLvlLbl val="0"/>
      </c:catAx>
      <c:valAx>
        <c:axId val="41318272"/>
        <c:scaling>
          <c:orientation val="minMax"/>
        </c:scaling>
        <c:delete val="0"/>
        <c:axPos val="l"/>
        <c:majorGridlines/>
        <c:title>
          <c:tx>
            <c:rich>
              <a:bodyPr/>
              <a:lstStyle/>
              <a:p>
                <a:pPr>
                  <a:defRPr/>
                </a:pPr>
                <a:r>
                  <a:rPr lang="en-US"/>
                  <a:t>#</a:t>
                </a:r>
                <a:r>
                  <a:rPr lang="en-US" baseline="0"/>
                  <a:t> of standards</a:t>
                </a:r>
              </a:p>
            </c:rich>
          </c:tx>
          <c:layout/>
          <c:overlay val="0"/>
        </c:title>
        <c:numFmt formatCode="General" sourceLinked="1"/>
        <c:majorTickMark val="out"/>
        <c:minorTickMark val="none"/>
        <c:tickLblPos val="nextTo"/>
        <c:crossAx val="40045184"/>
        <c:crosses val="autoZero"/>
        <c:crossBetween val="between"/>
      </c:valAx>
    </c:plotArea>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dirty="0" smtClean="0"/>
              <a:t>1</a:t>
            </a:r>
            <a:r>
              <a:rPr lang="en-US" baseline="30000" dirty="0" smtClean="0"/>
              <a:t>st</a:t>
            </a:r>
            <a:r>
              <a:rPr lang="en-US" baseline="0" dirty="0" smtClean="0"/>
              <a:t> Draft (</a:t>
            </a:r>
            <a:r>
              <a:rPr lang="en-US" dirty="0" smtClean="0"/>
              <a:t>From</a:t>
            </a:r>
            <a:r>
              <a:rPr lang="en-US" baseline="0" dirty="0" smtClean="0"/>
              <a:t> </a:t>
            </a:r>
            <a:r>
              <a:rPr lang="en-US" baseline="0" dirty="0"/>
              <a:t>PAR </a:t>
            </a:r>
            <a:r>
              <a:rPr lang="en-US" dirty="0"/>
              <a:t>to 1st </a:t>
            </a:r>
            <a:r>
              <a:rPr lang="en-US" dirty="0" smtClean="0"/>
              <a:t>Draft)</a:t>
            </a:r>
            <a:endParaRPr lang="en-US" dirty="0"/>
          </a:p>
        </c:rich>
      </c:tx>
      <c:layout/>
      <c:overlay val="0"/>
    </c:title>
    <c:autoTitleDeleted val="0"/>
    <c:plotArea>
      <c:layout/>
      <c:barChart>
        <c:barDir val="col"/>
        <c:grouping val="clustered"/>
        <c:varyColors val="0"/>
        <c:ser>
          <c:idx val="1"/>
          <c:order val="0"/>
          <c:spPr>
            <a:solidFill>
              <a:schemeClr val="accent1"/>
            </a:solidFill>
          </c:spPr>
          <c:invertIfNegative val="0"/>
          <c:cat>
            <c:numRef>
              <c:f>Sheet4!$A$59:$A$72</c:f>
              <c:numCache>
                <c:formatCode>0</c:formatCode>
                <c:ptCount val="14"/>
                <c:pt idx="0" formatCode="0.0">
                  <c:v>5.0999999999999996</c:v>
                </c:pt>
                <c:pt idx="1">
                  <c:v>7</c:v>
                </c:pt>
                <c:pt idx="2">
                  <c:v>8</c:v>
                </c:pt>
                <c:pt idx="3">
                  <c:v>10</c:v>
                </c:pt>
                <c:pt idx="4">
                  <c:v>12</c:v>
                </c:pt>
                <c:pt idx="5">
                  <c:v>14</c:v>
                </c:pt>
                <c:pt idx="6">
                  <c:v>16</c:v>
                </c:pt>
                <c:pt idx="7">
                  <c:v>18</c:v>
                </c:pt>
                <c:pt idx="8">
                  <c:v>20</c:v>
                </c:pt>
                <c:pt idx="9">
                  <c:v>22</c:v>
                </c:pt>
                <c:pt idx="10">
                  <c:v>24</c:v>
                </c:pt>
                <c:pt idx="11">
                  <c:v>26</c:v>
                </c:pt>
                <c:pt idx="12">
                  <c:v>28</c:v>
                </c:pt>
                <c:pt idx="13">
                  <c:v>34</c:v>
                </c:pt>
              </c:numCache>
            </c:numRef>
          </c:cat>
          <c:val>
            <c:numRef>
              <c:f>Sheet4!$B$59:$B$72</c:f>
              <c:numCache>
                <c:formatCode>General</c:formatCode>
                <c:ptCount val="14"/>
                <c:pt idx="0">
                  <c:v>1</c:v>
                </c:pt>
                <c:pt idx="1">
                  <c:v>0</c:v>
                </c:pt>
                <c:pt idx="2">
                  <c:v>0</c:v>
                </c:pt>
                <c:pt idx="3">
                  <c:v>3</c:v>
                </c:pt>
                <c:pt idx="4">
                  <c:v>3</c:v>
                </c:pt>
                <c:pt idx="5">
                  <c:v>2</c:v>
                </c:pt>
                <c:pt idx="6">
                  <c:v>1</c:v>
                </c:pt>
                <c:pt idx="7">
                  <c:v>1</c:v>
                </c:pt>
                <c:pt idx="8">
                  <c:v>1</c:v>
                </c:pt>
                <c:pt idx="9">
                  <c:v>2</c:v>
                </c:pt>
                <c:pt idx="10">
                  <c:v>1</c:v>
                </c:pt>
                <c:pt idx="11">
                  <c:v>1</c:v>
                </c:pt>
                <c:pt idx="12">
                  <c:v>2</c:v>
                </c:pt>
                <c:pt idx="13">
                  <c:v>5</c:v>
                </c:pt>
              </c:numCache>
            </c:numRef>
          </c:val>
        </c:ser>
        <c:dLbls>
          <c:showLegendKey val="0"/>
          <c:showVal val="0"/>
          <c:showCatName val="0"/>
          <c:showSerName val="0"/>
          <c:showPercent val="0"/>
          <c:showBubbleSize val="0"/>
        </c:dLbls>
        <c:gapWidth val="150"/>
        <c:axId val="42175872"/>
        <c:axId val="43512576"/>
      </c:barChart>
      <c:catAx>
        <c:axId val="42175872"/>
        <c:scaling>
          <c:orientation val="minMax"/>
        </c:scaling>
        <c:delete val="0"/>
        <c:axPos val="b"/>
        <c:title>
          <c:tx>
            <c:rich>
              <a:bodyPr/>
              <a:lstStyle/>
              <a:p>
                <a:pPr>
                  <a:defRPr/>
                </a:pPr>
                <a:r>
                  <a:rPr lang="en-US"/>
                  <a:t>Months</a:t>
                </a:r>
              </a:p>
            </c:rich>
          </c:tx>
          <c:layout/>
          <c:overlay val="0"/>
        </c:title>
        <c:numFmt formatCode="0.0" sourceLinked="1"/>
        <c:majorTickMark val="none"/>
        <c:minorTickMark val="none"/>
        <c:tickLblPos val="nextTo"/>
        <c:crossAx val="43512576"/>
        <c:crosses val="autoZero"/>
        <c:auto val="1"/>
        <c:lblAlgn val="ctr"/>
        <c:lblOffset val="100"/>
        <c:noMultiLvlLbl val="0"/>
      </c:catAx>
      <c:valAx>
        <c:axId val="43512576"/>
        <c:scaling>
          <c:orientation val="minMax"/>
        </c:scaling>
        <c:delete val="0"/>
        <c:axPos val="l"/>
        <c:majorGridlines/>
        <c:title>
          <c:tx>
            <c:rich>
              <a:bodyPr/>
              <a:lstStyle/>
              <a:p>
                <a:pPr>
                  <a:defRPr/>
                </a:pPr>
                <a:r>
                  <a:rPr lang="en-US"/>
                  <a:t>#</a:t>
                </a:r>
                <a:r>
                  <a:rPr lang="en-US" baseline="0"/>
                  <a:t> of standards</a:t>
                </a:r>
              </a:p>
            </c:rich>
          </c:tx>
          <c:layout/>
          <c:overlay val="0"/>
        </c:title>
        <c:numFmt formatCode="General" sourceLinked="1"/>
        <c:majorTickMark val="out"/>
        <c:minorTickMark val="none"/>
        <c:tickLblPos val="nextTo"/>
        <c:crossAx val="42175872"/>
        <c:crosses val="autoZero"/>
        <c:crossBetween val="between"/>
      </c:valAx>
    </c:plotArea>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dirty="0" smtClean="0"/>
              <a:t>Letter Ballot (From</a:t>
            </a:r>
            <a:r>
              <a:rPr lang="en-US" baseline="0" dirty="0" smtClean="0"/>
              <a:t> </a:t>
            </a:r>
            <a:r>
              <a:rPr lang="en-US" dirty="0"/>
              <a:t>1st Draft to Sponsor</a:t>
            </a:r>
            <a:r>
              <a:rPr lang="en-US" baseline="0" dirty="0"/>
              <a:t> </a:t>
            </a:r>
            <a:r>
              <a:rPr lang="en-US" baseline="0" dirty="0" smtClean="0"/>
              <a:t>Ballot)</a:t>
            </a:r>
            <a:endParaRPr lang="en-US" dirty="0"/>
          </a:p>
        </c:rich>
      </c:tx>
      <c:layout/>
      <c:overlay val="0"/>
    </c:title>
    <c:autoTitleDeleted val="0"/>
    <c:plotArea>
      <c:layout/>
      <c:barChart>
        <c:barDir val="col"/>
        <c:grouping val="clustered"/>
        <c:varyColors val="0"/>
        <c:ser>
          <c:idx val="1"/>
          <c:order val="0"/>
          <c:spPr>
            <a:solidFill>
              <a:schemeClr val="accent1"/>
            </a:solidFill>
          </c:spPr>
          <c:invertIfNegative val="0"/>
          <c:cat>
            <c:numRef>
              <c:f>Sheet4!$A$77:$A$90</c:f>
              <c:numCache>
                <c:formatCode>0</c:formatCode>
                <c:ptCount val="14"/>
                <c:pt idx="0" formatCode="0.0">
                  <c:v>6.5</c:v>
                </c:pt>
                <c:pt idx="1">
                  <c:v>9</c:v>
                </c:pt>
                <c:pt idx="2">
                  <c:v>12</c:v>
                </c:pt>
                <c:pt idx="3">
                  <c:v>15</c:v>
                </c:pt>
                <c:pt idx="4">
                  <c:v>18</c:v>
                </c:pt>
                <c:pt idx="5">
                  <c:v>21</c:v>
                </c:pt>
                <c:pt idx="6">
                  <c:v>24</c:v>
                </c:pt>
                <c:pt idx="7">
                  <c:v>27</c:v>
                </c:pt>
                <c:pt idx="8">
                  <c:v>30</c:v>
                </c:pt>
                <c:pt idx="9">
                  <c:v>33</c:v>
                </c:pt>
                <c:pt idx="10">
                  <c:v>36</c:v>
                </c:pt>
                <c:pt idx="11">
                  <c:v>39</c:v>
                </c:pt>
                <c:pt idx="12">
                  <c:v>42</c:v>
                </c:pt>
                <c:pt idx="13">
                  <c:v>47</c:v>
                </c:pt>
              </c:numCache>
            </c:numRef>
          </c:cat>
          <c:val>
            <c:numRef>
              <c:f>Sheet4!$B$77:$B$90</c:f>
              <c:numCache>
                <c:formatCode>General</c:formatCode>
                <c:ptCount val="14"/>
                <c:pt idx="0">
                  <c:v>0</c:v>
                </c:pt>
                <c:pt idx="1">
                  <c:v>1</c:v>
                </c:pt>
                <c:pt idx="2">
                  <c:v>2</c:v>
                </c:pt>
                <c:pt idx="3">
                  <c:v>2</c:v>
                </c:pt>
                <c:pt idx="4">
                  <c:v>4</c:v>
                </c:pt>
                <c:pt idx="5">
                  <c:v>2</c:v>
                </c:pt>
                <c:pt idx="6">
                  <c:v>1</c:v>
                </c:pt>
                <c:pt idx="7">
                  <c:v>1</c:v>
                </c:pt>
                <c:pt idx="8">
                  <c:v>1</c:v>
                </c:pt>
                <c:pt idx="9">
                  <c:v>1</c:v>
                </c:pt>
                <c:pt idx="10">
                  <c:v>1</c:v>
                </c:pt>
                <c:pt idx="11">
                  <c:v>1</c:v>
                </c:pt>
                <c:pt idx="12">
                  <c:v>0</c:v>
                </c:pt>
                <c:pt idx="13">
                  <c:v>2</c:v>
                </c:pt>
              </c:numCache>
            </c:numRef>
          </c:val>
        </c:ser>
        <c:dLbls>
          <c:showLegendKey val="0"/>
          <c:showVal val="0"/>
          <c:showCatName val="0"/>
          <c:showSerName val="0"/>
          <c:showPercent val="0"/>
          <c:showBubbleSize val="0"/>
        </c:dLbls>
        <c:gapWidth val="150"/>
        <c:axId val="71142784"/>
        <c:axId val="78027776"/>
      </c:barChart>
      <c:catAx>
        <c:axId val="71142784"/>
        <c:scaling>
          <c:orientation val="minMax"/>
        </c:scaling>
        <c:delete val="0"/>
        <c:axPos val="b"/>
        <c:title>
          <c:tx>
            <c:rich>
              <a:bodyPr/>
              <a:lstStyle/>
              <a:p>
                <a:pPr>
                  <a:defRPr/>
                </a:pPr>
                <a:r>
                  <a:rPr lang="en-US"/>
                  <a:t>Months</a:t>
                </a:r>
              </a:p>
            </c:rich>
          </c:tx>
          <c:layout/>
          <c:overlay val="0"/>
        </c:title>
        <c:numFmt formatCode="0.0" sourceLinked="1"/>
        <c:majorTickMark val="none"/>
        <c:minorTickMark val="none"/>
        <c:tickLblPos val="nextTo"/>
        <c:crossAx val="78027776"/>
        <c:crosses val="autoZero"/>
        <c:auto val="1"/>
        <c:lblAlgn val="ctr"/>
        <c:lblOffset val="100"/>
        <c:noMultiLvlLbl val="0"/>
      </c:catAx>
      <c:valAx>
        <c:axId val="78027776"/>
        <c:scaling>
          <c:orientation val="minMax"/>
        </c:scaling>
        <c:delete val="0"/>
        <c:axPos val="l"/>
        <c:majorGridlines/>
        <c:title>
          <c:tx>
            <c:rich>
              <a:bodyPr/>
              <a:lstStyle/>
              <a:p>
                <a:pPr>
                  <a:defRPr/>
                </a:pPr>
                <a:r>
                  <a:rPr lang="en-US"/>
                  <a:t>#</a:t>
                </a:r>
                <a:r>
                  <a:rPr lang="en-US" baseline="0"/>
                  <a:t> of standards</a:t>
                </a:r>
              </a:p>
            </c:rich>
          </c:tx>
          <c:layout/>
          <c:overlay val="0"/>
        </c:title>
        <c:numFmt formatCode="General" sourceLinked="1"/>
        <c:majorTickMark val="out"/>
        <c:minorTickMark val="none"/>
        <c:tickLblPos val="nextTo"/>
        <c:crossAx val="71142784"/>
        <c:crosses val="autoZero"/>
        <c:crossBetween val="between"/>
      </c:valAx>
    </c:plotArea>
    <c:plotVisOnly val="1"/>
    <c:dispBlanksAs val="gap"/>
    <c:showDLblsOverMax val="0"/>
  </c:chart>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1" name="Shape 81"/>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182222095"/>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336070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xfrm>
            <a:off x="647704" y="609600"/>
            <a:ext cx="7848601" cy="685800"/>
          </a:xfrm>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dirty="0"/>
              <a:t>Body Level One</a:t>
            </a:r>
          </a:p>
          <a:p>
            <a:pPr lvl="1">
              <a:defRPr sz="1800"/>
            </a:pPr>
            <a:r>
              <a:rPr sz="3200" dirty="0"/>
              <a:t>Body Level Two</a:t>
            </a:r>
          </a:p>
          <a:p>
            <a:pPr lvl="2">
              <a:defRPr sz="1800"/>
            </a:pPr>
            <a:r>
              <a:rPr sz="3200" dirty="0"/>
              <a:t>Body Level Three</a:t>
            </a:r>
          </a:p>
          <a:p>
            <a:pPr lvl="3">
              <a:defRPr sz="1800"/>
            </a:pPr>
            <a:r>
              <a:rPr sz="3200" dirty="0"/>
              <a:t>Body Level Four</a:t>
            </a:r>
          </a:p>
          <a:p>
            <a:pPr lvl="4">
              <a:defRPr sz="1800"/>
            </a:pPr>
            <a:r>
              <a:rPr sz="3200" dirty="0"/>
              <a:t>Body Level Five</a:t>
            </a:r>
          </a:p>
        </p:txBody>
      </p:sp>
      <p:sp>
        <p:nvSpPr>
          <p:cNvPr id="19" name="Shape 19"/>
          <p:cNvSpPr>
            <a:spLocks noGrp="1"/>
          </p:cNvSpPr>
          <p:nvPr>
            <p:ph type="sldNum" sz="quarter" idx="2"/>
          </p:nvPr>
        </p:nvSpPr>
        <p:spPr>
          <a:prstGeom prst="rect">
            <a:avLst/>
          </a:prstGeom>
        </p:spPr>
        <p:txBody>
          <a:bodyPr/>
          <a:lstStyle/>
          <a:p>
            <a:pPr lvl="0"/>
            <a:fld id="{86CB4B4D-7CA3-9044-876B-883B54F8677D}" type="slidenum">
              <a:rPr/>
              <a:pPr lvl="0"/>
              <a:t>‹#›</a:t>
            </a:fld>
            <a:endParaRPr dirty="0"/>
          </a:p>
        </p:txBody>
      </p:sp>
    </p:spTree>
  </p:cSld>
  <p:clrMapOvr>
    <a:masterClrMapping/>
  </p:clrMapOvr>
  <p:transition spd="med"/>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4495801" y="170907"/>
            <a:ext cx="3962400" cy="461665"/>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p>
            <a:pPr marL="0" marR="0" lvl="4" indent="914400" algn="r" defTabSz="914400" eaLnBrk="1" fontAlgn="auto" latinLnBrk="0" hangingPunct="1">
              <a:lnSpc>
                <a:spcPct val="100000"/>
              </a:lnSpc>
              <a:spcBef>
                <a:spcPts val="0"/>
              </a:spcBef>
              <a:spcAft>
                <a:spcPts val="0"/>
              </a:spcAft>
              <a:buClrTx/>
              <a:buSzTx/>
              <a:buFontTx/>
              <a:buNone/>
              <a:tabLst/>
              <a:defRPr sz="1800"/>
            </a:pPr>
            <a:r>
              <a:rPr lang="en-US" sz="1600" b="1" dirty="0" smtClean="0">
                <a:latin typeface="Times New Roman"/>
                <a:ea typeface="Times New Roman"/>
                <a:cs typeface="Times New Roman"/>
                <a:sym typeface="Times New Roman"/>
              </a:rPr>
              <a:t>DCN: &lt;</a:t>
            </a:r>
            <a:r>
              <a:rPr lang="en-US" sz="1400" b="1" dirty="0" smtClean="0">
                <a:latin typeface="Times New Roman"/>
                <a:ea typeface="Times New Roman"/>
                <a:cs typeface="Times New Roman"/>
                <a:sym typeface="Times New Roman"/>
              </a:rPr>
              <a:t>15-15-0208-01-003e</a:t>
            </a:r>
            <a:r>
              <a:rPr lang="en-US" sz="1600" b="1" dirty="0" smtClean="0">
                <a:latin typeface="Times New Roman"/>
                <a:ea typeface="Times New Roman"/>
                <a:cs typeface="Times New Roman"/>
                <a:sym typeface="Times New Roman"/>
              </a:rPr>
              <a:t>&gt;</a:t>
            </a:r>
          </a:p>
          <a:p>
            <a:pPr marL="0" lvl="4" indent="914400" algn="r">
              <a:defRPr sz="1800"/>
            </a:pPr>
            <a:endParaRPr sz="1400" b="1" dirty="0">
              <a:latin typeface="Times New Roman"/>
              <a:ea typeface="Times New Roman"/>
              <a:cs typeface="Times New Roman"/>
              <a:sym typeface="Times New Roman"/>
            </a:endParaRPr>
          </a:p>
        </p:txBody>
      </p:sp>
      <p:sp>
        <p:nvSpPr>
          <p:cNvPr id="3" name="Shape 3"/>
          <p:cNvSpPr/>
          <p:nvPr/>
        </p:nvSpPr>
        <p:spPr>
          <a:xfrm>
            <a:off x="685803" y="6475414"/>
            <a:ext cx="811561"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4" name="Shape 4"/>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 name="Shape 5"/>
          <p:cNvSpPr>
            <a:spLocks noGrp="1"/>
          </p:cNvSpPr>
          <p:nvPr>
            <p:ph type="title"/>
          </p:nvPr>
        </p:nvSpPr>
        <p:spPr>
          <a:xfrm>
            <a:off x="647704" y="609600"/>
            <a:ext cx="7848601" cy="6858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nchor="ctr"/>
          <a:lstStyle/>
          <a:p>
            <a:pPr lvl="0">
              <a:defRPr sz="1800"/>
            </a:pPr>
            <a:r>
              <a:rPr sz="3600"/>
              <a:t>Title Text</a:t>
            </a:r>
          </a:p>
        </p:txBody>
      </p:sp>
      <p:sp>
        <p:nvSpPr>
          <p:cNvPr id="6" name="Shape 6"/>
          <p:cNvSpPr>
            <a:spLocks noGrp="1"/>
          </p:cNvSpPr>
          <p:nvPr>
            <p:ph type="body" idx="1"/>
          </p:nvPr>
        </p:nvSpPr>
        <p:spPr>
          <a:xfrm>
            <a:off x="685802" y="1524000"/>
            <a:ext cx="7772400" cy="48768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lstStyle/>
          <a:p>
            <a:pPr lvl="0">
              <a:defRPr sz="1800"/>
            </a:pPr>
            <a:r>
              <a:rPr sz="3200" dirty="0"/>
              <a:t>Body Level One</a:t>
            </a:r>
          </a:p>
          <a:p>
            <a:pPr lvl="1">
              <a:defRPr sz="1800"/>
            </a:pPr>
            <a:r>
              <a:rPr sz="3200" dirty="0"/>
              <a:t>Body Level Two</a:t>
            </a:r>
          </a:p>
          <a:p>
            <a:pPr lvl="2">
              <a:defRPr sz="1800"/>
            </a:pPr>
            <a:r>
              <a:rPr sz="3200" dirty="0"/>
              <a:t>Body Level Three</a:t>
            </a:r>
          </a:p>
          <a:p>
            <a:pPr lvl="3">
              <a:defRPr sz="1800"/>
            </a:pPr>
            <a:r>
              <a:rPr sz="3200" dirty="0"/>
              <a:t>Body Level Four</a:t>
            </a:r>
          </a:p>
          <a:p>
            <a:pPr lvl="4">
              <a:defRPr sz="1800"/>
            </a:pPr>
            <a:r>
              <a:rPr sz="3200" dirty="0"/>
              <a:t>Body Level Five</a:t>
            </a:r>
          </a:p>
        </p:txBody>
      </p:sp>
      <p:sp>
        <p:nvSpPr>
          <p:cNvPr id="7" name="Shape 7"/>
          <p:cNvSpPr>
            <a:spLocks noGrp="1"/>
          </p:cNvSpPr>
          <p:nvPr>
            <p:ph type="sldNum" sz="quarter" idx="2"/>
          </p:nvPr>
        </p:nvSpPr>
        <p:spPr>
          <a:xfrm>
            <a:off x="4527550" y="6475414"/>
            <a:ext cx="179536" cy="184666"/>
          </a:xfrm>
          <a:prstGeom prst="rect">
            <a:avLst/>
          </a:prstGeom>
          <a:ln w="12700">
            <a:miter lim="400000"/>
          </a:ln>
        </p:spPr>
        <p:txBody>
          <a:bodyPr wrap="none" lIns="0" tIns="0" rIns="0" bIns="0">
            <a:spAutoFit/>
          </a:bodyPr>
          <a:lstStyle>
            <a:lvl1pPr algn="ctr">
              <a:defRPr>
                <a:latin typeface="Times New Roman"/>
                <a:ea typeface="Times New Roman"/>
                <a:cs typeface="Times New Roman"/>
                <a:sym typeface="Times New Roman"/>
              </a:defRPr>
            </a:lvl1pPr>
          </a:lstStyle>
          <a:p>
            <a:pPr lvl="0"/>
            <a:fld id="{86CB4B4D-7CA3-9044-876B-883B54F8677D}" type="slidenum">
              <a:rPr/>
              <a:pPr lvl="0"/>
              <a:t>‹#›</a:t>
            </a:fld>
            <a:endParaRPr dirty="0"/>
          </a:p>
        </p:txBody>
      </p:sp>
      <p:sp>
        <p:nvSpPr>
          <p:cNvPr id="8" name="Shape 8"/>
          <p:cNvSpPr/>
          <p:nvPr/>
        </p:nvSpPr>
        <p:spPr>
          <a:xfrm>
            <a:off x="646381" y="152400"/>
            <a:ext cx="747960" cy="276999"/>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b="1"/>
            </a:lvl1pPr>
          </a:lstStyle>
          <a:p>
            <a:pPr lvl="0">
              <a:defRPr sz="1800" b="0"/>
            </a:pPr>
            <a:r>
              <a:rPr lang="en-US" sz="1200" b="1" dirty="0" smtClean="0"/>
              <a:t>Mar 2015</a:t>
            </a:r>
            <a:endParaRPr sz="1200" b="1" dirty="0"/>
          </a:p>
        </p:txBody>
      </p:sp>
    </p:spTree>
  </p:cSld>
  <p:clrMap bg1="lt1" tx1="dk1" bg2="lt2" tx2="dk2" accent1="accent1" accent2="accent2" accent3="accent3" accent4="accent4" accent5="accent5" accent6="accent6" hlink="hlink" folHlink="folHlink"/>
  <p:sldLayoutIdLst>
    <p:sldLayoutId id="2147483650" r:id="rId1"/>
  </p:sldLayoutIdLst>
  <p:transition spd="med"/>
  <p:timing>
    <p:tnLst>
      <p:par>
        <p:cTn id="1" dur="indefinite" restart="never" nodeType="tmRoot"/>
      </p:par>
    </p:tnLst>
  </p:timing>
  <p:hf hdr="0" ftr="0" dt="0"/>
  <p:txStyles>
    <p:titleStyle>
      <a:lvl1pPr algn="ctr">
        <a:defRPr sz="3600">
          <a:latin typeface="Times New Roman"/>
          <a:ea typeface="Times New Roman"/>
          <a:cs typeface="Times New Roman"/>
          <a:sym typeface="Times New Roman"/>
        </a:defRPr>
      </a:lvl1pPr>
      <a:lvl2pPr algn="ctr">
        <a:defRPr sz="3600">
          <a:latin typeface="Times New Roman"/>
          <a:ea typeface="Times New Roman"/>
          <a:cs typeface="Times New Roman"/>
          <a:sym typeface="Times New Roman"/>
        </a:defRPr>
      </a:lvl2pPr>
      <a:lvl3pPr algn="ctr">
        <a:defRPr sz="3600">
          <a:latin typeface="Times New Roman"/>
          <a:ea typeface="Times New Roman"/>
          <a:cs typeface="Times New Roman"/>
          <a:sym typeface="Times New Roman"/>
        </a:defRPr>
      </a:lvl3pPr>
      <a:lvl4pPr algn="ctr">
        <a:defRPr sz="3600">
          <a:latin typeface="Times New Roman"/>
          <a:ea typeface="Times New Roman"/>
          <a:cs typeface="Times New Roman"/>
          <a:sym typeface="Times New Roman"/>
        </a:defRPr>
      </a:lvl4pPr>
      <a:lvl5pPr algn="ctr">
        <a:defRPr sz="3600">
          <a:latin typeface="Times New Roman"/>
          <a:ea typeface="Times New Roman"/>
          <a:cs typeface="Times New Roman"/>
          <a:sym typeface="Times New Roman"/>
        </a:defRPr>
      </a:lvl5pPr>
      <a:lvl6pPr indent="457200" algn="ctr">
        <a:defRPr sz="3600">
          <a:latin typeface="Times New Roman"/>
          <a:ea typeface="Times New Roman"/>
          <a:cs typeface="Times New Roman"/>
          <a:sym typeface="Times New Roman"/>
        </a:defRPr>
      </a:lvl6pPr>
      <a:lvl7pPr indent="914400" algn="ctr">
        <a:defRPr sz="3600">
          <a:latin typeface="Times New Roman"/>
          <a:ea typeface="Times New Roman"/>
          <a:cs typeface="Times New Roman"/>
          <a:sym typeface="Times New Roman"/>
        </a:defRPr>
      </a:lvl7pPr>
      <a:lvl8pPr indent="1371600" algn="ctr">
        <a:defRPr sz="3600">
          <a:latin typeface="Times New Roman"/>
          <a:ea typeface="Times New Roman"/>
          <a:cs typeface="Times New Roman"/>
          <a:sym typeface="Times New Roman"/>
        </a:defRPr>
      </a:lvl8pPr>
      <a:lvl9pPr indent="1828800" algn="ctr">
        <a:defRPr sz="3600">
          <a:latin typeface="Times New Roman"/>
          <a:ea typeface="Times New Roman"/>
          <a:cs typeface="Times New Roman"/>
          <a:sym typeface="Times New Roman"/>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p:bodyStyle>
    <p:otherStyle>
      <a:lvl1pPr algn="ctr">
        <a:defRPr sz="1200">
          <a:solidFill>
            <a:schemeClr val="tx1"/>
          </a:solidFill>
          <a:latin typeface="+mn-lt"/>
          <a:ea typeface="+mn-ea"/>
          <a:cs typeface="+mn-cs"/>
          <a:sym typeface="Times New Roman"/>
        </a:defRPr>
      </a:lvl1pPr>
      <a:lvl2pPr indent="457200" algn="ctr">
        <a:defRPr sz="1200">
          <a:solidFill>
            <a:schemeClr val="tx1"/>
          </a:solidFill>
          <a:latin typeface="+mn-lt"/>
          <a:ea typeface="+mn-ea"/>
          <a:cs typeface="+mn-cs"/>
          <a:sym typeface="Times New Roman"/>
        </a:defRPr>
      </a:lvl2pPr>
      <a:lvl3pPr indent="914400" algn="ctr">
        <a:defRPr sz="1200">
          <a:solidFill>
            <a:schemeClr val="tx1"/>
          </a:solidFill>
          <a:latin typeface="+mn-lt"/>
          <a:ea typeface="+mn-ea"/>
          <a:cs typeface="+mn-cs"/>
          <a:sym typeface="Times New Roman"/>
        </a:defRPr>
      </a:lvl3pPr>
      <a:lvl4pPr indent="1371600" algn="ctr">
        <a:defRPr sz="1200">
          <a:solidFill>
            <a:schemeClr val="tx1"/>
          </a:solidFill>
          <a:latin typeface="+mn-lt"/>
          <a:ea typeface="+mn-ea"/>
          <a:cs typeface="+mn-cs"/>
          <a:sym typeface="Times New Roman"/>
        </a:defRPr>
      </a:lvl4pPr>
      <a:lvl5pPr indent="1828800" algn="ctr">
        <a:defRPr sz="1200">
          <a:solidFill>
            <a:schemeClr val="tx1"/>
          </a:solidFill>
          <a:latin typeface="+mn-lt"/>
          <a:ea typeface="+mn-ea"/>
          <a:cs typeface="+mn-cs"/>
          <a:sym typeface="Times New Roman"/>
        </a:defRPr>
      </a:lvl5pPr>
      <a:lvl6pPr indent="2286000" algn="ctr">
        <a:defRPr sz="1200">
          <a:solidFill>
            <a:schemeClr val="tx1"/>
          </a:solidFill>
          <a:latin typeface="+mn-lt"/>
          <a:ea typeface="+mn-ea"/>
          <a:cs typeface="+mn-cs"/>
          <a:sym typeface="Times New Roman"/>
        </a:defRPr>
      </a:lvl6pPr>
      <a:lvl7pPr indent="2743200" algn="ctr">
        <a:defRPr sz="1200">
          <a:solidFill>
            <a:schemeClr val="tx1"/>
          </a:solidFill>
          <a:latin typeface="+mn-lt"/>
          <a:ea typeface="+mn-ea"/>
          <a:cs typeface="+mn-cs"/>
          <a:sym typeface="Times New Roman"/>
        </a:defRPr>
      </a:lvl7pPr>
      <a:lvl8pPr indent="3200400" algn="ctr">
        <a:defRPr sz="1200">
          <a:solidFill>
            <a:schemeClr val="tx1"/>
          </a:solidFill>
          <a:latin typeface="+mn-lt"/>
          <a:ea typeface="+mn-ea"/>
          <a:cs typeface="+mn-cs"/>
          <a:sym typeface="Times New Roman"/>
        </a:defRPr>
      </a:lvl8pPr>
      <a:lvl9pPr indent="3657600" algn="ct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85"/>
          <p:cNvSpPr/>
          <p:nvPr/>
        </p:nvSpPr>
        <p:spPr>
          <a:xfrm>
            <a:off x="152400" y="609602"/>
            <a:ext cx="8839200" cy="4293483"/>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lgn="ctr">
              <a:defRPr sz="1800"/>
            </a:pPr>
            <a:r>
              <a:rPr b="1" u="sng" dirty="0">
                <a:effectLst>
                  <a:outerShdw blurRad="38100" dist="38100" dir="2700000" rotWithShape="0">
                    <a:srgbClr val="C0C0C0"/>
                  </a:outerShdw>
                </a:effectLst>
                <a:latin typeface="Times New Roman"/>
                <a:ea typeface="Times New Roman"/>
                <a:cs typeface="Times New Roman"/>
                <a:sym typeface="Times New Roman"/>
              </a:rPr>
              <a:t>Project: IEEE P802.15 Working Group for Wireless Personal Area Networks (WPANs)</a:t>
            </a:r>
            <a:endParaRPr sz="1600" b="1" dirty="0">
              <a:latin typeface="Times New Roman"/>
              <a:ea typeface="Times New Roman"/>
              <a:cs typeface="Times New Roman"/>
              <a:sym typeface="Times New Roman"/>
            </a:endParaRPr>
          </a:p>
          <a:p>
            <a:pPr lvl="0">
              <a:defRPr sz="1800"/>
            </a:pPr>
            <a:endParaRPr sz="16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Submission Title: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Proposed project timeline</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Date Submitted: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09 March</a:t>
            </a:r>
            <a:r>
              <a:rPr sz="1600" dirty="0" smtClean="0">
                <a:solidFill>
                  <a:srgbClr val="FF0000"/>
                </a:solidFill>
                <a:latin typeface="Times New Roman"/>
                <a:ea typeface="Times New Roman"/>
                <a:cs typeface="Times New Roman"/>
                <a:sym typeface="Times New Roman"/>
              </a:rPr>
              <a:t> 201</a:t>
            </a:r>
            <a:r>
              <a:rPr lang="en-US" sz="1600" dirty="0" smtClean="0">
                <a:solidFill>
                  <a:srgbClr val="FF0000"/>
                </a:solidFill>
                <a:latin typeface="Times New Roman"/>
                <a:ea typeface="Times New Roman"/>
                <a:cs typeface="Times New Roman"/>
                <a:sym typeface="Times New Roman"/>
              </a:rPr>
              <a:t>5</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Source: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 Estrada</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Company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Sony Electronics, </a:t>
            </a:r>
            <a:r>
              <a:rPr lang="en-US" sz="1600" dirty="0" err="1" smtClean="0">
                <a:solidFill>
                  <a:srgbClr val="FF0000"/>
                </a:solidFill>
                <a:latin typeface="Times New Roman"/>
                <a:ea typeface="Times New Roman"/>
                <a:cs typeface="Times New Roman"/>
                <a:sym typeface="Times New Roman"/>
              </a:rPr>
              <a:t>Inc</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Address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San Diego, CA</a:t>
            </a:r>
            <a:r>
              <a:rPr sz="1600" dirty="0" smtClean="0">
                <a:solidFill>
                  <a:srgbClr val="FF0000"/>
                </a:solidFill>
                <a:latin typeface="Times New Roman"/>
                <a:ea typeface="Times New Roman"/>
                <a:cs typeface="Times New Roman"/>
                <a:sym typeface="Times New Roman"/>
              </a:rPr>
              <a:t>, </a:t>
            </a:r>
            <a:r>
              <a:rPr sz="1600" dirty="0">
                <a:solidFill>
                  <a:srgbClr val="FF0000"/>
                </a:solidFill>
                <a:latin typeface="Times New Roman"/>
                <a:ea typeface="Times New Roman"/>
                <a:cs typeface="Times New Roman"/>
                <a:sym typeface="Times New Roman"/>
              </a:rPr>
              <a:t>USA</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Voice:[</a:t>
            </a:r>
            <a:r>
              <a:rPr sz="1600" dirty="0">
                <a:solidFill>
                  <a:srgbClr val="FF0000"/>
                </a:solidFill>
                <a:latin typeface="Times New Roman"/>
                <a:ea typeface="Times New Roman"/>
                <a:cs typeface="Times New Roman"/>
                <a:sym typeface="Times New Roman"/>
              </a:rPr>
              <a:t>+</a:t>
            </a:r>
            <a:r>
              <a:rPr sz="1600" dirty="0" smtClean="0">
                <a:solidFill>
                  <a:srgbClr val="FF0000"/>
                </a:solidFill>
                <a:latin typeface="Times New Roman"/>
                <a:ea typeface="Times New Roman"/>
                <a:cs typeface="Times New Roman"/>
                <a:sym typeface="Times New Roman"/>
              </a:rPr>
              <a:t>1.</a:t>
            </a:r>
            <a:r>
              <a:rPr lang="en-US" sz="1600" dirty="0" smtClean="0">
                <a:solidFill>
                  <a:srgbClr val="FF0000"/>
                </a:solidFill>
                <a:latin typeface="Times New Roman"/>
                <a:ea typeface="Times New Roman"/>
                <a:cs typeface="Times New Roman"/>
                <a:sym typeface="Times New Roman"/>
              </a:rPr>
              <a:t>858.942.5483</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E-Mail</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Andrew.Estrada@am.sony.com</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Re: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Proposed project timeline</a:t>
            </a:r>
            <a:r>
              <a:rPr sz="1600" dirty="0" smtClean="0">
                <a:latin typeface="Times New Roman"/>
                <a:ea typeface="Times New Roman"/>
                <a:cs typeface="Times New Roman"/>
                <a:sym typeface="Times New Roman"/>
              </a:rPr>
              <a:t>]</a:t>
            </a:r>
            <a:r>
              <a:rPr sz="1200" dirty="0">
                <a:solidFill>
                  <a:srgbClr val="3333CC"/>
                </a:solidFill>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Abstract:</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Purpose:</a:t>
            </a:r>
            <a:r>
              <a:rPr sz="1600" dirty="0">
                <a:latin typeface="Times New Roman"/>
                <a:ea typeface="Times New Roman"/>
                <a:cs typeface="Times New Roman"/>
                <a:sym typeface="Times New Roman"/>
              </a:rPr>
              <a:t>	[]</a:t>
            </a:r>
          </a:p>
          <a:p>
            <a:pPr lvl="0">
              <a:defRPr sz="1800"/>
            </a:pPr>
            <a:r>
              <a:rPr sz="1600" b="1" dirty="0">
                <a:latin typeface="Times New Roman"/>
                <a:ea typeface="Times New Roman"/>
                <a:cs typeface="Times New Roman"/>
                <a:sym typeface="Times New Roman"/>
              </a:rPr>
              <a:t>Notice:</a:t>
            </a:r>
            <a:r>
              <a:rPr sz="1600" dirty="0">
                <a:latin typeface="Times New Roman"/>
                <a:ea typeface="Times New Roman"/>
                <a:cs typeface="Times New Roman"/>
                <a:sym typeface="Times New Roman"/>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Release:</a:t>
            </a:r>
            <a:r>
              <a:rPr sz="1600" dirty="0">
                <a:latin typeface="Times New Roman"/>
                <a:ea typeface="Times New Roman"/>
                <a:cs typeface="Times New Roman"/>
                <a:sym typeface="Times New Roman"/>
              </a:rPr>
              <a:t>	The contributor acknowledges and accepts that this contribution becomes the property of IEEE and may be made publicly available by P802.15.	</a:t>
            </a:r>
          </a:p>
        </p:txBody>
      </p:sp>
      <p:sp>
        <p:nvSpPr>
          <p:cNvPr id="7" name="Slide Number Placeholder 6"/>
          <p:cNvSpPr>
            <a:spLocks noGrp="1"/>
          </p:cNvSpPr>
          <p:nvPr>
            <p:ph type="sldNum" sz="quarter" idx="2"/>
          </p:nvPr>
        </p:nvSpPr>
        <p:spPr/>
        <p:txBody>
          <a:bodyPr/>
          <a:lstStyle/>
          <a:p>
            <a:pPr lvl="0"/>
            <a:fld id="{86CB4B4D-7CA3-9044-876B-883B54F8677D}" type="slidenum">
              <a:rPr lang="en-US" smtClean="0"/>
              <a:pPr lvl="0"/>
              <a:t>1</a:t>
            </a:fld>
            <a:endParaRPr lang="en-US" dirty="0"/>
          </a:p>
        </p:txBody>
      </p:sp>
    </p:spTree>
    <p:extLst>
      <p:ext uri="{BB962C8B-B14F-4D97-AF65-F5344CB8AC3E}">
        <p14:creationId xmlns:p14="http://schemas.microsoft.com/office/powerpoint/2010/main" val="382310363"/>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 Plan Details</a:t>
            </a:r>
            <a:endParaRPr lang="en-US" dirty="0"/>
          </a:p>
        </p:txBody>
      </p:sp>
      <p:sp>
        <p:nvSpPr>
          <p:cNvPr id="3" name="Text Placeholder 2"/>
          <p:cNvSpPr>
            <a:spLocks noGrp="1"/>
          </p:cNvSpPr>
          <p:nvPr>
            <p:ph type="body" idx="1"/>
          </p:nvPr>
        </p:nvSpPr>
        <p:spPr>
          <a:xfrm>
            <a:off x="533400" y="1371600"/>
            <a:ext cx="8229600" cy="5029200"/>
          </a:xfrm>
        </p:spPr>
        <p:txBody>
          <a:bodyPr/>
          <a:lstStyle/>
          <a:p>
            <a:pPr>
              <a:spcBef>
                <a:spcPts val="0"/>
              </a:spcBef>
              <a:tabLst>
                <a:tab pos="3657600" algn="l"/>
              </a:tabLst>
            </a:pPr>
            <a:r>
              <a:rPr lang="en-US" sz="2000" dirty="0"/>
              <a:t>PAR/CSD </a:t>
            </a:r>
            <a:r>
              <a:rPr lang="en-US" sz="2000" dirty="0" smtClean="0"/>
              <a:t>Approval</a:t>
            </a:r>
          </a:p>
          <a:p>
            <a:pPr lvl="1">
              <a:spcBef>
                <a:spcPts val="0"/>
              </a:spcBef>
              <a:tabLst>
                <a:tab pos="3657600" algn="l"/>
              </a:tabLst>
            </a:pPr>
            <a:r>
              <a:rPr lang="en-US" sz="2000" dirty="0" smtClean="0"/>
              <a:t>EC	2015 March 11</a:t>
            </a:r>
          </a:p>
          <a:p>
            <a:pPr lvl="1">
              <a:spcBef>
                <a:spcPts val="0"/>
              </a:spcBef>
              <a:tabLst>
                <a:tab pos="3657600" algn="l"/>
              </a:tabLst>
            </a:pPr>
            <a:r>
              <a:rPr lang="en-US" sz="2000" dirty="0" err="1" smtClean="0"/>
              <a:t>NesCom</a:t>
            </a:r>
            <a:r>
              <a:rPr lang="en-US" sz="2000" dirty="0" smtClean="0"/>
              <a:t>	2015 March 27</a:t>
            </a:r>
            <a:endParaRPr lang="en-US" sz="2000" dirty="0"/>
          </a:p>
          <a:p>
            <a:pPr>
              <a:spcBef>
                <a:spcPts val="0"/>
              </a:spcBef>
              <a:tabLst>
                <a:tab pos="3657600" algn="l"/>
              </a:tabLst>
            </a:pPr>
            <a:r>
              <a:rPr lang="en-US" sz="2000" dirty="0" smtClean="0"/>
              <a:t>WG </a:t>
            </a:r>
            <a:r>
              <a:rPr lang="en-US" sz="2000" dirty="0"/>
              <a:t>Letter </a:t>
            </a:r>
            <a:r>
              <a:rPr lang="en-US" sz="2000" dirty="0" smtClean="0"/>
              <a:t>Ballot	</a:t>
            </a:r>
            <a:endParaRPr lang="en-US" sz="2000" dirty="0"/>
          </a:p>
          <a:p>
            <a:pPr lvl="1">
              <a:spcBef>
                <a:spcPts val="0"/>
              </a:spcBef>
              <a:tabLst>
                <a:tab pos="3657600" algn="l"/>
              </a:tabLst>
            </a:pPr>
            <a:r>
              <a:rPr lang="en-US" sz="2000" dirty="0" smtClean="0"/>
              <a:t>Initial	2016 Jan? (10 months from PAR)</a:t>
            </a:r>
          </a:p>
          <a:p>
            <a:pPr lvl="1">
              <a:spcBef>
                <a:spcPts val="0"/>
              </a:spcBef>
              <a:tabLst>
                <a:tab pos="3657600" algn="l"/>
              </a:tabLst>
            </a:pPr>
            <a:r>
              <a:rPr lang="en-US" sz="2000" dirty="0" smtClean="0"/>
              <a:t>Recirc1</a:t>
            </a:r>
          </a:p>
          <a:p>
            <a:pPr lvl="1">
              <a:spcBef>
                <a:spcPts val="0"/>
              </a:spcBef>
              <a:tabLst>
                <a:tab pos="3657600" algn="l"/>
              </a:tabLst>
            </a:pPr>
            <a:r>
              <a:rPr lang="en-US" sz="2000" dirty="0" smtClean="0"/>
              <a:t>Recirc2</a:t>
            </a:r>
          </a:p>
          <a:p>
            <a:pPr>
              <a:spcBef>
                <a:spcPts val="0"/>
              </a:spcBef>
              <a:tabLst>
                <a:tab pos="3657600" algn="l"/>
              </a:tabLst>
            </a:pPr>
            <a:r>
              <a:rPr lang="en-US" sz="2000" dirty="0" smtClean="0"/>
              <a:t>Form Sponsor Ballot Pool</a:t>
            </a:r>
          </a:p>
          <a:p>
            <a:pPr>
              <a:spcBef>
                <a:spcPts val="0"/>
              </a:spcBef>
              <a:tabLst>
                <a:tab pos="3657600" algn="l"/>
              </a:tabLst>
            </a:pPr>
            <a:r>
              <a:rPr lang="en-US" sz="2000" dirty="0" smtClean="0"/>
              <a:t>MEC/MDR Done</a:t>
            </a:r>
          </a:p>
          <a:p>
            <a:pPr>
              <a:spcBef>
                <a:spcPts val="0"/>
              </a:spcBef>
              <a:tabLst>
                <a:tab pos="3657600" algn="l"/>
              </a:tabLst>
            </a:pPr>
            <a:r>
              <a:rPr lang="en-US" sz="2000" dirty="0" smtClean="0"/>
              <a:t>IEEE-SA Sponsor Ballot</a:t>
            </a:r>
          </a:p>
          <a:p>
            <a:pPr lvl="1">
              <a:spcBef>
                <a:spcPts val="0"/>
              </a:spcBef>
              <a:tabLst>
                <a:tab pos="3657600" algn="l"/>
              </a:tabLst>
            </a:pPr>
            <a:r>
              <a:rPr lang="en-US" sz="2000" dirty="0" smtClean="0"/>
              <a:t>Initial	2017 Jan? (12 months from initial LB)</a:t>
            </a:r>
          </a:p>
          <a:p>
            <a:pPr lvl="1">
              <a:spcBef>
                <a:spcPts val="0"/>
              </a:spcBef>
              <a:tabLst>
                <a:tab pos="3657600" algn="l"/>
              </a:tabLst>
            </a:pPr>
            <a:r>
              <a:rPr lang="en-US" sz="2000" dirty="0" err="1" smtClean="0"/>
              <a:t>Recirc</a:t>
            </a:r>
            <a:endParaRPr lang="en-US" sz="2000" dirty="0" smtClean="0"/>
          </a:p>
          <a:p>
            <a:pPr lvl="1">
              <a:spcBef>
                <a:spcPts val="0"/>
              </a:spcBef>
              <a:tabLst>
                <a:tab pos="3657600" algn="l"/>
              </a:tabLst>
            </a:pPr>
            <a:r>
              <a:rPr lang="en-US" sz="2000" dirty="0" err="1" smtClean="0"/>
              <a:t>Recirc</a:t>
            </a:r>
            <a:endParaRPr lang="en-US" sz="2000" dirty="0" smtClean="0"/>
          </a:p>
          <a:p>
            <a:pPr>
              <a:spcBef>
                <a:spcPts val="0"/>
              </a:spcBef>
              <a:tabLst>
                <a:tab pos="3657600" algn="l"/>
              </a:tabLst>
            </a:pPr>
            <a:r>
              <a:rPr lang="en-US" sz="2000" dirty="0" smtClean="0"/>
              <a:t>Final WG and EC approval</a:t>
            </a:r>
          </a:p>
          <a:p>
            <a:pPr>
              <a:spcBef>
                <a:spcPts val="0"/>
              </a:spcBef>
              <a:tabLst>
                <a:tab pos="3657600" algn="l"/>
              </a:tabLst>
            </a:pPr>
            <a:r>
              <a:rPr lang="en-US" sz="2000" dirty="0" smtClean="0"/>
              <a:t>Final </a:t>
            </a:r>
            <a:r>
              <a:rPr lang="en-US" sz="2000" dirty="0" err="1" smtClean="0"/>
              <a:t>RevCom</a:t>
            </a:r>
            <a:r>
              <a:rPr lang="en-US" sz="2000" dirty="0" smtClean="0"/>
              <a:t> approval	2017 May (26 months total)</a:t>
            </a:r>
            <a:endParaRPr lang="en-US" sz="2000" dirty="0"/>
          </a:p>
        </p:txBody>
      </p:sp>
      <p:sp>
        <p:nvSpPr>
          <p:cNvPr id="4" name="Slide Number Placeholder 3"/>
          <p:cNvSpPr>
            <a:spLocks noGrp="1"/>
          </p:cNvSpPr>
          <p:nvPr>
            <p:ph type="sldNum" sz="quarter" idx="2"/>
          </p:nvPr>
        </p:nvSpPr>
        <p:spPr/>
        <p:txBody>
          <a:bodyPr/>
          <a:lstStyle/>
          <a:p>
            <a:pPr lvl="0"/>
            <a:fld id="{86CB4B4D-7CA3-9044-876B-883B54F8677D}" type="slidenum">
              <a:rPr lang="en-US" smtClean="0"/>
              <a:pPr lvl="0"/>
              <a:t>2</a:t>
            </a:fld>
            <a:endParaRPr lang="en-US" dirty="0"/>
          </a:p>
        </p:txBody>
      </p:sp>
    </p:spTree>
    <p:extLst>
      <p:ext uri="{BB962C8B-B14F-4D97-AF65-F5344CB8AC3E}">
        <p14:creationId xmlns:p14="http://schemas.microsoft.com/office/powerpoint/2010/main" val="112315273"/>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Letter Ballot details</a:t>
            </a:r>
            <a:endParaRPr lang="en-US" dirty="0"/>
          </a:p>
        </p:txBody>
      </p:sp>
      <p:sp>
        <p:nvSpPr>
          <p:cNvPr id="3" name="Text Placeholder 2"/>
          <p:cNvSpPr>
            <a:spLocks noGrp="1"/>
          </p:cNvSpPr>
          <p:nvPr>
            <p:ph type="body" idx="1"/>
          </p:nvPr>
        </p:nvSpPr>
        <p:spPr>
          <a:xfrm>
            <a:off x="533400" y="1371600"/>
            <a:ext cx="8229600" cy="5029200"/>
          </a:xfrm>
        </p:spPr>
        <p:txBody>
          <a:bodyPr/>
          <a:lstStyle/>
          <a:p>
            <a:pPr>
              <a:spcBef>
                <a:spcPts val="0"/>
              </a:spcBef>
              <a:tabLst>
                <a:tab pos="3657600" algn="l"/>
              </a:tabLst>
            </a:pPr>
            <a:r>
              <a:rPr lang="en-US" sz="2000" dirty="0" smtClean="0"/>
              <a:t>January 2016 Session</a:t>
            </a:r>
          </a:p>
          <a:p>
            <a:pPr lvl="1">
              <a:spcBef>
                <a:spcPts val="0"/>
              </a:spcBef>
              <a:tabLst>
                <a:tab pos="3657600" algn="l"/>
              </a:tabLst>
            </a:pPr>
            <a:r>
              <a:rPr lang="en-US" sz="2000" dirty="0" smtClean="0"/>
              <a:t>The TG and WG move to submit draft specification to Letter Ballot.</a:t>
            </a:r>
          </a:p>
          <a:p>
            <a:pPr lvl="1">
              <a:spcBef>
                <a:spcPts val="0"/>
              </a:spcBef>
              <a:tabLst>
                <a:tab pos="3657600" algn="l"/>
              </a:tabLst>
            </a:pPr>
            <a:r>
              <a:rPr lang="en-US" sz="2000" dirty="0" smtClean="0"/>
              <a:t>WG submits to Letter Ballot at the end of the session</a:t>
            </a:r>
          </a:p>
          <a:p>
            <a:pPr lvl="1">
              <a:spcBef>
                <a:spcPts val="0"/>
              </a:spcBef>
              <a:tabLst>
                <a:tab pos="3657600" algn="l"/>
              </a:tabLst>
            </a:pPr>
            <a:r>
              <a:rPr lang="en-US" sz="2000" dirty="0" smtClean="0"/>
              <a:t>30 days to issue all comments</a:t>
            </a:r>
          </a:p>
          <a:p>
            <a:pPr lvl="1">
              <a:spcBef>
                <a:spcPts val="0"/>
              </a:spcBef>
              <a:tabLst>
                <a:tab pos="3657600" algn="l"/>
              </a:tabLst>
            </a:pPr>
            <a:r>
              <a:rPr lang="en-US" sz="2000" dirty="0" smtClean="0"/>
              <a:t>TG responds to all comments (as long as it takes)</a:t>
            </a:r>
          </a:p>
          <a:p>
            <a:pPr lvl="1">
              <a:spcBef>
                <a:spcPts val="0"/>
              </a:spcBef>
              <a:tabLst>
                <a:tab pos="3657600" algn="l"/>
              </a:tabLst>
            </a:pPr>
            <a:r>
              <a:rPr lang="en-US" sz="2000" dirty="0" smtClean="0"/>
              <a:t>Recirculate 2</a:t>
            </a:r>
            <a:r>
              <a:rPr lang="en-US" sz="2000" baseline="30000" dirty="0" smtClean="0"/>
              <a:t>nd</a:t>
            </a:r>
            <a:r>
              <a:rPr lang="en-US" sz="2000" dirty="0" smtClean="0"/>
              <a:t> draft specification</a:t>
            </a:r>
            <a:endParaRPr lang="en-US" sz="2000" dirty="0"/>
          </a:p>
        </p:txBody>
      </p:sp>
      <p:sp>
        <p:nvSpPr>
          <p:cNvPr id="4" name="Slide Number Placeholder 3"/>
          <p:cNvSpPr>
            <a:spLocks noGrp="1"/>
          </p:cNvSpPr>
          <p:nvPr>
            <p:ph type="sldNum" sz="quarter" idx="2"/>
          </p:nvPr>
        </p:nvSpPr>
        <p:spPr/>
        <p:txBody>
          <a:bodyPr/>
          <a:lstStyle/>
          <a:p>
            <a:pPr lvl="0"/>
            <a:fld id="{86CB4B4D-7CA3-9044-876B-883B54F8677D}" type="slidenum">
              <a:rPr lang="en-US" smtClean="0"/>
              <a:pPr lvl="0"/>
              <a:t>3</a:t>
            </a:fld>
            <a:endParaRPr lang="en-US" dirty="0"/>
          </a:p>
        </p:txBody>
      </p:sp>
    </p:spTree>
    <p:extLst>
      <p:ext uri="{BB962C8B-B14F-4D97-AF65-F5344CB8AC3E}">
        <p14:creationId xmlns:p14="http://schemas.microsoft.com/office/powerpoint/2010/main" val="3945021770"/>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Call for Proposal</a:t>
            </a:r>
            <a:endParaRPr lang="en-US" dirty="0"/>
          </a:p>
        </p:txBody>
      </p:sp>
      <p:sp>
        <p:nvSpPr>
          <p:cNvPr id="4" name="Down Arrow Callout 3"/>
          <p:cNvSpPr/>
          <p:nvPr/>
        </p:nvSpPr>
        <p:spPr>
          <a:xfrm>
            <a:off x="1981200" y="22860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2400" b="0" i="0" u="none" strike="noStrike" cap="none" spc="0" normalizeH="0" baseline="0" dirty="0" smtClean="0">
                <a:ln>
                  <a:noFill/>
                </a:ln>
                <a:solidFill>
                  <a:srgbClr val="000000"/>
                </a:solidFill>
                <a:effectLst/>
                <a:uFillTx/>
                <a:latin typeface="Arial"/>
                <a:ea typeface="Arial"/>
                <a:cs typeface="Arial"/>
                <a:sym typeface="Arial"/>
              </a:rPr>
              <a:t>May</a:t>
            </a:r>
          </a:p>
          <a:p>
            <a:pPr marL="0" marR="0" indent="0" algn="ctr" defTabSz="914400" rtl="0" fontAlgn="auto" latinLnBrk="1" hangingPunct="0">
              <a:lnSpc>
                <a:spcPct val="100000"/>
              </a:lnSpc>
              <a:spcBef>
                <a:spcPts val="0"/>
              </a:spcBef>
              <a:spcAft>
                <a:spcPts val="0"/>
              </a:spcAft>
              <a:buClrTx/>
              <a:buSzTx/>
              <a:buFontTx/>
              <a:buNone/>
              <a:tabLst/>
            </a:pPr>
            <a:r>
              <a:rPr lang="en-US" sz="1600" dirty="0" smtClean="0">
                <a:solidFill>
                  <a:srgbClr val="000000"/>
                </a:solidFill>
              </a:rPr>
              <a:t>Vancouver</a:t>
            </a:r>
          </a:p>
          <a:p>
            <a:pPr marL="0" marR="0" indent="0" algn="ctr" defTabSz="914400" rtl="0" fontAlgn="auto" latinLnBrk="1" hangingPunct="0">
              <a:lnSpc>
                <a:spcPct val="100000"/>
              </a:lnSpc>
              <a:spcBef>
                <a:spcPts val="0"/>
              </a:spcBef>
              <a:spcAft>
                <a:spcPts val="0"/>
              </a:spcAft>
              <a:buClrTx/>
              <a:buSzTx/>
              <a:buFontTx/>
              <a:buNone/>
              <a:tabLst/>
            </a:pPr>
            <a:r>
              <a:rPr kumimoji="0" lang="en-US" sz="1600" b="0" i="0" u="none" strike="noStrike" cap="none" spc="0" normalizeH="0" baseline="0" dirty="0" smtClean="0">
                <a:ln>
                  <a:noFill/>
                </a:ln>
                <a:solidFill>
                  <a:srgbClr val="000000"/>
                </a:solidFill>
                <a:effectLst/>
                <a:uFillTx/>
                <a:sym typeface="Arial"/>
              </a:rPr>
              <a:t>10-15</a:t>
            </a:r>
            <a:endParaRPr kumimoji="0" lang="en-US" sz="1600" b="0" i="0" u="none" strike="noStrike" cap="none" spc="0" normalizeH="0" baseline="0" dirty="0">
              <a:ln>
                <a:noFill/>
              </a:ln>
              <a:solidFill>
                <a:srgbClr val="000000"/>
              </a:solidFill>
              <a:effectLst/>
              <a:uFillTx/>
              <a:sym typeface="Arial"/>
            </a:endParaRPr>
          </a:p>
        </p:txBody>
      </p:sp>
      <p:sp>
        <p:nvSpPr>
          <p:cNvPr id="5" name="Down Arrow Callout 4"/>
          <p:cNvSpPr/>
          <p:nvPr/>
        </p:nvSpPr>
        <p:spPr>
          <a:xfrm>
            <a:off x="4343400" y="22860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2400" b="0" i="0" u="none" strike="noStrike" cap="none" spc="0" normalizeH="0" baseline="0" dirty="0" smtClean="0">
                <a:ln>
                  <a:noFill/>
                </a:ln>
                <a:solidFill>
                  <a:srgbClr val="000000"/>
                </a:solidFill>
                <a:effectLst/>
                <a:uFillTx/>
                <a:latin typeface="Arial"/>
                <a:ea typeface="Arial"/>
                <a:cs typeface="Arial"/>
                <a:sym typeface="Arial"/>
              </a:rPr>
              <a:t>July</a:t>
            </a:r>
          </a:p>
          <a:p>
            <a:pPr marL="0" marR="0" indent="0" algn="ctr" defTabSz="914400" rtl="0" fontAlgn="auto" latinLnBrk="1" hangingPunct="0">
              <a:lnSpc>
                <a:spcPct val="100000"/>
              </a:lnSpc>
              <a:spcBef>
                <a:spcPts val="0"/>
              </a:spcBef>
              <a:spcAft>
                <a:spcPts val="0"/>
              </a:spcAft>
              <a:buClrTx/>
              <a:buSzTx/>
              <a:buFontTx/>
              <a:buNone/>
              <a:tabLst/>
            </a:pPr>
            <a:r>
              <a:rPr lang="en-US" sz="1600" dirty="0" smtClean="0">
                <a:solidFill>
                  <a:srgbClr val="000000"/>
                </a:solidFill>
              </a:rPr>
              <a:t>Waikoloa</a:t>
            </a:r>
            <a:br>
              <a:rPr lang="en-US" sz="1600" dirty="0" smtClean="0">
                <a:solidFill>
                  <a:srgbClr val="000000"/>
                </a:solidFill>
              </a:rPr>
            </a:br>
            <a:r>
              <a:rPr lang="en-US" sz="1600" dirty="0" smtClean="0">
                <a:solidFill>
                  <a:srgbClr val="000000"/>
                </a:solidFill>
              </a:rPr>
              <a:t>12-17</a:t>
            </a:r>
            <a:endParaRPr kumimoji="0" lang="en-US" sz="1600" b="0" i="0" u="none" strike="noStrike" cap="none" spc="0" normalizeH="0" baseline="0" dirty="0">
              <a:ln>
                <a:noFill/>
              </a:ln>
              <a:solidFill>
                <a:srgbClr val="000000"/>
              </a:solidFill>
              <a:effectLst/>
              <a:uFillTx/>
              <a:sym typeface="Arial"/>
            </a:endParaRPr>
          </a:p>
        </p:txBody>
      </p:sp>
      <p:sp>
        <p:nvSpPr>
          <p:cNvPr id="6" name="Down Arrow Callout 5"/>
          <p:cNvSpPr/>
          <p:nvPr/>
        </p:nvSpPr>
        <p:spPr>
          <a:xfrm>
            <a:off x="6781800" y="22860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2400" b="0" i="0" u="none" strike="noStrike" cap="none" spc="0" normalizeH="0" baseline="0" dirty="0" smtClean="0">
                <a:ln>
                  <a:noFill/>
                </a:ln>
                <a:solidFill>
                  <a:srgbClr val="000000"/>
                </a:solidFill>
                <a:effectLst/>
                <a:uFillTx/>
                <a:latin typeface="Arial"/>
                <a:ea typeface="Arial"/>
                <a:cs typeface="Arial"/>
                <a:sym typeface="Arial"/>
              </a:rPr>
              <a:t>Sep</a:t>
            </a:r>
          </a:p>
          <a:p>
            <a:pPr marL="0" marR="0" indent="0" algn="ctr" defTabSz="914400" rtl="0" fontAlgn="auto" latinLnBrk="1" hangingPunct="0">
              <a:lnSpc>
                <a:spcPct val="100000"/>
              </a:lnSpc>
              <a:spcBef>
                <a:spcPts val="0"/>
              </a:spcBef>
              <a:spcAft>
                <a:spcPts val="0"/>
              </a:spcAft>
              <a:buClrTx/>
              <a:buSzTx/>
              <a:buFontTx/>
              <a:buNone/>
              <a:tabLst/>
            </a:pPr>
            <a:r>
              <a:rPr lang="en-US" sz="1600" dirty="0" smtClean="0">
                <a:solidFill>
                  <a:srgbClr val="000000"/>
                </a:solidFill>
              </a:rPr>
              <a:t>Bangkok</a:t>
            </a:r>
          </a:p>
          <a:p>
            <a:pPr marL="0" marR="0" indent="0" algn="ctr" defTabSz="914400" rtl="0" fontAlgn="auto" latinLnBrk="1" hangingPunct="0">
              <a:lnSpc>
                <a:spcPct val="100000"/>
              </a:lnSpc>
              <a:spcBef>
                <a:spcPts val="0"/>
              </a:spcBef>
              <a:spcAft>
                <a:spcPts val="0"/>
              </a:spcAft>
              <a:buClrTx/>
              <a:buSzTx/>
              <a:buFontTx/>
              <a:buNone/>
              <a:tabLst/>
            </a:pPr>
            <a:r>
              <a:rPr kumimoji="0" lang="en-US" sz="1600" b="0" i="0" u="none" strike="noStrike" cap="none" spc="0" normalizeH="0" baseline="0" dirty="0" smtClean="0">
                <a:ln>
                  <a:noFill/>
                </a:ln>
                <a:solidFill>
                  <a:srgbClr val="000000"/>
                </a:solidFill>
                <a:effectLst/>
                <a:uFillTx/>
                <a:sym typeface="Arial"/>
              </a:rPr>
              <a:t>13-18</a:t>
            </a:r>
            <a:endParaRPr kumimoji="0" lang="en-US" sz="1600" b="0" i="0" u="none" strike="noStrike" cap="none" spc="0" normalizeH="0" baseline="0" dirty="0">
              <a:ln>
                <a:noFill/>
              </a:ln>
              <a:solidFill>
                <a:srgbClr val="000000"/>
              </a:solidFill>
              <a:effectLst/>
              <a:uFillTx/>
              <a:sym typeface="Arial"/>
            </a:endParaRPr>
          </a:p>
        </p:txBody>
      </p:sp>
      <p:cxnSp>
        <p:nvCxnSpPr>
          <p:cNvPr id="8" name="Straight Arrow Connector 7"/>
          <p:cNvCxnSpPr>
            <a:stCxn id="14" idx="6"/>
            <a:endCxn id="15" idx="2"/>
          </p:cNvCxnSpPr>
          <p:nvPr/>
        </p:nvCxnSpPr>
        <p:spPr>
          <a:xfrm>
            <a:off x="5638800" y="4145876"/>
            <a:ext cx="838200" cy="0"/>
          </a:xfrm>
          <a:prstGeom prst="straightConnector1">
            <a:avLst/>
          </a:prstGeom>
          <a:noFill/>
          <a:ln w="25400" cap="flat">
            <a:solidFill>
              <a:srgbClr val="0070C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0" name="Straight Connector 9"/>
          <p:cNvCxnSpPr>
            <a:stCxn id="4" idx="2"/>
          </p:cNvCxnSpPr>
          <p:nvPr/>
        </p:nvCxnSpPr>
        <p:spPr>
          <a:xfrm>
            <a:off x="2552700"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1" name="Straight Connector 10"/>
          <p:cNvCxnSpPr/>
          <p:nvPr/>
        </p:nvCxnSpPr>
        <p:spPr>
          <a:xfrm>
            <a:off x="4914900"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2" name="Straight Connector 11"/>
          <p:cNvCxnSpPr/>
          <p:nvPr/>
        </p:nvCxnSpPr>
        <p:spPr>
          <a:xfrm>
            <a:off x="7353300"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4" name="Oval 13"/>
          <p:cNvSpPr/>
          <p:nvPr/>
        </p:nvSpPr>
        <p:spPr>
          <a:xfrm>
            <a:off x="4191000" y="3886200"/>
            <a:ext cx="1447800" cy="519351"/>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Initial</a:t>
            </a:r>
            <a:endParaRPr kumimoji="0" lang="en-US" sz="1200" b="0" i="0" u="none" strike="noStrike" cap="none" spc="0" normalizeH="0" baseline="0" dirty="0" smtClean="0">
              <a:ln>
                <a:noFill/>
              </a:ln>
              <a:solidFill>
                <a:srgbClr val="000000"/>
              </a:solidFill>
              <a:effectLst/>
              <a:uFillTx/>
              <a:latin typeface="Arial"/>
              <a:ea typeface="Arial"/>
              <a:cs typeface="Arial"/>
              <a:sym typeface="Arial"/>
            </a:endParaRPr>
          </a:p>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Presentations</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5" name="Oval 14"/>
          <p:cNvSpPr/>
          <p:nvPr/>
        </p:nvSpPr>
        <p:spPr>
          <a:xfrm>
            <a:off x="6477000" y="3886200"/>
            <a:ext cx="990600" cy="519351"/>
          </a:xfrm>
          <a:prstGeom prst="ellipse">
            <a:avLst/>
          </a:prstGeom>
          <a:solidFill>
            <a:srgbClr val="FFFFFF"/>
          </a:solid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Deadline</a:t>
            </a:r>
            <a:br>
              <a:rPr kumimoji="0" lang="en-US" sz="1200" b="0" i="0" u="none" strike="noStrike" cap="none" spc="0" normalizeH="0" baseline="0" dirty="0" smtClean="0">
                <a:ln>
                  <a:noFill/>
                </a:ln>
                <a:solidFill>
                  <a:srgbClr val="000000"/>
                </a:solidFill>
                <a:effectLst/>
                <a:uFillTx/>
                <a:latin typeface="Arial"/>
                <a:ea typeface="Arial"/>
                <a:cs typeface="Arial"/>
                <a:sym typeface="Arial"/>
              </a:rPr>
            </a:br>
            <a:r>
              <a:rPr kumimoji="0" lang="en-US" sz="1200" b="0" i="0" u="none" strike="noStrike" cap="none" spc="0" normalizeH="0" baseline="0" dirty="0" smtClean="0">
                <a:ln>
                  <a:noFill/>
                </a:ln>
                <a:solidFill>
                  <a:srgbClr val="000000"/>
                </a:solidFill>
                <a:effectLst/>
                <a:uFillTx/>
                <a:latin typeface="Arial"/>
                <a:ea typeface="Arial"/>
                <a:cs typeface="Arial"/>
                <a:sym typeface="Arial"/>
              </a:rPr>
              <a:t>7 Sept</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20" name="Oval 19"/>
          <p:cNvSpPr/>
          <p:nvPr/>
        </p:nvSpPr>
        <p:spPr>
          <a:xfrm>
            <a:off x="2438400" y="3886200"/>
            <a:ext cx="990600" cy="519351"/>
          </a:xfrm>
          <a:prstGeom prst="ellipse">
            <a:avLst/>
          </a:prstGeom>
          <a:solidFill>
            <a:srgbClr val="FFFFFF"/>
          </a:solidFill>
          <a:ln w="25400" cap="flat">
            <a:solidFill>
              <a:srgbClr val="00B05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Issue Call</a:t>
            </a:r>
            <a:br>
              <a:rPr kumimoji="0" lang="en-US" sz="1200" b="0" i="0" u="none" strike="noStrike" cap="none" spc="0" normalizeH="0" baseline="0" dirty="0" smtClean="0">
                <a:ln>
                  <a:noFill/>
                </a:ln>
                <a:solidFill>
                  <a:srgbClr val="000000"/>
                </a:solidFill>
                <a:effectLst/>
                <a:uFillTx/>
                <a:latin typeface="Arial"/>
                <a:ea typeface="Arial"/>
                <a:cs typeface="Arial"/>
                <a:sym typeface="Arial"/>
              </a:rPr>
            </a:br>
            <a:r>
              <a:rPr kumimoji="0" lang="en-US" sz="1200" b="0" i="0" u="none" strike="noStrike" cap="none" spc="0" normalizeH="0" baseline="0" dirty="0" smtClean="0">
                <a:ln>
                  <a:noFill/>
                </a:ln>
                <a:solidFill>
                  <a:srgbClr val="000000"/>
                </a:solidFill>
                <a:effectLst/>
                <a:uFillTx/>
                <a:latin typeface="Arial"/>
                <a:ea typeface="Arial"/>
                <a:cs typeface="Arial"/>
                <a:sym typeface="Arial"/>
              </a:rPr>
              <a:t>15</a:t>
            </a:r>
            <a:r>
              <a:rPr kumimoji="0" lang="en-US" sz="1200" b="0" i="0" u="none" strike="noStrike" cap="none" spc="0" normalizeH="0" dirty="0" smtClean="0">
                <a:ln>
                  <a:noFill/>
                </a:ln>
                <a:solidFill>
                  <a:srgbClr val="000000"/>
                </a:solidFill>
                <a:effectLst/>
                <a:uFillTx/>
                <a:latin typeface="Arial"/>
                <a:ea typeface="Arial"/>
                <a:cs typeface="Arial"/>
                <a:sym typeface="Arial"/>
              </a:rPr>
              <a:t> May</a:t>
            </a:r>
            <a:endParaRPr kumimoji="0" lang="en-US" sz="1200" b="0" i="0" u="none" strike="noStrike" cap="none" spc="0" normalizeH="0" baseline="0" dirty="0" smtClean="0">
              <a:ln>
                <a:noFill/>
              </a:ln>
              <a:solidFill>
                <a:srgbClr val="000000"/>
              </a:solidFill>
              <a:effectLst/>
              <a:uFillTx/>
              <a:latin typeface="Arial"/>
              <a:ea typeface="Arial"/>
              <a:cs typeface="Arial"/>
              <a:sym typeface="Arial"/>
            </a:endParaRPr>
          </a:p>
        </p:txBody>
      </p:sp>
      <p:cxnSp>
        <p:nvCxnSpPr>
          <p:cNvPr id="21" name="Straight Arrow Connector 20"/>
          <p:cNvCxnSpPr>
            <a:stCxn id="20" idx="6"/>
            <a:endCxn id="14" idx="2"/>
          </p:cNvCxnSpPr>
          <p:nvPr/>
        </p:nvCxnSpPr>
        <p:spPr>
          <a:xfrm>
            <a:off x="3429000" y="4145876"/>
            <a:ext cx="762000" cy="0"/>
          </a:xfrm>
          <a:prstGeom prst="straightConnector1">
            <a:avLst/>
          </a:prstGeom>
          <a:noFill/>
          <a:ln w="25400" cap="flat">
            <a:solidFill>
              <a:srgbClr val="0070C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32" name="Right Arrow 31"/>
          <p:cNvSpPr/>
          <p:nvPr/>
        </p:nvSpPr>
        <p:spPr>
          <a:xfrm>
            <a:off x="609600" y="3886200"/>
            <a:ext cx="1447800" cy="550243"/>
          </a:xfrm>
          <a:prstGeom prst="rightArrow">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Call for Proposals</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7" name="Oval 16"/>
          <p:cNvSpPr/>
          <p:nvPr/>
        </p:nvSpPr>
        <p:spPr>
          <a:xfrm>
            <a:off x="6629400" y="4319228"/>
            <a:ext cx="1447800" cy="519351"/>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Full</a:t>
            </a:r>
            <a:endParaRPr kumimoji="0" lang="en-US" sz="1200" b="0" i="0" u="none" strike="noStrike" cap="none" spc="0" normalizeH="0" baseline="0" dirty="0" smtClean="0">
              <a:ln>
                <a:noFill/>
              </a:ln>
              <a:solidFill>
                <a:srgbClr val="000000"/>
              </a:solidFill>
              <a:effectLst/>
              <a:uFillTx/>
              <a:latin typeface="Arial"/>
              <a:ea typeface="Arial"/>
              <a:cs typeface="Arial"/>
              <a:sym typeface="Arial"/>
            </a:endParaRPr>
          </a:p>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Presentations</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9" name="Oval 18"/>
          <p:cNvSpPr/>
          <p:nvPr/>
        </p:nvSpPr>
        <p:spPr>
          <a:xfrm>
            <a:off x="1600200" y="4299538"/>
            <a:ext cx="1447800" cy="519351"/>
          </a:xfrm>
          <a:prstGeom prst="ellipse">
            <a:avLst/>
          </a:prstGeom>
          <a:solidFill>
            <a:srgbClr val="FFFFFF"/>
          </a:solidFill>
          <a:ln w="25400" cap="flat">
            <a:solidFill>
              <a:srgbClr val="00B05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Finalize CMD and TGD</a:t>
            </a:r>
            <a:endParaRPr kumimoji="0" lang="en-US" sz="1200" b="0" i="0" u="none" strike="noStrike" cap="none" spc="0" normalizeH="0" baseline="0" dirty="0" smtClean="0">
              <a:ln>
                <a:noFill/>
              </a:ln>
              <a:solidFill>
                <a:srgbClr val="000000"/>
              </a:solidFill>
              <a:effectLst/>
              <a:uFillTx/>
              <a:latin typeface="Arial"/>
              <a:ea typeface="Arial"/>
              <a:cs typeface="Arial"/>
              <a:sym typeface="Arial"/>
            </a:endParaRPr>
          </a:p>
        </p:txBody>
      </p:sp>
      <p:sp>
        <p:nvSpPr>
          <p:cNvPr id="13" name="Slide Number Placeholder 12"/>
          <p:cNvSpPr>
            <a:spLocks noGrp="1"/>
          </p:cNvSpPr>
          <p:nvPr>
            <p:ph type="sldNum" sz="quarter" idx="2"/>
          </p:nvPr>
        </p:nvSpPr>
        <p:spPr/>
        <p:txBody>
          <a:bodyPr/>
          <a:lstStyle/>
          <a:p>
            <a:pPr lvl="0"/>
            <a:fld id="{86CB4B4D-7CA3-9044-876B-883B54F8677D}" type="slidenum">
              <a:rPr lang="en-US" smtClean="0"/>
              <a:pPr lvl="0"/>
              <a:t>4</a:t>
            </a:fld>
            <a:endParaRPr lang="en-US" dirty="0"/>
          </a:p>
        </p:txBody>
      </p:sp>
    </p:spTree>
    <p:extLst>
      <p:ext uri="{BB962C8B-B14F-4D97-AF65-F5344CB8AC3E}">
        <p14:creationId xmlns:p14="http://schemas.microsoft.com/office/powerpoint/2010/main" val="2676984032"/>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Long Does it Take?</a:t>
            </a:r>
            <a:endParaRPr lang="en-US" dirty="0"/>
          </a:p>
        </p:txBody>
      </p:sp>
      <p:graphicFrame>
        <p:nvGraphicFramePr>
          <p:cNvPr id="10" name="Chart 9"/>
          <p:cNvGraphicFramePr>
            <a:graphicFrameLocks/>
          </p:cNvGraphicFramePr>
          <p:nvPr>
            <p:extLst>
              <p:ext uri="{D42A27DB-BD31-4B8C-83A1-F6EECF244321}">
                <p14:modId xmlns:p14="http://schemas.microsoft.com/office/powerpoint/2010/main" val="3701128008"/>
              </p:ext>
            </p:extLst>
          </p:nvPr>
        </p:nvGraphicFramePr>
        <p:xfrm>
          <a:off x="533400" y="1447800"/>
          <a:ext cx="8077200" cy="2362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p:cNvGraphicFramePr>
            <a:graphicFrameLocks/>
          </p:cNvGraphicFramePr>
          <p:nvPr>
            <p:extLst>
              <p:ext uri="{D42A27DB-BD31-4B8C-83A1-F6EECF244321}">
                <p14:modId xmlns:p14="http://schemas.microsoft.com/office/powerpoint/2010/main" val="3345910297"/>
              </p:ext>
            </p:extLst>
          </p:nvPr>
        </p:nvGraphicFramePr>
        <p:xfrm>
          <a:off x="609600" y="3733800"/>
          <a:ext cx="8001000" cy="2590800"/>
        </p:xfrm>
        <a:graphic>
          <a:graphicData uri="http://schemas.openxmlformats.org/drawingml/2006/chart">
            <c:chart xmlns:c="http://schemas.openxmlformats.org/drawingml/2006/chart" xmlns:r="http://schemas.openxmlformats.org/officeDocument/2006/relationships" r:id="rId3"/>
          </a:graphicData>
        </a:graphic>
      </p:graphicFrame>
      <p:cxnSp>
        <p:nvCxnSpPr>
          <p:cNvPr id="14" name="Straight Arrow Connector 13"/>
          <p:cNvCxnSpPr/>
          <p:nvPr/>
        </p:nvCxnSpPr>
        <p:spPr>
          <a:xfrm flipV="1">
            <a:off x="762000" y="3124200"/>
            <a:ext cx="533400" cy="304800"/>
          </a:xfrm>
          <a:prstGeom prst="straightConnector1">
            <a:avLst/>
          </a:prstGeom>
          <a:noFill/>
          <a:ln w="25400" cap="flat">
            <a:solidFill>
              <a:srgbClr val="00CC99"/>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5" name="TextBox 14"/>
          <p:cNvSpPr txBox="1"/>
          <p:nvPr/>
        </p:nvSpPr>
        <p:spPr>
          <a:xfrm>
            <a:off x="228600" y="3429000"/>
            <a:ext cx="800100" cy="276997"/>
          </a:xfrm>
          <a:prstGeom prst="rect">
            <a:avLst/>
          </a:prstGeom>
          <a:noFill/>
          <a:ln w="12700" cap="flat">
            <a:solidFill>
              <a:srgbClr val="0070C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802.11ae</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cxnSp>
        <p:nvCxnSpPr>
          <p:cNvPr id="16" name="Straight Arrow Connector 15"/>
          <p:cNvCxnSpPr/>
          <p:nvPr/>
        </p:nvCxnSpPr>
        <p:spPr>
          <a:xfrm flipV="1">
            <a:off x="762000" y="5715000"/>
            <a:ext cx="533400" cy="304800"/>
          </a:xfrm>
          <a:prstGeom prst="straightConnector1">
            <a:avLst/>
          </a:prstGeom>
          <a:noFill/>
          <a:ln w="25400" cap="flat">
            <a:solidFill>
              <a:srgbClr val="00CC99"/>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7" name="TextBox 16"/>
          <p:cNvSpPr txBox="1"/>
          <p:nvPr/>
        </p:nvSpPr>
        <p:spPr>
          <a:xfrm>
            <a:off x="228600" y="6019800"/>
            <a:ext cx="1143000" cy="276997"/>
          </a:xfrm>
          <a:prstGeom prst="rect">
            <a:avLst/>
          </a:prstGeom>
          <a:noFill/>
          <a:ln w="12700" cap="flat">
            <a:solidFill>
              <a:srgbClr val="0070C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802.11</a:t>
            </a:r>
            <a:r>
              <a:rPr kumimoji="0" lang="en-US" sz="1200" b="0" i="0" u="none" strike="noStrike" cap="none" spc="0" normalizeH="0" dirty="0" smtClean="0">
                <a:ln>
                  <a:noFill/>
                </a:ln>
                <a:solidFill>
                  <a:srgbClr val="000000"/>
                </a:solidFill>
                <a:effectLst/>
                <a:uFillTx/>
                <a:latin typeface="Arial"/>
                <a:ea typeface="Arial"/>
                <a:cs typeface="Arial"/>
                <a:sym typeface="Arial"/>
              </a:rPr>
              <a:t> 1999</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cxnSp>
        <p:nvCxnSpPr>
          <p:cNvPr id="18" name="Straight Arrow Connector 17"/>
          <p:cNvCxnSpPr/>
          <p:nvPr/>
        </p:nvCxnSpPr>
        <p:spPr>
          <a:xfrm flipV="1">
            <a:off x="1981200" y="5715000"/>
            <a:ext cx="533400" cy="304800"/>
          </a:xfrm>
          <a:prstGeom prst="straightConnector1">
            <a:avLst/>
          </a:prstGeom>
          <a:noFill/>
          <a:ln w="25400" cap="flat">
            <a:solidFill>
              <a:srgbClr val="00CC99"/>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9" name="TextBox 18"/>
          <p:cNvSpPr txBox="1"/>
          <p:nvPr/>
        </p:nvSpPr>
        <p:spPr>
          <a:xfrm>
            <a:off x="1676400" y="6019800"/>
            <a:ext cx="1066800" cy="276997"/>
          </a:xfrm>
          <a:prstGeom prst="rect">
            <a:avLst/>
          </a:prstGeom>
          <a:noFill/>
          <a:ln w="12700" cap="flat">
            <a:solidFill>
              <a:srgbClr val="0070C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802.11</a:t>
            </a:r>
            <a:r>
              <a:rPr lang="en-US" dirty="0" smtClean="0">
                <a:solidFill>
                  <a:srgbClr val="000000"/>
                </a:solidFill>
              </a:rPr>
              <a:t>a,b,d,j</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3" name="Slide Number Placeholder 2"/>
          <p:cNvSpPr>
            <a:spLocks noGrp="1"/>
          </p:cNvSpPr>
          <p:nvPr>
            <p:ph type="sldNum" sz="quarter" idx="2"/>
          </p:nvPr>
        </p:nvSpPr>
        <p:spPr/>
        <p:txBody>
          <a:bodyPr/>
          <a:lstStyle/>
          <a:p>
            <a:pPr lvl="0"/>
            <a:fld id="{86CB4B4D-7CA3-9044-876B-883B54F8677D}" type="slidenum">
              <a:rPr lang="en-US" smtClean="0"/>
              <a:pPr lvl="0"/>
              <a:t>5</a:t>
            </a:fld>
            <a:endParaRPr lang="en-US" dirty="0"/>
          </a:p>
        </p:txBody>
      </p:sp>
    </p:spTree>
    <p:extLst>
      <p:ext uri="{BB962C8B-B14F-4D97-AF65-F5344CB8AC3E}">
        <p14:creationId xmlns:p14="http://schemas.microsoft.com/office/powerpoint/2010/main" val="1959082323"/>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85800" y="609600"/>
            <a:ext cx="7772400" cy="685800"/>
          </a:xfrm>
        </p:spPr>
        <p:txBody>
          <a:bodyPr/>
          <a:lstStyle/>
          <a:p>
            <a:r>
              <a:rPr lang="en-US" dirty="0" smtClean="0"/>
              <a:t>Why So Long?</a:t>
            </a:r>
            <a:endParaRPr lang="en-US" dirty="0"/>
          </a:p>
        </p:txBody>
      </p:sp>
      <p:sp>
        <p:nvSpPr>
          <p:cNvPr id="61443" name="Rectangle 3"/>
          <p:cNvSpPr>
            <a:spLocks noGrp="1" noChangeArrowheads="1"/>
          </p:cNvSpPr>
          <p:nvPr>
            <p:ph type="body" idx="1"/>
          </p:nvPr>
        </p:nvSpPr>
        <p:spPr>
          <a:xfrm>
            <a:off x="1066800" y="1676400"/>
            <a:ext cx="7848600" cy="4648200"/>
          </a:xfrm>
        </p:spPr>
        <p:txBody>
          <a:bodyPr/>
          <a:lstStyle/>
          <a:p>
            <a:pPr marL="0" indent="0">
              <a:lnSpc>
                <a:spcPct val="80000"/>
              </a:lnSpc>
              <a:buNone/>
            </a:pPr>
            <a:r>
              <a:rPr lang="en-US" sz="2400" dirty="0" smtClean="0"/>
              <a:t>The Most Time Consuming Activities</a:t>
            </a:r>
          </a:p>
          <a:p>
            <a:pPr marL="457200" indent="-457200">
              <a:lnSpc>
                <a:spcPct val="80000"/>
              </a:lnSpc>
              <a:buFont typeface="+mj-lt"/>
              <a:buAutoNum type="arabicPeriod"/>
            </a:pPr>
            <a:r>
              <a:rPr lang="en-US" sz="2400" dirty="0" smtClean="0"/>
              <a:t>Initial Draft</a:t>
            </a:r>
          </a:p>
          <a:p>
            <a:pPr marL="457200" indent="-457200">
              <a:lnSpc>
                <a:spcPct val="80000"/>
              </a:lnSpc>
              <a:buFont typeface="+mj-lt"/>
              <a:buAutoNum type="arabicPeriod"/>
            </a:pPr>
            <a:r>
              <a:rPr lang="en-US" sz="2400" dirty="0" smtClean="0"/>
              <a:t>WG Letter Ballot</a:t>
            </a:r>
          </a:p>
        </p:txBody>
      </p:sp>
      <p:sp>
        <p:nvSpPr>
          <p:cNvPr id="2" name="Slide Number Placeholder 1"/>
          <p:cNvSpPr>
            <a:spLocks noGrp="1"/>
          </p:cNvSpPr>
          <p:nvPr>
            <p:ph type="sldNum" sz="quarter" idx="2"/>
          </p:nvPr>
        </p:nvSpPr>
        <p:spPr/>
        <p:txBody>
          <a:bodyPr/>
          <a:lstStyle/>
          <a:p>
            <a:pPr lvl="0"/>
            <a:fld id="{86CB4B4D-7CA3-9044-876B-883B54F8677D}" type="slidenum">
              <a:rPr lang="en-US" smtClean="0"/>
              <a:pPr lvl="0"/>
              <a:t>6</a:t>
            </a:fld>
            <a:endParaRPr lang="en-US" dirty="0"/>
          </a:p>
        </p:txBody>
      </p:sp>
    </p:spTree>
    <p:extLst>
      <p:ext uri="{BB962C8B-B14F-4D97-AF65-F5344CB8AC3E}">
        <p14:creationId xmlns:p14="http://schemas.microsoft.com/office/powerpoint/2010/main" val="4286274356"/>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Tasks</a:t>
            </a:r>
            <a:endParaRPr lang="en-US" dirty="0"/>
          </a:p>
        </p:txBody>
      </p:sp>
      <p:cxnSp>
        <p:nvCxnSpPr>
          <p:cNvPr id="14" name="Straight Arrow Connector 13"/>
          <p:cNvCxnSpPr/>
          <p:nvPr/>
        </p:nvCxnSpPr>
        <p:spPr>
          <a:xfrm flipV="1">
            <a:off x="685800" y="2999603"/>
            <a:ext cx="533400" cy="304800"/>
          </a:xfrm>
          <a:prstGeom prst="straightConnector1">
            <a:avLst/>
          </a:prstGeom>
          <a:noFill/>
          <a:ln w="25400" cap="flat">
            <a:solidFill>
              <a:srgbClr val="00CC99"/>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5" name="TextBox 14"/>
          <p:cNvSpPr txBox="1"/>
          <p:nvPr/>
        </p:nvSpPr>
        <p:spPr>
          <a:xfrm>
            <a:off x="152400" y="3304403"/>
            <a:ext cx="800100" cy="276997"/>
          </a:xfrm>
          <a:prstGeom prst="rect">
            <a:avLst/>
          </a:prstGeom>
          <a:noFill/>
          <a:ln w="12700" cap="flat">
            <a:solidFill>
              <a:srgbClr val="0070C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802.11j</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cxnSp>
        <p:nvCxnSpPr>
          <p:cNvPr id="16" name="Straight Arrow Connector 15"/>
          <p:cNvCxnSpPr/>
          <p:nvPr/>
        </p:nvCxnSpPr>
        <p:spPr>
          <a:xfrm flipV="1">
            <a:off x="1219200" y="5819003"/>
            <a:ext cx="533400" cy="304800"/>
          </a:xfrm>
          <a:prstGeom prst="straightConnector1">
            <a:avLst/>
          </a:prstGeom>
          <a:noFill/>
          <a:ln w="25400" cap="flat">
            <a:solidFill>
              <a:srgbClr val="00CC99"/>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7" name="TextBox 16"/>
          <p:cNvSpPr txBox="1"/>
          <p:nvPr/>
        </p:nvSpPr>
        <p:spPr>
          <a:xfrm>
            <a:off x="685800" y="6123803"/>
            <a:ext cx="1143000" cy="276997"/>
          </a:xfrm>
          <a:prstGeom prst="rect">
            <a:avLst/>
          </a:prstGeom>
          <a:noFill/>
          <a:ln w="12700" cap="flat">
            <a:solidFill>
              <a:srgbClr val="0070C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802.11</a:t>
            </a:r>
            <a:r>
              <a:rPr kumimoji="0" lang="en-US" sz="1200" b="0" i="0" u="none" strike="noStrike" cap="none" spc="0" normalizeH="0" dirty="0" smtClean="0">
                <a:ln>
                  <a:noFill/>
                </a:ln>
                <a:solidFill>
                  <a:srgbClr val="000000"/>
                </a:solidFill>
                <a:effectLst/>
                <a:uFillTx/>
                <a:latin typeface="Arial"/>
                <a:ea typeface="Arial"/>
                <a:cs typeface="Arial"/>
                <a:sym typeface="Arial"/>
              </a:rPr>
              <a:t> 2007</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graphicFrame>
        <p:nvGraphicFramePr>
          <p:cNvPr id="13" name="Chart 12"/>
          <p:cNvGraphicFramePr>
            <a:graphicFrameLocks/>
          </p:cNvGraphicFramePr>
          <p:nvPr>
            <p:extLst>
              <p:ext uri="{D42A27DB-BD31-4B8C-83A1-F6EECF244321}">
                <p14:modId xmlns:p14="http://schemas.microsoft.com/office/powerpoint/2010/main" val="929153309"/>
              </p:ext>
            </p:extLst>
          </p:nvPr>
        </p:nvGraphicFramePr>
        <p:xfrm>
          <a:off x="533400" y="1219200"/>
          <a:ext cx="8077200" cy="2438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1" name="Chart 20"/>
          <p:cNvGraphicFramePr>
            <a:graphicFrameLocks/>
          </p:cNvGraphicFramePr>
          <p:nvPr>
            <p:extLst>
              <p:ext uri="{D42A27DB-BD31-4B8C-83A1-F6EECF244321}">
                <p14:modId xmlns:p14="http://schemas.microsoft.com/office/powerpoint/2010/main" val="3137815740"/>
              </p:ext>
            </p:extLst>
          </p:nvPr>
        </p:nvGraphicFramePr>
        <p:xfrm>
          <a:off x="381000" y="3643697"/>
          <a:ext cx="8229600" cy="2833303"/>
        </p:xfrm>
        <a:graphic>
          <a:graphicData uri="http://schemas.openxmlformats.org/drawingml/2006/chart">
            <c:chart xmlns:c="http://schemas.openxmlformats.org/drawingml/2006/chart" xmlns:r="http://schemas.openxmlformats.org/officeDocument/2006/relationships" r:id="rId3"/>
          </a:graphicData>
        </a:graphic>
      </p:graphicFrame>
      <p:cxnSp>
        <p:nvCxnSpPr>
          <p:cNvPr id="22" name="Straight Arrow Connector 21"/>
          <p:cNvCxnSpPr/>
          <p:nvPr/>
        </p:nvCxnSpPr>
        <p:spPr>
          <a:xfrm flipV="1">
            <a:off x="2362200" y="3138101"/>
            <a:ext cx="457200" cy="304800"/>
          </a:xfrm>
          <a:prstGeom prst="straightConnector1">
            <a:avLst/>
          </a:prstGeom>
          <a:noFill/>
          <a:ln w="25400" cap="flat">
            <a:solidFill>
              <a:srgbClr val="00CC99"/>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3" name="TextBox 22"/>
          <p:cNvSpPr txBox="1"/>
          <p:nvPr/>
        </p:nvSpPr>
        <p:spPr>
          <a:xfrm>
            <a:off x="1600200" y="3442901"/>
            <a:ext cx="1028700" cy="276997"/>
          </a:xfrm>
          <a:prstGeom prst="rect">
            <a:avLst/>
          </a:prstGeom>
          <a:noFill/>
          <a:ln w="12700" cap="flat">
            <a:solidFill>
              <a:srgbClr val="0070C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802.11h,z,ae</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3" name="Slide Number Placeholder 2"/>
          <p:cNvSpPr>
            <a:spLocks noGrp="1"/>
          </p:cNvSpPr>
          <p:nvPr>
            <p:ph type="sldNum" sz="quarter" idx="2"/>
          </p:nvPr>
        </p:nvSpPr>
        <p:spPr/>
        <p:txBody>
          <a:bodyPr/>
          <a:lstStyle/>
          <a:p>
            <a:pPr lvl="0"/>
            <a:fld id="{86CB4B4D-7CA3-9044-876B-883B54F8677D}" type="slidenum">
              <a:rPr lang="en-US" smtClean="0"/>
              <a:pPr lvl="0"/>
              <a:t>7</a:t>
            </a:fld>
            <a:endParaRPr lang="en-US" dirty="0"/>
          </a:p>
        </p:txBody>
      </p:sp>
    </p:spTree>
    <p:extLst>
      <p:ext uri="{BB962C8B-B14F-4D97-AF65-F5344CB8AC3E}">
        <p14:creationId xmlns:p14="http://schemas.microsoft.com/office/powerpoint/2010/main" val="2317509250"/>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3919</TotalTime>
  <Words>187</Words>
  <Application>Microsoft Office PowerPoint</Application>
  <PresentationFormat>On-screen Show (4:3)</PresentationFormat>
  <Paragraphs>83</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vt:lpstr>
      <vt:lpstr>PowerPoint Presentation</vt:lpstr>
      <vt:lpstr>Schedule Plan Details</vt:lpstr>
      <vt:lpstr>Letter Ballot details</vt:lpstr>
      <vt:lpstr>Proposed Call for Proposal</vt:lpstr>
      <vt:lpstr>How Long Does it Take?</vt:lpstr>
      <vt:lpstr>Why So Long?</vt:lpstr>
      <vt:lpstr>Critical Tasks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Estrada, Andrew</dc:creator>
  <cp:lastModifiedBy>Estrada, Andrew</cp:lastModifiedBy>
  <cp:revision>104</cp:revision>
  <dcterms:modified xsi:type="dcterms:W3CDTF">2015-03-10T13:35:50Z</dcterms:modified>
</cp:coreProperties>
</file>