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9" r:id="rId2"/>
    <p:sldId id="265" r:id="rId3"/>
    <p:sldId id="273" r:id="rId4"/>
    <p:sldId id="267" r:id="rId5"/>
    <p:sldId id="270" r:id="rId6"/>
    <p:sldId id="271" r:id="rId7"/>
    <p:sldId id="272" r:id="rId8"/>
    <p:sldId id="269" r:id="rId9"/>
    <p:sldId id="274" r:id="rId10"/>
    <p:sldId id="290" r:id="rId11"/>
    <p:sldId id="291" r:id="rId12"/>
    <p:sldId id="292" r:id="rId13"/>
    <p:sldId id="298" r:id="rId14"/>
    <p:sldId id="293" r:id="rId15"/>
    <p:sldId id="294" r:id="rId16"/>
    <p:sldId id="275" r:id="rId17"/>
    <p:sldId id="276" r:id="rId18"/>
    <p:sldId id="277" r:id="rId19"/>
    <p:sldId id="278" r:id="rId20"/>
    <p:sldId id="279" r:id="rId21"/>
    <p:sldId id="280" r:id="rId22"/>
    <p:sldId id="281" r:id="rId23"/>
    <p:sldId id="282" r:id="rId24"/>
    <p:sldId id="284" r:id="rId25"/>
    <p:sldId id="285" r:id="rId26"/>
    <p:sldId id="286" r:id="rId27"/>
    <p:sldId id="287" r:id="rId28"/>
    <p:sldId id="297" r:id="rId29"/>
    <p:sldId id="288" r:id="rId30"/>
    <p:sldId id="289" r:id="rId31"/>
    <p:sldId id="295" r:id="rId32"/>
    <p:sldId id="296" r:id="rId33"/>
    <p:sldId id="268" r:id="rId3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p:restoredTop sz="94625"/>
  </p:normalViewPr>
  <p:slideViewPr>
    <p:cSldViewPr snapToGrid="0">
      <p:cViewPr varScale="1">
        <p:scale>
          <a:sx n="100" d="100"/>
          <a:sy n="100" d="100"/>
        </p:scale>
        <p:origin x="1424" y="160"/>
      </p:cViewPr>
      <p:guideLst>
        <p:guide orient="horz" pos="2160"/>
        <p:guide pos="2880"/>
      </p:guideLst>
    </p:cSldViewPr>
  </p:slideViewPr>
  <p:notesTextViewPr>
    <p:cViewPr>
      <p:scale>
        <a:sx n="100" d="100"/>
        <a:sy n="100" d="100"/>
      </p:scale>
      <p:origin x="0" y="0"/>
    </p:cViewPr>
  </p:notesTextViewPr>
  <p:notesViewPr>
    <p:cSldViewPr snapToGrid="0">
      <p:cViewPr varScale="1">
        <p:scale>
          <a:sx n="78" d="100"/>
          <a:sy n="78" d="100"/>
        </p:scale>
        <p:origin x="-4014"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smtClean="0"/>
              <a:t>Bile Peng (TU </a:t>
            </a:r>
            <a:r>
              <a:rPr lang="en-US" dirty="0" err="1" smtClean="0"/>
              <a:t>Braunschweig</a:t>
            </a:r>
            <a:r>
              <a:rPr lang="en-US" dirty="0" smtClean="0"/>
              <a:t>)</a:t>
            </a:r>
            <a:endParaRPr lang="en-US" dirty="0"/>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smtClean="0"/>
              <a:t>Bile Peng (TU </a:t>
            </a:r>
            <a:r>
              <a:rPr lang="en-US" dirty="0" err="1" smtClean="0"/>
              <a:t>Braunschweig</a:t>
            </a:r>
            <a:r>
              <a:rPr lang="en-US" dirty="0" smtClean="0"/>
              <a:t>)</a:t>
            </a:r>
            <a:endParaRPr lang="en-US" dirty="0"/>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Match 2015</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Bile Peng (TU </a:t>
            </a:r>
            <a:r>
              <a:rPr lang="en-US" dirty="0" err="1" smtClean="0"/>
              <a:t>Braunschweig</a:t>
            </a:r>
            <a:r>
              <a:rPr lang="en-US" dirty="0" smtClean="0"/>
              <a:t>)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a:t>
            </a:r>
            <a:r>
              <a:rPr lang="en-US" sz="1200" b="1" kern="1200" dirty="0" smtClean="0">
                <a:solidFill>
                  <a:schemeClr val="tx1"/>
                </a:solidFill>
                <a:latin typeface="Times New Roman" pitchFamily="18" charset="0"/>
                <a:ea typeface="+mn-ea"/>
                <a:cs typeface="+mn-cs"/>
              </a:rPr>
              <a:t>15-15-0207-00-003d Stochastic</a:t>
            </a:r>
            <a:r>
              <a:rPr lang="en-US" sz="1200" b="1" kern="1200" baseline="0" dirty="0" smtClean="0">
                <a:solidFill>
                  <a:schemeClr val="tx1"/>
                </a:solidFill>
                <a:latin typeface="Times New Roman" pitchFamily="18" charset="0"/>
                <a:ea typeface="+mn-ea"/>
                <a:cs typeface="+mn-cs"/>
              </a:rPr>
              <a:t> Channel Model for Wireless Data Center</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 Id="rId3"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 Id="rId3"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 Id="rId3" Type="http://schemas.openxmlformats.org/officeDocument/2006/relationships/image" Target="../media/image7.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 Id="rId3" Type="http://schemas.openxmlformats.org/officeDocument/2006/relationships/image" Target="../media/image8.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 Id="rId3" Type="http://schemas.openxmlformats.org/officeDocument/2006/relationships/image" Target="../media/image10.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emf"/><Relationship Id="rId3" Type="http://schemas.openxmlformats.org/officeDocument/2006/relationships/image" Target="../media/image1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emf"/><Relationship Id="rId3" Type="http://schemas.openxmlformats.org/officeDocument/2006/relationships/image" Target="../media/image21.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emf"/><Relationship Id="rId3" Type="http://schemas.openxmlformats.org/officeDocument/2006/relationships/image" Target="../media/image2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emf"/><Relationship Id="rId3" Type="http://schemas.openxmlformats.org/officeDocument/2006/relationships/image" Target="../media/image25.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 Id="rId3"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Bile Peng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878532"/>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smtClean="0"/>
              <a:t>The </a:t>
            </a:r>
            <a:r>
              <a:rPr lang="de-DE" sz="1600" dirty="0" err="1" smtClean="0"/>
              <a:t>THz</a:t>
            </a:r>
            <a:r>
              <a:rPr lang="de-DE" sz="1600" dirty="0" smtClean="0"/>
              <a:t> Channel Model in Wireless Data Center</a:t>
            </a:r>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Match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Bile Peng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D-38102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:+495313912405, </a:t>
            </a:r>
            <a:r>
              <a:rPr lang="en-US" sz="1600" dirty="0">
                <a:solidFill>
                  <a:schemeClr val="tx2"/>
                </a:solidFill>
              </a:rPr>
              <a:t>FAX: </a:t>
            </a:r>
            <a:r>
              <a:rPr lang="en-US" sz="1600" dirty="0" smtClean="0">
                <a:solidFill>
                  <a:schemeClr val="tx2"/>
                </a:solidFill>
              </a:rPr>
              <a:t>+495313915192, E-Mail: peng@ifn.ing.tu-bs.de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This contribution presents some preliminary THz channel modeling results in the future wireless data center scenario. A series of ray tracing simulations are conducted for different channel types. The RMS delay spread and the RMS angular spread are employed as the metric of the multipath richness. A stochastic channel model is developed based on the simulation results and is validated by the ray tracing simulation results.</a:t>
            </a:r>
          </a:p>
          <a:p>
            <a:pPr>
              <a:spcBef>
                <a:spcPts val="600"/>
              </a:spcBef>
              <a:spcAft>
                <a:spcPts val="600"/>
              </a:spcAft>
            </a:pPr>
            <a:r>
              <a:rPr lang="en-US" sz="1600" b="1" dirty="0" smtClean="0">
                <a:solidFill>
                  <a:schemeClr val="tx2"/>
                </a:solidFill>
              </a:rPr>
              <a:t>Purpose: </a:t>
            </a:r>
            <a:r>
              <a:rPr lang="en-US" sz="1600" dirty="0" smtClean="0">
                <a:solidFill>
                  <a:schemeClr val="tx2"/>
                </a:solidFill>
              </a:rPr>
              <a:t>Contribution towards developing a wireless data center channel model for use in TG 3d</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eng.IFNDOM\Documents\projects\datacenter\Raytracer\data&amp;result\figures\type12_scenario2\delay2.emf"/>
          <p:cNvPicPr>
            <a:picLocks noChangeAspect="1" noChangeArrowheads="1"/>
          </p:cNvPicPr>
          <p:nvPr/>
        </p:nvPicPr>
        <p:blipFill>
          <a:blip r:embed="rId2" cstate="print"/>
          <a:srcRect/>
          <a:stretch>
            <a:fillRect/>
          </a:stretch>
        </p:blipFill>
        <p:spPr bwMode="auto">
          <a:xfrm>
            <a:off x="4442584" y="3016402"/>
            <a:ext cx="4464936" cy="2880000"/>
          </a:xfrm>
          <a:prstGeom prst="rect">
            <a:avLst/>
          </a:prstGeom>
          <a:noFill/>
        </p:spPr>
      </p:pic>
      <p:pic>
        <p:nvPicPr>
          <p:cNvPr id="2050" name="Picture 2" descr="C:\Users\peng.IFNDOM\Documents\projects\datacenter\Raytracer\data&amp;result\figures\type12_scenario2\delay1.emf"/>
          <p:cNvPicPr>
            <a:picLocks noChangeAspect="1" noChangeArrowheads="1"/>
          </p:cNvPicPr>
          <p:nvPr/>
        </p:nvPicPr>
        <p:blipFill>
          <a:blip r:embed="rId3" cstate="print"/>
          <a:srcRect l="15684" r="18226"/>
          <a:stretch>
            <a:fillRect/>
          </a:stretch>
        </p:blipFill>
        <p:spPr bwMode="auto">
          <a:xfrm>
            <a:off x="966987" y="3010618"/>
            <a:ext cx="2950869" cy="2880000"/>
          </a:xfrm>
          <a:prstGeom prst="rect">
            <a:avLst/>
          </a:prstGeom>
          <a:noFill/>
        </p:spPr>
      </p:pic>
      <p:sp>
        <p:nvSpPr>
          <p:cNvPr id="2" name="Titel 1"/>
          <p:cNvSpPr>
            <a:spLocks noGrp="1"/>
          </p:cNvSpPr>
          <p:nvPr>
            <p:ph type="title"/>
          </p:nvPr>
        </p:nvSpPr>
        <p:spPr/>
        <p:txBody>
          <a:bodyPr/>
          <a:lstStyle/>
          <a:p>
            <a:r>
              <a:rPr lang="en-US" dirty="0" smtClean="0"/>
              <a:t>Statistical Characteristics With Type 1/2</a:t>
            </a:r>
            <a:endParaRPr lang="en-US" dirty="0"/>
          </a:p>
        </p:txBody>
      </p:sp>
      <p:sp>
        <p:nvSpPr>
          <p:cNvPr id="3" name="Inhaltsplatzhalter 2"/>
          <p:cNvSpPr>
            <a:spLocks noGrp="1"/>
          </p:cNvSpPr>
          <p:nvPr>
            <p:ph idx="1"/>
          </p:nvPr>
        </p:nvSpPr>
        <p:spPr/>
        <p:txBody>
          <a:bodyPr/>
          <a:lstStyle/>
          <a:p>
            <a:r>
              <a:rPr lang="en-US" sz="1600" dirty="0" smtClean="0"/>
              <a:t>Type1/2: </a:t>
            </a:r>
            <a:r>
              <a:rPr lang="en-US" sz="1600" dirty="0" err="1" smtClean="0"/>
              <a:t>LoS</a:t>
            </a:r>
            <a:r>
              <a:rPr lang="en-US" sz="1600" dirty="0" smtClean="0"/>
              <a:t>/</a:t>
            </a:r>
            <a:r>
              <a:rPr lang="en-US" sz="1600" dirty="0" err="1" smtClean="0"/>
              <a:t>nLoS</a:t>
            </a:r>
            <a:r>
              <a:rPr lang="en-US" sz="1600" dirty="0" smtClean="0"/>
              <a:t> channels between 2 nonadjacent casings</a:t>
            </a:r>
          </a:p>
          <a:p>
            <a:r>
              <a:rPr lang="en-US" sz="1600" dirty="0" smtClean="0"/>
              <a:t>Multipath richness metric: RMS delay spread with </a:t>
            </a:r>
            <a:r>
              <a:rPr lang="en-US" sz="1600" dirty="0" err="1" smtClean="0"/>
              <a:t>omniantenna</a:t>
            </a:r>
            <a:endParaRPr lang="en-US" sz="1600" dirty="0" smtClean="0"/>
          </a:p>
          <a:p>
            <a:r>
              <a:rPr lang="en-US" sz="1600" dirty="0" smtClean="0"/>
              <a:t>Parity pattern due to reflections on the casing roof</a:t>
            </a:r>
            <a:endParaRPr lang="en-US"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10" name="Textfeld 9"/>
          <p:cNvSpPr txBox="1"/>
          <p:nvPr/>
        </p:nvSpPr>
        <p:spPr>
          <a:xfrm>
            <a:off x="1205344" y="3217025"/>
            <a:ext cx="341760" cy="261610"/>
          </a:xfrm>
          <a:prstGeom prst="rect">
            <a:avLst/>
          </a:prstGeom>
          <a:noFill/>
        </p:spPr>
        <p:txBody>
          <a:bodyPr wrap="none" rtlCol="0">
            <a:spAutoFit/>
          </a:bodyPr>
          <a:lstStyle/>
          <a:p>
            <a:r>
              <a:rPr lang="de-DE" sz="1100" dirty="0" err="1" smtClean="0">
                <a:solidFill>
                  <a:schemeClr val="bg1"/>
                </a:solidFill>
              </a:rPr>
              <a:t>Tx</a:t>
            </a:r>
            <a:endParaRPr lang="de-DE" sz="1100" dirty="0">
              <a:solidFill>
                <a:schemeClr val="bg1"/>
              </a:solidFill>
            </a:endParaRPr>
          </a:p>
        </p:txBody>
      </p:sp>
      <p:sp>
        <p:nvSpPr>
          <p:cNvPr id="11" name="Textfeld 10"/>
          <p:cNvSpPr txBox="1"/>
          <p:nvPr/>
        </p:nvSpPr>
        <p:spPr>
          <a:xfrm>
            <a:off x="6411883" y="4142508"/>
            <a:ext cx="356188" cy="276999"/>
          </a:xfrm>
          <a:prstGeom prst="rect">
            <a:avLst/>
          </a:prstGeom>
          <a:noFill/>
        </p:spPr>
        <p:txBody>
          <a:bodyPr wrap="none" rtlCol="0">
            <a:spAutoFit/>
          </a:bodyPr>
          <a:lstStyle/>
          <a:p>
            <a:r>
              <a:rPr lang="de-DE" dirty="0" err="1" smtClean="0">
                <a:solidFill>
                  <a:schemeClr val="bg1"/>
                </a:solidFill>
              </a:rPr>
              <a:t>Tx</a:t>
            </a:r>
            <a:endParaRPr lang="de-DE"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Impact </a:t>
            </a:r>
            <a:r>
              <a:rPr lang="de-DE" dirty="0" err="1" smtClean="0"/>
              <a:t>of</a:t>
            </a:r>
            <a:r>
              <a:rPr lang="de-DE" dirty="0" smtClean="0"/>
              <a:t> </a:t>
            </a:r>
            <a:r>
              <a:rPr lang="de-DE" dirty="0" err="1" smtClean="0"/>
              <a:t>Directive</a:t>
            </a:r>
            <a:r>
              <a:rPr lang="de-DE" dirty="0" smtClean="0"/>
              <a:t> </a:t>
            </a:r>
            <a:r>
              <a:rPr lang="de-DE" dirty="0" err="1" smtClean="0"/>
              <a:t>Antenna</a:t>
            </a:r>
            <a:endParaRPr lang="de-DE" dirty="0"/>
          </a:p>
        </p:txBody>
      </p:sp>
      <p:sp>
        <p:nvSpPr>
          <p:cNvPr id="3" name="Inhaltsplatzhalter 2"/>
          <p:cNvSpPr>
            <a:spLocks noGrp="1"/>
          </p:cNvSpPr>
          <p:nvPr>
            <p:ph idx="1"/>
          </p:nvPr>
        </p:nvSpPr>
        <p:spPr>
          <a:xfrm>
            <a:off x="685800" y="5443268"/>
            <a:ext cx="7772400" cy="652732"/>
          </a:xfrm>
        </p:spPr>
        <p:txBody>
          <a:bodyPr/>
          <a:lstStyle/>
          <a:p>
            <a:r>
              <a:rPr lang="de-DE" sz="1600" dirty="0" err="1" smtClean="0"/>
              <a:t>Antenna</a:t>
            </a:r>
            <a:r>
              <a:rPr lang="de-DE" sz="1600" dirty="0" smtClean="0"/>
              <a:t>: 4x4 </a:t>
            </a:r>
            <a:r>
              <a:rPr lang="de-DE" sz="1600" dirty="0" err="1" smtClean="0"/>
              <a:t>phased</a:t>
            </a:r>
            <a:r>
              <a:rPr lang="de-DE" sz="1600" dirty="0" smtClean="0"/>
              <a:t> </a:t>
            </a:r>
            <a:r>
              <a:rPr lang="de-DE" sz="1600" dirty="0" err="1" smtClean="0"/>
              <a:t>array</a:t>
            </a:r>
            <a:endParaRPr lang="de-DE" sz="1600" dirty="0" smtClean="0"/>
          </a:p>
          <a:p>
            <a:r>
              <a:rPr lang="de-DE" sz="1600" dirty="0" smtClean="0"/>
              <a:t>The </a:t>
            </a:r>
            <a:r>
              <a:rPr lang="de-DE" sz="1600" dirty="0" err="1" smtClean="0"/>
              <a:t>directive</a:t>
            </a:r>
            <a:r>
              <a:rPr lang="de-DE" sz="1600" dirty="0" smtClean="0"/>
              <a:t> </a:t>
            </a:r>
            <a:r>
              <a:rPr lang="de-DE" sz="1600" dirty="0" err="1" smtClean="0"/>
              <a:t>antenna</a:t>
            </a:r>
            <a:r>
              <a:rPr lang="de-DE" sz="1600" dirty="0" smtClean="0"/>
              <a:t> </a:t>
            </a:r>
            <a:r>
              <a:rPr lang="de-DE" sz="1600" dirty="0" err="1" smtClean="0"/>
              <a:t>reduces</a:t>
            </a:r>
            <a:r>
              <a:rPr lang="de-DE" sz="1600" dirty="0" smtClean="0"/>
              <a:t> </a:t>
            </a:r>
            <a:r>
              <a:rPr lang="de-DE" sz="1600" dirty="0" err="1" smtClean="0"/>
              <a:t>the</a:t>
            </a:r>
            <a:r>
              <a:rPr lang="de-DE" sz="1600" dirty="0" smtClean="0"/>
              <a:t> RMS </a:t>
            </a:r>
            <a:r>
              <a:rPr lang="de-DE" sz="1600" dirty="0" err="1" smtClean="0"/>
              <a:t>delay</a:t>
            </a:r>
            <a:r>
              <a:rPr lang="de-DE" sz="1600" dirty="0" smtClean="0"/>
              <a:t> </a:t>
            </a:r>
            <a:r>
              <a:rPr lang="de-DE" sz="1600" dirty="0" err="1" smtClean="0"/>
              <a:t>spread</a:t>
            </a:r>
            <a:r>
              <a:rPr lang="de-DE" sz="1600" dirty="0" smtClean="0"/>
              <a:t> </a:t>
            </a:r>
            <a:r>
              <a:rPr lang="de-DE" sz="1600" dirty="0" err="1" smtClean="0"/>
              <a:t>significantly</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pic>
        <p:nvPicPr>
          <p:cNvPr id="8194" name="Picture 2" descr="C:\Users\peng.IFNDOM\Documents\projects\datacenter\Raytracer\data&amp;result\figures\type12_scenario2\directive\delay1_directive.emf"/>
          <p:cNvPicPr>
            <a:picLocks noChangeAspect="1" noChangeArrowheads="1"/>
          </p:cNvPicPr>
          <p:nvPr/>
        </p:nvPicPr>
        <p:blipFill>
          <a:blip r:embed="rId2" cstate="print"/>
          <a:srcRect/>
          <a:stretch>
            <a:fillRect/>
          </a:stretch>
        </p:blipFill>
        <p:spPr bwMode="auto">
          <a:xfrm>
            <a:off x="4165062" y="1940045"/>
            <a:ext cx="4464935" cy="2880000"/>
          </a:xfrm>
          <a:prstGeom prst="rect">
            <a:avLst/>
          </a:prstGeom>
          <a:noFill/>
        </p:spPr>
      </p:pic>
      <p:pic>
        <p:nvPicPr>
          <p:cNvPr id="8" name="Picture 2" descr="C:\Users\peng.IFNDOM\Documents\projects\datacenter\Raytracer\data&amp;result\figures\type12_scenario2\delay1.emf"/>
          <p:cNvPicPr>
            <a:picLocks noChangeAspect="1" noChangeArrowheads="1"/>
          </p:cNvPicPr>
          <p:nvPr/>
        </p:nvPicPr>
        <p:blipFill>
          <a:blip r:embed="rId3" cstate="print"/>
          <a:srcRect l="15684" r="18226"/>
          <a:stretch>
            <a:fillRect/>
          </a:stretch>
        </p:blipFill>
        <p:spPr bwMode="auto">
          <a:xfrm>
            <a:off x="1053252" y="1923688"/>
            <a:ext cx="2950869" cy="2880000"/>
          </a:xfrm>
          <a:prstGeom prst="rect">
            <a:avLst/>
          </a:prstGeom>
          <a:noFill/>
        </p:spPr>
      </p:pic>
      <p:sp>
        <p:nvSpPr>
          <p:cNvPr id="9" name="Textfeld 8"/>
          <p:cNvSpPr txBox="1"/>
          <p:nvPr/>
        </p:nvSpPr>
        <p:spPr>
          <a:xfrm>
            <a:off x="2070339" y="5020573"/>
            <a:ext cx="1016625" cy="276999"/>
          </a:xfrm>
          <a:prstGeom prst="rect">
            <a:avLst/>
          </a:prstGeom>
          <a:noFill/>
        </p:spPr>
        <p:txBody>
          <a:bodyPr wrap="none" rtlCol="0">
            <a:spAutoFit/>
          </a:bodyPr>
          <a:lstStyle/>
          <a:p>
            <a:r>
              <a:rPr lang="de-DE" dirty="0" err="1" smtClean="0"/>
              <a:t>Omniantenna</a:t>
            </a:r>
            <a:endParaRPr lang="de-DE" dirty="0"/>
          </a:p>
        </p:txBody>
      </p:sp>
      <p:sp>
        <p:nvSpPr>
          <p:cNvPr id="10" name="Textfeld 9"/>
          <p:cNvSpPr txBox="1"/>
          <p:nvPr/>
        </p:nvSpPr>
        <p:spPr>
          <a:xfrm>
            <a:off x="5587041" y="5069456"/>
            <a:ext cx="1582484" cy="276999"/>
          </a:xfrm>
          <a:prstGeom prst="rect">
            <a:avLst/>
          </a:prstGeom>
          <a:noFill/>
        </p:spPr>
        <p:txBody>
          <a:bodyPr wrap="none" rtlCol="0">
            <a:spAutoFit/>
          </a:bodyPr>
          <a:lstStyle/>
          <a:p>
            <a:r>
              <a:rPr lang="de-DE" dirty="0" err="1" smtClean="0"/>
              <a:t>Directive</a:t>
            </a:r>
            <a:r>
              <a:rPr lang="de-DE" dirty="0" smtClean="0"/>
              <a:t> </a:t>
            </a:r>
            <a:r>
              <a:rPr lang="de-DE" dirty="0" err="1" smtClean="0"/>
              <a:t>phased</a:t>
            </a:r>
            <a:r>
              <a:rPr lang="de-DE" dirty="0" smtClean="0"/>
              <a:t> </a:t>
            </a:r>
            <a:r>
              <a:rPr lang="de-DE" dirty="0" err="1" smtClean="0"/>
              <a:t>array</a:t>
            </a: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peng.IFNDOM\Documents\projects\datacenter\Raytracer\data&amp;result\figures\type12_scenario2\delay2.emf"/>
          <p:cNvPicPr>
            <a:picLocks noChangeAspect="1" noChangeArrowheads="1"/>
          </p:cNvPicPr>
          <p:nvPr/>
        </p:nvPicPr>
        <p:blipFill>
          <a:blip r:embed="rId2" cstate="print"/>
          <a:stretch>
            <a:fillRect/>
          </a:stretch>
        </p:blipFill>
        <p:spPr bwMode="auto">
          <a:xfrm>
            <a:off x="4666480" y="2999150"/>
            <a:ext cx="3999891" cy="2880000"/>
          </a:xfrm>
          <a:prstGeom prst="rect">
            <a:avLst/>
          </a:prstGeom>
          <a:noFill/>
        </p:spPr>
      </p:pic>
      <p:pic>
        <p:nvPicPr>
          <p:cNvPr id="2050" name="Picture 2" descr="C:\Users\peng.IFNDOM\Documents\projects\datacenter\Raytracer\data&amp;result\figures\type12_scenario2\delay1.emf"/>
          <p:cNvPicPr>
            <a:picLocks noChangeAspect="1" noChangeArrowheads="1"/>
          </p:cNvPicPr>
          <p:nvPr/>
        </p:nvPicPr>
        <p:blipFill>
          <a:blip r:embed="rId3" cstate="print"/>
          <a:stretch>
            <a:fillRect/>
          </a:stretch>
        </p:blipFill>
        <p:spPr bwMode="auto">
          <a:xfrm>
            <a:off x="475279" y="3034593"/>
            <a:ext cx="3999892" cy="2880000"/>
          </a:xfrm>
          <a:prstGeom prst="rect">
            <a:avLst/>
          </a:prstGeom>
          <a:noFill/>
        </p:spPr>
      </p:pic>
      <p:sp>
        <p:nvSpPr>
          <p:cNvPr id="2" name="Titel 1"/>
          <p:cNvSpPr>
            <a:spLocks noGrp="1"/>
          </p:cNvSpPr>
          <p:nvPr>
            <p:ph type="title"/>
          </p:nvPr>
        </p:nvSpPr>
        <p:spPr/>
        <p:txBody>
          <a:bodyPr/>
          <a:lstStyle/>
          <a:p>
            <a:r>
              <a:rPr lang="en-US" dirty="0" smtClean="0"/>
              <a:t>Statistical Characteristics With Type 1/2</a:t>
            </a:r>
            <a:endParaRPr lang="en-US" dirty="0"/>
          </a:p>
        </p:txBody>
      </p:sp>
      <p:sp>
        <p:nvSpPr>
          <p:cNvPr id="3" name="Inhaltsplatzhalter 2"/>
          <p:cNvSpPr>
            <a:spLocks noGrp="1"/>
          </p:cNvSpPr>
          <p:nvPr>
            <p:ph idx="1"/>
          </p:nvPr>
        </p:nvSpPr>
        <p:spPr/>
        <p:txBody>
          <a:bodyPr/>
          <a:lstStyle/>
          <a:p>
            <a:r>
              <a:rPr lang="en-US" sz="1600" dirty="0" smtClean="0"/>
              <a:t>Type1/2: </a:t>
            </a:r>
            <a:r>
              <a:rPr lang="en-US" sz="1600" dirty="0" err="1" smtClean="0"/>
              <a:t>LoS</a:t>
            </a:r>
            <a:r>
              <a:rPr lang="en-US" sz="1600" dirty="0" smtClean="0"/>
              <a:t>/</a:t>
            </a:r>
            <a:r>
              <a:rPr lang="en-US" sz="1600" dirty="0" err="1" smtClean="0"/>
              <a:t>nLoS</a:t>
            </a:r>
            <a:r>
              <a:rPr lang="en-US" sz="1600" dirty="0" smtClean="0"/>
              <a:t> channels between 2 nonadjacent casings</a:t>
            </a:r>
          </a:p>
          <a:p>
            <a:r>
              <a:rPr lang="en-US" sz="1600" dirty="0" smtClean="0"/>
              <a:t>Multipath richness metric: RMS angular spread with </a:t>
            </a:r>
            <a:r>
              <a:rPr lang="en-US" sz="1600" dirty="0" err="1" smtClean="0"/>
              <a:t>omniantenna</a:t>
            </a:r>
            <a:endParaRPr lang="en-US" sz="1600" dirty="0" smtClean="0"/>
          </a:p>
          <a:p>
            <a:r>
              <a:rPr lang="en-US" sz="1600" dirty="0" smtClean="0"/>
              <a:t>Parity pattern due to reflections on the casing roof</a:t>
            </a:r>
            <a:endParaRPr lang="en-US"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
        <p:nvSpPr>
          <p:cNvPr id="10" name="Textfeld 9"/>
          <p:cNvSpPr txBox="1"/>
          <p:nvPr/>
        </p:nvSpPr>
        <p:spPr>
          <a:xfrm>
            <a:off x="1205344" y="3217025"/>
            <a:ext cx="341760" cy="261610"/>
          </a:xfrm>
          <a:prstGeom prst="rect">
            <a:avLst/>
          </a:prstGeom>
          <a:noFill/>
        </p:spPr>
        <p:txBody>
          <a:bodyPr wrap="none" rtlCol="0">
            <a:spAutoFit/>
          </a:bodyPr>
          <a:lstStyle/>
          <a:p>
            <a:r>
              <a:rPr lang="de-DE" sz="1100" dirty="0" err="1" smtClean="0">
                <a:solidFill>
                  <a:schemeClr val="bg1"/>
                </a:solidFill>
              </a:rPr>
              <a:t>Tx</a:t>
            </a:r>
            <a:endParaRPr lang="de-DE" sz="1100" dirty="0">
              <a:solidFill>
                <a:schemeClr val="bg1"/>
              </a:solidFill>
            </a:endParaRPr>
          </a:p>
        </p:txBody>
      </p:sp>
      <p:sp>
        <p:nvSpPr>
          <p:cNvPr id="11" name="Textfeld 10"/>
          <p:cNvSpPr txBox="1"/>
          <p:nvPr/>
        </p:nvSpPr>
        <p:spPr>
          <a:xfrm>
            <a:off x="6411883" y="4142508"/>
            <a:ext cx="356188" cy="276999"/>
          </a:xfrm>
          <a:prstGeom prst="rect">
            <a:avLst/>
          </a:prstGeom>
          <a:noFill/>
        </p:spPr>
        <p:txBody>
          <a:bodyPr wrap="none" rtlCol="0">
            <a:spAutoFit/>
          </a:bodyPr>
          <a:lstStyle/>
          <a:p>
            <a:r>
              <a:rPr lang="de-DE" dirty="0" err="1" smtClean="0">
                <a:solidFill>
                  <a:schemeClr val="bg1"/>
                </a:solidFill>
              </a:rPr>
              <a:t>Tx</a:t>
            </a:r>
            <a:endParaRPr lang="de-DE"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Impact </a:t>
            </a:r>
            <a:r>
              <a:rPr lang="de-DE" dirty="0" err="1" smtClean="0"/>
              <a:t>of</a:t>
            </a:r>
            <a:r>
              <a:rPr lang="de-DE" dirty="0" smtClean="0"/>
              <a:t> </a:t>
            </a:r>
            <a:r>
              <a:rPr lang="de-DE" dirty="0" err="1" smtClean="0"/>
              <a:t>Directive</a:t>
            </a:r>
            <a:r>
              <a:rPr lang="de-DE" dirty="0" smtClean="0"/>
              <a:t> </a:t>
            </a:r>
            <a:r>
              <a:rPr lang="de-DE" dirty="0" err="1" smtClean="0"/>
              <a:t>Antenna</a:t>
            </a:r>
            <a:endParaRPr lang="de-DE" dirty="0"/>
          </a:p>
        </p:txBody>
      </p:sp>
      <p:sp>
        <p:nvSpPr>
          <p:cNvPr id="3" name="Inhaltsplatzhalter 2"/>
          <p:cNvSpPr>
            <a:spLocks noGrp="1"/>
          </p:cNvSpPr>
          <p:nvPr>
            <p:ph idx="1"/>
          </p:nvPr>
        </p:nvSpPr>
        <p:spPr>
          <a:xfrm>
            <a:off x="685800" y="5443268"/>
            <a:ext cx="7772400" cy="652732"/>
          </a:xfrm>
        </p:spPr>
        <p:txBody>
          <a:bodyPr/>
          <a:lstStyle/>
          <a:p>
            <a:r>
              <a:rPr lang="de-DE" sz="1600" dirty="0" err="1" smtClean="0"/>
              <a:t>Antenna</a:t>
            </a:r>
            <a:r>
              <a:rPr lang="de-DE" sz="1600" dirty="0" smtClean="0"/>
              <a:t>: 4x4 </a:t>
            </a:r>
            <a:r>
              <a:rPr lang="de-DE" sz="1600" dirty="0" err="1" smtClean="0"/>
              <a:t>phased</a:t>
            </a:r>
            <a:r>
              <a:rPr lang="de-DE" sz="1600" dirty="0" smtClean="0"/>
              <a:t> </a:t>
            </a:r>
            <a:r>
              <a:rPr lang="de-DE" sz="1600" dirty="0" err="1" smtClean="0"/>
              <a:t>array</a:t>
            </a:r>
            <a:endParaRPr lang="de-DE" sz="1600" dirty="0" smtClean="0"/>
          </a:p>
          <a:p>
            <a:r>
              <a:rPr lang="de-DE" sz="1600" dirty="0" smtClean="0"/>
              <a:t>The </a:t>
            </a:r>
            <a:r>
              <a:rPr lang="de-DE" sz="1600" dirty="0" err="1" smtClean="0"/>
              <a:t>directive</a:t>
            </a:r>
            <a:r>
              <a:rPr lang="de-DE" sz="1600" dirty="0" smtClean="0"/>
              <a:t> </a:t>
            </a:r>
            <a:r>
              <a:rPr lang="de-DE" sz="1600" dirty="0" err="1" smtClean="0"/>
              <a:t>antenna</a:t>
            </a:r>
            <a:r>
              <a:rPr lang="de-DE" sz="1600" dirty="0" smtClean="0"/>
              <a:t> </a:t>
            </a:r>
            <a:r>
              <a:rPr lang="de-DE" sz="1600" dirty="0" err="1" smtClean="0"/>
              <a:t>reduces</a:t>
            </a:r>
            <a:r>
              <a:rPr lang="de-DE" sz="1600" dirty="0" smtClean="0"/>
              <a:t> </a:t>
            </a:r>
            <a:r>
              <a:rPr lang="de-DE" sz="1600" dirty="0" err="1" smtClean="0"/>
              <a:t>the</a:t>
            </a:r>
            <a:r>
              <a:rPr lang="de-DE" sz="1600" dirty="0" smtClean="0"/>
              <a:t> RMS angular </a:t>
            </a:r>
            <a:r>
              <a:rPr lang="de-DE" sz="1600" dirty="0" err="1" smtClean="0"/>
              <a:t>spread</a:t>
            </a:r>
            <a:r>
              <a:rPr lang="de-DE" sz="1600" dirty="0" smtClean="0"/>
              <a:t> </a:t>
            </a:r>
            <a:r>
              <a:rPr lang="de-DE" sz="1600" dirty="0" err="1" smtClean="0"/>
              <a:t>significantly</a:t>
            </a:r>
            <a:r>
              <a:rPr lang="de-DE" sz="1600" dirty="0" smtClean="0"/>
              <a:t> </a:t>
            </a:r>
            <a:r>
              <a:rPr lang="de-DE" sz="1600" dirty="0" err="1" smtClean="0"/>
              <a:t>as</a:t>
            </a:r>
            <a:r>
              <a:rPr lang="de-DE" sz="1600" dirty="0" smtClean="0"/>
              <a:t> </a:t>
            </a:r>
            <a:r>
              <a:rPr lang="de-DE" sz="1600" dirty="0" err="1" smtClean="0"/>
              <a:t>well</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sp>
        <p:nvSpPr>
          <p:cNvPr id="9" name="Textfeld 8"/>
          <p:cNvSpPr txBox="1"/>
          <p:nvPr/>
        </p:nvSpPr>
        <p:spPr>
          <a:xfrm>
            <a:off x="2070339" y="5020573"/>
            <a:ext cx="1016625" cy="276999"/>
          </a:xfrm>
          <a:prstGeom prst="rect">
            <a:avLst/>
          </a:prstGeom>
          <a:noFill/>
        </p:spPr>
        <p:txBody>
          <a:bodyPr wrap="none" rtlCol="0">
            <a:spAutoFit/>
          </a:bodyPr>
          <a:lstStyle/>
          <a:p>
            <a:r>
              <a:rPr lang="de-DE" dirty="0" err="1" smtClean="0"/>
              <a:t>Omniantenna</a:t>
            </a:r>
            <a:endParaRPr lang="de-DE" dirty="0"/>
          </a:p>
        </p:txBody>
      </p:sp>
      <p:sp>
        <p:nvSpPr>
          <p:cNvPr id="10" name="Textfeld 9"/>
          <p:cNvSpPr txBox="1"/>
          <p:nvPr/>
        </p:nvSpPr>
        <p:spPr>
          <a:xfrm>
            <a:off x="5587041" y="5069456"/>
            <a:ext cx="1582484" cy="276999"/>
          </a:xfrm>
          <a:prstGeom prst="rect">
            <a:avLst/>
          </a:prstGeom>
          <a:noFill/>
        </p:spPr>
        <p:txBody>
          <a:bodyPr wrap="none" rtlCol="0">
            <a:spAutoFit/>
          </a:bodyPr>
          <a:lstStyle/>
          <a:p>
            <a:r>
              <a:rPr lang="de-DE" dirty="0" err="1" smtClean="0"/>
              <a:t>Directive</a:t>
            </a:r>
            <a:r>
              <a:rPr lang="de-DE" dirty="0" smtClean="0"/>
              <a:t> </a:t>
            </a:r>
            <a:r>
              <a:rPr lang="de-DE" dirty="0" err="1" smtClean="0"/>
              <a:t>phased</a:t>
            </a:r>
            <a:r>
              <a:rPr lang="de-DE" dirty="0" smtClean="0"/>
              <a:t> </a:t>
            </a:r>
            <a:r>
              <a:rPr lang="de-DE" dirty="0" err="1" smtClean="0"/>
              <a:t>array</a:t>
            </a:r>
            <a:endParaRPr lang="de-DE" dirty="0"/>
          </a:p>
        </p:txBody>
      </p:sp>
      <p:pic>
        <p:nvPicPr>
          <p:cNvPr id="11" name="Picture 2" descr="C:\Users\peng.IFNDOM\Documents\projects\datacenter\Raytracer\data&amp;result\figures\type12_scenario2\delay1.emf"/>
          <p:cNvPicPr>
            <a:picLocks noChangeAspect="1" noChangeArrowheads="1"/>
          </p:cNvPicPr>
          <p:nvPr/>
        </p:nvPicPr>
        <p:blipFill>
          <a:blip r:embed="rId2" cstate="print"/>
          <a:stretch>
            <a:fillRect/>
          </a:stretch>
        </p:blipFill>
        <p:spPr bwMode="auto">
          <a:xfrm>
            <a:off x="495908" y="1859531"/>
            <a:ext cx="3999892" cy="2880000"/>
          </a:xfrm>
          <a:prstGeom prst="rect">
            <a:avLst/>
          </a:prstGeom>
          <a:noFill/>
        </p:spPr>
      </p:pic>
      <p:pic>
        <p:nvPicPr>
          <p:cNvPr id="12" name="Picture 11" descr="aod_elevation1.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6888" y="1866900"/>
            <a:ext cx="4001861" cy="2880000"/>
          </a:xfrm>
          <a:prstGeom prst="rect">
            <a:avLst/>
          </a:prstGeom>
        </p:spPr>
      </p:pic>
    </p:spTree>
    <p:extLst>
      <p:ext uri="{BB962C8B-B14F-4D97-AF65-F5344CB8AC3E}">
        <p14:creationId xmlns:p14="http://schemas.microsoft.com/office/powerpoint/2010/main" val="1159126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Statistical Characteristics With Type 3</a:t>
            </a:r>
            <a:endParaRPr lang="de-DE" dirty="0"/>
          </a:p>
        </p:txBody>
      </p:sp>
      <p:sp>
        <p:nvSpPr>
          <p:cNvPr id="3" name="Inhaltsplatzhalter 2"/>
          <p:cNvSpPr>
            <a:spLocks noGrp="1"/>
          </p:cNvSpPr>
          <p:nvPr>
            <p:ph idx="1"/>
          </p:nvPr>
        </p:nvSpPr>
        <p:spPr/>
        <p:txBody>
          <a:bodyPr/>
          <a:lstStyle/>
          <a:p>
            <a:r>
              <a:rPr lang="de-DE" sz="1600" dirty="0" smtClean="0"/>
              <a:t>Type 3: </a:t>
            </a:r>
            <a:r>
              <a:rPr lang="de-DE" sz="1600" dirty="0" err="1" smtClean="0"/>
              <a:t>channels</a:t>
            </a:r>
            <a:r>
              <a:rPr lang="de-DE" sz="1600" dirty="0" smtClean="0"/>
              <a:t> </a:t>
            </a:r>
            <a:r>
              <a:rPr lang="de-DE" sz="1600" dirty="0" err="1" smtClean="0"/>
              <a:t>between</a:t>
            </a:r>
            <a:r>
              <a:rPr lang="de-DE" sz="1600" dirty="0" smtClean="0"/>
              <a:t> 2 </a:t>
            </a:r>
            <a:r>
              <a:rPr lang="de-DE" sz="1600" dirty="0" err="1" smtClean="0"/>
              <a:t>adjacent</a:t>
            </a:r>
            <a:r>
              <a:rPr lang="de-DE" sz="1600" dirty="0" smtClean="0"/>
              <a:t> </a:t>
            </a:r>
            <a:r>
              <a:rPr lang="de-DE" sz="1600" dirty="0" err="1" smtClean="0"/>
              <a:t>casings</a:t>
            </a:r>
            <a:endParaRPr lang="de-DE" sz="1600" dirty="0" smtClean="0"/>
          </a:p>
          <a:p>
            <a:r>
              <a:rPr lang="de-DE" sz="1600" dirty="0" err="1" smtClean="0"/>
              <a:t>Randomly</a:t>
            </a:r>
            <a:r>
              <a:rPr lang="de-DE" sz="1600" dirty="0" smtClean="0"/>
              <a:t> </a:t>
            </a:r>
            <a:r>
              <a:rPr lang="de-DE" sz="1600" dirty="0" err="1" smtClean="0"/>
              <a:t>generated</a:t>
            </a:r>
            <a:r>
              <a:rPr lang="de-DE" sz="1600" dirty="0" smtClean="0"/>
              <a:t> </a:t>
            </a:r>
            <a:r>
              <a:rPr lang="de-DE" sz="1600" dirty="0" err="1" smtClean="0"/>
              <a:t>adjacent</a:t>
            </a:r>
            <a:r>
              <a:rPr lang="de-DE" sz="1600" dirty="0" smtClean="0"/>
              <a:t> </a:t>
            </a:r>
            <a:r>
              <a:rPr lang="de-DE" sz="1600" dirty="0" err="1" smtClean="0"/>
              <a:t>Tx</a:t>
            </a:r>
            <a:r>
              <a:rPr lang="de-DE" sz="1600" dirty="0" smtClean="0"/>
              <a:t> </a:t>
            </a:r>
            <a:r>
              <a:rPr lang="de-DE" sz="1600" dirty="0" err="1" smtClean="0"/>
              <a:t>and</a:t>
            </a:r>
            <a:r>
              <a:rPr lang="de-DE" sz="1600" dirty="0" smtClean="0"/>
              <a:t> </a:t>
            </a:r>
            <a:r>
              <a:rPr lang="de-DE" sz="1600" dirty="0" err="1" smtClean="0"/>
              <a:t>Rx</a:t>
            </a:r>
            <a:endParaRPr lang="de-DE" sz="1600" dirty="0" smtClean="0"/>
          </a:p>
          <a:p>
            <a:r>
              <a:rPr lang="de-DE" sz="1600" dirty="0" smtClean="0"/>
              <a:t>The RMS </a:t>
            </a:r>
            <a:r>
              <a:rPr lang="de-DE" sz="1600" dirty="0" err="1" smtClean="0"/>
              <a:t>delay</a:t>
            </a:r>
            <a:r>
              <a:rPr lang="de-DE" sz="1600" dirty="0" smtClean="0"/>
              <a:t> </a:t>
            </a:r>
            <a:r>
              <a:rPr lang="de-DE" sz="1600" dirty="0" err="1" smtClean="0"/>
              <a:t>spread</a:t>
            </a:r>
            <a:r>
              <a:rPr lang="de-DE" sz="1600" dirty="0" smtClean="0"/>
              <a:t> </a:t>
            </a:r>
            <a:r>
              <a:rPr lang="de-DE" sz="1600" dirty="0" err="1" smtClean="0"/>
              <a:t>is</a:t>
            </a:r>
            <a:r>
              <a:rPr lang="de-DE" sz="1600" dirty="0" smtClean="0"/>
              <a:t> </a:t>
            </a:r>
            <a:r>
              <a:rPr lang="de-DE" sz="1600" dirty="0" err="1" smtClean="0"/>
              <a:t>lower</a:t>
            </a:r>
            <a:r>
              <a:rPr lang="de-DE" sz="1600" dirty="0" smtClean="0"/>
              <a:t> </a:t>
            </a:r>
            <a:r>
              <a:rPr lang="de-DE" sz="1600" dirty="0" err="1" smtClean="0"/>
              <a:t>than</a:t>
            </a:r>
            <a:r>
              <a:rPr lang="de-DE" sz="1600" dirty="0" smtClean="0"/>
              <a:t> </a:t>
            </a:r>
            <a:r>
              <a:rPr lang="de-DE" sz="1600" dirty="0" err="1" smtClean="0"/>
              <a:t>the</a:t>
            </a:r>
            <a:r>
              <a:rPr lang="de-DE" sz="1600" dirty="0" smtClean="0"/>
              <a:t> in type 1/2 </a:t>
            </a:r>
            <a:r>
              <a:rPr lang="de-DE" sz="1600" dirty="0" err="1" smtClean="0"/>
              <a:t>because</a:t>
            </a:r>
            <a:r>
              <a:rPr lang="de-DE" sz="1600" dirty="0" smtClean="0"/>
              <a:t> </a:t>
            </a:r>
            <a:r>
              <a:rPr lang="de-DE" sz="1600" dirty="0" err="1" smtClean="0"/>
              <a:t>of</a:t>
            </a:r>
            <a:r>
              <a:rPr lang="de-DE" sz="1600" dirty="0" smtClean="0"/>
              <a:t> </a:t>
            </a:r>
            <a:r>
              <a:rPr lang="de-DE" sz="1600" dirty="0" err="1" smtClean="0"/>
              <a:t>the</a:t>
            </a:r>
            <a:r>
              <a:rPr lang="de-DE" sz="1600" dirty="0" smtClean="0"/>
              <a:t> limited </a:t>
            </a:r>
            <a:r>
              <a:rPr lang="de-DE" sz="1600" dirty="0" err="1" smtClean="0"/>
              <a:t>propagation</a:t>
            </a:r>
            <a:r>
              <a:rPr lang="de-DE" sz="1600" dirty="0" smtClean="0"/>
              <a:t> </a:t>
            </a:r>
            <a:r>
              <a:rPr lang="de-DE" sz="1600" dirty="0" err="1" smtClean="0"/>
              <a:t>space</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pic>
        <p:nvPicPr>
          <p:cNvPr id="11266" name="Picture 2" descr="C:\Users\peng.IFNDOM\Documents\projects\datacenter\Raytracer\data&amp;result\figures\type3_scenario2\omni\delay.emf"/>
          <p:cNvPicPr>
            <a:picLocks noChangeAspect="1" noChangeArrowheads="1"/>
          </p:cNvPicPr>
          <p:nvPr/>
        </p:nvPicPr>
        <p:blipFill>
          <a:blip r:embed="rId2" cstate="print"/>
          <a:srcRect/>
          <a:stretch>
            <a:fillRect/>
          </a:stretch>
        </p:blipFill>
        <p:spPr bwMode="auto">
          <a:xfrm>
            <a:off x="230096" y="3164847"/>
            <a:ext cx="4464935" cy="2880000"/>
          </a:xfrm>
          <a:prstGeom prst="rect">
            <a:avLst/>
          </a:prstGeom>
          <a:noFill/>
        </p:spPr>
      </p:pic>
      <p:pic>
        <p:nvPicPr>
          <p:cNvPr id="11267" name="Picture 3" descr="C:\Users\peng.IFNDOM\Documents\projects\datacenter\Raytracer\data&amp;result\figures\type3_scenario2\directive\delay_directive.emf"/>
          <p:cNvPicPr>
            <a:picLocks noChangeAspect="1" noChangeArrowheads="1"/>
          </p:cNvPicPr>
          <p:nvPr/>
        </p:nvPicPr>
        <p:blipFill>
          <a:blip r:embed="rId3" cstate="print"/>
          <a:srcRect/>
          <a:stretch>
            <a:fillRect/>
          </a:stretch>
        </p:blipFill>
        <p:spPr bwMode="auto">
          <a:xfrm>
            <a:off x="4463404" y="3173983"/>
            <a:ext cx="4464935" cy="2880000"/>
          </a:xfrm>
          <a:prstGeom prst="rect">
            <a:avLst/>
          </a:prstGeom>
          <a:noFill/>
        </p:spPr>
      </p:pic>
      <p:sp>
        <p:nvSpPr>
          <p:cNvPr id="10" name="Textfeld 9"/>
          <p:cNvSpPr txBox="1"/>
          <p:nvPr/>
        </p:nvSpPr>
        <p:spPr>
          <a:xfrm>
            <a:off x="1915064" y="6003968"/>
            <a:ext cx="1016625" cy="276999"/>
          </a:xfrm>
          <a:prstGeom prst="rect">
            <a:avLst/>
          </a:prstGeom>
          <a:noFill/>
        </p:spPr>
        <p:txBody>
          <a:bodyPr wrap="none" rtlCol="0">
            <a:spAutoFit/>
          </a:bodyPr>
          <a:lstStyle/>
          <a:p>
            <a:r>
              <a:rPr lang="de-DE" dirty="0" err="1" smtClean="0"/>
              <a:t>Omniantenna</a:t>
            </a:r>
            <a:endParaRPr lang="de-DE" dirty="0"/>
          </a:p>
        </p:txBody>
      </p:sp>
      <p:sp>
        <p:nvSpPr>
          <p:cNvPr id="11" name="Textfeld 10"/>
          <p:cNvSpPr txBox="1"/>
          <p:nvPr/>
        </p:nvSpPr>
        <p:spPr>
          <a:xfrm>
            <a:off x="5992483" y="6052851"/>
            <a:ext cx="1582484" cy="276999"/>
          </a:xfrm>
          <a:prstGeom prst="rect">
            <a:avLst/>
          </a:prstGeom>
          <a:noFill/>
        </p:spPr>
        <p:txBody>
          <a:bodyPr wrap="none" rtlCol="0">
            <a:spAutoFit/>
          </a:bodyPr>
          <a:lstStyle/>
          <a:p>
            <a:r>
              <a:rPr lang="de-DE" dirty="0" err="1" smtClean="0"/>
              <a:t>Directive</a:t>
            </a:r>
            <a:r>
              <a:rPr lang="de-DE" dirty="0" smtClean="0"/>
              <a:t> </a:t>
            </a:r>
            <a:r>
              <a:rPr lang="de-DE" dirty="0" err="1" smtClean="0"/>
              <a:t>phased</a:t>
            </a:r>
            <a:r>
              <a:rPr lang="de-DE" dirty="0" smtClean="0"/>
              <a:t> </a:t>
            </a:r>
            <a:r>
              <a:rPr lang="de-DE" dirty="0" err="1" smtClean="0"/>
              <a:t>array</a:t>
            </a:r>
            <a:endParaRPr lang="de-D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Statistical Characteristics With Type 3</a:t>
            </a:r>
            <a:endParaRPr lang="de-DE" dirty="0"/>
          </a:p>
        </p:txBody>
      </p:sp>
      <p:sp>
        <p:nvSpPr>
          <p:cNvPr id="3" name="Inhaltsplatzhalter 2"/>
          <p:cNvSpPr>
            <a:spLocks noGrp="1"/>
          </p:cNvSpPr>
          <p:nvPr>
            <p:ph idx="1"/>
          </p:nvPr>
        </p:nvSpPr>
        <p:spPr/>
        <p:txBody>
          <a:bodyPr/>
          <a:lstStyle/>
          <a:p>
            <a:r>
              <a:rPr lang="de-DE" sz="1600" dirty="0" smtClean="0"/>
              <a:t>Type 3: </a:t>
            </a:r>
            <a:r>
              <a:rPr lang="de-DE" sz="1600" dirty="0" err="1" smtClean="0"/>
              <a:t>channels</a:t>
            </a:r>
            <a:r>
              <a:rPr lang="de-DE" sz="1600" dirty="0" smtClean="0"/>
              <a:t> </a:t>
            </a:r>
            <a:r>
              <a:rPr lang="de-DE" sz="1600" dirty="0" err="1" smtClean="0"/>
              <a:t>between</a:t>
            </a:r>
            <a:r>
              <a:rPr lang="de-DE" sz="1600" dirty="0" smtClean="0"/>
              <a:t> 2 </a:t>
            </a:r>
            <a:r>
              <a:rPr lang="de-DE" sz="1600" dirty="0" err="1" smtClean="0"/>
              <a:t>adjacent</a:t>
            </a:r>
            <a:r>
              <a:rPr lang="de-DE" sz="1600" dirty="0" smtClean="0"/>
              <a:t> </a:t>
            </a:r>
            <a:r>
              <a:rPr lang="de-DE" sz="1600" dirty="0" err="1" smtClean="0"/>
              <a:t>casings</a:t>
            </a:r>
            <a:endParaRPr lang="de-DE" sz="1600" dirty="0" smtClean="0"/>
          </a:p>
          <a:p>
            <a:r>
              <a:rPr lang="de-DE" sz="1600" dirty="0" err="1" smtClean="0"/>
              <a:t>Randomly</a:t>
            </a:r>
            <a:r>
              <a:rPr lang="de-DE" sz="1600" dirty="0" smtClean="0"/>
              <a:t> </a:t>
            </a:r>
            <a:r>
              <a:rPr lang="de-DE" sz="1600" dirty="0" err="1" smtClean="0"/>
              <a:t>generated</a:t>
            </a:r>
            <a:r>
              <a:rPr lang="de-DE" sz="1600" dirty="0" smtClean="0"/>
              <a:t> </a:t>
            </a:r>
            <a:r>
              <a:rPr lang="de-DE" sz="1600" dirty="0" err="1" smtClean="0"/>
              <a:t>adjacent</a:t>
            </a:r>
            <a:r>
              <a:rPr lang="de-DE" sz="1600" dirty="0" smtClean="0"/>
              <a:t> </a:t>
            </a:r>
            <a:r>
              <a:rPr lang="de-DE" sz="1600" dirty="0" err="1" smtClean="0"/>
              <a:t>Tx</a:t>
            </a:r>
            <a:r>
              <a:rPr lang="de-DE" sz="1600" dirty="0" smtClean="0"/>
              <a:t> </a:t>
            </a:r>
            <a:r>
              <a:rPr lang="de-DE" sz="1600" dirty="0" err="1" smtClean="0"/>
              <a:t>and</a:t>
            </a:r>
            <a:r>
              <a:rPr lang="de-DE" sz="1600" dirty="0" smtClean="0"/>
              <a:t> </a:t>
            </a:r>
            <a:r>
              <a:rPr lang="de-DE" sz="1600" dirty="0" err="1" smtClean="0"/>
              <a:t>Rx</a:t>
            </a:r>
            <a:endParaRPr lang="de-DE" sz="1600" dirty="0" smtClean="0"/>
          </a:p>
          <a:p>
            <a:r>
              <a:rPr lang="de-DE" sz="1600" dirty="0" smtClean="0"/>
              <a:t>The RMS angular </a:t>
            </a:r>
            <a:r>
              <a:rPr lang="de-DE" sz="1600" dirty="0" err="1" smtClean="0"/>
              <a:t>spread</a:t>
            </a:r>
            <a:r>
              <a:rPr lang="de-DE" sz="1600" dirty="0" smtClean="0"/>
              <a:t> </a:t>
            </a:r>
            <a:r>
              <a:rPr lang="de-DE" sz="1600" dirty="0" err="1" smtClean="0"/>
              <a:t>is</a:t>
            </a:r>
            <a:r>
              <a:rPr lang="de-DE" sz="1600" dirty="0" smtClean="0"/>
              <a:t> </a:t>
            </a:r>
            <a:r>
              <a:rPr lang="de-DE" sz="1600" dirty="0" err="1" smtClean="0"/>
              <a:t>lower</a:t>
            </a:r>
            <a:r>
              <a:rPr lang="de-DE" sz="1600" dirty="0" smtClean="0"/>
              <a:t> </a:t>
            </a:r>
            <a:r>
              <a:rPr lang="de-DE" sz="1600" dirty="0" err="1" smtClean="0"/>
              <a:t>than</a:t>
            </a:r>
            <a:r>
              <a:rPr lang="de-DE" sz="1600" dirty="0" smtClean="0"/>
              <a:t> </a:t>
            </a:r>
            <a:r>
              <a:rPr lang="de-DE" sz="1600" dirty="0" err="1" smtClean="0"/>
              <a:t>the</a:t>
            </a:r>
            <a:r>
              <a:rPr lang="de-DE" sz="1600" dirty="0" smtClean="0"/>
              <a:t> in type 1/2 </a:t>
            </a:r>
            <a:r>
              <a:rPr lang="de-DE" sz="1600" dirty="0" err="1" smtClean="0"/>
              <a:t>because</a:t>
            </a:r>
            <a:r>
              <a:rPr lang="de-DE" sz="1600" dirty="0" smtClean="0"/>
              <a:t> </a:t>
            </a:r>
            <a:r>
              <a:rPr lang="de-DE" sz="1600" dirty="0" err="1" smtClean="0"/>
              <a:t>of</a:t>
            </a:r>
            <a:r>
              <a:rPr lang="de-DE" sz="1600" dirty="0" smtClean="0"/>
              <a:t> </a:t>
            </a:r>
            <a:r>
              <a:rPr lang="de-DE" sz="1600" dirty="0" err="1" smtClean="0"/>
              <a:t>the</a:t>
            </a:r>
            <a:r>
              <a:rPr lang="de-DE" sz="1600" dirty="0" smtClean="0"/>
              <a:t> limited </a:t>
            </a:r>
            <a:r>
              <a:rPr lang="de-DE" sz="1600" dirty="0" err="1" smtClean="0"/>
              <a:t>propagation</a:t>
            </a:r>
            <a:r>
              <a:rPr lang="de-DE" sz="1600" dirty="0" smtClean="0"/>
              <a:t> </a:t>
            </a:r>
            <a:r>
              <a:rPr lang="de-DE" sz="1600" dirty="0" err="1" smtClean="0"/>
              <a:t>space</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pic>
        <p:nvPicPr>
          <p:cNvPr id="5122" name="Picture 2" descr="C:\Users\peng.IFNDOM\Documents\projects\datacenter\Raytracer\data&amp;result\rms_angle_type3.emf"/>
          <p:cNvPicPr>
            <a:picLocks noChangeAspect="1" noChangeArrowheads="1"/>
          </p:cNvPicPr>
          <p:nvPr/>
        </p:nvPicPr>
        <p:blipFill>
          <a:blip r:embed="rId2" cstate="print"/>
          <a:srcRect/>
          <a:stretch>
            <a:fillRect/>
          </a:stretch>
        </p:blipFill>
        <p:spPr bwMode="auto">
          <a:xfrm>
            <a:off x="2569143" y="3353100"/>
            <a:ext cx="4003494" cy="2880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r>
              <a:rPr lang="de-DE" sz="1600" dirty="0" smtClean="0"/>
              <a:t>Motivation</a:t>
            </a:r>
          </a:p>
          <a:p>
            <a:r>
              <a:rPr lang="de-DE" sz="1600" dirty="0" smtClean="0"/>
              <a:t>Ray </a:t>
            </a:r>
            <a:r>
              <a:rPr lang="de-DE" sz="1600" dirty="0" err="1" smtClean="0"/>
              <a:t>Tracing</a:t>
            </a:r>
            <a:r>
              <a:rPr lang="de-DE" sz="1600" dirty="0" smtClean="0"/>
              <a:t> Simulation </a:t>
            </a:r>
            <a:r>
              <a:rPr lang="de-DE" sz="1600" dirty="0" err="1" smtClean="0"/>
              <a:t>Results</a:t>
            </a:r>
            <a:endParaRPr lang="de-DE" sz="1600" dirty="0" smtClean="0"/>
          </a:p>
          <a:p>
            <a:r>
              <a:rPr lang="de-DE" sz="1600" b="1" dirty="0" err="1" smtClean="0"/>
              <a:t>Stochastic</a:t>
            </a:r>
            <a:r>
              <a:rPr lang="de-DE" sz="1600" b="1" dirty="0" smtClean="0"/>
              <a:t> Channel Model</a:t>
            </a:r>
          </a:p>
          <a:p>
            <a:r>
              <a:rPr lang="de-DE" sz="1600" dirty="0" err="1" smtClean="0"/>
              <a:t>Conclusion</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Stochastic</a:t>
            </a:r>
            <a:r>
              <a:rPr lang="de-DE" dirty="0" smtClean="0"/>
              <a:t> Channel Model</a:t>
            </a:r>
            <a:endParaRPr lang="de-DE" dirty="0"/>
          </a:p>
        </p:txBody>
      </p:sp>
      <p:sp>
        <p:nvSpPr>
          <p:cNvPr id="3" name="Inhaltsplatzhalter 2"/>
          <p:cNvSpPr>
            <a:spLocks noGrp="1"/>
          </p:cNvSpPr>
          <p:nvPr>
            <p:ph idx="1"/>
          </p:nvPr>
        </p:nvSpPr>
        <p:spPr/>
        <p:txBody>
          <a:bodyPr/>
          <a:lstStyle/>
          <a:p>
            <a:pPr marL="514350" indent="-514350">
              <a:buFont typeface="+mj-lt"/>
              <a:buAutoNum type="arabicPeriod"/>
            </a:pPr>
            <a:r>
              <a:rPr lang="de-DE" sz="1600" b="1" dirty="0" err="1" smtClean="0"/>
              <a:t>Determine</a:t>
            </a:r>
            <a:r>
              <a:rPr lang="de-DE" sz="1600" b="1" dirty="0" smtClean="0"/>
              <a:t> </a:t>
            </a:r>
            <a:r>
              <a:rPr lang="de-DE" sz="1600" b="1" dirty="0" err="1" smtClean="0"/>
              <a:t>number</a:t>
            </a:r>
            <a:r>
              <a:rPr lang="de-DE" sz="1600" b="1" dirty="0" smtClean="0"/>
              <a:t> </a:t>
            </a:r>
            <a:r>
              <a:rPr lang="de-DE" sz="1600" b="1" dirty="0" err="1" smtClean="0"/>
              <a:t>of</a:t>
            </a:r>
            <a:r>
              <a:rPr lang="de-DE" sz="1600" b="1" dirty="0" smtClean="0"/>
              <a:t> </a:t>
            </a:r>
            <a:r>
              <a:rPr lang="de-DE" sz="1600" b="1" dirty="0" err="1" smtClean="0"/>
              <a:t>paths</a:t>
            </a:r>
            <a:r>
              <a:rPr lang="de-DE" sz="1600" b="1" dirty="0" smtClean="0"/>
              <a:t>.</a:t>
            </a:r>
          </a:p>
          <a:p>
            <a:pPr marL="514350" indent="-514350">
              <a:buFont typeface="+mj-lt"/>
              <a:buAutoNum type="arabicPeriod"/>
            </a:pPr>
            <a:r>
              <a:rPr lang="de-DE" sz="1600" b="1" dirty="0" err="1" smtClean="0"/>
              <a:t>Determine</a:t>
            </a:r>
            <a:r>
              <a:rPr lang="de-DE" sz="1600" b="1" dirty="0" smtClean="0"/>
              <a:t> </a:t>
            </a:r>
            <a:r>
              <a:rPr lang="de-DE" sz="1600" b="1" dirty="0" err="1" smtClean="0"/>
              <a:t>delay</a:t>
            </a:r>
            <a:r>
              <a:rPr lang="de-DE" sz="1600" b="1" dirty="0" smtClean="0"/>
              <a:t> </a:t>
            </a:r>
            <a:r>
              <a:rPr lang="de-DE" sz="1600" b="1" dirty="0" err="1" smtClean="0"/>
              <a:t>for</a:t>
            </a:r>
            <a:r>
              <a:rPr lang="de-DE" sz="1600" b="1" dirty="0" smtClean="0"/>
              <a:t> </a:t>
            </a:r>
            <a:r>
              <a:rPr lang="de-DE" sz="1600" b="1" dirty="0" err="1" smtClean="0"/>
              <a:t>each</a:t>
            </a:r>
            <a:r>
              <a:rPr lang="de-DE" sz="1600" b="1" dirty="0" smtClean="0"/>
              <a:t> </a:t>
            </a:r>
            <a:r>
              <a:rPr lang="de-DE" sz="1600" b="1" dirty="0" err="1" smtClean="0"/>
              <a:t>path</a:t>
            </a:r>
            <a:r>
              <a:rPr lang="de-DE" sz="1600" b="1" dirty="0" smtClean="0"/>
              <a:t>.</a:t>
            </a:r>
          </a:p>
          <a:p>
            <a:pPr marL="514350" indent="-514350">
              <a:buFont typeface="+mj-lt"/>
              <a:buAutoNum type="arabicPeriod"/>
            </a:pPr>
            <a:r>
              <a:rPr lang="de-DE" sz="1600" b="1" dirty="0" err="1" smtClean="0"/>
              <a:t>Determine</a:t>
            </a:r>
            <a:r>
              <a:rPr lang="de-DE" sz="1600" b="1" dirty="0" smtClean="0"/>
              <a:t> </a:t>
            </a:r>
            <a:r>
              <a:rPr lang="de-DE" sz="1600" b="1" dirty="0" err="1" smtClean="0"/>
              <a:t>pathloss</a:t>
            </a:r>
            <a:r>
              <a:rPr lang="de-DE" sz="1600" b="1" dirty="0" smtClean="0"/>
              <a:t> </a:t>
            </a:r>
            <a:r>
              <a:rPr lang="de-DE" sz="1600" b="1" dirty="0" err="1" smtClean="0"/>
              <a:t>according</a:t>
            </a:r>
            <a:r>
              <a:rPr lang="de-DE" sz="1600" b="1" dirty="0" smtClean="0"/>
              <a:t> </a:t>
            </a:r>
            <a:r>
              <a:rPr lang="de-DE" sz="1600" b="1" dirty="0" err="1" smtClean="0"/>
              <a:t>to</a:t>
            </a:r>
            <a:r>
              <a:rPr lang="de-DE" sz="1600" b="1" dirty="0" smtClean="0"/>
              <a:t> </a:t>
            </a:r>
            <a:r>
              <a:rPr lang="de-DE" sz="1600" b="1" dirty="0" err="1" smtClean="0"/>
              <a:t>delay</a:t>
            </a:r>
            <a:r>
              <a:rPr lang="de-DE" sz="1600" b="1" dirty="0" smtClean="0"/>
              <a:t>.</a:t>
            </a:r>
          </a:p>
          <a:p>
            <a:pPr marL="514350" indent="-514350">
              <a:buFont typeface="+mj-lt"/>
              <a:buAutoNum type="arabicPeriod"/>
            </a:pPr>
            <a:r>
              <a:rPr lang="de-DE" sz="1600" b="1" dirty="0" err="1" smtClean="0"/>
              <a:t>Determine</a:t>
            </a:r>
            <a:r>
              <a:rPr lang="de-DE" sz="1600" b="1" dirty="0" smtClean="0"/>
              <a:t> </a:t>
            </a:r>
            <a:r>
              <a:rPr lang="de-DE" sz="1600" b="1" dirty="0" err="1" smtClean="0"/>
              <a:t>angles</a:t>
            </a:r>
            <a:r>
              <a:rPr lang="de-DE" sz="1600" b="1" dirty="0" smtClean="0"/>
              <a:t>.</a:t>
            </a:r>
          </a:p>
          <a:p>
            <a:pPr marL="514350" indent="-514350">
              <a:buFont typeface="+mj-lt"/>
              <a:buAutoNum type="arabicPeriod"/>
            </a:pPr>
            <a:r>
              <a:rPr lang="de-DE" sz="1600" dirty="0" err="1" smtClean="0"/>
              <a:t>Generate</a:t>
            </a:r>
            <a:r>
              <a:rPr lang="de-DE" sz="1600" dirty="0" smtClean="0"/>
              <a:t> </a:t>
            </a:r>
            <a:r>
              <a:rPr lang="de-DE" sz="1600" dirty="0" err="1" smtClean="0"/>
              <a:t>uniformly</a:t>
            </a:r>
            <a:r>
              <a:rPr lang="de-DE" sz="1600" dirty="0" smtClean="0"/>
              <a:t> </a:t>
            </a:r>
            <a:r>
              <a:rPr lang="de-DE" sz="1600" dirty="0" err="1" smtClean="0"/>
              <a:t>distributed</a:t>
            </a:r>
            <a:r>
              <a:rPr lang="de-DE" sz="1600" dirty="0" smtClean="0"/>
              <a:t> </a:t>
            </a:r>
            <a:r>
              <a:rPr lang="de-DE" sz="1600" dirty="0" err="1" smtClean="0"/>
              <a:t>phases</a:t>
            </a:r>
            <a:r>
              <a:rPr lang="de-DE" sz="1600" dirty="0" smtClean="0"/>
              <a:t>.</a:t>
            </a:r>
          </a:p>
          <a:p>
            <a:pPr marL="514350" indent="-514350">
              <a:buFont typeface="+mj-lt"/>
              <a:buAutoNum type="arabicPeriod"/>
            </a:pPr>
            <a:r>
              <a:rPr lang="de-DE" sz="1600" dirty="0" err="1" smtClean="0"/>
              <a:t>Generate</a:t>
            </a:r>
            <a:r>
              <a:rPr lang="de-DE" sz="1600" dirty="0" smtClean="0"/>
              <a:t> </a:t>
            </a:r>
            <a:r>
              <a:rPr lang="de-DE" sz="1600" dirty="0" err="1" smtClean="0"/>
              <a:t>frequency</a:t>
            </a:r>
            <a:r>
              <a:rPr lang="de-DE" sz="1600" dirty="0" smtClean="0"/>
              <a:t> </a:t>
            </a:r>
            <a:r>
              <a:rPr lang="de-DE" sz="1600" dirty="0" err="1" smtClean="0"/>
              <a:t>dispersions</a:t>
            </a:r>
            <a:r>
              <a:rPr lang="de-DE" sz="1600" dirty="0" smtClean="0"/>
              <a:t> (Friis </a:t>
            </a:r>
            <a:r>
              <a:rPr lang="de-DE" sz="1600" dirty="0" err="1" smtClean="0"/>
              <a:t>law</a:t>
            </a:r>
            <a:r>
              <a:rPr lang="de-DE" sz="1600" dirty="0" smtClean="0"/>
              <a:t>).</a:t>
            </a:r>
          </a:p>
          <a:p>
            <a:pPr marL="514350" indent="-514350">
              <a:buFont typeface="+mj-lt"/>
              <a:buAutoNum type="arabicPeriod"/>
            </a:pPr>
            <a:r>
              <a:rPr lang="de-DE" sz="1600" dirty="0" err="1" smtClean="0"/>
              <a:t>Generate</a:t>
            </a:r>
            <a:r>
              <a:rPr lang="de-DE" sz="1600" dirty="0" smtClean="0"/>
              <a:t> </a:t>
            </a:r>
            <a:r>
              <a:rPr lang="de-DE" sz="1600" dirty="0" err="1" smtClean="0"/>
              <a:t>polarisations</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Numbers </a:t>
            </a:r>
            <a:r>
              <a:rPr lang="de-DE" dirty="0" err="1" smtClean="0"/>
              <a:t>of</a:t>
            </a:r>
            <a:r>
              <a:rPr lang="de-DE" dirty="0" smtClean="0"/>
              <a:t> </a:t>
            </a:r>
            <a:r>
              <a:rPr lang="de-DE" dirty="0" err="1" smtClean="0"/>
              <a:t>Paths</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11702305"/>
              </p:ext>
            </p:extLst>
          </p:nvPr>
        </p:nvGraphicFramePr>
        <p:xfrm>
          <a:off x="703052" y="2412521"/>
          <a:ext cx="7724957" cy="2225040"/>
        </p:xfrm>
        <a:graphic>
          <a:graphicData uri="http://schemas.openxmlformats.org/drawingml/2006/table">
            <a:tbl>
              <a:tblPr bandRow="1">
                <a:tableStyleId>{8EC20E35-A176-4012-BC5E-935CFFF8708E}</a:tableStyleId>
              </a:tblPr>
              <a:tblGrid>
                <a:gridCol w="2178171"/>
                <a:gridCol w="1109357"/>
                <a:gridCol w="1109357"/>
                <a:gridCol w="1109358"/>
                <a:gridCol w="1109357"/>
                <a:gridCol w="1109357"/>
              </a:tblGrid>
              <a:tr h="370840">
                <a:tc gridSpan="6">
                  <a:txBody>
                    <a:bodyPr/>
                    <a:lstStyle/>
                    <a:p>
                      <a:pPr algn="ctr"/>
                      <a:r>
                        <a:rPr lang="de-DE" sz="1600" dirty="0" err="1" smtClean="0"/>
                        <a:t>LoS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gridSpan="5">
                  <a:txBody>
                    <a:bodyPr/>
                    <a:lstStyle/>
                    <a:p>
                      <a:r>
                        <a:rPr lang="de-DE" dirty="0" smtClean="0"/>
                        <a:t>1</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Probability</a:t>
                      </a:r>
                      <a:endParaRPr lang="de-DE" sz="1600" dirty="0">
                        <a:solidFill>
                          <a:schemeClr val="tx1"/>
                        </a:solidFill>
                      </a:endParaRPr>
                    </a:p>
                  </a:txBody>
                  <a:tcPr/>
                </a:tc>
                <a:tc gridSpan="5">
                  <a:txBody>
                    <a:bodyPr/>
                    <a:lstStyle/>
                    <a:p>
                      <a:r>
                        <a:rPr lang="de-DE" dirty="0" smtClean="0"/>
                        <a:t>100%</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gridSpan="6">
                  <a:txBody>
                    <a:bodyPr/>
                    <a:lstStyle/>
                    <a:p>
                      <a:pPr algn="ctr"/>
                      <a:r>
                        <a:rPr lang="de-DE" sz="1600" dirty="0" err="1" smtClean="0"/>
                        <a:t>Reflections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solidFill>
                            <a:schemeClr val="dk1"/>
                          </a:solidFill>
                        </a:rPr>
                        <a:t>Number</a:t>
                      </a:r>
                      <a:r>
                        <a:rPr lang="de-DE" sz="1600" baseline="0" dirty="0" smtClean="0">
                          <a:solidFill>
                            <a:schemeClr val="dk1"/>
                          </a:solidFill>
                        </a:rPr>
                        <a:t> </a:t>
                      </a:r>
                      <a:r>
                        <a:rPr lang="de-DE" sz="1600" baseline="0" dirty="0" err="1" smtClean="0">
                          <a:solidFill>
                            <a:schemeClr val="dk1"/>
                          </a:solidFill>
                        </a:rPr>
                        <a:t>of</a:t>
                      </a:r>
                      <a:r>
                        <a:rPr lang="de-DE" sz="1600" baseline="0" dirty="0" smtClean="0">
                          <a:solidFill>
                            <a:schemeClr val="dk1"/>
                          </a:solidFill>
                        </a:rPr>
                        <a:t> </a:t>
                      </a:r>
                      <a:r>
                        <a:rPr lang="de-DE" sz="1600" baseline="0" dirty="0" err="1" smtClean="0">
                          <a:solidFill>
                            <a:schemeClr val="dk1"/>
                          </a:solidFill>
                        </a:rPr>
                        <a:t>paths</a:t>
                      </a:r>
                      <a:endParaRPr lang="de-DE" sz="1600" dirty="0">
                        <a:solidFill>
                          <a:schemeClr val="tx1"/>
                        </a:solidFill>
                      </a:endParaRPr>
                    </a:p>
                  </a:txBody>
                  <a:tcPr/>
                </a:tc>
                <a:tc>
                  <a:txBody>
                    <a:bodyPr/>
                    <a:lstStyle/>
                    <a:p>
                      <a:r>
                        <a:rPr lang="de-DE" dirty="0" smtClean="0"/>
                        <a:t>17</a:t>
                      </a:r>
                      <a:endParaRPr lang="de-DE" dirty="0"/>
                    </a:p>
                  </a:txBody>
                  <a:tcPr/>
                </a:tc>
                <a:tc>
                  <a:txBody>
                    <a:bodyPr/>
                    <a:lstStyle/>
                    <a:p>
                      <a:r>
                        <a:rPr lang="de-DE" dirty="0" smtClean="0"/>
                        <a:t>18</a:t>
                      </a:r>
                      <a:endParaRPr lang="de-DE" dirty="0"/>
                    </a:p>
                  </a:txBody>
                  <a:tcPr/>
                </a:tc>
                <a:tc>
                  <a:txBody>
                    <a:bodyPr/>
                    <a:lstStyle/>
                    <a:p>
                      <a:r>
                        <a:rPr lang="de-DE" dirty="0" smtClean="0"/>
                        <a:t>19</a:t>
                      </a:r>
                      <a:endParaRPr lang="de-DE" dirty="0"/>
                    </a:p>
                  </a:txBody>
                  <a:tcPr/>
                </a:tc>
                <a:tc>
                  <a:txBody>
                    <a:bodyPr/>
                    <a:lstStyle/>
                    <a:p>
                      <a:r>
                        <a:rPr lang="de-DE" dirty="0" smtClean="0"/>
                        <a:t>20</a:t>
                      </a:r>
                      <a:endParaRPr lang="de-DE" dirty="0"/>
                    </a:p>
                  </a:txBody>
                  <a:tcPr/>
                </a:tc>
                <a:tc>
                  <a:txBody>
                    <a:bodyPr/>
                    <a:lstStyle/>
                    <a:p>
                      <a:r>
                        <a:rPr lang="de-DE" dirty="0" smtClean="0"/>
                        <a:t>21</a:t>
                      </a:r>
                      <a:endParaRPr lang="de-DE" dirty="0"/>
                    </a:p>
                  </a:txBody>
                  <a:tcPr/>
                </a:tc>
              </a:tr>
              <a:tr h="370840">
                <a:tc>
                  <a:txBody>
                    <a:bodyPr/>
                    <a:lstStyle/>
                    <a:p>
                      <a:r>
                        <a:rPr lang="de-DE" sz="1600" dirty="0" err="1" smtClean="0"/>
                        <a:t>Probability</a:t>
                      </a:r>
                      <a:r>
                        <a:rPr lang="de-DE" sz="1600" dirty="0" smtClean="0"/>
                        <a:t> (%)</a:t>
                      </a:r>
                      <a:endParaRPr lang="de-DE" sz="1600" dirty="0">
                        <a:solidFill>
                          <a:schemeClr val="tx1"/>
                        </a:solidFill>
                      </a:endParaRPr>
                    </a:p>
                  </a:txBody>
                  <a:tcPr/>
                </a:tc>
                <a:tc>
                  <a:txBody>
                    <a:bodyPr/>
                    <a:lstStyle/>
                    <a:p>
                      <a:r>
                        <a:rPr lang="de-DE" dirty="0" smtClean="0"/>
                        <a:t>27</a:t>
                      </a:r>
                      <a:endParaRPr lang="de-DE" dirty="0"/>
                    </a:p>
                  </a:txBody>
                  <a:tcPr/>
                </a:tc>
                <a:tc>
                  <a:txBody>
                    <a:bodyPr/>
                    <a:lstStyle/>
                    <a:p>
                      <a:r>
                        <a:rPr lang="de-DE" dirty="0" smtClean="0"/>
                        <a:t>35</a:t>
                      </a:r>
                      <a:endParaRPr lang="de-DE" dirty="0"/>
                    </a:p>
                  </a:txBody>
                  <a:tcPr/>
                </a:tc>
                <a:tc>
                  <a:txBody>
                    <a:bodyPr/>
                    <a:lstStyle/>
                    <a:p>
                      <a:r>
                        <a:rPr lang="de-DE" dirty="0" smtClean="0"/>
                        <a:t>22</a:t>
                      </a:r>
                      <a:endParaRPr lang="de-DE" dirty="0"/>
                    </a:p>
                  </a:txBody>
                  <a:tcPr/>
                </a:tc>
                <a:tc>
                  <a:txBody>
                    <a:bodyPr/>
                    <a:lstStyle/>
                    <a:p>
                      <a:r>
                        <a:rPr lang="de-DE" dirty="0" smtClean="0"/>
                        <a:t>15</a:t>
                      </a:r>
                      <a:endParaRPr lang="de-DE" dirty="0"/>
                    </a:p>
                  </a:txBody>
                  <a:tcPr/>
                </a:tc>
                <a:tc>
                  <a:txBody>
                    <a:bodyPr/>
                    <a:lstStyle/>
                    <a:p>
                      <a:r>
                        <a:rPr lang="de-DE" dirty="0" smtClean="0"/>
                        <a:t>1</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18</a:t>
            </a:fld>
            <a:endParaRPr lang="en-US"/>
          </a:p>
        </p:txBody>
      </p:sp>
      <p:sp>
        <p:nvSpPr>
          <p:cNvPr id="9" name="Textfeld 8"/>
          <p:cNvSpPr txBox="1"/>
          <p:nvPr/>
        </p:nvSpPr>
        <p:spPr>
          <a:xfrm>
            <a:off x="707366" y="2027207"/>
            <a:ext cx="1782155" cy="276999"/>
          </a:xfrm>
          <a:prstGeom prst="rect">
            <a:avLst/>
          </a:prstGeom>
          <a:noFill/>
        </p:spPr>
        <p:txBody>
          <a:bodyPr wrap="none" rtlCol="0">
            <a:spAutoFit/>
          </a:bodyPr>
          <a:lstStyle/>
          <a:p>
            <a:r>
              <a:rPr lang="de-DE" dirty="0" smtClean="0"/>
              <a:t>Type 1/2, </a:t>
            </a:r>
            <a:r>
              <a:rPr lang="de-DE" dirty="0" err="1" smtClean="0"/>
              <a:t>Tx</a:t>
            </a:r>
            <a:r>
              <a:rPr lang="de-DE" dirty="0" smtClean="0"/>
              <a:t> 1 (in </a:t>
            </a:r>
            <a:r>
              <a:rPr lang="de-DE" dirty="0" err="1" smtClean="0"/>
              <a:t>corner</a:t>
            </a:r>
            <a:r>
              <a:rPr lang="de-DE" dirty="0" smtClean="0"/>
              <a:t>)</a:t>
            </a:r>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Numbers </a:t>
            </a:r>
            <a:r>
              <a:rPr lang="de-DE" dirty="0" err="1" smtClean="0"/>
              <a:t>of</a:t>
            </a:r>
            <a:r>
              <a:rPr lang="de-DE" dirty="0" smtClean="0"/>
              <a:t> </a:t>
            </a:r>
            <a:r>
              <a:rPr lang="de-DE" dirty="0" err="1" smtClean="0"/>
              <a:t>Paths</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939819582"/>
              </p:ext>
            </p:extLst>
          </p:nvPr>
        </p:nvGraphicFramePr>
        <p:xfrm>
          <a:off x="703052" y="2412521"/>
          <a:ext cx="7724957" cy="2225040"/>
        </p:xfrm>
        <a:graphic>
          <a:graphicData uri="http://schemas.openxmlformats.org/drawingml/2006/table">
            <a:tbl>
              <a:tblPr bandRow="1">
                <a:tableStyleId>{8EC20E35-A176-4012-BC5E-935CFFF8708E}</a:tableStyleId>
              </a:tblPr>
              <a:tblGrid>
                <a:gridCol w="2178171"/>
                <a:gridCol w="924464"/>
                <a:gridCol w="924465"/>
                <a:gridCol w="924464"/>
                <a:gridCol w="924464"/>
                <a:gridCol w="924465"/>
                <a:gridCol w="924464"/>
              </a:tblGrid>
              <a:tr h="370840">
                <a:tc gridSpan="7">
                  <a:txBody>
                    <a:bodyPr/>
                    <a:lstStyle/>
                    <a:p>
                      <a:pPr algn="ctr"/>
                      <a:r>
                        <a:rPr lang="de-DE" sz="1600" dirty="0" err="1" smtClean="0"/>
                        <a:t>LoS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gridSpan="6">
                  <a:txBody>
                    <a:bodyPr/>
                    <a:lstStyle/>
                    <a:p>
                      <a:r>
                        <a:rPr lang="de-DE" dirty="0" smtClean="0"/>
                        <a:t>1</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Probability</a:t>
                      </a:r>
                      <a:endParaRPr lang="de-DE" sz="1600" dirty="0">
                        <a:solidFill>
                          <a:schemeClr val="tx1"/>
                        </a:solidFill>
                      </a:endParaRPr>
                    </a:p>
                  </a:txBody>
                  <a:tcPr/>
                </a:tc>
                <a:tc gridSpan="6">
                  <a:txBody>
                    <a:bodyPr/>
                    <a:lstStyle/>
                    <a:p>
                      <a:r>
                        <a:rPr lang="de-DE" dirty="0" smtClean="0"/>
                        <a:t>100%</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gridSpan="7">
                  <a:txBody>
                    <a:bodyPr/>
                    <a:lstStyle/>
                    <a:p>
                      <a:pPr algn="ctr"/>
                      <a:r>
                        <a:rPr lang="de-DE" sz="1600" dirty="0" err="1" smtClean="0"/>
                        <a:t>Reflections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a:txBody>
                    <a:bodyPr/>
                    <a:lstStyle/>
                    <a:p>
                      <a:r>
                        <a:rPr lang="de-DE" dirty="0" smtClean="0"/>
                        <a:t>16</a:t>
                      </a:r>
                      <a:endParaRPr lang="de-DE" dirty="0"/>
                    </a:p>
                  </a:txBody>
                  <a:tcPr/>
                </a:tc>
                <a:tc>
                  <a:txBody>
                    <a:bodyPr/>
                    <a:lstStyle/>
                    <a:p>
                      <a:r>
                        <a:rPr lang="de-DE" dirty="0" smtClean="0"/>
                        <a:t>17</a:t>
                      </a:r>
                      <a:endParaRPr lang="de-DE" dirty="0"/>
                    </a:p>
                  </a:txBody>
                  <a:tcPr/>
                </a:tc>
                <a:tc>
                  <a:txBody>
                    <a:bodyPr/>
                    <a:lstStyle/>
                    <a:p>
                      <a:r>
                        <a:rPr lang="de-DE" dirty="0" smtClean="0"/>
                        <a:t>18</a:t>
                      </a:r>
                      <a:endParaRPr lang="de-DE" dirty="0"/>
                    </a:p>
                  </a:txBody>
                  <a:tcPr/>
                </a:tc>
                <a:tc>
                  <a:txBody>
                    <a:bodyPr/>
                    <a:lstStyle/>
                    <a:p>
                      <a:r>
                        <a:rPr lang="de-DE" dirty="0" smtClean="0"/>
                        <a:t>19</a:t>
                      </a:r>
                      <a:endParaRPr lang="de-DE" dirty="0"/>
                    </a:p>
                  </a:txBody>
                  <a:tcPr/>
                </a:tc>
                <a:tc>
                  <a:txBody>
                    <a:bodyPr/>
                    <a:lstStyle/>
                    <a:p>
                      <a:r>
                        <a:rPr lang="de-DE" dirty="0" smtClean="0"/>
                        <a:t>20</a:t>
                      </a:r>
                      <a:endParaRPr lang="de-DE" dirty="0"/>
                    </a:p>
                  </a:txBody>
                  <a:tcPr/>
                </a:tc>
                <a:tc>
                  <a:txBody>
                    <a:bodyPr/>
                    <a:lstStyle/>
                    <a:p>
                      <a:r>
                        <a:rPr lang="de-DE" dirty="0" smtClean="0"/>
                        <a:t>21</a:t>
                      </a:r>
                      <a:endParaRPr lang="de-DE" dirty="0"/>
                    </a:p>
                  </a:txBody>
                  <a:tcPr/>
                </a:tc>
              </a:tr>
              <a:tr h="370840">
                <a:tc>
                  <a:txBody>
                    <a:bodyPr/>
                    <a:lstStyle/>
                    <a:p>
                      <a:r>
                        <a:rPr lang="de-DE" sz="1600" dirty="0" err="1" smtClean="0"/>
                        <a:t>Probability</a:t>
                      </a:r>
                      <a:r>
                        <a:rPr lang="de-DE" sz="1600" dirty="0" smtClean="0"/>
                        <a:t> (%)</a:t>
                      </a:r>
                      <a:endParaRPr lang="de-DE" sz="1600" dirty="0">
                        <a:solidFill>
                          <a:schemeClr val="tx1"/>
                        </a:solidFill>
                      </a:endParaRPr>
                    </a:p>
                  </a:txBody>
                  <a:tcPr/>
                </a:tc>
                <a:tc>
                  <a:txBody>
                    <a:bodyPr/>
                    <a:lstStyle/>
                    <a:p>
                      <a:r>
                        <a:rPr lang="de-DE" dirty="0" smtClean="0"/>
                        <a:t>32</a:t>
                      </a:r>
                      <a:endParaRPr lang="de-DE" dirty="0"/>
                    </a:p>
                  </a:txBody>
                  <a:tcPr/>
                </a:tc>
                <a:tc>
                  <a:txBody>
                    <a:bodyPr/>
                    <a:lstStyle/>
                    <a:p>
                      <a:r>
                        <a:rPr lang="de-DE" dirty="0" smtClean="0"/>
                        <a:t>29</a:t>
                      </a:r>
                      <a:endParaRPr lang="de-DE" dirty="0"/>
                    </a:p>
                  </a:txBody>
                  <a:tcPr/>
                </a:tc>
                <a:tc>
                  <a:txBody>
                    <a:bodyPr/>
                    <a:lstStyle/>
                    <a:p>
                      <a:r>
                        <a:rPr lang="de-DE" dirty="0" smtClean="0"/>
                        <a:t>12</a:t>
                      </a:r>
                      <a:endParaRPr lang="de-DE" dirty="0"/>
                    </a:p>
                  </a:txBody>
                  <a:tcPr/>
                </a:tc>
                <a:tc>
                  <a:txBody>
                    <a:bodyPr/>
                    <a:lstStyle/>
                    <a:p>
                      <a:r>
                        <a:rPr lang="de-DE" dirty="0" smtClean="0"/>
                        <a:t>16</a:t>
                      </a:r>
                      <a:endParaRPr lang="de-DE" dirty="0"/>
                    </a:p>
                  </a:txBody>
                  <a:tcPr/>
                </a:tc>
                <a:tc>
                  <a:txBody>
                    <a:bodyPr/>
                    <a:lstStyle/>
                    <a:p>
                      <a:r>
                        <a:rPr lang="de-DE" dirty="0" smtClean="0"/>
                        <a:t>8</a:t>
                      </a:r>
                      <a:endParaRPr lang="de-DE" dirty="0"/>
                    </a:p>
                  </a:txBody>
                  <a:tcPr/>
                </a:tc>
                <a:tc>
                  <a:txBody>
                    <a:bodyPr/>
                    <a:lstStyle/>
                    <a:p>
                      <a:r>
                        <a:rPr lang="de-DE" dirty="0" smtClean="0"/>
                        <a:t>3</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19</a:t>
            </a:fld>
            <a:endParaRPr lang="en-US"/>
          </a:p>
        </p:txBody>
      </p:sp>
      <p:sp>
        <p:nvSpPr>
          <p:cNvPr id="9" name="Textfeld 8"/>
          <p:cNvSpPr txBox="1"/>
          <p:nvPr/>
        </p:nvSpPr>
        <p:spPr>
          <a:xfrm>
            <a:off x="707366" y="2027207"/>
            <a:ext cx="1766125" cy="276999"/>
          </a:xfrm>
          <a:prstGeom prst="rect">
            <a:avLst/>
          </a:prstGeom>
          <a:noFill/>
        </p:spPr>
        <p:txBody>
          <a:bodyPr wrap="none" rtlCol="0">
            <a:spAutoFit/>
          </a:bodyPr>
          <a:lstStyle/>
          <a:p>
            <a:r>
              <a:rPr lang="de-DE" dirty="0" smtClean="0"/>
              <a:t>Type 1/2, </a:t>
            </a:r>
            <a:r>
              <a:rPr lang="de-DE" dirty="0" err="1" smtClean="0"/>
              <a:t>Tx</a:t>
            </a:r>
            <a:r>
              <a:rPr lang="de-DE" dirty="0" smtClean="0"/>
              <a:t> 2 (in </a:t>
            </a:r>
            <a:r>
              <a:rPr lang="de-DE" dirty="0" err="1" smtClean="0"/>
              <a:t>center</a:t>
            </a:r>
            <a:r>
              <a:rPr lang="de-DE" dirty="0" smtClean="0"/>
              <a:t>)</a:t>
            </a: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A </a:t>
            </a:r>
            <a:r>
              <a:rPr lang="de-DE" dirty="0" err="1" smtClean="0"/>
              <a:t>Stochastic</a:t>
            </a:r>
            <a:r>
              <a:rPr lang="de-DE" dirty="0" smtClean="0"/>
              <a:t> </a:t>
            </a:r>
            <a:r>
              <a:rPr lang="de-DE" dirty="0" err="1" smtClean="0"/>
              <a:t>THz</a:t>
            </a:r>
            <a:r>
              <a:rPr lang="de-DE" dirty="0" smtClean="0"/>
              <a:t> Channel Model in Wireless Data Centers</a:t>
            </a:r>
            <a:endParaRPr lang="de-DE" dirty="0"/>
          </a:p>
        </p:txBody>
      </p:sp>
      <p:sp>
        <p:nvSpPr>
          <p:cNvPr id="3" name="Untertitel 2"/>
          <p:cNvSpPr>
            <a:spLocks noGrp="1"/>
          </p:cNvSpPr>
          <p:nvPr>
            <p:ph type="subTitle" idx="1"/>
          </p:nvPr>
        </p:nvSpPr>
        <p:spPr>
          <a:xfrm>
            <a:off x="441434" y="3886200"/>
            <a:ext cx="8166537" cy="1752600"/>
          </a:xfrm>
        </p:spPr>
        <p:txBody>
          <a:bodyPr/>
          <a:lstStyle/>
          <a:p>
            <a:r>
              <a:rPr lang="de-DE" sz="2400" u="sng" dirty="0" smtClean="0"/>
              <a:t>Bile Peng</a:t>
            </a:r>
            <a:r>
              <a:rPr lang="de-DE" sz="2400" dirty="0" smtClean="0"/>
              <a:t>, Thomas Kürner</a:t>
            </a:r>
          </a:p>
          <a:p>
            <a:r>
              <a:rPr lang="de-DE" sz="2400" dirty="0" smtClean="0"/>
              <a:t>TU Braunschweig</a:t>
            </a:r>
          </a:p>
        </p:txBody>
      </p:sp>
      <p:sp>
        <p:nvSpPr>
          <p:cNvPr id="4" name="Datumsplatzhalter 1"/>
          <p:cNvSpPr>
            <a:spLocks noGrp="1"/>
          </p:cNvSpPr>
          <p:nvPr>
            <p:ph type="dt" sz="half" idx="10"/>
          </p:nvPr>
        </p:nvSpPr>
        <p:spPr>
          <a:xfrm>
            <a:off x="685800" y="378281"/>
            <a:ext cx="1600200" cy="215444"/>
          </a:xfrm>
        </p:spPr>
        <p:txBody>
          <a:bodyPr/>
          <a:lstStyle/>
          <a:p>
            <a:r>
              <a:rPr lang="en-US" dirty="0" smtClean="0"/>
              <a:t>Match 2015</a:t>
            </a:r>
            <a:endParaRPr lang="en-US" dirty="0"/>
          </a:p>
        </p:txBody>
      </p:sp>
      <p:sp>
        <p:nvSpPr>
          <p:cNvPr id="5"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2</a:t>
            </a:fld>
            <a:endParaRPr lang="en-US" dirty="0"/>
          </a:p>
        </p:txBody>
      </p:sp>
      <p:sp>
        <p:nvSpPr>
          <p:cNvPr id="6"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Numbers </a:t>
            </a:r>
            <a:r>
              <a:rPr lang="de-DE" dirty="0" err="1" smtClean="0"/>
              <a:t>of</a:t>
            </a:r>
            <a:r>
              <a:rPr lang="de-DE" dirty="0" smtClean="0"/>
              <a:t> </a:t>
            </a:r>
            <a:r>
              <a:rPr lang="de-DE" dirty="0" err="1" smtClean="0"/>
              <a:t>Paths</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622597488"/>
              </p:ext>
            </p:extLst>
          </p:nvPr>
        </p:nvGraphicFramePr>
        <p:xfrm>
          <a:off x="703052" y="2412521"/>
          <a:ext cx="7724957" cy="2225040"/>
        </p:xfrm>
        <a:graphic>
          <a:graphicData uri="http://schemas.openxmlformats.org/drawingml/2006/table">
            <a:tbl>
              <a:tblPr bandRow="1">
                <a:tableStyleId>{8EC20E35-A176-4012-BC5E-935CFFF8708E}</a:tableStyleId>
              </a:tblPr>
              <a:tblGrid>
                <a:gridCol w="2178171"/>
                <a:gridCol w="616310"/>
                <a:gridCol w="616309"/>
                <a:gridCol w="616310"/>
                <a:gridCol w="616309"/>
                <a:gridCol w="616310"/>
                <a:gridCol w="616309"/>
                <a:gridCol w="616310"/>
                <a:gridCol w="616309"/>
                <a:gridCol w="616310"/>
              </a:tblGrid>
              <a:tr h="370840">
                <a:tc gridSpan="10">
                  <a:txBody>
                    <a:bodyPr/>
                    <a:lstStyle/>
                    <a:p>
                      <a:pPr algn="ctr"/>
                      <a:r>
                        <a:rPr lang="de-DE" sz="1600" dirty="0" err="1" smtClean="0"/>
                        <a:t>LoS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gridSpan="9">
                  <a:txBody>
                    <a:bodyPr/>
                    <a:lstStyle/>
                    <a:p>
                      <a:r>
                        <a:rPr lang="de-DE" dirty="0" smtClean="0"/>
                        <a:t>1</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Probability</a:t>
                      </a:r>
                      <a:endParaRPr lang="de-DE" sz="1600" dirty="0">
                        <a:solidFill>
                          <a:schemeClr val="tx1"/>
                        </a:solidFill>
                      </a:endParaRPr>
                    </a:p>
                  </a:txBody>
                  <a:tcPr/>
                </a:tc>
                <a:tc gridSpan="9">
                  <a:txBody>
                    <a:bodyPr/>
                    <a:lstStyle/>
                    <a:p>
                      <a:r>
                        <a:rPr lang="de-DE" dirty="0" smtClean="0"/>
                        <a:t>100%</a:t>
                      </a:r>
                      <a:endParaRPr lang="de-DE" dirty="0">
                        <a:solidFill>
                          <a:schemeClr val="tx1"/>
                        </a:solidFill>
                      </a:endParaRPr>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gridSpan="10">
                  <a:txBody>
                    <a:bodyPr/>
                    <a:lstStyle/>
                    <a:p>
                      <a:pPr algn="ctr"/>
                      <a:r>
                        <a:rPr lang="de-DE" sz="1600" dirty="0" err="1" smtClean="0">
                          <a:solidFill>
                            <a:schemeClr val="dk1"/>
                          </a:solidFill>
                        </a:rPr>
                        <a:t>Reflections</a:t>
                      </a:r>
                      <a:endParaRPr lang="de-DE" sz="1600" dirty="0">
                        <a:solidFill>
                          <a:schemeClr val="tx1"/>
                        </a:solidFill>
                      </a:endParaRPr>
                    </a:p>
                  </a:txBody>
                  <a:tcPr>
                    <a:solidFill>
                      <a:schemeClr val="bg2">
                        <a:lumMod val="60000"/>
                        <a:lumOff val="40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370840">
                <a:tc>
                  <a:txBody>
                    <a:bodyPr/>
                    <a:lstStyle/>
                    <a:p>
                      <a:r>
                        <a:rPr lang="de-DE" sz="1600" dirty="0" err="1" smtClean="0"/>
                        <a:t>Number</a:t>
                      </a:r>
                      <a:r>
                        <a:rPr lang="de-DE" sz="1600" dirty="0" smtClean="0"/>
                        <a:t> </a:t>
                      </a:r>
                      <a:r>
                        <a:rPr lang="de-DE" sz="1600" dirty="0" err="1" smtClean="0"/>
                        <a:t>of</a:t>
                      </a:r>
                      <a:r>
                        <a:rPr lang="de-DE" sz="1600" dirty="0" smtClean="0"/>
                        <a:t> </a:t>
                      </a:r>
                      <a:r>
                        <a:rPr lang="de-DE" sz="1600" dirty="0" err="1" smtClean="0"/>
                        <a:t>paths</a:t>
                      </a:r>
                      <a:endParaRPr lang="de-DE" sz="1600" dirty="0">
                        <a:solidFill>
                          <a:schemeClr val="tx1"/>
                        </a:solidFill>
                      </a:endParaRPr>
                    </a:p>
                  </a:txBody>
                  <a:tcPr/>
                </a:tc>
                <a:tc>
                  <a:txBody>
                    <a:bodyPr/>
                    <a:lstStyle/>
                    <a:p>
                      <a:r>
                        <a:rPr lang="de-DE" sz="1400" dirty="0" smtClean="0"/>
                        <a:t>3</a:t>
                      </a:r>
                      <a:endParaRPr lang="de-DE" sz="1400" dirty="0"/>
                    </a:p>
                  </a:txBody>
                  <a:tcPr/>
                </a:tc>
                <a:tc>
                  <a:txBody>
                    <a:bodyPr/>
                    <a:lstStyle/>
                    <a:p>
                      <a:r>
                        <a:rPr lang="de-DE" sz="1400" dirty="0" smtClean="0"/>
                        <a:t>4</a:t>
                      </a:r>
                      <a:endParaRPr lang="de-DE" sz="1400" dirty="0"/>
                    </a:p>
                  </a:txBody>
                  <a:tcPr/>
                </a:tc>
                <a:tc>
                  <a:txBody>
                    <a:bodyPr/>
                    <a:lstStyle/>
                    <a:p>
                      <a:r>
                        <a:rPr lang="de-DE" sz="1400" dirty="0" smtClean="0"/>
                        <a:t>5</a:t>
                      </a:r>
                      <a:endParaRPr lang="de-DE" sz="1400" dirty="0"/>
                    </a:p>
                  </a:txBody>
                  <a:tcPr/>
                </a:tc>
                <a:tc>
                  <a:txBody>
                    <a:bodyPr/>
                    <a:lstStyle/>
                    <a:p>
                      <a:r>
                        <a:rPr lang="de-DE" sz="1400" dirty="0" smtClean="0"/>
                        <a:t>6</a:t>
                      </a:r>
                      <a:endParaRPr lang="de-DE" sz="1400" dirty="0"/>
                    </a:p>
                  </a:txBody>
                  <a:tcPr/>
                </a:tc>
                <a:tc>
                  <a:txBody>
                    <a:bodyPr/>
                    <a:lstStyle/>
                    <a:p>
                      <a:r>
                        <a:rPr lang="de-DE" sz="1400" dirty="0" smtClean="0"/>
                        <a:t>7</a:t>
                      </a:r>
                      <a:endParaRPr lang="de-DE" sz="1400" dirty="0"/>
                    </a:p>
                  </a:txBody>
                  <a:tcPr/>
                </a:tc>
                <a:tc>
                  <a:txBody>
                    <a:bodyPr/>
                    <a:lstStyle/>
                    <a:p>
                      <a:r>
                        <a:rPr lang="de-DE" sz="1400" dirty="0" smtClean="0"/>
                        <a:t>8</a:t>
                      </a:r>
                      <a:endParaRPr lang="de-DE" sz="1400" dirty="0"/>
                    </a:p>
                  </a:txBody>
                  <a:tcPr/>
                </a:tc>
                <a:tc>
                  <a:txBody>
                    <a:bodyPr/>
                    <a:lstStyle/>
                    <a:p>
                      <a:r>
                        <a:rPr lang="de-DE" sz="1400" dirty="0" smtClean="0"/>
                        <a:t>9</a:t>
                      </a:r>
                      <a:endParaRPr lang="de-DE" sz="1400" dirty="0"/>
                    </a:p>
                  </a:txBody>
                  <a:tcPr/>
                </a:tc>
                <a:tc>
                  <a:txBody>
                    <a:bodyPr/>
                    <a:lstStyle/>
                    <a:p>
                      <a:r>
                        <a:rPr lang="de-DE" sz="1400" dirty="0" smtClean="0"/>
                        <a:t>10</a:t>
                      </a:r>
                      <a:endParaRPr lang="de-DE" sz="1400" dirty="0"/>
                    </a:p>
                  </a:txBody>
                  <a:tcPr/>
                </a:tc>
                <a:tc>
                  <a:txBody>
                    <a:bodyPr/>
                    <a:lstStyle/>
                    <a:p>
                      <a:r>
                        <a:rPr lang="de-DE" sz="1400" dirty="0" smtClean="0"/>
                        <a:t>11</a:t>
                      </a:r>
                      <a:endParaRPr lang="de-DE" sz="1400" dirty="0"/>
                    </a:p>
                  </a:txBody>
                  <a:tcPr/>
                </a:tc>
              </a:tr>
              <a:tr h="370840">
                <a:tc>
                  <a:txBody>
                    <a:bodyPr/>
                    <a:lstStyle/>
                    <a:p>
                      <a:r>
                        <a:rPr lang="de-DE" sz="1600" dirty="0" err="1" smtClean="0"/>
                        <a:t>Probability</a:t>
                      </a:r>
                      <a:r>
                        <a:rPr lang="de-DE" sz="1600" dirty="0" smtClean="0"/>
                        <a:t> (%)</a:t>
                      </a:r>
                      <a:endParaRPr lang="de-DE" sz="1600" dirty="0">
                        <a:solidFill>
                          <a:schemeClr val="tx1"/>
                        </a:solidFill>
                      </a:endParaRPr>
                    </a:p>
                  </a:txBody>
                  <a:tcPr/>
                </a:tc>
                <a:tc>
                  <a:txBody>
                    <a:bodyPr/>
                    <a:lstStyle/>
                    <a:p>
                      <a:r>
                        <a:rPr lang="de-DE" sz="1400" dirty="0" smtClean="0"/>
                        <a:t>22</a:t>
                      </a:r>
                      <a:endParaRPr lang="de-DE" sz="1400" dirty="0"/>
                    </a:p>
                  </a:txBody>
                  <a:tcPr/>
                </a:tc>
                <a:tc>
                  <a:txBody>
                    <a:bodyPr/>
                    <a:lstStyle/>
                    <a:p>
                      <a:r>
                        <a:rPr lang="de-DE" sz="1400" dirty="0" smtClean="0"/>
                        <a:t>13</a:t>
                      </a:r>
                      <a:endParaRPr lang="de-DE" sz="1400" dirty="0"/>
                    </a:p>
                  </a:txBody>
                  <a:tcPr/>
                </a:tc>
                <a:tc>
                  <a:txBody>
                    <a:bodyPr/>
                    <a:lstStyle/>
                    <a:p>
                      <a:r>
                        <a:rPr lang="de-DE" sz="1400" dirty="0" smtClean="0"/>
                        <a:t>8</a:t>
                      </a:r>
                      <a:endParaRPr lang="de-DE" sz="1400" dirty="0"/>
                    </a:p>
                  </a:txBody>
                  <a:tcPr/>
                </a:tc>
                <a:tc>
                  <a:txBody>
                    <a:bodyPr/>
                    <a:lstStyle/>
                    <a:p>
                      <a:r>
                        <a:rPr lang="de-DE" sz="1400" dirty="0" smtClean="0"/>
                        <a:t>15</a:t>
                      </a:r>
                      <a:endParaRPr lang="de-DE" sz="1400" dirty="0"/>
                    </a:p>
                  </a:txBody>
                  <a:tcPr/>
                </a:tc>
                <a:tc>
                  <a:txBody>
                    <a:bodyPr/>
                    <a:lstStyle/>
                    <a:p>
                      <a:r>
                        <a:rPr lang="de-DE" sz="1400" dirty="0" smtClean="0"/>
                        <a:t>8</a:t>
                      </a:r>
                      <a:endParaRPr lang="de-DE" sz="1400" dirty="0"/>
                    </a:p>
                  </a:txBody>
                  <a:tcPr/>
                </a:tc>
                <a:tc>
                  <a:txBody>
                    <a:bodyPr/>
                    <a:lstStyle/>
                    <a:p>
                      <a:r>
                        <a:rPr lang="de-DE" sz="1400" dirty="0" smtClean="0"/>
                        <a:t>17</a:t>
                      </a:r>
                      <a:endParaRPr lang="de-DE" sz="1400" dirty="0"/>
                    </a:p>
                  </a:txBody>
                  <a:tcPr/>
                </a:tc>
                <a:tc>
                  <a:txBody>
                    <a:bodyPr/>
                    <a:lstStyle/>
                    <a:p>
                      <a:r>
                        <a:rPr lang="de-DE" sz="1400" dirty="0" smtClean="0"/>
                        <a:t>8</a:t>
                      </a:r>
                      <a:endParaRPr lang="de-DE" sz="1400" dirty="0"/>
                    </a:p>
                  </a:txBody>
                  <a:tcPr/>
                </a:tc>
                <a:tc>
                  <a:txBody>
                    <a:bodyPr/>
                    <a:lstStyle/>
                    <a:p>
                      <a:r>
                        <a:rPr lang="de-DE" sz="1400" dirty="0" smtClean="0"/>
                        <a:t>6</a:t>
                      </a:r>
                      <a:endParaRPr lang="de-DE" sz="1400" dirty="0"/>
                    </a:p>
                  </a:txBody>
                  <a:tcPr/>
                </a:tc>
                <a:tc>
                  <a:txBody>
                    <a:bodyPr/>
                    <a:lstStyle/>
                    <a:p>
                      <a:r>
                        <a:rPr lang="de-DE" sz="1400" dirty="0" smtClean="0"/>
                        <a:t>3</a:t>
                      </a:r>
                      <a:endParaRPr lang="de-DE" sz="1400"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20</a:t>
            </a:fld>
            <a:endParaRPr lang="en-US"/>
          </a:p>
        </p:txBody>
      </p:sp>
      <p:sp>
        <p:nvSpPr>
          <p:cNvPr id="9" name="Textfeld 8"/>
          <p:cNvSpPr txBox="1"/>
          <p:nvPr/>
        </p:nvSpPr>
        <p:spPr>
          <a:xfrm>
            <a:off x="707366" y="2027207"/>
            <a:ext cx="1797736" cy="276999"/>
          </a:xfrm>
          <a:prstGeom prst="rect">
            <a:avLst/>
          </a:prstGeom>
          <a:noFill/>
        </p:spPr>
        <p:txBody>
          <a:bodyPr wrap="none" rtlCol="0">
            <a:spAutoFit/>
          </a:bodyPr>
          <a:lstStyle/>
          <a:p>
            <a:r>
              <a:rPr lang="de-DE" dirty="0" smtClean="0"/>
              <a:t>Type 3 (</a:t>
            </a:r>
            <a:r>
              <a:rPr lang="de-DE" dirty="0" err="1" smtClean="0"/>
              <a:t>Adjacent</a:t>
            </a:r>
            <a:r>
              <a:rPr lang="de-DE" dirty="0" smtClean="0"/>
              <a:t> </a:t>
            </a:r>
            <a:r>
              <a:rPr lang="de-DE" dirty="0" err="1" smtClean="0"/>
              <a:t>casings</a:t>
            </a:r>
            <a:r>
              <a:rPr lang="de-DE" smtClean="0"/>
              <a:t>)</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Delay Distribution: type 1/2, </a:t>
            </a:r>
            <a:r>
              <a:rPr lang="de-DE" dirty="0" err="1" smtClean="0"/>
              <a:t>Tx</a:t>
            </a:r>
            <a:r>
              <a:rPr lang="de-DE" dirty="0" smtClean="0"/>
              <a:t> 1</a:t>
            </a:r>
            <a:endParaRPr lang="de-DE"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r>
                        <a:rPr lang="de-DE" dirty="0" smtClean="0"/>
                        <a:t>Distribution</a:t>
                      </a:r>
                      <a:endParaRPr lang="de-DE" dirty="0"/>
                    </a:p>
                  </a:txBody>
                  <a:tcPr/>
                </a:tc>
                <a:tc>
                  <a:txBody>
                    <a:bodyPr/>
                    <a:lstStyle/>
                    <a:p>
                      <a:r>
                        <a:rPr lang="de-DE" dirty="0" smtClean="0"/>
                        <a:t>Parameters</a:t>
                      </a:r>
                      <a:endParaRPr lang="de-DE" dirty="0"/>
                    </a:p>
                  </a:txBody>
                  <a:tcPr/>
                </a:tc>
              </a:tr>
              <a:tr h="370840">
                <a:tc>
                  <a:txBody>
                    <a:bodyPr/>
                    <a:lstStyle/>
                    <a:p>
                      <a:r>
                        <a:rPr lang="de-DE" dirty="0" smtClean="0"/>
                        <a:t>LOS</a:t>
                      </a:r>
                      <a:endParaRPr lang="de-DE" dirty="0"/>
                    </a:p>
                  </a:txBody>
                  <a:tcPr/>
                </a:tc>
                <a:tc>
                  <a:txBody>
                    <a:bodyPr/>
                    <a:lstStyle/>
                    <a:p>
                      <a:r>
                        <a:rPr lang="de-DE" dirty="0" smtClean="0"/>
                        <a:t>Normal </a:t>
                      </a:r>
                      <a:r>
                        <a:rPr lang="de-DE" dirty="0" err="1" smtClean="0"/>
                        <a:t>distribution</a:t>
                      </a:r>
                      <a:endParaRPr lang="de-DE" dirty="0"/>
                    </a:p>
                  </a:txBody>
                  <a:tcPr/>
                </a:tc>
                <a:tc>
                  <a:txBody>
                    <a:bodyPr/>
                    <a:lstStyle/>
                    <a:p>
                      <a:r>
                        <a:rPr lang="de-DE" dirty="0" smtClean="0"/>
                        <a:t>µ=2.26e-8, </a:t>
                      </a:r>
                      <a:r>
                        <a:rPr lang="el-GR" dirty="0" smtClean="0"/>
                        <a:t>σ</a:t>
                      </a:r>
                      <a:r>
                        <a:rPr lang="de-DE" dirty="0" smtClean="0"/>
                        <a:t>=8.76e-9</a:t>
                      </a:r>
                      <a:endParaRPr lang="de-DE" dirty="0"/>
                    </a:p>
                  </a:txBody>
                  <a:tcPr/>
                </a:tc>
              </a:tr>
              <a:tr h="370840">
                <a:tc>
                  <a:txBody>
                    <a:bodyPr/>
                    <a:lstStyle/>
                    <a:p>
                      <a:r>
                        <a:rPr lang="de-DE" dirty="0" smtClean="0"/>
                        <a:t>NLOS</a:t>
                      </a:r>
                      <a:endParaRPr lang="de-DE" dirty="0"/>
                    </a:p>
                  </a:txBody>
                  <a:tcPr/>
                </a:tc>
                <a:tc>
                  <a:txBody>
                    <a:bodyPr/>
                    <a:lstStyle/>
                    <a:p>
                      <a:r>
                        <a:rPr lang="de-DE" dirty="0" smtClean="0"/>
                        <a:t>Negative</a:t>
                      </a:r>
                      <a:r>
                        <a:rPr lang="de-DE" baseline="0" dirty="0" smtClean="0"/>
                        <a:t> EXP</a:t>
                      </a:r>
                      <a:endParaRPr lang="de-DE" dirty="0"/>
                    </a:p>
                  </a:txBody>
                  <a:tcPr/>
                </a:tc>
                <a:tc>
                  <a:txBody>
                    <a:bodyPr/>
                    <a:lstStyle/>
                    <a:p>
                      <a:r>
                        <a:rPr lang="el-GR" dirty="0" smtClean="0"/>
                        <a:t>λ</a:t>
                      </a:r>
                      <a:r>
                        <a:rPr lang="de-DE" dirty="0" smtClean="0"/>
                        <a:t>=4.26e7</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21</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rcRect/>
          <a:stretch>
            <a:fillRect/>
          </a:stretch>
        </p:blipFill>
        <p:spPr bwMode="auto">
          <a:xfrm>
            <a:off x="2663974" y="1978213"/>
            <a:ext cx="4003494" cy="28800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Delay Distribution: type 1/2, </a:t>
            </a:r>
            <a:r>
              <a:rPr lang="de-DE" dirty="0" err="1" smtClean="0"/>
              <a:t>Tx</a:t>
            </a:r>
            <a:r>
              <a:rPr lang="de-DE" dirty="0" smtClean="0"/>
              <a:t> 2</a:t>
            </a:r>
            <a:endParaRPr lang="de-DE"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r>
                        <a:rPr lang="de-DE" dirty="0" smtClean="0"/>
                        <a:t>Distribution</a:t>
                      </a:r>
                      <a:endParaRPr lang="de-DE" dirty="0"/>
                    </a:p>
                  </a:txBody>
                  <a:tcPr/>
                </a:tc>
                <a:tc>
                  <a:txBody>
                    <a:bodyPr/>
                    <a:lstStyle/>
                    <a:p>
                      <a:r>
                        <a:rPr lang="de-DE" dirty="0" smtClean="0"/>
                        <a:t>Parameters</a:t>
                      </a:r>
                      <a:endParaRPr lang="de-DE" dirty="0"/>
                    </a:p>
                  </a:txBody>
                  <a:tcPr/>
                </a:tc>
              </a:tr>
              <a:tr h="370840">
                <a:tc>
                  <a:txBody>
                    <a:bodyPr/>
                    <a:lstStyle/>
                    <a:p>
                      <a:r>
                        <a:rPr lang="de-DE" dirty="0" smtClean="0"/>
                        <a:t>LOS</a:t>
                      </a:r>
                      <a:endParaRPr lang="de-DE" dirty="0"/>
                    </a:p>
                  </a:txBody>
                  <a:tcPr/>
                </a:tc>
                <a:tc>
                  <a:txBody>
                    <a:bodyPr/>
                    <a:lstStyle/>
                    <a:p>
                      <a:r>
                        <a:rPr lang="de-DE" dirty="0" smtClean="0"/>
                        <a:t>Normal </a:t>
                      </a:r>
                      <a:r>
                        <a:rPr lang="de-DE" dirty="0" err="1" smtClean="0"/>
                        <a:t>distribution</a:t>
                      </a:r>
                      <a:endParaRPr lang="de-DE" dirty="0"/>
                    </a:p>
                  </a:txBody>
                  <a:tcPr/>
                </a:tc>
                <a:tc>
                  <a:txBody>
                    <a:bodyPr/>
                    <a:lstStyle/>
                    <a:p>
                      <a:r>
                        <a:rPr lang="de-DE" dirty="0" smtClean="0"/>
                        <a:t>µ=1.20e-8, </a:t>
                      </a:r>
                      <a:r>
                        <a:rPr lang="el-GR" dirty="0" smtClean="0"/>
                        <a:t>σ</a:t>
                      </a:r>
                      <a:r>
                        <a:rPr lang="de-DE" dirty="0" smtClean="0"/>
                        <a:t>=4.56e-9</a:t>
                      </a:r>
                      <a:endParaRPr lang="de-DE" dirty="0"/>
                    </a:p>
                  </a:txBody>
                  <a:tcPr/>
                </a:tc>
              </a:tr>
              <a:tr h="370840">
                <a:tc>
                  <a:txBody>
                    <a:bodyPr/>
                    <a:lstStyle/>
                    <a:p>
                      <a:r>
                        <a:rPr lang="de-DE" dirty="0" smtClean="0"/>
                        <a:t>NLOS</a:t>
                      </a:r>
                      <a:endParaRPr lang="de-DE" dirty="0"/>
                    </a:p>
                  </a:txBody>
                  <a:tcPr/>
                </a:tc>
                <a:tc>
                  <a:txBody>
                    <a:bodyPr/>
                    <a:lstStyle/>
                    <a:p>
                      <a:r>
                        <a:rPr lang="de-DE" dirty="0" smtClean="0"/>
                        <a:t>Normal</a:t>
                      </a:r>
                      <a:r>
                        <a:rPr lang="de-DE" baseline="0" dirty="0" smtClean="0"/>
                        <a:t> </a:t>
                      </a:r>
                      <a:r>
                        <a:rPr lang="de-DE" baseline="0" dirty="0" err="1" smtClean="0"/>
                        <a:t>distribution</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µ=2.98e-8, </a:t>
                      </a:r>
                      <a:r>
                        <a:rPr lang="el-GR" dirty="0" smtClean="0"/>
                        <a:t>σ</a:t>
                      </a:r>
                      <a:r>
                        <a:rPr lang="de-DE" dirty="0" smtClean="0"/>
                        <a:t>=1.79e-8</a:t>
                      </a:r>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22</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5" y="1978213"/>
            <a:ext cx="3999891" cy="28800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Delay Distribution: type 3</a:t>
            </a:r>
            <a:endParaRPr lang="de-DE"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r>
                        <a:rPr lang="de-DE" dirty="0" smtClean="0"/>
                        <a:t>Distribution</a:t>
                      </a:r>
                      <a:endParaRPr lang="de-DE" dirty="0"/>
                    </a:p>
                  </a:txBody>
                  <a:tcPr/>
                </a:tc>
                <a:tc>
                  <a:txBody>
                    <a:bodyPr/>
                    <a:lstStyle/>
                    <a:p>
                      <a:r>
                        <a:rPr lang="de-DE" dirty="0" smtClean="0"/>
                        <a:t>Parameters</a:t>
                      </a:r>
                      <a:endParaRPr lang="de-DE" dirty="0"/>
                    </a:p>
                  </a:txBody>
                  <a:tcPr/>
                </a:tc>
              </a:tr>
              <a:tr h="370840">
                <a:tc>
                  <a:txBody>
                    <a:bodyPr/>
                    <a:lstStyle/>
                    <a:p>
                      <a:r>
                        <a:rPr lang="de-DE" dirty="0" smtClean="0"/>
                        <a:t>LOS</a:t>
                      </a:r>
                      <a:endParaRPr lang="de-DE" dirty="0"/>
                    </a:p>
                  </a:txBody>
                  <a:tcPr/>
                </a:tc>
                <a:tc>
                  <a:txBody>
                    <a:bodyPr/>
                    <a:lstStyle/>
                    <a:p>
                      <a:r>
                        <a:rPr lang="de-DE" dirty="0" smtClean="0"/>
                        <a:t>Normal </a:t>
                      </a:r>
                      <a:r>
                        <a:rPr lang="de-DE" dirty="0" err="1" smtClean="0"/>
                        <a:t>distribution</a:t>
                      </a:r>
                      <a:endParaRPr lang="de-DE" dirty="0"/>
                    </a:p>
                  </a:txBody>
                  <a:tcPr/>
                </a:tc>
                <a:tc>
                  <a:txBody>
                    <a:bodyPr/>
                    <a:lstStyle/>
                    <a:p>
                      <a:r>
                        <a:rPr lang="de-DE" dirty="0" smtClean="0"/>
                        <a:t>µ=1.80e-8, </a:t>
                      </a:r>
                      <a:r>
                        <a:rPr lang="el-GR" dirty="0" smtClean="0"/>
                        <a:t>σ</a:t>
                      </a:r>
                      <a:r>
                        <a:rPr lang="de-DE" dirty="0" smtClean="0"/>
                        <a:t>=8.60e-9</a:t>
                      </a:r>
                      <a:endParaRPr lang="de-DE" dirty="0"/>
                    </a:p>
                  </a:txBody>
                  <a:tcPr/>
                </a:tc>
              </a:tr>
              <a:tr h="370840">
                <a:tc>
                  <a:txBody>
                    <a:bodyPr/>
                    <a:lstStyle/>
                    <a:p>
                      <a:r>
                        <a:rPr lang="de-DE" dirty="0" smtClean="0"/>
                        <a:t>NLOS</a:t>
                      </a:r>
                      <a:endParaRPr lang="de-DE" dirty="0"/>
                    </a:p>
                  </a:txBody>
                  <a:tcPr/>
                </a:tc>
                <a:tc>
                  <a:txBody>
                    <a:bodyPr/>
                    <a:lstStyle/>
                    <a:p>
                      <a:r>
                        <a:rPr lang="de-DE" dirty="0" smtClean="0"/>
                        <a:t>Negative</a:t>
                      </a:r>
                      <a:r>
                        <a:rPr lang="de-DE" baseline="0" dirty="0" smtClean="0"/>
                        <a:t> EXP</a:t>
                      </a:r>
                      <a:endParaRPr lang="de-DE" dirty="0"/>
                    </a:p>
                  </a:txBody>
                  <a:tcPr/>
                </a:tc>
                <a:tc>
                  <a:txBody>
                    <a:bodyPr/>
                    <a:lstStyle/>
                    <a:p>
                      <a:r>
                        <a:rPr lang="el-GR" dirty="0" smtClean="0"/>
                        <a:t>λ</a:t>
                      </a:r>
                      <a:r>
                        <a:rPr lang="de-DE" dirty="0" smtClean="0"/>
                        <a:t>=4.92e7</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23</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5" y="1978213"/>
            <a:ext cx="3999891" cy="2879999"/>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Delay-</a:t>
            </a:r>
            <a:r>
              <a:rPr lang="de-DE" sz="3200" dirty="0" err="1" smtClean="0"/>
              <a:t>Pathloss</a:t>
            </a:r>
            <a:r>
              <a:rPr lang="de-DE" sz="3200" dirty="0" smtClean="0"/>
              <a:t> </a:t>
            </a:r>
            <a:r>
              <a:rPr lang="de-DE" sz="3200" dirty="0" err="1" smtClean="0"/>
              <a:t>Correlation</a:t>
            </a:r>
            <a:r>
              <a:rPr lang="de-DE" sz="3200" dirty="0" smtClean="0"/>
              <a:t>: type 1/2, </a:t>
            </a:r>
            <a:r>
              <a:rPr lang="de-DE" sz="3200" dirty="0" err="1" smtClean="0"/>
              <a:t>Tx</a:t>
            </a:r>
            <a:r>
              <a:rPr lang="de-DE" sz="3200" dirty="0" smtClean="0"/>
              <a:t> 1</a:t>
            </a:r>
            <a:endParaRPr lang="de-DE" sz="3200"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dirty="0" err="1" smtClean="0">
                          <a:solidFill>
                            <a:schemeClr val="lt1"/>
                          </a:solidFill>
                          <a:latin typeface="+mn-lt"/>
                          <a:ea typeface="+mn-ea"/>
                          <a:cs typeface="+mn-cs"/>
                        </a:rPr>
                        <a:t>Deterministic</a:t>
                      </a:r>
                      <a:r>
                        <a:rPr lang="de-DE" baseline="0" dirty="0" smtClean="0"/>
                        <a:t> </a:t>
                      </a:r>
                      <a:r>
                        <a:rPr lang="de-DE" baseline="0" dirty="0" err="1" smtClean="0"/>
                        <a:t>part</a:t>
                      </a:r>
                      <a:endParaRPr lang="de-DE" dirty="0"/>
                    </a:p>
                  </a:txBody>
                  <a:tcPr/>
                </a:tc>
                <a:tc>
                  <a:txBody>
                    <a:bodyPr/>
                    <a:lstStyle/>
                    <a:p>
                      <a:r>
                        <a:rPr lang="de-DE" dirty="0" smtClean="0"/>
                        <a:t>Random </a:t>
                      </a:r>
                      <a:r>
                        <a:rPr lang="de-DE" dirty="0" err="1" smtClean="0"/>
                        <a:t>part</a:t>
                      </a:r>
                      <a:r>
                        <a:rPr lang="de-DE" dirty="0" smtClean="0"/>
                        <a:t> (Norm.)</a:t>
                      </a:r>
                      <a:endParaRPr lang="de-DE" dirty="0"/>
                    </a:p>
                  </a:txBody>
                  <a:tcPr/>
                </a:tc>
              </a:tr>
              <a:tr h="370840">
                <a:tc>
                  <a:txBody>
                    <a:bodyPr/>
                    <a:lstStyle/>
                    <a:p>
                      <a:r>
                        <a:rPr lang="de-DE" dirty="0" smtClean="0"/>
                        <a:t>LOS</a:t>
                      </a:r>
                      <a:endParaRPr lang="de-DE" dirty="0"/>
                    </a:p>
                  </a:txBody>
                  <a:tcPr/>
                </a:tc>
                <a:tc>
                  <a:txBody>
                    <a:bodyPr/>
                    <a:lstStyle/>
                    <a:p>
                      <a:r>
                        <a:rPr lang="de-DE" sz="1800" dirty="0" smtClean="0"/>
                        <a:t>p=-20log</a:t>
                      </a:r>
                      <a:r>
                        <a:rPr lang="de-DE" sz="1800" baseline="-25000" dirty="0" smtClean="0"/>
                        <a:t>10</a:t>
                      </a:r>
                      <a:r>
                        <a:rPr lang="de-DE" sz="1800" dirty="0" smtClean="0"/>
                        <a:t>(d)-71.52</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=0</a:t>
                      </a:r>
                    </a:p>
                  </a:txBody>
                  <a:tcPr/>
                </a:tc>
              </a:tr>
              <a:tr h="370840">
                <a:tc>
                  <a:txBody>
                    <a:bodyPr/>
                    <a:lstStyle/>
                    <a:p>
                      <a:r>
                        <a:rPr lang="de-DE" dirty="0" smtClean="0"/>
                        <a:t>NLOS</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err="1" smtClean="0"/>
                        <a:t>p</a:t>
                      </a:r>
                      <a:r>
                        <a:rPr lang="de-DE" sz="1800" baseline="-25000" dirty="0" err="1" smtClean="0"/>
                        <a:t>r</a:t>
                      </a:r>
                      <a:r>
                        <a:rPr lang="de-DE" sz="1800" dirty="0" smtClean="0"/>
                        <a:t>=-0.294d</a:t>
                      </a:r>
                      <a:r>
                        <a:rPr lang="de-DE" sz="1800" baseline="-25000" dirty="0" smtClean="0"/>
                        <a:t>r</a:t>
                      </a:r>
                      <a:r>
                        <a:rPr lang="de-DE" sz="1800" dirty="0" smtClean="0"/>
                        <a:t>-17.44</a:t>
                      </a:r>
                      <a:endParaRPr lang="de-DE"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=4</a:t>
                      </a:r>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24</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6" y="1978213"/>
            <a:ext cx="3999889" cy="2879999"/>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Delay-</a:t>
            </a:r>
            <a:r>
              <a:rPr lang="de-DE" sz="3200" dirty="0" err="1" smtClean="0"/>
              <a:t>Pathloss</a:t>
            </a:r>
            <a:r>
              <a:rPr lang="de-DE" sz="3200" dirty="0" smtClean="0"/>
              <a:t> </a:t>
            </a:r>
            <a:r>
              <a:rPr lang="de-DE" sz="3200" dirty="0" err="1" smtClean="0"/>
              <a:t>Correlation</a:t>
            </a:r>
            <a:r>
              <a:rPr lang="de-DE" sz="3200" dirty="0" smtClean="0"/>
              <a:t>: type 1/2, </a:t>
            </a:r>
            <a:r>
              <a:rPr lang="de-DE" sz="3200" dirty="0" err="1" smtClean="0"/>
              <a:t>Tx</a:t>
            </a:r>
            <a:r>
              <a:rPr lang="de-DE" sz="3200" dirty="0" smtClean="0"/>
              <a:t> 2</a:t>
            </a:r>
            <a:endParaRPr lang="de-DE" sz="3200"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dirty="0" err="1" smtClean="0">
                          <a:solidFill>
                            <a:schemeClr val="lt1"/>
                          </a:solidFill>
                          <a:latin typeface="+mn-lt"/>
                          <a:ea typeface="+mn-ea"/>
                          <a:cs typeface="+mn-cs"/>
                        </a:rPr>
                        <a:t>Deterministic</a:t>
                      </a:r>
                      <a:r>
                        <a:rPr lang="de-DE" baseline="0" dirty="0" smtClean="0"/>
                        <a:t> </a:t>
                      </a:r>
                      <a:r>
                        <a:rPr lang="de-DE" baseline="0" dirty="0" err="1" smtClean="0"/>
                        <a:t>part</a:t>
                      </a:r>
                      <a:endParaRPr lang="de-DE" dirty="0"/>
                    </a:p>
                  </a:txBody>
                  <a:tcPr/>
                </a:tc>
                <a:tc>
                  <a:txBody>
                    <a:bodyPr/>
                    <a:lstStyle/>
                    <a:p>
                      <a:r>
                        <a:rPr lang="de-DE" dirty="0" smtClean="0"/>
                        <a:t>Random </a:t>
                      </a:r>
                      <a:r>
                        <a:rPr lang="de-DE" dirty="0" err="1" smtClean="0"/>
                        <a:t>part</a:t>
                      </a:r>
                      <a:r>
                        <a:rPr lang="de-DE" dirty="0" smtClean="0"/>
                        <a:t> (Norm.)</a:t>
                      </a:r>
                      <a:endParaRPr lang="de-DE" dirty="0"/>
                    </a:p>
                  </a:txBody>
                  <a:tcPr/>
                </a:tc>
              </a:tr>
              <a:tr h="370840">
                <a:tc>
                  <a:txBody>
                    <a:bodyPr/>
                    <a:lstStyle/>
                    <a:p>
                      <a:r>
                        <a:rPr lang="de-DE" dirty="0" smtClean="0"/>
                        <a:t>LOS</a:t>
                      </a:r>
                      <a:endParaRPr lang="de-DE" dirty="0"/>
                    </a:p>
                  </a:txBody>
                  <a:tcPr/>
                </a:tc>
                <a:tc>
                  <a:txBody>
                    <a:bodyPr/>
                    <a:lstStyle/>
                    <a:p>
                      <a:r>
                        <a:rPr lang="de-DE" sz="1800" dirty="0" smtClean="0"/>
                        <a:t>p=-20log</a:t>
                      </a:r>
                      <a:r>
                        <a:rPr lang="de-DE" sz="1800" baseline="-25000" dirty="0" smtClean="0"/>
                        <a:t>10</a:t>
                      </a:r>
                      <a:r>
                        <a:rPr lang="de-DE" sz="1800" dirty="0" smtClean="0"/>
                        <a:t>(d)-71.52</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=0</a:t>
                      </a:r>
                    </a:p>
                  </a:txBody>
                  <a:tcPr/>
                </a:tc>
              </a:tr>
              <a:tr h="370840">
                <a:tc>
                  <a:txBody>
                    <a:bodyPr/>
                    <a:lstStyle/>
                    <a:p>
                      <a:r>
                        <a:rPr lang="de-DE" dirty="0" smtClean="0"/>
                        <a:t>NLOS</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err="1" smtClean="0"/>
                        <a:t>p</a:t>
                      </a:r>
                      <a:r>
                        <a:rPr lang="de-DE" sz="1800" baseline="-25000" dirty="0" err="1" smtClean="0"/>
                        <a:t>r</a:t>
                      </a:r>
                      <a:r>
                        <a:rPr lang="de-DE" sz="1800" dirty="0" smtClean="0"/>
                        <a:t>=-0.385d</a:t>
                      </a:r>
                      <a:r>
                        <a:rPr lang="de-DE" sz="1800" baseline="-25000" dirty="0" smtClean="0"/>
                        <a:t>r</a:t>
                      </a:r>
                      <a:r>
                        <a:rPr lang="de-DE" sz="1800" dirty="0" smtClean="0"/>
                        <a:t>-17.95</a:t>
                      </a:r>
                      <a:endParaRPr lang="de-DE"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=4</a:t>
                      </a:r>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25</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6" y="1978213"/>
            <a:ext cx="3999889" cy="287999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Delay-</a:t>
            </a:r>
            <a:r>
              <a:rPr lang="de-DE" dirty="0" err="1" smtClean="0"/>
              <a:t>Pathloss</a:t>
            </a:r>
            <a:r>
              <a:rPr lang="de-DE" dirty="0" smtClean="0"/>
              <a:t> </a:t>
            </a:r>
            <a:r>
              <a:rPr lang="de-DE" dirty="0" err="1" smtClean="0"/>
              <a:t>Correlation</a:t>
            </a:r>
            <a:r>
              <a:rPr lang="de-DE" dirty="0" smtClean="0"/>
              <a:t>: type 3</a:t>
            </a:r>
            <a:endParaRPr lang="de-DE" dirty="0"/>
          </a:p>
        </p:txBody>
      </p:sp>
      <p:graphicFrame>
        <p:nvGraphicFramePr>
          <p:cNvPr id="8" name="Inhaltsplatzhalter 7"/>
          <p:cNvGraphicFramePr>
            <a:graphicFrameLocks noGrp="1"/>
          </p:cNvGraphicFramePr>
          <p:nvPr>
            <p:ph idx="1"/>
          </p:nvPr>
        </p:nvGraphicFramePr>
        <p:xfrm>
          <a:off x="672863" y="5112589"/>
          <a:ext cx="7927674" cy="1112520"/>
        </p:xfrm>
        <a:graphic>
          <a:graphicData uri="http://schemas.openxmlformats.org/drawingml/2006/table">
            <a:tbl>
              <a:tblPr firstRow="1" bandRow="1">
                <a:tableStyleId>{8EC20E35-A176-4012-BC5E-935CFFF8708E}</a:tableStyleId>
              </a:tblPr>
              <a:tblGrid>
                <a:gridCol w="2642558"/>
                <a:gridCol w="2642558"/>
                <a:gridCol w="2642558"/>
              </a:tblGrid>
              <a:tr h="370840">
                <a:tc>
                  <a:txBody>
                    <a:bodyPr/>
                    <a:lstStyle/>
                    <a:p>
                      <a:r>
                        <a:rPr lang="de-DE" dirty="0" smtClean="0"/>
                        <a:t>Path</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b="1" kern="1200" dirty="0" err="1" smtClean="0">
                          <a:solidFill>
                            <a:schemeClr val="lt1"/>
                          </a:solidFill>
                          <a:latin typeface="+mn-lt"/>
                          <a:ea typeface="+mn-ea"/>
                          <a:cs typeface="+mn-cs"/>
                        </a:rPr>
                        <a:t>Deterministic</a:t>
                      </a:r>
                      <a:r>
                        <a:rPr lang="de-DE" baseline="0" dirty="0" smtClean="0"/>
                        <a:t> </a:t>
                      </a:r>
                      <a:r>
                        <a:rPr lang="de-DE" baseline="0" dirty="0" err="1" smtClean="0"/>
                        <a:t>part</a:t>
                      </a:r>
                      <a:endParaRPr lang="de-DE" dirty="0"/>
                    </a:p>
                  </a:txBody>
                  <a:tcPr/>
                </a:tc>
                <a:tc>
                  <a:txBody>
                    <a:bodyPr/>
                    <a:lstStyle/>
                    <a:p>
                      <a:r>
                        <a:rPr lang="de-DE" dirty="0" smtClean="0"/>
                        <a:t>Random </a:t>
                      </a:r>
                      <a:r>
                        <a:rPr lang="de-DE" dirty="0" err="1" smtClean="0"/>
                        <a:t>part</a:t>
                      </a:r>
                      <a:r>
                        <a:rPr lang="de-DE" dirty="0" smtClean="0"/>
                        <a:t> (Norm.)</a:t>
                      </a:r>
                      <a:endParaRPr lang="de-DE" dirty="0"/>
                    </a:p>
                  </a:txBody>
                  <a:tcPr/>
                </a:tc>
              </a:tr>
              <a:tr h="370840">
                <a:tc>
                  <a:txBody>
                    <a:bodyPr/>
                    <a:lstStyle/>
                    <a:p>
                      <a:r>
                        <a:rPr lang="de-DE" dirty="0" smtClean="0"/>
                        <a:t>LOS</a:t>
                      </a:r>
                      <a:endParaRPr lang="de-DE" dirty="0"/>
                    </a:p>
                  </a:txBody>
                  <a:tcPr/>
                </a:tc>
                <a:tc>
                  <a:txBody>
                    <a:bodyPr/>
                    <a:lstStyle/>
                    <a:p>
                      <a:r>
                        <a:rPr lang="de-DE" sz="1800" dirty="0" smtClean="0"/>
                        <a:t>p=-20log</a:t>
                      </a:r>
                      <a:r>
                        <a:rPr lang="de-DE" sz="1800" baseline="-25000" dirty="0" smtClean="0"/>
                        <a:t>10</a:t>
                      </a:r>
                      <a:r>
                        <a:rPr lang="de-DE" sz="1800" dirty="0" smtClean="0"/>
                        <a:t>(d)-71.52</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=0</a:t>
                      </a:r>
                    </a:p>
                  </a:txBody>
                  <a:tcPr/>
                </a:tc>
              </a:tr>
              <a:tr h="370840">
                <a:tc>
                  <a:txBody>
                    <a:bodyPr/>
                    <a:lstStyle/>
                    <a:p>
                      <a:r>
                        <a:rPr lang="de-DE" dirty="0" smtClean="0"/>
                        <a:t>NLOS</a:t>
                      </a:r>
                      <a:endParaRPr lang="de-D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err="1" smtClean="0"/>
                        <a:t>p</a:t>
                      </a:r>
                      <a:r>
                        <a:rPr lang="de-DE" sz="1800" baseline="-25000" dirty="0" err="1" smtClean="0"/>
                        <a:t>r</a:t>
                      </a:r>
                      <a:r>
                        <a:rPr lang="de-DE" sz="1800" dirty="0" smtClean="0"/>
                        <a:t>=-0.429d</a:t>
                      </a:r>
                      <a:r>
                        <a:rPr lang="de-DE" sz="1800" baseline="-25000" dirty="0" smtClean="0"/>
                        <a:t>r</a:t>
                      </a:r>
                      <a:r>
                        <a:rPr lang="de-DE" sz="1800" dirty="0" smtClean="0"/>
                        <a:t>-30.3</a:t>
                      </a:r>
                      <a:endParaRPr lang="de-DE"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dirty="0" smtClean="0"/>
                        <a:t>σ</a:t>
                      </a:r>
                      <a:r>
                        <a:rPr lang="de-DE" sz="1800" dirty="0" smtClean="0"/>
                        <a:t>=6</a:t>
                      </a:r>
                    </a:p>
                  </a:txBody>
                  <a:tcPr/>
                </a:tc>
              </a:tr>
            </a:tbl>
          </a:graphicData>
        </a:graphic>
      </p:graphicFrame>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26</a:t>
            </a:fld>
            <a:endParaRPr lang="en-US"/>
          </a:p>
        </p:txBody>
      </p:sp>
      <p:pic>
        <p:nvPicPr>
          <p:cNvPr id="1026" name="Picture 2" descr="C:\Users\peng.IFNDOM\Documents\projects\datacenter\Raytracer\data&amp;result\statistical\delay_distribution_type12_1.emf"/>
          <p:cNvPicPr>
            <a:picLocks noChangeAspect="1" noChangeArrowheads="1"/>
          </p:cNvPicPr>
          <p:nvPr/>
        </p:nvPicPr>
        <p:blipFill>
          <a:blip r:embed="rId2" cstate="print"/>
          <a:stretch>
            <a:fillRect/>
          </a:stretch>
        </p:blipFill>
        <p:spPr bwMode="auto">
          <a:xfrm>
            <a:off x="2665776" y="1978213"/>
            <a:ext cx="3999888" cy="287999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Pathloss</a:t>
            </a:r>
            <a:r>
              <a:rPr lang="de-DE" dirty="0" smtClean="0"/>
              <a:t>-Angle </a:t>
            </a:r>
            <a:r>
              <a:rPr lang="de-DE" dirty="0" err="1" smtClean="0"/>
              <a:t>Correlation</a:t>
            </a:r>
            <a:endParaRPr lang="de-DE" dirty="0"/>
          </a:p>
        </p:txBody>
      </p:sp>
      <p:sp>
        <p:nvSpPr>
          <p:cNvPr id="3" name="Inhaltsplatzhalter 2"/>
          <p:cNvSpPr>
            <a:spLocks noGrp="1"/>
          </p:cNvSpPr>
          <p:nvPr>
            <p:ph idx="1"/>
          </p:nvPr>
        </p:nvSpPr>
        <p:spPr/>
        <p:txBody>
          <a:bodyPr/>
          <a:lstStyle/>
          <a:p>
            <a:r>
              <a:rPr lang="en-US" sz="1600" dirty="0" smtClean="0"/>
              <a:t>Since we want to reduce the multipath effect by highly directive antenna, the propagation paths with low </a:t>
            </a:r>
            <a:r>
              <a:rPr lang="en-US" sz="1600" dirty="0" err="1" smtClean="0"/>
              <a:t>pathloss</a:t>
            </a:r>
            <a:r>
              <a:rPr lang="en-US" sz="1600" dirty="0" smtClean="0"/>
              <a:t> and similar Angle of </a:t>
            </a:r>
            <a:r>
              <a:rPr lang="en-US" sz="1600" dirty="0" err="1" smtClean="0"/>
              <a:t>Arroval</a:t>
            </a:r>
            <a:r>
              <a:rPr lang="en-US" sz="1600" dirty="0" smtClean="0"/>
              <a:t> (</a:t>
            </a:r>
            <a:r>
              <a:rPr lang="en-US" sz="1600" dirty="0" err="1" smtClean="0"/>
              <a:t>AoA</a:t>
            </a:r>
            <a:r>
              <a:rPr lang="en-US" sz="1600" dirty="0" smtClean="0"/>
              <a:t>) to LOS path has a negative impact on the system design.</a:t>
            </a:r>
          </a:p>
          <a:p>
            <a:r>
              <a:rPr lang="en-US" sz="1600" dirty="0" smtClean="0"/>
              <a:t>There is no appropriate distribution to describe the relation, therefore we use the correlation matrix.</a:t>
            </a:r>
            <a:endParaRPr lang="en-US"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27</a:t>
            </a:fld>
            <a:endParaRPr lang="en-US"/>
          </a:p>
        </p:txBody>
      </p:sp>
      <p:pic>
        <p:nvPicPr>
          <p:cNvPr id="3074" name="Picture 2" descr="C:\Users\peng.IFNDOM\Documents\projects\datacenter\Raytracer\data&amp;result\statistical\pathloss_angle_illustration.emf"/>
          <p:cNvPicPr>
            <a:picLocks noChangeAspect="1" noChangeArrowheads="1"/>
          </p:cNvPicPr>
          <p:nvPr/>
        </p:nvPicPr>
        <p:blipFill>
          <a:blip r:embed="rId2" cstate="print"/>
          <a:srcRect/>
          <a:stretch>
            <a:fillRect/>
          </a:stretch>
        </p:blipFill>
        <p:spPr bwMode="auto">
          <a:xfrm>
            <a:off x="601154" y="3393769"/>
            <a:ext cx="4003493" cy="2880000"/>
          </a:xfrm>
          <a:prstGeom prst="rect">
            <a:avLst/>
          </a:prstGeom>
          <a:noFill/>
        </p:spPr>
      </p:pic>
      <p:sp>
        <p:nvSpPr>
          <p:cNvPr id="8" name="Ellipse 7"/>
          <p:cNvSpPr/>
          <p:nvPr/>
        </p:nvSpPr>
        <p:spPr bwMode="auto">
          <a:xfrm>
            <a:off x="3485071" y="5046453"/>
            <a:ext cx="828136" cy="1121434"/>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pic>
        <p:nvPicPr>
          <p:cNvPr id="1026" name="Picture 2" descr="C:\Users\peng.IFNDOM\Documents\projects\datacenter\Raytracer\data&amp;result\statistical\PathlossAngleRelationship\discrete\type12_1.emf"/>
          <p:cNvPicPr>
            <a:picLocks noChangeAspect="1" noChangeArrowheads="1"/>
          </p:cNvPicPr>
          <p:nvPr/>
        </p:nvPicPr>
        <p:blipFill>
          <a:blip r:embed="rId3" cstate="print"/>
          <a:srcRect/>
          <a:stretch>
            <a:fillRect/>
          </a:stretch>
        </p:blipFill>
        <p:spPr bwMode="auto">
          <a:xfrm>
            <a:off x="4656857" y="3387336"/>
            <a:ext cx="4003493" cy="2880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Stochastic Channel Example</a:t>
            </a:r>
            <a:endParaRPr lang="en-US" dirty="0"/>
          </a:p>
        </p:txBody>
      </p:sp>
      <p:sp>
        <p:nvSpPr>
          <p:cNvPr id="4" name="Datumsplatzhalter 3"/>
          <p:cNvSpPr>
            <a:spLocks noGrp="1"/>
          </p:cNvSpPr>
          <p:nvPr>
            <p:ph type="dt" sz="half" idx="10"/>
          </p:nvPr>
        </p:nvSpPr>
        <p:spPr/>
        <p:txBody>
          <a:bodyPr/>
          <a:lstStyle/>
          <a:p>
            <a:r>
              <a:rPr lang="en-US" smtClean="0"/>
              <a:t>Match 2015</a:t>
            </a:r>
            <a:endParaRPr lang="en-US" dirty="0" smtClean="0"/>
          </a:p>
        </p:txBody>
      </p:sp>
      <p:sp>
        <p:nvSpPr>
          <p:cNvPr id="5" name="Fußzeilenplatzhalter 4"/>
          <p:cNvSpPr>
            <a:spLocks noGrp="1"/>
          </p:cNvSpPr>
          <p:nvPr>
            <p:ph type="ftr" sz="quarter" idx="11"/>
          </p:nvPr>
        </p:nvSpPr>
        <p:spPr/>
        <p:txBody>
          <a:bodyPr/>
          <a:lstStyle/>
          <a:p>
            <a:r>
              <a:rPr lang="en-US" smtClean="0"/>
              <a:t>Bile Peng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28</a:t>
            </a:fld>
            <a:endParaRPr lang="en-US"/>
          </a:p>
        </p:txBody>
      </p:sp>
      <p:pic>
        <p:nvPicPr>
          <p:cNvPr id="2050" name="Picture 2" descr="C:\Users\peng.IFNDOM\Documents\projects\datacenter\Raytracer\data&amp;result\statistical\angular_distribution_example.emf"/>
          <p:cNvPicPr>
            <a:picLocks noChangeAspect="1" noChangeArrowheads="1"/>
          </p:cNvPicPr>
          <p:nvPr/>
        </p:nvPicPr>
        <p:blipFill>
          <a:blip r:embed="rId2" cstate="print"/>
          <a:srcRect/>
          <a:stretch>
            <a:fillRect/>
          </a:stretch>
        </p:blipFill>
        <p:spPr bwMode="auto">
          <a:xfrm>
            <a:off x="4655749" y="2482550"/>
            <a:ext cx="4003493" cy="2880000"/>
          </a:xfrm>
          <a:prstGeom prst="rect">
            <a:avLst/>
          </a:prstGeom>
          <a:noFill/>
        </p:spPr>
      </p:pic>
      <p:pic>
        <p:nvPicPr>
          <p:cNvPr id="2052" name="Picture 4" descr="C:\Users\peng.IFNDOM\Documents\projects\datacenter\Raytracer\data&amp;result\figures\cir\cir.emf"/>
          <p:cNvPicPr>
            <a:picLocks noChangeAspect="1" noChangeArrowheads="1"/>
          </p:cNvPicPr>
          <p:nvPr/>
        </p:nvPicPr>
        <p:blipFill>
          <a:blip r:embed="rId3" cstate="print"/>
          <a:srcRect/>
          <a:stretch>
            <a:fillRect/>
          </a:stretch>
        </p:blipFill>
        <p:spPr bwMode="auto">
          <a:xfrm>
            <a:off x="610378" y="2473086"/>
            <a:ext cx="4003493" cy="2880000"/>
          </a:xfrm>
          <a:prstGeom prst="rect">
            <a:avLst/>
          </a:prstGeom>
          <a:noFill/>
        </p:spPr>
      </p:pic>
      <p:sp>
        <p:nvSpPr>
          <p:cNvPr id="10" name="Textfeld 9"/>
          <p:cNvSpPr txBox="1"/>
          <p:nvPr/>
        </p:nvSpPr>
        <p:spPr>
          <a:xfrm>
            <a:off x="1794295" y="5788323"/>
            <a:ext cx="1803699" cy="276999"/>
          </a:xfrm>
          <a:prstGeom prst="rect">
            <a:avLst/>
          </a:prstGeom>
          <a:noFill/>
        </p:spPr>
        <p:txBody>
          <a:bodyPr wrap="none" rtlCol="0">
            <a:spAutoFit/>
          </a:bodyPr>
          <a:lstStyle/>
          <a:p>
            <a:r>
              <a:rPr lang="de-DE" dirty="0" smtClean="0"/>
              <a:t>Channel </a:t>
            </a:r>
            <a:r>
              <a:rPr lang="de-DE" dirty="0" err="1" smtClean="0"/>
              <a:t>impulse</a:t>
            </a:r>
            <a:r>
              <a:rPr lang="de-DE" dirty="0" smtClean="0"/>
              <a:t> </a:t>
            </a:r>
            <a:r>
              <a:rPr lang="de-DE" dirty="0" err="1" smtClean="0"/>
              <a:t>response</a:t>
            </a:r>
            <a:endParaRPr lang="de-DE" dirty="0"/>
          </a:p>
        </p:txBody>
      </p:sp>
      <p:sp>
        <p:nvSpPr>
          <p:cNvPr id="11" name="Textfeld 10"/>
          <p:cNvSpPr txBox="1"/>
          <p:nvPr/>
        </p:nvSpPr>
        <p:spPr>
          <a:xfrm>
            <a:off x="5863088" y="5794075"/>
            <a:ext cx="1834156" cy="276999"/>
          </a:xfrm>
          <a:prstGeom prst="rect">
            <a:avLst/>
          </a:prstGeom>
          <a:noFill/>
        </p:spPr>
        <p:txBody>
          <a:bodyPr wrap="none" rtlCol="0">
            <a:spAutoFit/>
          </a:bodyPr>
          <a:lstStyle/>
          <a:p>
            <a:r>
              <a:rPr lang="de-DE" dirty="0" err="1" smtClean="0"/>
              <a:t>Pathloss</a:t>
            </a:r>
            <a:r>
              <a:rPr lang="de-DE" dirty="0" smtClean="0"/>
              <a:t>-angle </a:t>
            </a:r>
            <a:r>
              <a:rPr lang="de-DE" dirty="0" err="1" smtClean="0"/>
              <a:t>distribution</a:t>
            </a:r>
            <a:endParaRPr lang="de-DE" dirty="0"/>
          </a:p>
        </p:txBody>
      </p:sp>
      <p:sp>
        <p:nvSpPr>
          <p:cNvPr id="3" name="TextBox 2"/>
          <p:cNvSpPr txBox="1"/>
          <p:nvPr/>
        </p:nvSpPr>
        <p:spPr>
          <a:xfrm>
            <a:off x="1181100" y="2678132"/>
            <a:ext cx="798617" cy="276999"/>
          </a:xfrm>
          <a:prstGeom prst="rect">
            <a:avLst/>
          </a:prstGeom>
          <a:noFill/>
        </p:spPr>
        <p:txBody>
          <a:bodyPr wrap="none" rtlCol="0">
            <a:spAutoFit/>
          </a:bodyPr>
          <a:lstStyle/>
          <a:p>
            <a:r>
              <a:rPr lang="en-US" dirty="0" err="1" smtClean="0">
                <a:latin typeface="+mn-lt"/>
              </a:rPr>
              <a:t>LoS</a:t>
            </a:r>
            <a:r>
              <a:rPr lang="en-US" dirty="0" smtClean="0">
                <a:latin typeface="+mn-lt"/>
              </a:rPr>
              <a:t> path</a:t>
            </a:r>
            <a:endParaRPr lang="en-US" dirty="0">
              <a:latin typeface="+mn-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Validation via RMS Delay </a:t>
            </a:r>
            <a:r>
              <a:rPr lang="de-DE" dirty="0" err="1" smtClean="0"/>
              <a:t>Spread</a:t>
            </a:r>
            <a:endParaRPr lang="de-DE"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29</a:t>
            </a:fld>
            <a:endParaRPr lang="en-US"/>
          </a:p>
        </p:txBody>
      </p:sp>
      <p:pic>
        <p:nvPicPr>
          <p:cNvPr id="4098" name="Picture 2" descr="C:\Users\peng.IFNDOM\Documents\projects\datacenter\Raytracer\data&amp;result\statistical\validation\rms_delay_rt.emf"/>
          <p:cNvPicPr>
            <a:picLocks noChangeAspect="1" noChangeArrowheads="1"/>
          </p:cNvPicPr>
          <p:nvPr/>
        </p:nvPicPr>
        <p:blipFill>
          <a:blip r:embed="rId2" cstate="print"/>
          <a:srcRect/>
          <a:stretch>
            <a:fillRect/>
          </a:stretch>
        </p:blipFill>
        <p:spPr bwMode="auto">
          <a:xfrm>
            <a:off x="614240" y="2149100"/>
            <a:ext cx="4003493" cy="2880000"/>
          </a:xfrm>
          <a:prstGeom prst="rect">
            <a:avLst/>
          </a:prstGeom>
          <a:noFill/>
        </p:spPr>
      </p:pic>
      <p:pic>
        <p:nvPicPr>
          <p:cNvPr id="4099" name="Picture 3" descr="C:\Users\peng.IFNDOM\Documents\projects\datacenter\Raytracer\data&amp;result\statistical\validation\rms_delay_st.emf"/>
          <p:cNvPicPr>
            <a:picLocks noChangeAspect="1" noChangeArrowheads="1"/>
          </p:cNvPicPr>
          <p:nvPr/>
        </p:nvPicPr>
        <p:blipFill>
          <a:blip r:embed="rId3" cstate="print"/>
          <a:srcRect/>
          <a:stretch>
            <a:fillRect/>
          </a:stretch>
        </p:blipFill>
        <p:spPr bwMode="auto">
          <a:xfrm>
            <a:off x="4414175" y="2156732"/>
            <a:ext cx="4003493" cy="2880000"/>
          </a:xfrm>
          <a:prstGeom prst="rect">
            <a:avLst/>
          </a:prstGeom>
          <a:noFill/>
        </p:spPr>
      </p:pic>
      <p:sp>
        <p:nvSpPr>
          <p:cNvPr id="9" name="Textfeld 8"/>
          <p:cNvSpPr txBox="1"/>
          <p:nvPr/>
        </p:nvSpPr>
        <p:spPr>
          <a:xfrm>
            <a:off x="1690777" y="5598544"/>
            <a:ext cx="1635256" cy="276999"/>
          </a:xfrm>
          <a:prstGeom prst="rect">
            <a:avLst/>
          </a:prstGeom>
          <a:noFill/>
        </p:spPr>
        <p:txBody>
          <a:bodyPr wrap="none" rtlCol="0">
            <a:spAutoFit/>
          </a:bodyPr>
          <a:lstStyle/>
          <a:p>
            <a:r>
              <a:rPr lang="de-DE" dirty="0" smtClean="0"/>
              <a:t>Ray </a:t>
            </a:r>
            <a:r>
              <a:rPr lang="de-DE" dirty="0" err="1" smtClean="0"/>
              <a:t>Tracing</a:t>
            </a:r>
            <a:r>
              <a:rPr lang="de-DE" dirty="0" smtClean="0"/>
              <a:t> </a:t>
            </a:r>
            <a:r>
              <a:rPr lang="de-DE" dirty="0" err="1" smtClean="0"/>
              <a:t>simulation</a:t>
            </a:r>
            <a:endParaRPr lang="de-DE" dirty="0"/>
          </a:p>
        </p:txBody>
      </p:sp>
      <p:sp>
        <p:nvSpPr>
          <p:cNvPr id="10" name="Textfeld 9"/>
          <p:cNvSpPr txBox="1"/>
          <p:nvPr/>
        </p:nvSpPr>
        <p:spPr>
          <a:xfrm>
            <a:off x="5673306" y="5638801"/>
            <a:ext cx="1763624" cy="276999"/>
          </a:xfrm>
          <a:prstGeom prst="rect">
            <a:avLst/>
          </a:prstGeom>
          <a:noFill/>
        </p:spPr>
        <p:txBody>
          <a:bodyPr wrap="none" rtlCol="0">
            <a:spAutoFit/>
          </a:bodyPr>
          <a:lstStyle/>
          <a:p>
            <a:r>
              <a:rPr lang="de-DE" dirty="0" err="1" smtClean="0"/>
              <a:t>Stochastic</a:t>
            </a:r>
            <a:r>
              <a:rPr lang="de-DE" dirty="0" smtClean="0"/>
              <a:t> </a:t>
            </a:r>
            <a:r>
              <a:rPr lang="de-DE" dirty="0" err="1" smtClean="0"/>
              <a:t>channel</a:t>
            </a:r>
            <a:r>
              <a:rPr lang="de-DE" dirty="0" smtClean="0"/>
              <a:t> model</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r>
              <a:rPr lang="de-DE" sz="1600" b="1" dirty="0" smtClean="0"/>
              <a:t>Motivation</a:t>
            </a:r>
          </a:p>
          <a:p>
            <a:r>
              <a:rPr lang="de-DE" sz="1600" dirty="0" smtClean="0"/>
              <a:t>Ray </a:t>
            </a:r>
            <a:r>
              <a:rPr lang="de-DE" sz="1600" dirty="0" err="1" smtClean="0"/>
              <a:t>Tracing</a:t>
            </a:r>
            <a:r>
              <a:rPr lang="de-DE" sz="1600" dirty="0" smtClean="0"/>
              <a:t> Simulation </a:t>
            </a:r>
            <a:r>
              <a:rPr lang="de-DE" sz="1600" dirty="0" err="1" smtClean="0"/>
              <a:t>Results</a:t>
            </a:r>
            <a:endParaRPr lang="de-DE" sz="1600" dirty="0" smtClean="0"/>
          </a:p>
          <a:p>
            <a:r>
              <a:rPr lang="de-DE" sz="1600" dirty="0" err="1" smtClean="0"/>
              <a:t>Stochastic</a:t>
            </a:r>
            <a:r>
              <a:rPr lang="de-DE" sz="1600" dirty="0" smtClean="0"/>
              <a:t> Channel Model</a:t>
            </a:r>
          </a:p>
          <a:p>
            <a:r>
              <a:rPr lang="de-DE" sz="1600" dirty="0" err="1" smtClean="0"/>
              <a:t>Conclusion</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Validation via RMS Angular </a:t>
            </a:r>
            <a:r>
              <a:rPr lang="de-DE" dirty="0" err="1" smtClean="0"/>
              <a:t>Spread</a:t>
            </a:r>
            <a:endParaRPr lang="de-DE"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30</a:t>
            </a:fld>
            <a:endParaRPr lang="en-US"/>
          </a:p>
        </p:txBody>
      </p:sp>
      <p:pic>
        <p:nvPicPr>
          <p:cNvPr id="4098" name="Picture 2" descr="C:\Users\peng.IFNDOM\Documents\projects\datacenter\Raytracer\data&amp;result\statistical\validation\rms_delay_rt.emf"/>
          <p:cNvPicPr>
            <a:picLocks noChangeAspect="1" noChangeArrowheads="1"/>
          </p:cNvPicPr>
          <p:nvPr/>
        </p:nvPicPr>
        <p:blipFill>
          <a:blip r:embed="rId2" cstate="print"/>
          <a:stretch>
            <a:fillRect/>
          </a:stretch>
        </p:blipFill>
        <p:spPr bwMode="auto">
          <a:xfrm>
            <a:off x="616041" y="2149100"/>
            <a:ext cx="3999891" cy="2880000"/>
          </a:xfrm>
          <a:prstGeom prst="rect">
            <a:avLst/>
          </a:prstGeom>
          <a:noFill/>
        </p:spPr>
      </p:pic>
      <p:pic>
        <p:nvPicPr>
          <p:cNvPr id="4099" name="Picture 3" descr="C:\Users\peng.IFNDOM\Documents\projects\datacenter\Raytracer\data&amp;result\statistical\validation\rms_delay_st.emf"/>
          <p:cNvPicPr>
            <a:picLocks noChangeAspect="1" noChangeArrowheads="1"/>
          </p:cNvPicPr>
          <p:nvPr/>
        </p:nvPicPr>
        <p:blipFill>
          <a:blip r:embed="rId3" cstate="print"/>
          <a:stretch>
            <a:fillRect/>
          </a:stretch>
        </p:blipFill>
        <p:spPr bwMode="auto">
          <a:xfrm>
            <a:off x="4415976" y="2156732"/>
            <a:ext cx="3999891" cy="2880000"/>
          </a:xfrm>
          <a:prstGeom prst="rect">
            <a:avLst/>
          </a:prstGeom>
          <a:noFill/>
        </p:spPr>
      </p:pic>
      <p:sp>
        <p:nvSpPr>
          <p:cNvPr id="9" name="Textfeld 8"/>
          <p:cNvSpPr txBox="1"/>
          <p:nvPr/>
        </p:nvSpPr>
        <p:spPr>
          <a:xfrm>
            <a:off x="1690777" y="5124091"/>
            <a:ext cx="1635256" cy="276999"/>
          </a:xfrm>
          <a:prstGeom prst="rect">
            <a:avLst/>
          </a:prstGeom>
          <a:noFill/>
        </p:spPr>
        <p:txBody>
          <a:bodyPr wrap="none" rtlCol="0">
            <a:spAutoFit/>
          </a:bodyPr>
          <a:lstStyle/>
          <a:p>
            <a:r>
              <a:rPr lang="de-DE" dirty="0" smtClean="0"/>
              <a:t>Ray </a:t>
            </a:r>
            <a:r>
              <a:rPr lang="de-DE" dirty="0" err="1" smtClean="0"/>
              <a:t>Tracing</a:t>
            </a:r>
            <a:r>
              <a:rPr lang="de-DE" dirty="0" smtClean="0"/>
              <a:t> </a:t>
            </a:r>
            <a:r>
              <a:rPr lang="de-DE" dirty="0" err="1" smtClean="0"/>
              <a:t>simulation</a:t>
            </a:r>
            <a:endParaRPr lang="de-DE" dirty="0"/>
          </a:p>
        </p:txBody>
      </p:sp>
      <p:sp>
        <p:nvSpPr>
          <p:cNvPr id="10" name="Textfeld 9"/>
          <p:cNvSpPr txBox="1"/>
          <p:nvPr/>
        </p:nvSpPr>
        <p:spPr>
          <a:xfrm>
            <a:off x="5673306" y="5164348"/>
            <a:ext cx="1763624" cy="276999"/>
          </a:xfrm>
          <a:prstGeom prst="rect">
            <a:avLst/>
          </a:prstGeom>
          <a:noFill/>
        </p:spPr>
        <p:txBody>
          <a:bodyPr wrap="none" rtlCol="0">
            <a:spAutoFit/>
          </a:bodyPr>
          <a:lstStyle/>
          <a:p>
            <a:r>
              <a:rPr lang="de-DE" dirty="0" err="1" smtClean="0"/>
              <a:t>Stochastic</a:t>
            </a:r>
            <a:r>
              <a:rPr lang="de-DE" dirty="0" smtClean="0"/>
              <a:t> </a:t>
            </a:r>
            <a:r>
              <a:rPr lang="de-DE" dirty="0" err="1" smtClean="0"/>
              <a:t>channel</a:t>
            </a:r>
            <a:r>
              <a:rPr lang="de-DE" dirty="0" smtClean="0"/>
              <a:t> model</a:t>
            </a:r>
            <a:endParaRPr lang="de-DE" dirty="0"/>
          </a:p>
        </p:txBody>
      </p:sp>
      <p:sp>
        <p:nvSpPr>
          <p:cNvPr id="11" name="Inhaltsplatzhalter 2"/>
          <p:cNvSpPr>
            <a:spLocks noGrp="1"/>
          </p:cNvSpPr>
          <p:nvPr>
            <p:ph idx="1"/>
          </p:nvPr>
        </p:nvSpPr>
        <p:spPr>
          <a:xfrm>
            <a:off x="685800" y="5641675"/>
            <a:ext cx="7772400" cy="652732"/>
          </a:xfrm>
        </p:spPr>
        <p:txBody>
          <a:bodyPr/>
          <a:lstStyle/>
          <a:p>
            <a:r>
              <a:rPr lang="de-DE" sz="1600" dirty="0" smtClean="0"/>
              <a:t>The </a:t>
            </a:r>
            <a:r>
              <a:rPr lang="de-DE" sz="1600" dirty="0" err="1" smtClean="0"/>
              <a:t>similar</a:t>
            </a:r>
            <a:r>
              <a:rPr lang="de-DE" sz="1600" dirty="0" smtClean="0"/>
              <a:t> </a:t>
            </a:r>
            <a:r>
              <a:rPr lang="de-DE" sz="1600" dirty="0" err="1" smtClean="0"/>
              <a:t>distribution</a:t>
            </a:r>
            <a:r>
              <a:rPr lang="de-DE" sz="1600" dirty="0" smtClean="0"/>
              <a:t> </a:t>
            </a:r>
            <a:r>
              <a:rPr lang="de-DE" sz="1600" dirty="0" err="1" smtClean="0"/>
              <a:t>of</a:t>
            </a:r>
            <a:r>
              <a:rPr lang="de-DE" sz="1600" dirty="0" smtClean="0"/>
              <a:t> RMS </a:t>
            </a:r>
            <a:r>
              <a:rPr lang="de-DE" sz="1600" dirty="0" err="1" smtClean="0"/>
              <a:t>delay</a:t>
            </a:r>
            <a:r>
              <a:rPr lang="de-DE" sz="1600" dirty="0" smtClean="0"/>
              <a:t>/angle </a:t>
            </a:r>
            <a:r>
              <a:rPr lang="de-DE" sz="1600" dirty="0" err="1" smtClean="0"/>
              <a:t>spreads</a:t>
            </a:r>
            <a:r>
              <a:rPr lang="de-DE" sz="1600" dirty="0" smtClean="0"/>
              <a:t> </a:t>
            </a:r>
            <a:r>
              <a:rPr lang="de-DE" sz="1600" dirty="0" err="1" smtClean="0"/>
              <a:t>validate</a:t>
            </a:r>
            <a:r>
              <a:rPr lang="de-DE" sz="1600" dirty="0" smtClean="0"/>
              <a:t> </a:t>
            </a:r>
            <a:r>
              <a:rPr lang="de-DE" sz="1600" dirty="0" err="1" smtClean="0"/>
              <a:t>the</a:t>
            </a:r>
            <a:r>
              <a:rPr lang="de-DE" sz="1600" dirty="0" smtClean="0"/>
              <a:t> </a:t>
            </a:r>
            <a:r>
              <a:rPr lang="de-DE" sz="1600" dirty="0" err="1" smtClean="0"/>
              <a:t>stochastical</a:t>
            </a:r>
            <a:r>
              <a:rPr lang="de-DE" sz="1600" dirty="0" smtClean="0"/>
              <a:t> model.</a:t>
            </a:r>
            <a:endParaRPr lang="de-DE"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r>
              <a:rPr lang="de-DE" sz="1600" dirty="0" smtClean="0"/>
              <a:t>Motivation</a:t>
            </a:r>
          </a:p>
          <a:p>
            <a:r>
              <a:rPr lang="de-DE" sz="1600" dirty="0" smtClean="0"/>
              <a:t>Ray </a:t>
            </a:r>
            <a:r>
              <a:rPr lang="de-DE" sz="1600" dirty="0" err="1" smtClean="0"/>
              <a:t>Tracing</a:t>
            </a:r>
            <a:r>
              <a:rPr lang="de-DE" sz="1600" dirty="0" smtClean="0"/>
              <a:t> Simulation </a:t>
            </a:r>
            <a:r>
              <a:rPr lang="de-DE" sz="1600" dirty="0" err="1" smtClean="0"/>
              <a:t>Results</a:t>
            </a:r>
            <a:endParaRPr lang="de-DE" sz="1600" dirty="0" smtClean="0"/>
          </a:p>
          <a:p>
            <a:r>
              <a:rPr lang="de-DE" sz="1600" dirty="0" err="1" smtClean="0"/>
              <a:t>Stochastic</a:t>
            </a:r>
            <a:r>
              <a:rPr lang="de-DE" sz="1600" dirty="0" smtClean="0"/>
              <a:t> Channel Model</a:t>
            </a:r>
          </a:p>
          <a:p>
            <a:r>
              <a:rPr lang="de-DE" sz="1600" b="1" dirty="0" err="1" smtClean="0"/>
              <a:t>Conclusion</a:t>
            </a:r>
            <a:endParaRPr lang="de-DE" sz="1600" b="1" dirty="0" smtClean="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endParaRPr lang="de-DE" dirty="0"/>
          </a:p>
        </p:txBody>
      </p:sp>
      <p:sp>
        <p:nvSpPr>
          <p:cNvPr id="3" name="Inhaltsplatzhalter 2"/>
          <p:cNvSpPr>
            <a:spLocks noGrp="1"/>
          </p:cNvSpPr>
          <p:nvPr>
            <p:ph idx="1"/>
          </p:nvPr>
        </p:nvSpPr>
        <p:spPr/>
        <p:txBody>
          <a:bodyPr/>
          <a:lstStyle/>
          <a:p>
            <a:r>
              <a:rPr lang="de-DE" sz="1600" dirty="0" smtClean="0"/>
              <a:t>The </a:t>
            </a:r>
            <a:r>
              <a:rPr lang="de-DE" sz="1600" dirty="0" err="1" smtClean="0"/>
              <a:t>THz</a:t>
            </a:r>
            <a:r>
              <a:rPr lang="de-DE" sz="1600" dirty="0" smtClean="0"/>
              <a:t> </a:t>
            </a:r>
            <a:r>
              <a:rPr lang="de-DE" sz="1600" dirty="0" err="1" smtClean="0"/>
              <a:t>communication</a:t>
            </a:r>
            <a:r>
              <a:rPr lang="de-DE" sz="1600" dirty="0" smtClean="0"/>
              <a:t> </a:t>
            </a:r>
            <a:r>
              <a:rPr lang="de-DE" sz="1600" dirty="0" err="1" smtClean="0"/>
              <a:t>is</a:t>
            </a:r>
            <a:r>
              <a:rPr lang="de-DE" sz="1600" dirty="0" smtClean="0"/>
              <a:t> a </a:t>
            </a:r>
            <a:r>
              <a:rPr lang="de-DE" sz="1600" dirty="0" err="1" smtClean="0"/>
              <a:t>competitive</a:t>
            </a:r>
            <a:r>
              <a:rPr lang="de-DE" sz="1600" dirty="0" smtClean="0"/>
              <a:t> </a:t>
            </a:r>
            <a:r>
              <a:rPr lang="de-DE" sz="1600" dirty="0" err="1" smtClean="0"/>
              <a:t>solution</a:t>
            </a:r>
            <a:r>
              <a:rPr lang="de-DE" sz="1600" dirty="0" smtClean="0"/>
              <a:t> </a:t>
            </a:r>
            <a:r>
              <a:rPr lang="de-DE" sz="1600" dirty="0" err="1" smtClean="0"/>
              <a:t>for</a:t>
            </a:r>
            <a:r>
              <a:rPr lang="de-DE" sz="1600" dirty="0" smtClean="0"/>
              <a:t> </a:t>
            </a:r>
            <a:r>
              <a:rPr lang="de-DE" sz="1600" dirty="0" err="1" smtClean="0"/>
              <a:t>the</a:t>
            </a:r>
            <a:r>
              <a:rPr lang="de-DE" sz="1600" dirty="0" smtClean="0"/>
              <a:t> </a:t>
            </a:r>
            <a:r>
              <a:rPr lang="de-DE" sz="1600" dirty="0" err="1" smtClean="0"/>
              <a:t>next</a:t>
            </a:r>
            <a:r>
              <a:rPr lang="de-DE" sz="1600" dirty="0" smtClean="0"/>
              <a:t> </a:t>
            </a:r>
            <a:r>
              <a:rPr lang="de-DE" sz="1600" dirty="0" err="1" smtClean="0"/>
              <a:t>generation</a:t>
            </a:r>
            <a:r>
              <a:rPr lang="de-DE" sz="1600" dirty="0" smtClean="0"/>
              <a:t> </a:t>
            </a:r>
            <a:r>
              <a:rPr lang="de-DE" sz="1600" dirty="0" err="1" smtClean="0"/>
              <a:t>wireless</a:t>
            </a:r>
            <a:r>
              <a:rPr lang="de-DE" sz="1600" dirty="0" smtClean="0"/>
              <a:t> </a:t>
            </a:r>
            <a:r>
              <a:rPr lang="de-DE" sz="1600" dirty="0" err="1" smtClean="0"/>
              <a:t>data</a:t>
            </a:r>
            <a:r>
              <a:rPr lang="de-DE" sz="1600" dirty="0" smtClean="0"/>
              <a:t> </a:t>
            </a:r>
            <a:r>
              <a:rPr lang="de-DE" sz="1600" dirty="0" err="1" smtClean="0"/>
              <a:t>center</a:t>
            </a:r>
            <a:r>
              <a:rPr lang="de-DE" sz="1600" dirty="0" smtClean="0"/>
              <a:t>.</a:t>
            </a:r>
          </a:p>
          <a:p>
            <a:endParaRPr lang="de-DE" sz="1600" dirty="0" smtClean="0"/>
          </a:p>
          <a:p>
            <a:r>
              <a:rPr lang="de-DE" sz="1600" dirty="0" smtClean="0"/>
              <a:t>A </a:t>
            </a:r>
            <a:r>
              <a:rPr lang="de-DE" sz="1600" dirty="0" err="1" smtClean="0"/>
              <a:t>ray</a:t>
            </a:r>
            <a:r>
              <a:rPr lang="de-DE" sz="1600" dirty="0" smtClean="0"/>
              <a:t> </a:t>
            </a:r>
            <a:r>
              <a:rPr lang="de-DE" sz="1600" dirty="0" err="1" smtClean="0"/>
              <a:t>tracing</a:t>
            </a:r>
            <a:r>
              <a:rPr lang="de-DE" sz="1600" dirty="0" smtClean="0"/>
              <a:t> </a:t>
            </a:r>
            <a:r>
              <a:rPr lang="de-DE" sz="1600" dirty="0" err="1" smtClean="0"/>
              <a:t>simulation</a:t>
            </a:r>
            <a:r>
              <a:rPr lang="de-DE" sz="1600" dirty="0" smtClean="0"/>
              <a:t> </a:t>
            </a:r>
            <a:r>
              <a:rPr lang="de-DE" sz="1600" dirty="0" err="1" smtClean="0"/>
              <a:t>environment</a:t>
            </a:r>
            <a:r>
              <a:rPr lang="de-DE" sz="1600" dirty="0" smtClean="0"/>
              <a:t> </a:t>
            </a:r>
            <a:r>
              <a:rPr lang="de-DE" sz="1600" dirty="0" err="1" smtClean="0"/>
              <a:t>is</a:t>
            </a:r>
            <a:r>
              <a:rPr lang="de-DE" sz="1600" dirty="0" smtClean="0"/>
              <a:t> </a:t>
            </a:r>
            <a:r>
              <a:rPr lang="de-DE" sz="1600" dirty="0" err="1" smtClean="0"/>
              <a:t>set</a:t>
            </a:r>
            <a:r>
              <a:rPr lang="de-DE" sz="1600" dirty="0" smtClean="0"/>
              <a:t> </a:t>
            </a:r>
            <a:r>
              <a:rPr lang="de-DE" sz="1600" dirty="0" err="1" smtClean="0"/>
              <a:t>up</a:t>
            </a:r>
            <a:r>
              <a:rPr lang="de-DE" sz="1600" dirty="0" smtClean="0"/>
              <a:t> </a:t>
            </a:r>
            <a:r>
              <a:rPr lang="de-DE" sz="1600" dirty="0" err="1" smtClean="0"/>
              <a:t>to</a:t>
            </a:r>
            <a:r>
              <a:rPr lang="de-DE" sz="1600" dirty="0" smtClean="0"/>
              <a:t> </a:t>
            </a:r>
            <a:r>
              <a:rPr lang="de-DE" sz="1600" dirty="0" err="1" smtClean="0"/>
              <a:t>investigate</a:t>
            </a:r>
            <a:r>
              <a:rPr lang="de-DE" sz="1600" dirty="0" smtClean="0"/>
              <a:t> </a:t>
            </a:r>
            <a:r>
              <a:rPr lang="de-DE" sz="1600" dirty="0" err="1" smtClean="0"/>
              <a:t>the</a:t>
            </a:r>
            <a:r>
              <a:rPr lang="de-DE" sz="1600" dirty="0" smtClean="0"/>
              <a:t> </a:t>
            </a:r>
            <a:r>
              <a:rPr lang="de-DE" sz="1600" dirty="0" err="1" smtClean="0"/>
              <a:t>channel</a:t>
            </a:r>
            <a:r>
              <a:rPr lang="de-DE" sz="1600" dirty="0" smtClean="0"/>
              <a:t> </a:t>
            </a:r>
            <a:r>
              <a:rPr lang="de-DE" sz="1600" dirty="0" err="1" smtClean="0"/>
              <a:t>characteristics</a:t>
            </a:r>
            <a:r>
              <a:rPr lang="de-DE" sz="1600" dirty="0" smtClean="0"/>
              <a:t>.</a:t>
            </a:r>
          </a:p>
          <a:p>
            <a:endParaRPr lang="de-DE" sz="1600" dirty="0" smtClean="0"/>
          </a:p>
          <a:p>
            <a:r>
              <a:rPr lang="de-DE" sz="1600" dirty="0" smtClean="0"/>
              <a:t>The </a:t>
            </a:r>
            <a:r>
              <a:rPr lang="de-DE" sz="1600" dirty="0" err="1" smtClean="0"/>
              <a:t>multipath</a:t>
            </a:r>
            <a:r>
              <a:rPr lang="de-DE" sz="1600" dirty="0" smtClean="0"/>
              <a:t> </a:t>
            </a:r>
            <a:r>
              <a:rPr lang="de-DE" sz="1600" dirty="0" err="1" smtClean="0"/>
              <a:t>propagation</a:t>
            </a:r>
            <a:r>
              <a:rPr lang="de-DE" sz="1600" dirty="0" smtClean="0"/>
              <a:t> </a:t>
            </a:r>
            <a:r>
              <a:rPr lang="de-DE" sz="1600" dirty="0" err="1" smtClean="0"/>
              <a:t>is</a:t>
            </a:r>
            <a:r>
              <a:rPr lang="de-DE" sz="1600" dirty="0" smtClean="0"/>
              <a:t> a </a:t>
            </a:r>
            <a:r>
              <a:rPr lang="de-DE" sz="1600" dirty="0" err="1" smtClean="0"/>
              <a:t>major</a:t>
            </a:r>
            <a:r>
              <a:rPr lang="de-DE" sz="1600" dirty="0" smtClean="0"/>
              <a:t> </a:t>
            </a:r>
            <a:r>
              <a:rPr lang="de-DE" sz="1600" dirty="0" err="1" smtClean="0"/>
              <a:t>hurdle</a:t>
            </a:r>
            <a:r>
              <a:rPr lang="de-DE" sz="1600" dirty="0" smtClean="0"/>
              <a:t> </a:t>
            </a:r>
            <a:r>
              <a:rPr lang="de-DE" sz="1600" dirty="0" err="1" smtClean="0"/>
              <a:t>of</a:t>
            </a:r>
            <a:r>
              <a:rPr lang="de-DE" sz="1600" dirty="0" smtClean="0"/>
              <a:t> </a:t>
            </a:r>
            <a:r>
              <a:rPr lang="de-DE" sz="1600" dirty="0" err="1" smtClean="0"/>
              <a:t>the</a:t>
            </a:r>
            <a:r>
              <a:rPr lang="de-DE" sz="1600" dirty="0" smtClean="0"/>
              <a:t> </a:t>
            </a:r>
            <a:r>
              <a:rPr lang="de-DE" sz="1600" dirty="0" err="1" smtClean="0"/>
              <a:t>high</a:t>
            </a:r>
            <a:r>
              <a:rPr lang="de-DE" sz="1600" dirty="0" smtClean="0"/>
              <a:t> </a:t>
            </a:r>
            <a:r>
              <a:rPr lang="de-DE" sz="1600" dirty="0" err="1" smtClean="0"/>
              <a:t>speed</a:t>
            </a:r>
            <a:r>
              <a:rPr lang="de-DE" sz="1600" dirty="0" smtClean="0"/>
              <a:t> </a:t>
            </a:r>
            <a:r>
              <a:rPr lang="de-DE" sz="1600" dirty="0" err="1" smtClean="0"/>
              <a:t>error</a:t>
            </a:r>
            <a:r>
              <a:rPr lang="de-DE" sz="1600" dirty="0" smtClean="0"/>
              <a:t> </a:t>
            </a:r>
            <a:r>
              <a:rPr lang="de-DE" sz="1600" dirty="0" err="1" smtClean="0"/>
              <a:t>free</a:t>
            </a:r>
            <a:r>
              <a:rPr lang="de-DE" sz="1600" dirty="0" smtClean="0"/>
              <a:t> </a:t>
            </a:r>
            <a:r>
              <a:rPr lang="de-DE" sz="1600" dirty="0" err="1" smtClean="0"/>
              <a:t>data</a:t>
            </a:r>
            <a:r>
              <a:rPr lang="de-DE" sz="1600" dirty="0" smtClean="0"/>
              <a:t> </a:t>
            </a:r>
            <a:r>
              <a:rPr lang="de-DE" sz="1600" dirty="0" err="1" smtClean="0"/>
              <a:t>transmission</a:t>
            </a:r>
            <a:r>
              <a:rPr lang="de-DE" sz="1600" dirty="0" smtClean="0"/>
              <a:t> </a:t>
            </a:r>
            <a:r>
              <a:rPr lang="de-DE" sz="1600" dirty="0" err="1" smtClean="0"/>
              <a:t>and</a:t>
            </a:r>
            <a:r>
              <a:rPr lang="de-DE" sz="1600" dirty="0" smtClean="0"/>
              <a:t> </a:t>
            </a:r>
            <a:r>
              <a:rPr lang="de-DE" sz="1600" dirty="0" err="1" smtClean="0"/>
              <a:t>the</a:t>
            </a:r>
            <a:r>
              <a:rPr lang="de-DE" sz="1600" dirty="0" smtClean="0"/>
              <a:t> RMS </a:t>
            </a:r>
            <a:r>
              <a:rPr lang="de-DE" sz="1600" dirty="0" err="1" smtClean="0"/>
              <a:t>delay</a:t>
            </a:r>
            <a:r>
              <a:rPr lang="de-DE" sz="1600" dirty="0" smtClean="0"/>
              <a:t>/angular </a:t>
            </a:r>
            <a:r>
              <a:rPr lang="de-DE" sz="1600" dirty="0" err="1" smtClean="0"/>
              <a:t>spread</a:t>
            </a:r>
            <a:r>
              <a:rPr lang="de-DE" sz="1600" dirty="0" smtClean="0"/>
              <a:t> </a:t>
            </a:r>
            <a:r>
              <a:rPr lang="de-DE" sz="1600" dirty="0" err="1" smtClean="0"/>
              <a:t>is</a:t>
            </a:r>
            <a:r>
              <a:rPr lang="de-DE" sz="1600" dirty="0" smtClean="0"/>
              <a:t> </a:t>
            </a:r>
            <a:r>
              <a:rPr lang="de-DE" sz="1600" dirty="0" err="1" smtClean="0"/>
              <a:t>used</a:t>
            </a:r>
            <a:r>
              <a:rPr lang="de-DE" sz="1600" dirty="0" smtClean="0"/>
              <a:t> </a:t>
            </a:r>
            <a:r>
              <a:rPr lang="de-DE" sz="1600" dirty="0" err="1" smtClean="0"/>
              <a:t>as</a:t>
            </a:r>
            <a:r>
              <a:rPr lang="de-DE" sz="1600" dirty="0" smtClean="0"/>
              <a:t> </a:t>
            </a:r>
            <a:r>
              <a:rPr lang="de-DE" sz="1600" dirty="0" err="1" smtClean="0"/>
              <a:t>metric</a:t>
            </a:r>
            <a:r>
              <a:rPr lang="de-DE" sz="1600" dirty="0" smtClean="0"/>
              <a:t> </a:t>
            </a:r>
            <a:r>
              <a:rPr lang="de-DE" sz="1600" dirty="0" err="1" smtClean="0"/>
              <a:t>of</a:t>
            </a:r>
            <a:r>
              <a:rPr lang="de-DE" sz="1600" dirty="0" smtClean="0"/>
              <a:t> </a:t>
            </a:r>
            <a:r>
              <a:rPr lang="de-DE" sz="1600" dirty="0" err="1" smtClean="0"/>
              <a:t>the</a:t>
            </a:r>
            <a:r>
              <a:rPr lang="de-DE" sz="1600" dirty="0" smtClean="0"/>
              <a:t> </a:t>
            </a:r>
            <a:r>
              <a:rPr lang="de-DE" sz="1600" dirty="0" err="1" smtClean="0"/>
              <a:t>multipath</a:t>
            </a:r>
            <a:r>
              <a:rPr lang="de-DE" sz="1600" dirty="0" smtClean="0"/>
              <a:t> </a:t>
            </a:r>
            <a:r>
              <a:rPr lang="de-DE" sz="1600" dirty="0" err="1" smtClean="0"/>
              <a:t>richness</a:t>
            </a:r>
            <a:r>
              <a:rPr lang="de-DE" sz="1600" dirty="0" smtClean="0"/>
              <a:t>.</a:t>
            </a:r>
          </a:p>
          <a:p>
            <a:endParaRPr lang="de-DE" sz="1600" dirty="0" smtClean="0"/>
          </a:p>
          <a:p>
            <a:r>
              <a:rPr lang="de-DE" sz="1600" dirty="0" smtClean="0"/>
              <a:t>A </a:t>
            </a:r>
            <a:r>
              <a:rPr lang="de-DE" sz="1600" dirty="0" err="1" smtClean="0"/>
              <a:t>stochastic</a:t>
            </a:r>
            <a:r>
              <a:rPr lang="de-DE" sz="1600" dirty="0" smtClean="0"/>
              <a:t> </a:t>
            </a:r>
            <a:r>
              <a:rPr lang="de-DE" sz="1600" dirty="0" err="1" smtClean="0"/>
              <a:t>channel</a:t>
            </a:r>
            <a:r>
              <a:rPr lang="de-DE" sz="1600" dirty="0" smtClean="0"/>
              <a:t> model </a:t>
            </a:r>
            <a:r>
              <a:rPr lang="de-DE" sz="1600" dirty="0" err="1" smtClean="0"/>
              <a:t>is</a:t>
            </a:r>
            <a:r>
              <a:rPr lang="de-DE" sz="1600" dirty="0" smtClean="0"/>
              <a:t> </a:t>
            </a:r>
            <a:r>
              <a:rPr lang="de-DE" sz="1600" dirty="0" err="1" smtClean="0"/>
              <a:t>developed</a:t>
            </a:r>
            <a:r>
              <a:rPr lang="de-DE" sz="1600" dirty="0" smtClean="0"/>
              <a:t> </a:t>
            </a:r>
            <a:r>
              <a:rPr lang="de-DE" sz="1600" dirty="0" err="1" smtClean="0"/>
              <a:t>according</a:t>
            </a:r>
            <a:r>
              <a:rPr lang="de-DE" sz="1600" dirty="0" smtClean="0"/>
              <a:t> </a:t>
            </a:r>
            <a:r>
              <a:rPr lang="de-DE" sz="1600" dirty="0" err="1" smtClean="0"/>
              <a:t>to</a:t>
            </a:r>
            <a:r>
              <a:rPr lang="de-DE" sz="1600" dirty="0" smtClean="0"/>
              <a:t> </a:t>
            </a:r>
            <a:r>
              <a:rPr lang="de-DE" sz="1600" dirty="0" err="1" smtClean="0"/>
              <a:t>the</a:t>
            </a:r>
            <a:r>
              <a:rPr lang="de-DE" sz="1600" dirty="0" smtClean="0"/>
              <a:t> </a:t>
            </a:r>
            <a:r>
              <a:rPr lang="de-DE" sz="1600" dirty="0" err="1" smtClean="0"/>
              <a:t>ray</a:t>
            </a:r>
            <a:r>
              <a:rPr lang="de-DE" sz="1600" dirty="0" smtClean="0"/>
              <a:t> </a:t>
            </a:r>
            <a:r>
              <a:rPr lang="de-DE" sz="1600" dirty="0" err="1" smtClean="0"/>
              <a:t>tracing</a:t>
            </a:r>
            <a:r>
              <a:rPr lang="de-DE" sz="1600" dirty="0" smtClean="0"/>
              <a:t> </a:t>
            </a:r>
            <a:r>
              <a:rPr lang="de-DE" sz="1600" dirty="0" err="1" smtClean="0"/>
              <a:t>simulation</a:t>
            </a:r>
            <a:r>
              <a:rPr lang="de-DE" sz="1600" dirty="0" smtClean="0"/>
              <a:t> </a:t>
            </a:r>
            <a:r>
              <a:rPr lang="de-DE" sz="1600" dirty="0" err="1" smtClean="0"/>
              <a:t>results</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List </a:t>
            </a:r>
            <a:r>
              <a:rPr lang="de-DE" dirty="0" err="1" smtClean="0"/>
              <a:t>of</a:t>
            </a:r>
            <a:r>
              <a:rPr lang="de-DE" dirty="0" smtClean="0"/>
              <a:t> References</a:t>
            </a:r>
            <a:endParaRPr lang="de-DE" dirty="0"/>
          </a:p>
        </p:txBody>
      </p:sp>
      <p:sp>
        <p:nvSpPr>
          <p:cNvPr id="3" name="Inhaltsplatzhalter 2"/>
          <p:cNvSpPr>
            <a:spLocks noGrp="1"/>
          </p:cNvSpPr>
          <p:nvPr>
            <p:ph idx="1"/>
          </p:nvPr>
        </p:nvSpPr>
        <p:spPr/>
        <p:txBody>
          <a:bodyPr/>
          <a:lstStyle/>
          <a:p>
            <a:pPr marL="514350" indent="-514350">
              <a:buFont typeface="+mj-lt"/>
              <a:buAutoNum type="arabicPeriod"/>
            </a:pPr>
            <a:r>
              <a:rPr lang="en-US" sz="1600" dirty="0" smtClean="0"/>
              <a:t>T. </a:t>
            </a:r>
            <a:r>
              <a:rPr lang="en-US" sz="1600" dirty="0" err="1" smtClean="0"/>
              <a:t>Kürner</a:t>
            </a:r>
            <a:r>
              <a:rPr lang="en-US" sz="1600" dirty="0" smtClean="0"/>
              <a:t>, “Literature review on requirements for wireless data centers” doc.: IEEE 802.15-13-0411-00-0thz_Literature Review</a:t>
            </a:r>
          </a:p>
          <a:p>
            <a:pPr marL="514350" indent="-514350">
              <a:buFont typeface="+mj-lt"/>
              <a:buAutoNum type="arabicPeriod"/>
            </a:pPr>
            <a:r>
              <a:rPr lang="en-US" sz="1600" dirty="0" smtClean="0"/>
              <a:t>Zhang W et. al, „3D </a:t>
            </a:r>
            <a:r>
              <a:rPr lang="en-US" sz="1600" dirty="0" err="1" smtClean="0"/>
              <a:t>beamforming</a:t>
            </a:r>
            <a:r>
              <a:rPr lang="en-US" sz="1600" dirty="0" smtClean="0"/>
              <a:t> for wireless data centers”, in Proceedings of the 10th ACM Workshop on Hot Topics in Networks. 2011</a:t>
            </a:r>
          </a:p>
          <a:p>
            <a:pPr marL="514350" indent="-514350">
              <a:buFont typeface="+mj-lt"/>
              <a:buAutoNum type="arabicPeriod"/>
            </a:pPr>
            <a:r>
              <a:rPr lang="en-US" sz="1600" dirty="0" smtClean="0"/>
              <a:t>K. Ramchadran„60 GHz Data-Center Networking: Wireless Worry less?“, 2008</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dirty="0" smtClean="0"/>
              <a:t>Slide </a:t>
            </a:r>
            <a:fld id="{D8E7F6C2-DF2F-4116-8D71-DCDEFB590920}" type="slidenum">
              <a:rPr lang="en-US" smtClean="0"/>
              <a:pPr/>
              <a:t>33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sz="2800" dirty="0" smtClean="0"/>
              <a:t>Motivation</a:t>
            </a:r>
            <a:endParaRPr lang="de-DE" sz="2800" dirty="0"/>
          </a:p>
        </p:txBody>
      </p:sp>
      <p:sp>
        <p:nvSpPr>
          <p:cNvPr id="5" name="Inhaltsplatzhalter 4"/>
          <p:cNvSpPr>
            <a:spLocks noGrp="1"/>
          </p:cNvSpPr>
          <p:nvPr>
            <p:ph idx="1"/>
          </p:nvPr>
        </p:nvSpPr>
        <p:spPr/>
        <p:txBody>
          <a:bodyPr/>
          <a:lstStyle/>
          <a:p>
            <a:pPr marL="439738" lvl="2" indent="-436563" defTabSz="4160838">
              <a:lnSpc>
                <a:spcPct val="110000"/>
              </a:lnSpc>
              <a:buClr>
                <a:schemeClr val="tx1"/>
              </a:buClr>
              <a:buSzPct val="100000"/>
              <a:buFont typeface="Wingdings" pitchFamily="2" charset="2"/>
              <a:buChar char="§"/>
            </a:pPr>
            <a:r>
              <a:rPr lang="en-US" sz="1600" dirty="0" smtClean="0"/>
              <a:t>The data center link is responsible for the cooperation between computers and must achieve very high data rates.</a:t>
            </a:r>
          </a:p>
          <a:p>
            <a:pPr marL="439738" lvl="2" indent="-436563" defTabSz="4160838">
              <a:lnSpc>
                <a:spcPct val="110000"/>
              </a:lnSpc>
              <a:buClr>
                <a:schemeClr val="tx1"/>
              </a:buClr>
              <a:buSzPct val="100000"/>
              <a:buFont typeface="Wingdings" pitchFamily="2" charset="2"/>
              <a:buChar char="§"/>
            </a:pPr>
            <a:endParaRPr lang="en-US" sz="1600" dirty="0" smtClean="0"/>
          </a:p>
          <a:p>
            <a:pPr marL="439738" lvl="2" indent="-436563" defTabSz="4160838">
              <a:lnSpc>
                <a:spcPct val="110000"/>
              </a:lnSpc>
              <a:buClr>
                <a:schemeClr val="tx1"/>
              </a:buClr>
              <a:buSzPct val="100000"/>
              <a:buFont typeface="Wingdings" pitchFamily="2" charset="2"/>
              <a:buChar char="§"/>
            </a:pPr>
            <a:r>
              <a:rPr lang="en-US" sz="1600" dirty="0" smtClean="0"/>
              <a:t>The  data center link is prevailingly wired. However, the wireless link has some significant advantages [1]:</a:t>
            </a:r>
          </a:p>
          <a:p>
            <a:pPr marL="782638" lvl="3" indent="-436563" defTabSz="4160838">
              <a:lnSpc>
                <a:spcPct val="110000"/>
              </a:lnSpc>
              <a:buClr>
                <a:schemeClr val="tx1"/>
              </a:buClr>
              <a:buSzPct val="100000"/>
              <a:buFont typeface="Wingdings" pitchFamily="2" charset="2"/>
              <a:buChar char="§"/>
            </a:pPr>
            <a:r>
              <a:rPr lang="en-US" sz="1200" dirty="0" smtClean="0"/>
              <a:t>More flexibility</a:t>
            </a:r>
          </a:p>
          <a:p>
            <a:pPr marL="782638" lvl="3" indent="-436563" defTabSz="4160838">
              <a:lnSpc>
                <a:spcPct val="110000"/>
              </a:lnSpc>
              <a:buClr>
                <a:schemeClr val="tx1"/>
              </a:buClr>
              <a:buSzPct val="100000"/>
              <a:buFont typeface="Wingdings" pitchFamily="2" charset="2"/>
              <a:buChar char="§"/>
            </a:pPr>
            <a:r>
              <a:rPr lang="en-US" sz="1200" dirty="0" smtClean="0"/>
              <a:t>Less maintenance cost</a:t>
            </a:r>
          </a:p>
          <a:p>
            <a:pPr marL="782638" lvl="3" indent="-436563" defTabSz="4160838">
              <a:lnSpc>
                <a:spcPct val="110000"/>
              </a:lnSpc>
              <a:buClr>
                <a:schemeClr val="tx1"/>
              </a:buClr>
              <a:buSzPct val="100000"/>
              <a:buFont typeface="Wingdings" pitchFamily="2" charset="2"/>
              <a:buChar char="§"/>
            </a:pPr>
            <a:r>
              <a:rPr lang="en-US" sz="1200" dirty="0" smtClean="0"/>
              <a:t>More space for cooling</a:t>
            </a:r>
          </a:p>
          <a:p>
            <a:pPr marL="439738" lvl="2" indent="-436563" defTabSz="4160838">
              <a:lnSpc>
                <a:spcPct val="110000"/>
              </a:lnSpc>
              <a:buClr>
                <a:schemeClr val="tx1"/>
              </a:buClr>
              <a:buSzPct val="100000"/>
              <a:buFont typeface="Wingdings" pitchFamily="2" charset="2"/>
              <a:buChar char="§"/>
            </a:pPr>
            <a:endParaRPr lang="en-US" sz="1600" dirty="0" smtClean="0"/>
          </a:p>
          <a:p>
            <a:pPr marL="439738" lvl="2" indent="-436563" defTabSz="4160838">
              <a:lnSpc>
                <a:spcPct val="110000"/>
              </a:lnSpc>
              <a:buClr>
                <a:schemeClr val="tx1"/>
              </a:buClr>
              <a:buSzPct val="100000"/>
              <a:buFont typeface="Wingdings" pitchFamily="2" charset="2"/>
              <a:buChar char="§"/>
            </a:pPr>
            <a:r>
              <a:rPr lang="en-US" sz="1600" dirty="0" smtClean="0"/>
              <a:t>The high data rates of Terahertz (THz) communications makes it a competitive candidate.</a:t>
            </a:r>
          </a:p>
          <a:p>
            <a:pPr marL="439738" lvl="2" indent="-436563" defTabSz="4160838">
              <a:lnSpc>
                <a:spcPct val="110000"/>
              </a:lnSpc>
              <a:buClr>
                <a:schemeClr val="tx1"/>
              </a:buClr>
              <a:buSzPct val="100000"/>
              <a:buFont typeface="Wingdings" pitchFamily="2" charset="2"/>
              <a:buChar char="§"/>
            </a:pPr>
            <a:endParaRPr lang="en-US" sz="1600" dirty="0" smtClean="0"/>
          </a:p>
          <a:p>
            <a:pPr marL="439738" lvl="2" indent="-436563" defTabSz="4160838">
              <a:lnSpc>
                <a:spcPct val="110000"/>
              </a:lnSpc>
              <a:buClr>
                <a:schemeClr val="tx1"/>
              </a:buClr>
              <a:buSzPct val="100000"/>
              <a:buFont typeface="Wingdings" pitchFamily="2" charset="2"/>
              <a:buChar char="§"/>
            </a:pPr>
            <a:r>
              <a:rPr lang="en-US" sz="1600" dirty="0" smtClean="0"/>
              <a:t>This report is a preliminary PHY layer feasibility study of the application of the THz communication in the data center wireless backhaul.</a:t>
            </a:r>
          </a:p>
        </p:txBody>
      </p:sp>
      <p:sp>
        <p:nvSpPr>
          <p:cNvPr id="9" name="Datumsplatzhalter 1"/>
          <p:cNvSpPr>
            <a:spLocks noGrp="1"/>
          </p:cNvSpPr>
          <p:nvPr>
            <p:ph type="dt" sz="half" idx="10"/>
          </p:nvPr>
        </p:nvSpPr>
        <p:spPr>
          <a:xfrm>
            <a:off x="685800" y="378281"/>
            <a:ext cx="1600200" cy="215444"/>
          </a:xfrm>
        </p:spPr>
        <p:txBody>
          <a:bodyPr/>
          <a:lstStyle/>
          <a:p>
            <a:r>
              <a:rPr lang="en-US" dirty="0" smtClean="0"/>
              <a:t>Match 2015</a:t>
            </a:r>
            <a:endParaRPr lang="en-US" dirty="0"/>
          </a:p>
        </p:txBody>
      </p:sp>
      <p:sp>
        <p:nvSpPr>
          <p:cNvPr id="10" name="Foliennummernplatzhalter 5"/>
          <p:cNvSpPr>
            <a:spLocks noGrp="1"/>
          </p:cNvSpPr>
          <p:nvPr>
            <p:ph type="sldNum" sz="quarter" idx="12"/>
          </p:nvPr>
        </p:nvSpPr>
        <p:spPr>
          <a:xfrm>
            <a:off x="4344988" y="6475413"/>
            <a:ext cx="530225" cy="182562"/>
          </a:xfrm>
        </p:spPr>
        <p:txBody>
          <a:bodyPr/>
          <a:lstStyle/>
          <a:p>
            <a:r>
              <a:rPr lang="en-US" dirty="0" smtClean="0"/>
              <a:t>Slide </a:t>
            </a:r>
            <a:fld id="{D8E7F6C2-DF2F-4116-8D71-DCDEFB590920}" type="slidenum">
              <a:rPr lang="en-US" smtClean="0"/>
              <a:pPr/>
              <a:t>4</a:t>
            </a:fld>
            <a:endParaRPr lang="en-US"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Radio Wave Propagation </a:t>
            </a:r>
            <a:r>
              <a:rPr lang="de-DE" dirty="0" err="1" smtClean="0"/>
              <a:t>Paths</a:t>
            </a:r>
            <a:r>
              <a:rPr lang="de-DE" dirty="0" smtClean="0"/>
              <a:t> [2,3]</a:t>
            </a:r>
            <a:endParaRPr lang="de-DE"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8" name="Würfel 7"/>
          <p:cNvSpPr/>
          <p:nvPr/>
        </p:nvSpPr>
        <p:spPr bwMode="auto">
          <a:xfrm>
            <a:off x="1411836" y="2930127"/>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7" name="Würfel 6"/>
          <p:cNvSpPr/>
          <p:nvPr/>
        </p:nvSpPr>
        <p:spPr bwMode="auto">
          <a:xfrm>
            <a:off x="672860" y="3674854"/>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9" name="Würfel 8"/>
          <p:cNvSpPr/>
          <p:nvPr/>
        </p:nvSpPr>
        <p:spPr bwMode="auto">
          <a:xfrm>
            <a:off x="3082381" y="2927252"/>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3" name="Gerade Verbindung 12"/>
          <p:cNvCxnSpPr/>
          <p:nvPr/>
        </p:nvCxnSpPr>
        <p:spPr bwMode="auto">
          <a:xfrm>
            <a:off x="828136" y="2130725"/>
            <a:ext cx="6021238" cy="0"/>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15" name="Würfel 14"/>
          <p:cNvSpPr/>
          <p:nvPr/>
        </p:nvSpPr>
        <p:spPr bwMode="auto">
          <a:xfrm>
            <a:off x="4744404" y="3648995"/>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9" name="Würfel 18"/>
          <p:cNvSpPr/>
          <p:nvPr/>
        </p:nvSpPr>
        <p:spPr bwMode="auto">
          <a:xfrm>
            <a:off x="669985" y="3671980"/>
            <a:ext cx="1276709" cy="128821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nvGrpSpPr>
          <p:cNvPr id="22" name="Gruppieren 21"/>
          <p:cNvGrpSpPr/>
          <p:nvPr/>
        </p:nvGrpSpPr>
        <p:grpSpPr>
          <a:xfrm>
            <a:off x="1756913" y="4025661"/>
            <a:ext cx="270294" cy="457696"/>
            <a:chOff x="7277819" y="3180272"/>
            <a:chExt cx="270294" cy="457696"/>
          </a:xfrm>
        </p:grpSpPr>
        <p:sp>
          <p:nvSpPr>
            <p:cNvPr id="20" name="Gleichschenkliges Dreieck 19"/>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1" name="Gleichschenkliges Dreieck 20"/>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3" name="Gruppieren 22"/>
          <p:cNvGrpSpPr/>
          <p:nvPr/>
        </p:nvGrpSpPr>
        <p:grpSpPr>
          <a:xfrm>
            <a:off x="1745411" y="4954439"/>
            <a:ext cx="270294" cy="457696"/>
            <a:chOff x="7277819" y="3180272"/>
            <a:chExt cx="270294" cy="457696"/>
          </a:xfrm>
        </p:grpSpPr>
        <p:sp>
          <p:nvSpPr>
            <p:cNvPr id="24" name="Gleichschenkliges Dreieck 23"/>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5" name="Gleichschenkliges Dreieck 24"/>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6" name="Gruppieren 25"/>
          <p:cNvGrpSpPr/>
          <p:nvPr/>
        </p:nvGrpSpPr>
        <p:grpSpPr>
          <a:xfrm>
            <a:off x="1952446" y="2608053"/>
            <a:ext cx="270294" cy="457696"/>
            <a:chOff x="7277819" y="3180272"/>
            <a:chExt cx="270294" cy="457696"/>
          </a:xfrm>
        </p:grpSpPr>
        <p:sp>
          <p:nvSpPr>
            <p:cNvPr id="27" name="Gleichschenkliges Dreieck 26"/>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8" name="Gleichschenkliges Dreieck 27"/>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9" name="Gruppieren 28"/>
          <p:cNvGrpSpPr/>
          <p:nvPr/>
        </p:nvGrpSpPr>
        <p:grpSpPr>
          <a:xfrm>
            <a:off x="3608717" y="2633932"/>
            <a:ext cx="270294" cy="457696"/>
            <a:chOff x="7277819" y="3180272"/>
            <a:chExt cx="270294" cy="457696"/>
          </a:xfrm>
        </p:grpSpPr>
        <p:sp>
          <p:nvSpPr>
            <p:cNvPr id="30" name="Gleichschenkliges Dreieck 29"/>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1" name="Gleichschenkliges Dreieck 30"/>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32" name="Gruppieren 31"/>
          <p:cNvGrpSpPr/>
          <p:nvPr/>
        </p:nvGrpSpPr>
        <p:grpSpPr>
          <a:xfrm>
            <a:off x="5247736" y="3349925"/>
            <a:ext cx="270294" cy="457696"/>
            <a:chOff x="7277819" y="3180272"/>
            <a:chExt cx="270294" cy="457696"/>
          </a:xfrm>
        </p:grpSpPr>
        <p:sp>
          <p:nvSpPr>
            <p:cNvPr id="33" name="Gleichschenkliges Dreieck 32"/>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4" name="Gleichschenkliges Dreieck 33"/>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sp>
        <p:nvSpPr>
          <p:cNvPr id="35" name="Textfeld 34"/>
          <p:cNvSpPr txBox="1"/>
          <p:nvPr/>
        </p:nvSpPr>
        <p:spPr>
          <a:xfrm rot="5400000">
            <a:off x="2518917" y="4554751"/>
            <a:ext cx="950901" cy="338554"/>
          </a:xfrm>
          <a:prstGeom prst="rect">
            <a:avLst/>
          </a:prstGeom>
          <a:noFill/>
        </p:spPr>
        <p:txBody>
          <a:bodyPr wrap="none" rtlCol="0">
            <a:spAutoFit/>
          </a:bodyPr>
          <a:lstStyle/>
          <a:p>
            <a:r>
              <a:rPr lang="de-DE" sz="1600" dirty="0" err="1" smtClean="0"/>
              <a:t>Reflector</a:t>
            </a:r>
            <a:endParaRPr lang="de-DE" sz="1600" dirty="0"/>
          </a:p>
        </p:txBody>
      </p:sp>
      <p:cxnSp>
        <p:nvCxnSpPr>
          <p:cNvPr id="37" name="Gerade Verbindung 36"/>
          <p:cNvCxnSpPr/>
          <p:nvPr/>
        </p:nvCxnSpPr>
        <p:spPr bwMode="auto">
          <a:xfrm>
            <a:off x="2820840" y="4209690"/>
            <a:ext cx="0" cy="1104181"/>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39" name="Gerade Verbindung 38"/>
          <p:cNvCxnSpPr>
            <a:stCxn id="21" idx="0"/>
            <a:endCxn id="35" idx="2"/>
          </p:cNvCxnSpPr>
          <p:nvPr/>
        </p:nvCxnSpPr>
        <p:spPr bwMode="auto">
          <a:xfrm>
            <a:off x="1890622" y="4256195"/>
            <a:ext cx="934469" cy="467834"/>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41" name="Gerade Verbindung 40"/>
          <p:cNvCxnSpPr>
            <a:stCxn id="35" idx="2"/>
            <a:endCxn id="25" idx="0"/>
          </p:cNvCxnSpPr>
          <p:nvPr/>
        </p:nvCxnSpPr>
        <p:spPr bwMode="auto">
          <a:xfrm flipH="1">
            <a:off x="1879120" y="4724029"/>
            <a:ext cx="945971" cy="460944"/>
          </a:xfrm>
          <a:prstGeom prst="line">
            <a:avLst/>
          </a:prstGeom>
          <a:solidFill>
            <a:schemeClr val="accent1"/>
          </a:solidFill>
          <a:ln w="28575" cap="flat" cmpd="sng" algn="ctr">
            <a:solidFill>
              <a:srgbClr val="FFC000"/>
            </a:solidFill>
            <a:prstDash val="solid"/>
            <a:round/>
            <a:headEnd type="none" w="sm" len="sm"/>
            <a:tailEnd type="none" w="sm" len="sm"/>
          </a:ln>
          <a:effectLst/>
        </p:spPr>
      </p:cxnSp>
      <p:sp>
        <p:nvSpPr>
          <p:cNvPr id="43" name="Textfeld 42"/>
          <p:cNvSpPr txBox="1"/>
          <p:nvPr/>
        </p:nvSpPr>
        <p:spPr>
          <a:xfrm>
            <a:off x="3407434" y="1777041"/>
            <a:ext cx="790601" cy="338554"/>
          </a:xfrm>
          <a:prstGeom prst="rect">
            <a:avLst/>
          </a:prstGeom>
          <a:noFill/>
        </p:spPr>
        <p:txBody>
          <a:bodyPr wrap="none" rtlCol="0">
            <a:spAutoFit/>
          </a:bodyPr>
          <a:lstStyle/>
          <a:p>
            <a:r>
              <a:rPr lang="de-DE" sz="1600" dirty="0" err="1" smtClean="0"/>
              <a:t>Ceiling</a:t>
            </a:r>
            <a:endParaRPr lang="de-DE" sz="1600" dirty="0"/>
          </a:p>
        </p:txBody>
      </p:sp>
      <p:cxnSp>
        <p:nvCxnSpPr>
          <p:cNvPr id="45" name="Gerade Verbindung 44"/>
          <p:cNvCxnSpPr>
            <a:stCxn id="28" idx="0"/>
          </p:cNvCxnSpPr>
          <p:nvPr/>
        </p:nvCxnSpPr>
        <p:spPr bwMode="auto">
          <a:xfrm flipV="1">
            <a:off x="2086155" y="2147977"/>
            <a:ext cx="795068" cy="690610"/>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47" name="Gerade Verbindung 46"/>
          <p:cNvCxnSpPr>
            <a:endCxn id="31" idx="0"/>
          </p:cNvCxnSpPr>
          <p:nvPr/>
        </p:nvCxnSpPr>
        <p:spPr bwMode="auto">
          <a:xfrm>
            <a:off x="2881223" y="2147977"/>
            <a:ext cx="861203" cy="716489"/>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50" name="Gerade Verbindung 49"/>
          <p:cNvCxnSpPr>
            <a:stCxn id="28" idx="0"/>
            <a:endCxn id="34" idx="0"/>
          </p:cNvCxnSpPr>
          <p:nvPr/>
        </p:nvCxnSpPr>
        <p:spPr bwMode="auto">
          <a:xfrm>
            <a:off x="2086155" y="2838587"/>
            <a:ext cx="3295290" cy="741872"/>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1" name="Textfeld 50"/>
          <p:cNvSpPr txBox="1"/>
          <p:nvPr/>
        </p:nvSpPr>
        <p:spPr>
          <a:xfrm>
            <a:off x="6978770" y="3907765"/>
            <a:ext cx="1730089" cy="646331"/>
          </a:xfrm>
          <a:prstGeom prst="rect">
            <a:avLst/>
          </a:prstGeom>
          <a:noFill/>
        </p:spPr>
        <p:txBody>
          <a:bodyPr wrap="none" rtlCol="0">
            <a:spAutoFit/>
          </a:bodyPr>
          <a:lstStyle/>
          <a:p>
            <a:r>
              <a:rPr lang="de-DE" dirty="0" smtClean="0"/>
              <a:t>Type 1: </a:t>
            </a:r>
            <a:r>
              <a:rPr lang="de-DE" dirty="0" err="1" smtClean="0"/>
              <a:t>LoS</a:t>
            </a:r>
            <a:endParaRPr lang="de-DE" dirty="0" smtClean="0"/>
          </a:p>
          <a:p>
            <a:r>
              <a:rPr lang="de-DE" dirty="0" smtClean="0"/>
              <a:t>Type 2: </a:t>
            </a:r>
            <a:r>
              <a:rPr lang="de-DE" dirty="0" err="1" smtClean="0"/>
              <a:t>NLoS</a:t>
            </a:r>
            <a:endParaRPr lang="de-DE" dirty="0" smtClean="0"/>
          </a:p>
          <a:p>
            <a:r>
              <a:rPr lang="de-DE" dirty="0" smtClean="0"/>
              <a:t>Type 3: </a:t>
            </a:r>
            <a:r>
              <a:rPr lang="de-DE" dirty="0" err="1" smtClean="0"/>
              <a:t>Adjacent</a:t>
            </a:r>
            <a:r>
              <a:rPr lang="de-DE" dirty="0" smtClean="0"/>
              <a:t> </a:t>
            </a:r>
            <a:r>
              <a:rPr lang="de-DE" dirty="0" err="1" smtClean="0"/>
              <a:t>casings</a:t>
            </a:r>
            <a:endParaRPr lang="de-DE" dirty="0"/>
          </a:p>
        </p:txBody>
      </p:sp>
      <p:grpSp>
        <p:nvGrpSpPr>
          <p:cNvPr id="52" name="Gruppieren 51"/>
          <p:cNvGrpSpPr/>
          <p:nvPr/>
        </p:nvGrpSpPr>
        <p:grpSpPr>
          <a:xfrm>
            <a:off x="2173857" y="3666226"/>
            <a:ext cx="270294" cy="457696"/>
            <a:chOff x="7277819" y="3180272"/>
            <a:chExt cx="270294" cy="457696"/>
          </a:xfrm>
        </p:grpSpPr>
        <p:sp>
          <p:nvSpPr>
            <p:cNvPr id="53" name="Gleichschenkliges Dreieck 52"/>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4" name="Gleichschenkliges Dreieck 53"/>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cxnSp>
        <p:nvCxnSpPr>
          <p:cNvPr id="56" name="Gerade Verbindung 55"/>
          <p:cNvCxnSpPr>
            <a:stCxn id="21" idx="0"/>
            <a:endCxn id="54" idx="0"/>
          </p:cNvCxnSpPr>
          <p:nvPr/>
        </p:nvCxnSpPr>
        <p:spPr bwMode="auto">
          <a:xfrm flipV="1">
            <a:off x="1890622" y="3896760"/>
            <a:ext cx="416944" cy="359435"/>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58" name="Gerade Verbindung 57"/>
          <p:cNvCxnSpPr/>
          <p:nvPr/>
        </p:nvCxnSpPr>
        <p:spPr bwMode="auto">
          <a:xfrm flipH="1">
            <a:off x="6383547" y="4045789"/>
            <a:ext cx="543464"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59" name="Gerade Verbindung 58"/>
          <p:cNvCxnSpPr/>
          <p:nvPr/>
        </p:nvCxnSpPr>
        <p:spPr bwMode="auto">
          <a:xfrm flipH="1">
            <a:off x="6389305" y="4241319"/>
            <a:ext cx="543464" cy="0"/>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60" name="Gerade Verbindung 59"/>
          <p:cNvCxnSpPr/>
          <p:nvPr/>
        </p:nvCxnSpPr>
        <p:spPr bwMode="auto">
          <a:xfrm flipH="1">
            <a:off x="6412315" y="4445475"/>
            <a:ext cx="543464" cy="0"/>
          </a:xfrm>
          <a:prstGeom prst="line">
            <a:avLst/>
          </a:prstGeom>
          <a:solidFill>
            <a:schemeClr val="accent1"/>
          </a:solidFill>
          <a:ln w="28575" cap="flat" cmpd="sng" algn="ctr">
            <a:solidFill>
              <a:srgbClr val="FFC000"/>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Selection</a:t>
            </a:r>
            <a:r>
              <a:rPr lang="de-DE" dirty="0" smtClean="0"/>
              <a:t> </a:t>
            </a:r>
            <a:r>
              <a:rPr lang="de-DE" dirty="0" err="1" smtClean="0"/>
              <a:t>of</a:t>
            </a:r>
            <a:r>
              <a:rPr lang="de-DE" dirty="0" smtClean="0"/>
              <a:t> Propagation Path Type (1/2)</a:t>
            </a:r>
            <a:endParaRPr lang="de-DE" dirty="0"/>
          </a:p>
        </p:txBody>
      </p:sp>
      <p:sp>
        <p:nvSpPr>
          <p:cNvPr id="3" name="Inhaltsplatzhalter 2"/>
          <p:cNvSpPr>
            <a:spLocks noGrp="1"/>
          </p:cNvSpPr>
          <p:nvPr>
            <p:ph idx="1"/>
          </p:nvPr>
        </p:nvSpPr>
        <p:spPr/>
        <p:txBody>
          <a:bodyPr/>
          <a:lstStyle/>
          <a:p>
            <a:pPr>
              <a:buFont typeface="Wingdings" pitchFamily="2" charset="2"/>
              <a:buChar char="§"/>
            </a:pPr>
            <a:r>
              <a:rPr lang="de-DE" sz="1600" dirty="0" err="1" smtClean="0"/>
              <a:t>If</a:t>
            </a:r>
            <a:r>
              <a:rPr lang="de-DE" sz="1600" dirty="0" smtClean="0"/>
              <a:t> </a:t>
            </a:r>
            <a:r>
              <a:rPr lang="de-DE" sz="1600" dirty="0" err="1" smtClean="0"/>
              <a:t>transmitter</a:t>
            </a:r>
            <a:r>
              <a:rPr lang="de-DE" sz="1600" dirty="0" smtClean="0"/>
              <a:t> </a:t>
            </a:r>
            <a:r>
              <a:rPr lang="de-DE" sz="1600" dirty="0" err="1" smtClean="0"/>
              <a:t>and</a:t>
            </a:r>
            <a:r>
              <a:rPr lang="de-DE" sz="1600" dirty="0" smtClean="0"/>
              <a:t> </a:t>
            </a:r>
            <a:r>
              <a:rPr lang="de-DE" sz="1600" dirty="0" err="1" smtClean="0"/>
              <a:t>receiver</a:t>
            </a:r>
            <a:r>
              <a:rPr lang="de-DE" sz="1600" dirty="0" smtClean="0"/>
              <a:t> </a:t>
            </a:r>
            <a:r>
              <a:rPr lang="de-DE" sz="1600" dirty="0" err="1" smtClean="0"/>
              <a:t>are</a:t>
            </a:r>
            <a:r>
              <a:rPr lang="de-DE" sz="1600" dirty="0" smtClean="0"/>
              <a:t> on </a:t>
            </a:r>
            <a:r>
              <a:rPr lang="de-DE" sz="1600" dirty="0" err="1" smtClean="0"/>
              <a:t>the</a:t>
            </a:r>
            <a:r>
              <a:rPr lang="de-DE" sz="1600" dirty="0" smtClean="0"/>
              <a:t> same </a:t>
            </a:r>
            <a:r>
              <a:rPr lang="de-DE" sz="1600" dirty="0" err="1" smtClean="0"/>
              <a:t>or</a:t>
            </a:r>
            <a:r>
              <a:rPr lang="de-DE" sz="1600" dirty="0" smtClean="0"/>
              <a:t> </a:t>
            </a:r>
            <a:r>
              <a:rPr lang="de-DE" sz="1600" dirty="0" err="1" smtClean="0"/>
              <a:t>adjacent</a:t>
            </a:r>
            <a:r>
              <a:rPr lang="de-DE" sz="1600" dirty="0" smtClean="0"/>
              <a:t> </a:t>
            </a:r>
            <a:r>
              <a:rPr lang="de-DE" sz="1600" dirty="0" err="1" smtClean="0"/>
              <a:t>casings</a:t>
            </a:r>
            <a:r>
              <a:rPr lang="de-DE" sz="1600" dirty="0" smtClean="0"/>
              <a:t>, </a:t>
            </a:r>
            <a:r>
              <a:rPr lang="de-DE" sz="1600" dirty="0" err="1" smtClean="0"/>
              <a:t>they</a:t>
            </a:r>
            <a:r>
              <a:rPr lang="de-DE" sz="1600" dirty="0" smtClean="0"/>
              <a:t> </a:t>
            </a:r>
            <a:r>
              <a:rPr lang="de-DE" sz="1600" dirty="0" err="1" smtClean="0"/>
              <a:t>can</a:t>
            </a:r>
            <a:r>
              <a:rPr lang="de-DE" sz="1600" dirty="0" smtClean="0"/>
              <a:t> </a:t>
            </a:r>
            <a:r>
              <a:rPr lang="de-DE" sz="1600" dirty="0" err="1" smtClean="0"/>
              <a:t>be</a:t>
            </a:r>
            <a:r>
              <a:rPr lang="de-DE" sz="1600" dirty="0" smtClean="0"/>
              <a:t> </a:t>
            </a:r>
            <a:r>
              <a:rPr lang="de-DE" sz="1600" dirty="0" err="1" smtClean="0"/>
              <a:t>positioned</a:t>
            </a:r>
            <a:r>
              <a:rPr lang="de-DE" sz="1600" dirty="0" smtClean="0"/>
              <a:t> </a:t>
            </a:r>
            <a:r>
              <a:rPr lang="de-DE" sz="1600" dirty="0" err="1" smtClean="0"/>
              <a:t>lower</a:t>
            </a:r>
            <a:r>
              <a:rPr lang="de-DE" sz="1600" dirty="0" smtClean="0"/>
              <a:t> </a:t>
            </a:r>
            <a:r>
              <a:rPr lang="de-DE" sz="1600" dirty="0" err="1" smtClean="0"/>
              <a:t>than</a:t>
            </a:r>
            <a:r>
              <a:rPr lang="de-DE" sz="1600" dirty="0" smtClean="0"/>
              <a:t> </a:t>
            </a:r>
            <a:r>
              <a:rPr lang="de-DE" sz="1600" dirty="0" err="1" smtClean="0"/>
              <a:t>the</a:t>
            </a:r>
            <a:r>
              <a:rPr lang="de-DE" sz="1600" dirty="0" smtClean="0"/>
              <a:t> </a:t>
            </a:r>
            <a:r>
              <a:rPr lang="de-DE" sz="1600" dirty="0" err="1" smtClean="0"/>
              <a:t>casing</a:t>
            </a:r>
            <a:r>
              <a:rPr lang="de-DE" sz="1600" dirty="0" smtClean="0"/>
              <a:t> </a:t>
            </a:r>
            <a:r>
              <a:rPr lang="de-DE" sz="1600" dirty="0" err="1" smtClean="0"/>
              <a:t>roof</a:t>
            </a:r>
            <a:r>
              <a:rPr lang="de-DE" sz="1600" dirty="0" smtClean="0"/>
              <a:t> </a:t>
            </a:r>
            <a:r>
              <a:rPr lang="de-DE" sz="1600" dirty="0" err="1" smtClean="0"/>
              <a:t>to</a:t>
            </a:r>
            <a:r>
              <a:rPr lang="de-DE" sz="1600" dirty="0" smtClean="0"/>
              <a:t> </a:t>
            </a:r>
            <a:r>
              <a:rPr lang="de-DE" sz="1600" dirty="0" err="1" smtClean="0"/>
              <a:t>reduce</a:t>
            </a:r>
            <a:r>
              <a:rPr lang="de-DE" sz="1600" dirty="0" smtClean="0"/>
              <a:t> </a:t>
            </a:r>
            <a:r>
              <a:rPr lang="de-DE" sz="1600" dirty="0" err="1" smtClean="0"/>
              <a:t>the</a:t>
            </a:r>
            <a:r>
              <a:rPr lang="de-DE" sz="1600" dirty="0" smtClean="0"/>
              <a:t> </a:t>
            </a:r>
            <a:r>
              <a:rPr lang="de-DE" sz="1600" dirty="0" err="1" smtClean="0"/>
              <a:t>interference</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Würfel 6"/>
          <p:cNvSpPr/>
          <p:nvPr/>
        </p:nvSpPr>
        <p:spPr bwMode="auto">
          <a:xfrm>
            <a:off x="2464239" y="3180281"/>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8" name="Würfel 7"/>
          <p:cNvSpPr/>
          <p:nvPr/>
        </p:nvSpPr>
        <p:spPr bwMode="auto">
          <a:xfrm>
            <a:off x="1725263" y="3925008"/>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1" name="Würfel 10"/>
          <p:cNvSpPr/>
          <p:nvPr/>
        </p:nvSpPr>
        <p:spPr bwMode="auto">
          <a:xfrm>
            <a:off x="5796807" y="3899149"/>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2" name="Würfel 11"/>
          <p:cNvSpPr/>
          <p:nvPr/>
        </p:nvSpPr>
        <p:spPr bwMode="auto">
          <a:xfrm>
            <a:off x="1722388" y="3922134"/>
            <a:ext cx="1276709" cy="1288210"/>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nvGrpSpPr>
          <p:cNvPr id="13" name="Gruppieren 12"/>
          <p:cNvGrpSpPr/>
          <p:nvPr/>
        </p:nvGrpSpPr>
        <p:grpSpPr>
          <a:xfrm>
            <a:off x="2809316" y="4275815"/>
            <a:ext cx="270294" cy="457696"/>
            <a:chOff x="7277819" y="3180272"/>
            <a:chExt cx="270294" cy="457696"/>
          </a:xfrm>
        </p:grpSpPr>
        <p:sp>
          <p:nvSpPr>
            <p:cNvPr id="14" name="Gleichschenkliges Dreieck 13"/>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5" name="Gleichschenkliges Dreieck 14"/>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16" name="Gruppieren 15"/>
          <p:cNvGrpSpPr/>
          <p:nvPr/>
        </p:nvGrpSpPr>
        <p:grpSpPr>
          <a:xfrm>
            <a:off x="2797814" y="5204593"/>
            <a:ext cx="270294" cy="457696"/>
            <a:chOff x="7277819" y="3180272"/>
            <a:chExt cx="270294" cy="457696"/>
          </a:xfrm>
        </p:grpSpPr>
        <p:sp>
          <p:nvSpPr>
            <p:cNvPr id="17" name="Gleichschenkliges Dreieck 16"/>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8" name="Gleichschenkliges Dreieck 17"/>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19" name="Gruppieren 18"/>
          <p:cNvGrpSpPr/>
          <p:nvPr/>
        </p:nvGrpSpPr>
        <p:grpSpPr>
          <a:xfrm>
            <a:off x="3004849" y="2858207"/>
            <a:ext cx="270294" cy="457696"/>
            <a:chOff x="7277819" y="3180272"/>
            <a:chExt cx="270294" cy="457696"/>
          </a:xfrm>
        </p:grpSpPr>
        <p:sp>
          <p:nvSpPr>
            <p:cNvPr id="20" name="Gleichschenkliges Dreieck 19"/>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1" name="Gleichschenkliges Dreieck 20"/>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5" name="Gruppieren 24"/>
          <p:cNvGrpSpPr/>
          <p:nvPr/>
        </p:nvGrpSpPr>
        <p:grpSpPr>
          <a:xfrm>
            <a:off x="6300139" y="3600079"/>
            <a:ext cx="270294" cy="457696"/>
            <a:chOff x="7277819" y="3180272"/>
            <a:chExt cx="270294" cy="457696"/>
          </a:xfrm>
        </p:grpSpPr>
        <p:sp>
          <p:nvSpPr>
            <p:cNvPr id="26" name="Gleichschenkliges Dreieck 25"/>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7" name="Gleichschenkliges Dreieck 26"/>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sp>
        <p:nvSpPr>
          <p:cNvPr id="28" name="Textfeld 27"/>
          <p:cNvSpPr txBox="1"/>
          <p:nvPr/>
        </p:nvSpPr>
        <p:spPr>
          <a:xfrm rot="5400000">
            <a:off x="3571320" y="4804905"/>
            <a:ext cx="950901" cy="338554"/>
          </a:xfrm>
          <a:prstGeom prst="rect">
            <a:avLst/>
          </a:prstGeom>
          <a:noFill/>
        </p:spPr>
        <p:txBody>
          <a:bodyPr wrap="none" rtlCol="0">
            <a:spAutoFit/>
          </a:bodyPr>
          <a:lstStyle/>
          <a:p>
            <a:r>
              <a:rPr lang="de-DE" sz="1600" dirty="0" err="1" smtClean="0"/>
              <a:t>Reflector</a:t>
            </a:r>
            <a:endParaRPr lang="de-DE" sz="1600" dirty="0"/>
          </a:p>
        </p:txBody>
      </p:sp>
      <p:cxnSp>
        <p:nvCxnSpPr>
          <p:cNvPr id="29" name="Gerade Verbindung 28"/>
          <p:cNvCxnSpPr/>
          <p:nvPr/>
        </p:nvCxnSpPr>
        <p:spPr bwMode="auto">
          <a:xfrm>
            <a:off x="3873243" y="4459844"/>
            <a:ext cx="0" cy="1104181"/>
          </a:xfrm>
          <a:prstGeom prst="line">
            <a:avLst/>
          </a:prstGeom>
          <a:solidFill>
            <a:schemeClr val="accent1"/>
          </a:solidFill>
          <a:ln w="38100" cap="flat" cmpd="sng" algn="ctr">
            <a:solidFill>
              <a:schemeClr val="tx1"/>
            </a:solidFill>
            <a:prstDash val="solid"/>
            <a:round/>
            <a:headEnd type="none" w="sm" len="sm"/>
            <a:tailEnd type="none" w="sm" len="sm"/>
          </a:ln>
          <a:effectLst/>
        </p:spPr>
      </p:cxnSp>
      <p:cxnSp>
        <p:nvCxnSpPr>
          <p:cNvPr id="30" name="Gerade Verbindung 29"/>
          <p:cNvCxnSpPr>
            <a:stCxn id="15" idx="0"/>
            <a:endCxn id="28" idx="2"/>
          </p:cNvCxnSpPr>
          <p:nvPr/>
        </p:nvCxnSpPr>
        <p:spPr bwMode="auto">
          <a:xfrm>
            <a:off x="2943025" y="4506349"/>
            <a:ext cx="934469" cy="467834"/>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31" name="Gerade Verbindung 30"/>
          <p:cNvCxnSpPr>
            <a:stCxn id="28" idx="2"/>
            <a:endCxn id="18" idx="0"/>
          </p:cNvCxnSpPr>
          <p:nvPr/>
        </p:nvCxnSpPr>
        <p:spPr bwMode="auto">
          <a:xfrm flipH="1">
            <a:off x="2931523" y="4974183"/>
            <a:ext cx="945971" cy="460944"/>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35" name="Gerade Verbindung 34"/>
          <p:cNvCxnSpPr>
            <a:stCxn id="21" idx="0"/>
            <a:endCxn id="27" idx="0"/>
          </p:cNvCxnSpPr>
          <p:nvPr/>
        </p:nvCxnSpPr>
        <p:spPr bwMode="auto">
          <a:xfrm>
            <a:off x="3138558" y="3088741"/>
            <a:ext cx="3295290" cy="741872"/>
          </a:xfrm>
          <a:prstGeom prst="line">
            <a:avLst/>
          </a:prstGeom>
          <a:solidFill>
            <a:schemeClr val="accent1"/>
          </a:solidFill>
          <a:ln w="28575" cap="flat" cmpd="sng" algn="ctr">
            <a:solidFill>
              <a:srgbClr val="FF0000"/>
            </a:solidFill>
            <a:prstDash val="solid"/>
            <a:round/>
            <a:headEnd type="none" w="sm" len="sm"/>
            <a:tailEnd type="none" w="sm" len="sm"/>
          </a:ln>
          <a:effectLst/>
        </p:spPr>
      </p:cxnSp>
      <p:grpSp>
        <p:nvGrpSpPr>
          <p:cNvPr id="36" name="Gruppieren 35"/>
          <p:cNvGrpSpPr/>
          <p:nvPr/>
        </p:nvGrpSpPr>
        <p:grpSpPr>
          <a:xfrm>
            <a:off x="3226260" y="3916380"/>
            <a:ext cx="270294" cy="457696"/>
            <a:chOff x="7277819" y="3180272"/>
            <a:chExt cx="270294" cy="457696"/>
          </a:xfrm>
        </p:grpSpPr>
        <p:sp>
          <p:nvSpPr>
            <p:cNvPr id="37" name="Gleichschenkliges Dreieck 36"/>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8" name="Gleichschenkliges Dreieck 37"/>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cxnSp>
        <p:nvCxnSpPr>
          <p:cNvPr id="39" name="Gerade Verbindung 38"/>
          <p:cNvCxnSpPr>
            <a:stCxn id="15" idx="0"/>
            <a:endCxn id="38" idx="0"/>
          </p:cNvCxnSpPr>
          <p:nvPr/>
        </p:nvCxnSpPr>
        <p:spPr bwMode="auto">
          <a:xfrm flipV="1">
            <a:off x="2943025" y="4146914"/>
            <a:ext cx="416944" cy="359435"/>
          </a:xfrm>
          <a:prstGeom prst="line">
            <a:avLst/>
          </a:prstGeom>
          <a:solidFill>
            <a:schemeClr val="accent1"/>
          </a:solidFill>
          <a:ln w="28575" cap="flat" cmpd="sng" algn="ctr">
            <a:solidFill>
              <a:srgbClr val="FFC000"/>
            </a:solidFill>
            <a:prstDash val="solid"/>
            <a:round/>
            <a:headEnd type="none" w="sm" len="sm"/>
            <a:tailEnd type="none" w="sm" len="sm"/>
          </a:ln>
          <a:effectLst/>
        </p:spPr>
      </p:cxnSp>
      <p:sp>
        <p:nvSpPr>
          <p:cNvPr id="43" name="Ellipse 42"/>
          <p:cNvSpPr/>
          <p:nvPr/>
        </p:nvSpPr>
        <p:spPr bwMode="auto">
          <a:xfrm>
            <a:off x="2484408" y="3536829"/>
            <a:ext cx="1846053" cy="2674189"/>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Würfel 42"/>
          <p:cNvSpPr/>
          <p:nvPr/>
        </p:nvSpPr>
        <p:spPr bwMode="auto">
          <a:xfrm>
            <a:off x="7346707" y="3223423"/>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 name="Titel 1"/>
          <p:cNvSpPr>
            <a:spLocks noGrp="1"/>
          </p:cNvSpPr>
          <p:nvPr>
            <p:ph type="title"/>
          </p:nvPr>
        </p:nvSpPr>
        <p:spPr/>
        <p:txBody>
          <a:bodyPr/>
          <a:lstStyle/>
          <a:p>
            <a:r>
              <a:rPr lang="de-DE" dirty="0" err="1" smtClean="0"/>
              <a:t>Selection</a:t>
            </a:r>
            <a:r>
              <a:rPr lang="de-DE" dirty="0" smtClean="0"/>
              <a:t> </a:t>
            </a:r>
            <a:r>
              <a:rPr lang="de-DE" dirty="0" err="1" smtClean="0"/>
              <a:t>of</a:t>
            </a:r>
            <a:r>
              <a:rPr lang="de-DE" dirty="0" smtClean="0"/>
              <a:t> Propagation Path Type (2/2)</a:t>
            </a:r>
            <a:endParaRPr lang="de-DE" dirty="0"/>
          </a:p>
        </p:txBody>
      </p:sp>
      <p:sp>
        <p:nvSpPr>
          <p:cNvPr id="3" name="Inhaltsplatzhalter 2"/>
          <p:cNvSpPr>
            <a:spLocks noGrp="1"/>
          </p:cNvSpPr>
          <p:nvPr>
            <p:ph idx="1"/>
          </p:nvPr>
        </p:nvSpPr>
        <p:spPr>
          <a:xfrm>
            <a:off x="685800" y="1981200"/>
            <a:ext cx="3765430" cy="4114800"/>
          </a:xfrm>
        </p:spPr>
        <p:txBody>
          <a:bodyPr/>
          <a:lstStyle/>
          <a:p>
            <a:pPr>
              <a:buFont typeface="Wingdings" pitchFamily="2" charset="2"/>
              <a:buChar char="§"/>
            </a:pPr>
            <a:r>
              <a:rPr lang="de-DE" sz="1600" dirty="0" err="1" smtClean="0"/>
              <a:t>If</a:t>
            </a:r>
            <a:r>
              <a:rPr lang="de-DE" sz="1600" dirty="0" smtClean="0"/>
              <a:t> </a:t>
            </a:r>
            <a:r>
              <a:rPr lang="de-DE" sz="1600" dirty="0" err="1" smtClean="0"/>
              <a:t>transmitter</a:t>
            </a:r>
            <a:r>
              <a:rPr lang="de-DE" sz="1600" dirty="0" smtClean="0"/>
              <a:t> </a:t>
            </a:r>
            <a:r>
              <a:rPr lang="de-DE" sz="1600" dirty="0" err="1" smtClean="0"/>
              <a:t>and</a:t>
            </a:r>
            <a:r>
              <a:rPr lang="de-DE" sz="1600" dirty="0" smtClean="0"/>
              <a:t> </a:t>
            </a:r>
            <a:r>
              <a:rPr lang="de-DE" sz="1600" dirty="0" err="1" smtClean="0"/>
              <a:t>receiver</a:t>
            </a:r>
            <a:r>
              <a:rPr lang="de-DE" sz="1600" dirty="0" smtClean="0"/>
              <a:t> </a:t>
            </a:r>
            <a:r>
              <a:rPr lang="de-DE" sz="1600" dirty="0" err="1" smtClean="0"/>
              <a:t>are</a:t>
            </a:r>
            <a:r>
              <a:rPr lang="de-DE" sz="1600" dirty="0" smtClean="0"/>
              <a:t> </a:t>
            </a:r>
            <a:r>
              <a:rPr lang="de-DE" sz="1600" dirty="0" err="1" smtClean="0"/>
              <a:t>close</a:t>
            </a:r>
            <a:r>
              <a:rPr lang="de-DE" sz="1600" dirty="0" smtClean="0"/>
              <a:t> </a:t>
            </a:r>
            <a:r>
              <a:rPr lang="de-DE" sz="1600" dirty="0" err="1" smtClean="0"/>
              <a:t>enough</a:t>
            </a:r>
            <a:r>
              <a:rPr lang="de-DE" sz="1600" dirty="0" smtClean="0"/>
              <a:t>, </a:t>
            </a:r>
            <a:r>
              <a:rPr lang="de-DE" sz="1600" dirty="0" err="1" smtClean="0"/>
              <a:t>we</a:t>
            </a:r>
            <a:r>
              <a:rPr lang="de-DE" sz="1600" dirty="0" smtClean="0"/>
              <a:t> </a:t>
            </a:r>
            <a:r>
              <a:rPr lang="de-DE" sz="1600" dirty="0" err="1" smtClean="0"/>
              <a:t>use</a:t>
            </a:r>
            <a:r>
              <a:rPr lang="de-DE" sz="1600" dirty="0" smtClean="0"/>
              <a:t> </a:t>
            </a:r>
            <a:r>
              <a:rPr lang="de-DE" sz="1600" dirty="0" err="1" smtClean="0"/>
              <a:t>the</a:t>
            </a:r>
            <a:r>
              <a:rPr lang="de-DE" sz="1600" dirty="0" smtClean="0"/>
              <a:t> </a:t>
            </a:r>
            <a:r>
              <a:rPr lang="de-DE" sz="1600" dirty="0" err="1" smtClean="0"/>
              <a:t>NLoS</a:t>
            </a:r>
            <a:r>
              <a:rPr lang="de-DE" sz="1600" dirty="0" smtClean="0"/>
              <a:t> </a:t>
            </a:r>
            <a:r>
              <a:rPr lang="de-DE" sz="1600" dirty="0" err="1" smtClean="0"/>
              <a:t>path</a:t>
            </a:r>
            <a:r>
              <a:rPr lang="de-DE" sz="1600" dirty="0" smtClean="0"/>
              <a:t> </a:t>
            </a:r>
            <a:r>
              <a:rPr lang="de-DE" sz="1600" dirty="0" err="1" smtClean="0"/>
              <a:t>with</a:t>
            </a:r>
            <a:r>
              <a:rPr lang="de-DE" sz="1600" dirty="0" smtClean="0"/>
              <a:t> </a:t>
            </a:r>
            <a:r>
              <a:rPr lang="de-DE" sz="1600" dirty="0" err="1" smtClean="0"/>
              <a:t>reflection</a:t>
            </a:r>
            <a:r>
              <a:rPr lang="de-DE" sz="1600" dirty="0" smtClean="0"/>
              <a:t> on </a:t>
            </a:r>
            <a:r>
              <a:rPr lang="de-DE" sz="1600" dirty="0" err="1" smtClean="0"/>
              <a:t>the</a:t>
            </a:r>
            <a:r>
              <a:rPr lang="de-DE" sz="1600" dirty="0" smtClean="0"/>
              <a:t> </a:t>
            </a:r>
            <a:r>
              <a:rPr lang="de-DE" sz="1600" dirty="0" err="1" smtClean="0"/>
              <a:t>ceiling</a:t>
            </a:r>
            <a:r>
              <a:rPr lang="de-DE" sz="1600" dirty="0" smtClean="0"/>
              <a:t>.</a:t>
            </a:r>
          </a:p>
          <a:p>
            <a:pPr lvl="1">
              <a:buFont typeface="Wingdings" pitchFamily="2" charset="2"/>
              <a:buChar char="§"/>
            </a:pPr>
            <a:r>
              <a:rPr lang="de-DE" sz="1200" dirty="0" smtClean="0"/>
              <a:t>The </a:t>
            </a:r>
            <a:r>
              <a:rPr lang="de-DE" sz="1200" dirty="0" err="1" smtClean="0"/>
              <a:t>short</a:t>
            </a:r>
            <a:r>
              <a:rPr lang="de-DE" sz="1200" dirty="0" smtClean="0"/>
              <a:t> </a:t>
            </a:r>
            <a:r>
              <a:rPr lang="de-DE" sz="1200" dirty="0" err="1" smtClean="0"/>
              <a:t>distance</a:t>
            </a:r>
            <a:r>
              <a:rPr lang="de-DE" sz="1200" dirty="0" smtClean="0"/>
              <a:t> </a:t>
            </a:r>
            <a:r>
              <a:rPr lang="de-DE" sz="1200" dirty="0" err="1" smtClean="0"/>
              <a:t>compensates</a:t>
            </a:r>
            <a:r>
              <a:rPr lang="de-DE" sz="1200" dirty="0" smtClean="0"/>
              <a:t> </a:t>
            </a:r>
            <a:r>
              <a:rPr lang="de-DE" sz="1200" dirty="0" err="1" smtClean="0"/>
              <a:t>for</a:t>
            </a:r>
            <a:r>
              <a:rPr lang="de-DE" sz="1200" dirty="0" smtClean="0"/>
              <a:t> </a:t>
            </a:r>
            <a:r>
              <a:rPr lang="de-DE" sz="1200" dirty="0" err="1" smtClean="0"/>
              <a:t>the</a:t>
            </a:r>
            <a:r>
              <a:rPr lang="de-DE" sz="1200" dirty="0" smtClean="0"/>
              <a:t> </a:t>
            </a:r>
            <a:r>
              <a:rPr lang="de-DE" sz="1200" dirty="0" err="1" smtClean="0"/>
              <a:t>reflection</a:t>
            </a:r>
            <a:r>
              <a:rPr lang="de-DE" sz="1200" dirty="0" smtClean="0"/>
              <a:t> </a:t>
            </a:r>
            <a:r>
              <a:rPr lang="de-DE" sz="1200" dirty="0" err="1" smtClean="0"/>
              <a:t>loss</a:t>
            </a:r>
            <a:r>
              <a:rPr lang="de-DE" sz="1200" dirty="0" smtClean="0"/>
              <a:t>.</a:t>
            </a:r>
          </a:p>
          <a:p>
            <a:pPr lvl="1">
              <a:buFont typeface="Wingdings" pitchFamily="2" charset="2"/>
              <a:buChar char="§"/>
            </a:pPr>
            <a:r>
              <a:rPr lang="de-DE" sz="1200" dirty="0" smtClean="0"/>
              <a:t>The </a:t>
            </a:r>
            <a:r>
              <a:rPr lang="de-DE" sz="1200" dirty="0" err="1" smtClean="0"/>
              <a:t>AoD</a:t>
            </a:r>
            <a:r>
              <a:rPr lang="de-DE" sz="1200" dirty="0" smtClean="0"/>
              <a:t>/</a:t>
            </a:r>
            <a:r>
              <a:rPr lang="de-DE" sz="1200" dirty="0" err="1" smtClean="0"/>
              <a:t>AoA</a:t>
            </a:r>
            <a:r>
              <a:rPr lang="de-DE" sz="1200" dirty="0" smtClean="0"/>
              <a:t> </a:t>
            </a:r>
            <a:r>
              <a:rPr lang="de-DE" sz="1200" dirty="0" err="1" smtClean="0"/>
              <a:t>elevations</a:t>
            </a:r>
            <a:r>
              <a:rPr lang="de-DE" sz="1200" dirty="0" smtClean="0"/>
              <a:t> </a:t>
            </a:r>
            <a:r>
              <a:rPr lang="de-DE" sz="1200" dirty="0" err="1" smtClean="0"/>
              <a:t>are</a:t>
            </a:r>
            <a:r>
              <a:rPr lang="de-DE" sz="1200" dirty="0" smtClean="0"/>
              <a:t> </a:t>
            </a:r>
            <a:r>
              <a:rPr lang="de-DE" sz="1200" dirty="0" err="1" smtClean="0"/>
              <a:t>far</a:t>
            </a:r>
            <a:r>
              <a:rPr lang="de-DE" sz="1200" dirty="0" smtClean="0"/>
              <a:t> </a:t>
            </a:r>
            <a:r>
              <a:rPr lang="de-DE" sz="1200" dirty="0" err="1" smtClean="0"/>
              <a:t>from</a:t>
            </a:r>
            <a:r>
              <a:rPr lang="de-DE" sz="1200" dirty="0" smtClean="0"/>
              <a:t> </a:t>
            </a:r>
            <a:r>
              <a:rPr lang="de-DE" sz="1200" dirty="0" err="1" smtClean="0"/>
              <a:t>the</a:t>
            </a:r>
            <a:r>
              <a:rPr lang="de-DE" sz="1200" dirty="0" smtClean="0"/>
              <a:t> </a:t>
            </a:r>
            <a:r>
              <a:rPr lang="de-DE" sz="1200" dirty="0" err="1" smtClean="0"/>
              <a:t>horizonal</a:t>
            </a:r>
            <a:r>
              <a:rPr lang="de-DE" sz="1200" dirty="0" smtClean="0"/>
              <a:t> </a:t>
            </a:r>
            <a:r>
              <a:rPr lang="de-DE" sz="1200" dirty="0" err="1" smtClean="0"/>
              <a:t>direction</a:t>
            </a:r>
            <a:r>
              <a:rPr lang="de-DE" sz="1200" dirty="0" smtClean="0"/>
              <a:t>, </a:t>
            </a:r>
            <a:r>
              <a:rPr lang="de-DE" sz="1200" dirty="0" err="1" smtClean="0"/>
              <a:t>which</a:t>
            </a:r>
            <a:r>
              <a:rPr lang="de-DE" sz="1200" dirty="0" smtClean="0"/>
              <a:t> </a:t>
            </a:r>
            <a:r>
              <a:rPr lang="de-DE" sz="1200" dirty="0" err="1" smtClean="0"/>
              <a:t>reduces</a:t>
            </a:r>
            <a:r>
              <a:rPr lang="de-DE" sz="1200" dirty="0" smtClean="0"/>
              <a:t> </a:t>
            </a:r>
            <a:r>
              <a:rPr lang="de-DE" sz="1200" dirty="0" err="1" smtClean="0"/>
              <a:t>the</a:t>
            </a:r>
            <a:r>
              <a:rPr lang="de-DE" sz="1200" dirty="0" smtClean="0"/>
              <a:t> </a:t>
            </a:r>
            <a:r>
              <a:rPr lang="de-DE" sz="1200" dirty="0" err="1" smtClean="0"/>
              <a:t>interference</a:t>
            </a:r>
            <a:r>
              <a:rPr lang="de-DE" sz="1200" dirty="0" smtClean="0"/>
              <a:t> on </a:t>
            </a:r>
            <a:r>
              <a:rPr lang="de-DE" sz="1200" dirty="0" err="1" smtClean="0"/>
              <a:t>the</a:t>
            </a:r>
            <a:r>
              <a:rPr lang="de-DE" sz="1200" dirty="0" smtClean="0"/>
              <a:t> </a:t>
            </a:r>
            <a:r>
              <a:rPr lang="de-DE" sz="1200" dirty="0" err="1" smtClean="0"/>
              <a:t>LoS</a:t>
            </a:r>
            <a:r>
              <a:rPr lang="de-DE" sz="1200" dirty="0" smtClean="0"/>
              <a:t> </a:t>
            </a:r>
            <a:r>
              <a:rPr lang="de-DE" sz="1200" dirty="0" err="1" smtClean="0"/>
              <a:t>paths</a:t>
            </a:r>
            <a:r>
              <a:rPr lang="de-DE" sz="1200" dirty="0" smtClean="0"/>
              <a:t>.</a:t>
            </a:r>
          </a:p>
          <a:p>
            <a:pPr>
              <a:buFont typeface="Wingdings" pitchFamily="2" charset="2"/>
              <a:buChar char="§"/>
            </a:pPr>
            <a:endParaRPr lang="de-DE" sz="1600" dirty="0" smtClean="0"/>
          </a:p>
          <a:p>
            <a:pPr>
              <a:buFont typeface="Wingdings" pitchFamily="2" charset="2"/>
              <a:buChar char="§"/>
            </a:pPr>
            <a:r>
              <a:rPr lang="de-DE" sz="1600" dirty="0" err="1" smtClean="0"/>
              <a:t>Criterion</a:t>
            </a:r>
            <a:r>
              <a:rPr lang="de-DE" sz="1600" dirty="0" smtClean="0"/>
              <a:t>: </a:t>
            </a:r>
            <a:r>
              <a:rPr lang="de-DE" sz="1600" dirty="0" err="1" smtClean="0"/>
              <a:t>the</a:t>
            </a:r>
            <a:r>
              <a:rPr lang="de-DE" sz="1600" dirty="0" smtClean="0"/>
              <a:t> </a:t>
            </a:r>
            <a:r>
              <a:rPr lang="de-DE" sz="1600" dirty="0" err="1" smtClean="0"/>
              <a:t>elevation</a:t>
            </a:r>
            <a:r>
              <a:rPr lang="de-DE" sz="1600" dirty="0" smtClean="0"/>
              <a:t> (</a:t>
            </a:r>
            <a:r>
              <a:rPr lang="el-GR" sz="1600" dirty="0" smtClean="0"/>
              <a:t>θ</a:t>
            </a:r>
            <a:r>
              <a:rPr lang="de-DE" sz="1600" dirty="0" smtClean="0"/>
              <a:t>) </a:t>
            </a:r>
            <a:r>
              <a:rPr lang="de-DE" sz="1600" dirty="0" err="1" smtClean="0"/>
              <a:t>is</a:t>
            </a:r>
            <a:r>
              <a:rPr lang="de-DE" sz="1600" dirty="0" smtClean="0"/>
              <a:t> </a:t>
            </a:r>
            <a:r>
              <a:rPr lang="de-DE" sz="1600" dirty="0" err="1" smtClean="0"/>
              <a:t>at</a:t>
            </a:r>
            <a:r>
              <a:rPr lang="de-DE" sz="1600" dirty="0" smtClean="0"/>
              <a:t> least 2 </a:t>
            </a:r>
            <a:r>
              <a:rPr lang="de-DE" sz="1600" dirty="0" err="1" smtClean="0"/>
              <a:t>times</a:t>
            </a:r>
            <a:r>
              <a:rPr lang="de-DE" sz="1600" dirty="0" smtClean="0"/>
              <a:t> Half-Power-</a:t>
            </a:r>
            <a:r>
              <a:rPr lang="de-DE" sz="1600" dirty="0" err="1" smtClean="0"/>
              <a:t>Beamwith</a:t>
            </a:r>
            <a:r>
              <a:rPr lang="de-DE" sz="1600" dirty="0" smtClean="0"/>
              <a:t> </a:t>
            </a:r>
            <a:r>
              <a:rPr lang="de-DE" sz="1600" dirty="0" err="1" smtClean="0"/>
              <a:t>away</a:t>
            </a:r>
            <a:r>
              <a:rPr lang="de-DE" sz="1600" dirty="0" smtClean="0"/>
              <a:t> </a:t>
            </a:r>
            <a:r>
              <a:rPr lang="de-DE" sz="1600" dirty="0" err="1" smtClean="0"/>
              <a:t>from</a:t>
            </a:r>
            <a:r>
              <a:rPr lang="de-DE" sz="1600" dirty="0" smtClean="0"/>
              <a:t> </a:t>
            </a:r>
            <a:r>
              <a:rPr lang="de-DE" sz="1600" dirty="0" err="1" smtClean="0"/>
              <a:t>the</a:t>
            </a:r>
            <a:r>
              <a:rPr lang="de-DE" sz="1600" dirty="0" smtClean="0"/>
              <a:t> horizontal </a:t>
            </a:r>
            <a:r>
              <a:rPr lang="de-DE" sz="1600" dirty="0" err="1" smtClean="0"/>
              <a:t>direction</a:t>
            </a:r>
            <a:r>
              <a:rPr lang="de-DE" sz="1600" dirty="0" smtClean="0"/>
              <a:t>. </a:t>
            </a:r>
          </a:p>
          <a:p>
            <a:pPr>
              <a:buFont typeface="Wingdings" pitchFamily="2" charset="2"/>
              <a:buChar char="§"/>
            </a:pPr>
            <a:endParaRPr lang="de-DE" sz="1600" dirty="0" smtClean="0"/>
          </a:p>
          <a:p>
            <a:pPr>
              <a:buFont typeface="Wingdings" pitchFamily="2" charset="2"/>
              <a:buChar char="§"/>
            </a:pPr>
            <a:r>
              <a:rPr lang="de-DE" sz="1600" dirty="0" err="1" smtClean="0"/>
              <a:t>Otherwise</a:t>
            </a:r>
            <a:r>
              <a:rPr lang="de-DE" sz="1600" dirty="0" smtClean="0"/>
              <a:t> </a:t>
            </a:r>
            <a:r>
              <a:rPr lang="de-DE" sz="1600" dirty="0" err="1" smtClean="0"/>
              <a:t>we</a:t>
            </a:r>
            <a:r>
              <a:rPr lang="de-DE" sz="1600" dirty="0" smtClean="0"/>
              <a:t> </a:t>
            </a:r>
            <a:r>
              <a:rPr lang="de-DE" sz="1600" dirty="0" err="1" smtClean="0"/>
              <a:t>select</a:t>
            </a:r>
            <a:r>
              <a:rPr lang="de-DE" sz="1600" dirty="0" smtClean="0"/>
              <a:t> </a:t>
            </a:r>
            <a:r>
              <a:rPr lang="de-DE" sz="1600" dirty="0" err="1" smtClean="0"/>
              <a:t>the</a:t>
            </a:r>
            <a:r>
              <a:rPr lang="de-DE" sz="1600" dirty="0" smtClean="0"/>
              <a:t> </a:t>
            </a:r>
            <a:r>
              <a:rPr lang="de-DE" sz="1600" dirty="0" err="1" smtClean="0"/>
              <a:t>LoS</a:t>
            </a:r>
            <a:r>
              <a:rPr lang="de-DE" sz="1600" dirty="0" smtClean="0"/>
              <a:t> </a:t>
            </a:r>
            <a:r>
              <a:rPr lang="de-DE" sz="1600" dirty="0" err="1" smtClean="0"/>
              <a:t>path</a:t>
            </a:r>
            <a:r>
              <a:rPr lang="de-DE" sz="1600" dirty="0" smtClean="0"/>
              <a:t>.</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Würfel 6"/>
          <p:cNvSpPr/>
          <p:nvPr/>
        </p:nvSpPr>
        <p:spPr bwMode="auto">
          <a:xfrm>
            <a:off x="4560479" y="3206172"/>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9" name="Würfel 8"/>
          <p:cNvSpPr/>
          <p:nvPr/>
        </p:nvSpPr>
        <p:spPr bwMode="auto">
          <a:xfrm>
            <a:off x="5937725" y="3211923"/>
            <a:ext cx="1276709" cy="2104845"/>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0" name="Gerade Verbindung 9"/>
          <p:cNvCxnSpPr/>
          <p:nvPr/>
        </p:nvCxnSpPr>
        <p:spPr bwMode="auto">
          <a:xfrm>
            <a:off x="4632385" y="2415396"/>
            <a:ext cx="3959524" cy="0"/>
          </a:xfrm>
          <a:prstGeom prst="line">
            <a:avLst/>
          </a:prstGeom>
          <a:solidFill>
            <a:schemeClr val="accent1"/>
          </a:solidFill>
          <a:ln w="28575" cap="flat" cmpd="sng" algn="ctr">
            <a:solidFill>
              <a:schemeClr val="tx1"/>
            </a:solidFill>
            <a:prstDash val="solid"/>
            <a:round/>
            <a:headEnd type="none" w="sm" len="sm"/>
            <a:tailEnd type="none" w="sm" len="sm"/>
          </a:ln>
          <a:effectLst/>
        </p:spPr>
      </p:cxnSp>
      <p:grpSp>
        <p:nvGrpSpPr>
          <p:cNvPr id="19" name="Gruppieren 18"/>
          <p:cNvGrpSpPr/>
          <p:nvPr/>
        </p:nvGrpSpPr>
        <p:grpSpPr>
          <a:xfrm>
            <a:off x="5101089" y="2884098"/>
            <a:ext cx="270294" cy="457696"/>
            <a:chOff x="7277819" y="3180272"/>
            <a:chExt cx="270294" cy="457696"/>
          </a:xfrm>
        </p:grpSpPr>
        <p:sp>
          <p:nvSpPr>
            <p:cNvPr id="20" name="Gleichschenkliges Dreieck 19"/>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1" name="Gleichschenkliges Dreieck 20"/>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2" name="Gruppieren 21"/>
          <p:cNvGrpSpPr/>
          <p:nvPr/>
        </p:nvGrpSpPr>
        <p:grpSpPr>
          <a:xfrm>
            <a:off x="6533073" y="2927230"/>
            <a:ext cx="270294" cy="457696"/>
            <a:chOff x="7277819" y="3180272"/>
            <a:chExt cx="270294" cy="457696"/>
          </a:xfrm>
        </p:grpSpPr>
        <p:sp>
          <p:nvSpPr>
            <p:cNvPr id="23" name="Gleichschenkliges Dreieck 22"/>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4" name="Gleichschenkliges Dreieck 23"/>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grpSp>
        <p:nvGrpSpPr>
          <p:cNvPr id="25" name="Gruppieren 24"/>
          <p:cNvGrpSpPr/>
          <p:nvPr/>
        </p:nvGrpSpPr>
        <p:grpSpPr>
          <a:xfrm>
            <a:off x="7870167" y="2884097"/>
            <a:ext cx="270294" cy="457696"/>
            <a:chOff x="7277819" y="3180272"/>
            <a:chExt cx="270294" cy="457696"/>
          </a:xfrm>
        </p:grpSpPr>
        <p:sp>
          <p:nvSpPr>
            <p:cNvPr id="26" name="Gleichschenkliges Dreieck 25"/>
            <p:cNvSpPr/>
            <p:nvPr/>
          </p:nvSpPr>
          <p:spPr bwMode="auto">
            <a:xfrm>
              <a:off x="7280694" y="3407434"/>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7" name="Gleichschenkliges Dreieck 26"/>
            <p:cNvSpPr/>
            <p:nvPr/>
          </p:nvSpPr>
          <p:spPr bwMode="auto">
            <a:xfrm rot="10800000">
              <a:off x="7277819" y="3180272"/>
              <a:ext cx="267419" cy="230534"/>
            </a:xfrm>
            <a:prstGeom prst="triangl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grpSp>
      <p:sp>
        <p:nvSpPr>
          <p:cNvPr id="32" name="Textfeld 31"/>
          <p:cNvSpPr txBox="1"/>
          <p:nvPr/>
        </p:nvSpPr>
        <p:spPr>
          <a:xfrm>
            <a:off x="6556077" y="2053086"/>
            <a:ext cx="790601" cy="338554"/>
          </a:xfrm>
          <a:prstGeom prst="rect">
            <a:avLst/>
          </a:prstGeom>
          <a:noFill/>
        </p:spPr>
        <p:txBody>
          <a:bodyPr wrap="square" rtlCol="0">
            <a:spAutoFit/>
          </a:bodyPr>
          <a:lstStyle/>
          <a:p>
            <a:r>
              <a:rPr lang="de-DE" sz="1600" dirty="0" err="1" smtClean="0"/>
              <a:t>Ceiling</a:t>
            </a:r>
            <a:endParaRPr lang="de-DE" sz="1600" dirty="0"/>
          </a:p>
        </p:txBody>
      </p:sp>
      <p:cxnSp>
        <p:nvCxnSpPr>
          <p:cNvPr id="33" name="Gerade Verbindung 32"/>
          <p:cNvCxnSpPr>
            <a:stCxn id="21" idx="0"/>
          </p:cNvCxnSpPr>
          <p:nvPr/>
        </p:nvCxnSpPr>
        <p:spPr bwMode="auto">
          <a:xfrm flipV="1">
            <a:off x="5234798" y="2424022"/>
            <a:ext cx="691550" cy="690610"/>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34" name="Gerade Verbindung 33"/>
          <p:cNvCxnSpPr>
            <a:endCxn id="24" idx="0"/>
          </p:cNvCxnSpPr>
          <p:nvPr/>
        </p:nvCxnSpPr>
        <p:spPr bwMode="auto">
          <a:xfrm>
            <a:off x="5934974" y="2424022"/>
            <a:ext cx="731808" cy="733742"/>
          </a:xfrm>
          <a:prstGeom prst="line">
            <a:avLst/>
          </a:prstGeom>
          <a:solidFill>
            <a:schemeClr val="accent1"/>
          </a:solidFill>
          <a:ln w="28575" cap="flat" cmpd="sng" algn="ctr">
            <a:solidFill>
              <a:schemeClr val="accent2"/>
            </a:solidFill>
            <a:prstDash val="solid"/>
            <a:round/>
            <a:headEnd type="none" w="sm" len="sm"/>
            <a:tailEnd type="none" w="sm" len="sm"/>
          </a:ln>
          <a:effectLst/>
        </p:spPr>
      </p:cxnSp>
      <p:cxnSp>
        <p:nvCxnSpPr>
          <p:cNvPr id="35" name="Gerade Verbindung 34"/>
          <p:cNvCxnSpPr/>
          <p:nvPr/>
        </p:nvCxnSpPr>
        <p:spPr bwMode="auto">
          <a:xfrm>
            <a:off x="4718649" y="3114632"/>
            <a:ext cx="4183811" cy="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47" name="Gerade Verbindung 46"/>
          <p:cNvCxnSpPr>
            <a:stCxn id="20" idx="0"/>
          </p:cNvCxnSpPr>
          <p:nvPr/>
        </p:nvCxnSpPr>
        <p:spPr bwMode="auto">
          <a:xfrm flipV="1">
            <a:off x="5237674" y="2424022"/>
            <a:ext cx="1577194" cy="687238"/>
          </a:xfrm>
          <a:prstGeom prst="line">
            <a:avLst/>
          </a:prstGeom>
          <a:solidFill>
            <a:schemeClr val="accent1"/>
          </a:solidFill>
          <a:ln w="28575" cap="flat" cmpd="sng" algn="ctr">
            <a:solidFill>
              <a:schemeClr val="accent2"/>
            </a:solidFill>
            <a:prstDash val="dash"/>
            <a:round/>
            <a:headEnd type="none" w="sm" len="sm"/>
            <a:tailEnd type="none" w="sm" len="sm"/>
          </a:ln>
          <a:effectLst/>
        </p:spPr>
      </p:cxnSp>
      <p:cxnSp>
        <p:nvCxnSpPr>
          <p:cNvPr id="50" name="Gerade Verbindung 49"/>
          <p:cNvCxnSpPr>
            <a:stCxn id="26" idx="0"/>
          </p:cNvCxnSpPr>
          <p:nvPr/>
        </p:nvCxnSpPr>
        <p:spPr bwMode="auto">
          <a:xfrm flipH="1" flipV="1">
            <a:off x="6823496" y="2432649"/>
            <a:ext cx="1183256" cy="678610"/>
          </a:xfrm>
          <a:prstGeom prst="line">
            <a:avLst/>
          </a:prstGeom>
          <a:solidFill>
            <a:schemeClr val="accent1"/>
          </a:solidFill>
          <a:ln w="28575" cap="flat" cmpd="sng" algn="ctr">
            <a:solidFill>
              <a:schemeClr val="accent2"/>
            </a:solidFill>
            <a:prstDash val="dash"/>
            <a:round/>
            <a:headEnd type="none" w="sm" len="sm"/>
            <a:tailEnd type="none" w="sm" len="sm"/>
          </a:ln>
          <a:effectLst/>
        </p:spPr>
      </p:cxnSp>
      <p:sp>
        <p:nvSpPr>
          <p:cNvPr id="58" name="Bogen 57"/>
          <p:cNvSpPr/>
          <p:nvPr/>
        </p:nvSpPr>
        <p:spPr bwMode="auto">
          <a:xfrm>
            <a:off x="4767014" y="2652193"/>
            <a:ext cx="914400" cy="914400"/>
          </a:xfrm>
          <a:prstGeom prst="arc">
            <a:avLst>
              <a:gd name="adj1" fmla="val 18890174"/>
              <a:gd name="adj2"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59" name="Bogen 58"/>
          <p:cNvSpPr/>
          <p:nvPr/>
        </p:nvSpPr>
        <p:spPr bwMode="auto">
          <a:xfrm>
            <a:off x="4863076" y="2644248"/>
            <a:ext cx="914400" cy="914400"/>
          </a:xfrm>
          <a:prstGeom prst="arc">
            <a:avLst>
              <a:gd name="adj1" fmla="val 19988078"/>
              <a:gd name="adj2" fmla="val 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60" name="Textfeld 59"/>
          <p:cNvSpPr txBox="1"/>
          <p:nvPr/>
        </p:nvSpPr>
        <p:spPr>
          <a:xfrm>
            <a:off x="5279366" y="2553419"/>
            <a:ext cx="351378" cy="338554"/>
          </a:xfrm>
          <a:prstGeom prst="rect">
            <a:avLst/>
          </a:prstGeom>
          <a:noFill/>
        </p:spPr>
        <p:txBody>
          <a:bodyPr wrap="none" rtlCol="0">
            <a:spAutoFit/>
          </a:bodyPr>
          <a:lstStyle/>
          <a:p>
            <a:r>
              <a:rPr lang="el-GR" sz="1600" dirty="0" smtClean="0"/>
              <a:t>θ</a:t>
            </a:r>
            <a:r>
              <a:rPr lang="de-DE" sz="1600" baseline="-25000" dirty="0" smtClean="0"/>
              <a:t>1</a:t>
            </a:r>
            <a:endParaRPr lang="de-DE" sz="1600" baseline="-25000" dirty="0"/>
          </a:p>
        </p:txBody>
      </p:sp>
      <p:sp>
        <p:nvSpPr>
          <p:cNvPr id="61" name="Textfeld 60"/>
          <p:cNvSpPr txBox="1"/>
          <p:nvPr/>
        </p:nvSpPr>
        <p:spPr>
          <a:xfrm>
            <a:off x="5819955" y="2826587"/>
            <a:ext cx="351378" cy="338554"/>
          </a:xfrm>
          <a:prstGeom prst="rect">
            <a:avLst/>
          </a:prstGeom>
          <a:noFill/>
        </p:spPr>
        <p:txBody>
          <a:bodyPr wrap="none" rtlCol="0">
            <a:spAutoFit/>
          </a:bodyPr>
          <a:lstStyle/>
          <a:p>
            <a:r>
              <a:rPr lang="el-GR" sz="1600" dirty="0" smtClean="0"/>
              <a:t>θ</a:t>
            </a:r>
            <a:r>
              <a:rPr lang="de-DE" sz="1600" baseline="-25000" dirty="0" smtClean="0"/>
              <a:t>2</a:t>
            </a:r>
            <a:endParaRPr lang="de-DE" sz="1600"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par>
                                <p:cTn id="11" presetID="10" presetClass="entr" presetSubtype="0" fill="hold" nodeType="with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childTnLst>
                                </p:cTn>
                              </p:par>
                              <p:par>
                                <p:cTn id="14" presetID="10" presetClass="entr" presetSubtype="0" fill="hold" nodeType="with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fade">
                                      <p:cBhvr>
                                        <p:cTn id="16" dur="500"/>
                                        <p:tgtEl>
                                          <p:spTgt spid="50"/>
                                        </p:tgtEl>
                                      </p:cBhvr>
                                    </p:animEffect>
                                  </p:childTnLst>
                                </p:cTn>
                              </p:par>
                              <p:par>
                                <p:cTn id="17" presetID="10"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5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fade">
                                      <p:cBhvr>
                                        <p:cTn id="2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59" grpId="0" animBg="1"/>
      <p:bldP spid="6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eng.IFNDOM\Documents\projects\datacenter\Raytracer\data&amp;result\figures\scenario_illustration\scenario2.emf"/>
          <p:cNvPicPr>
            <a:picLocks noChangeAspect="1" noChangeArrowheads="1"/>
          </p:cNvPicPr>
          <p:nvPr/>
        </p:nvPicPr>
        <p:blipFill>
          <a:blip r:embed="rId2" cstate="print"/>
          <a:srcRect l="16143" t="6919" r="12637" b="14277"/>
          <a:stretch>
            <a:fillRect/>
          </a:stretch>
        </p:blipFill>
        <p:spPr bwMode="auto">
          <a:xfrm>
            <a:off x="4574749" y="2351737"/>
            <a:ext cx="3775620" cy="2694718"/>
          </a:xfrm>
          <a:prstGeom prst="rect">
            <a:avLst/>
          </a:prstGeom>
          <a:noFill/>
        </p:spPr>
      </p:pic>
      <p:sp>
        <p:nvSpPr>
          <p:cNvPr id="2" name="Titel 1"/>
          <p:cNvSpPr>
            <a:spLocks noGrp="1"/>
          </p:cNvSpPr>
          <p:nvPr>
            <p:ph type="title"/>
          </p:nvPr>
        </p:nvSpPr>
        <p:spPr/>
        <p:txBody>
          <a:bodyPr/>
          <a:lstStyle/>
          <a:p>
            <a:r>
              <a:rPr lang="de-DE" dirty="0" smtClean="0"/>
              <a:t>Simulation Environment</a:t>
            </a:r>
            <a:endParaRPr lang="de-DE"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pic>
        <p:nvPicPr>
          <p:cNvPr id="8" name="Picture 2" descr="http://www.enterprisetech.com/wp-content/uploads/2014/11/SIO_DataCenter_Rows1.jpg"/>
          <p:cNvPicPr>
            <a:picLocks noChangeAspect="1" noChangeArrowheads="1"/>
          </p:cNvPicPr>
          <p:nvPr/>
        </p:nvPicPr>
        <p:blipFill>
          <a:blip r:embed="rId3" cstate="print"/>
          <a:stretch>
            <a:fillRect/>
          </a:stretch>
        </p:blipFill>
        <p:spPr bwMode="auto">
          <a:xfrm>
            <a:off x="439780" y="2441275"/>
            <a:ext cx="3590557" cy="2394927"/>
          </a:xfrm>
          <a:prstGeom prst="rect">
            <a:avLst/>
          </a:prstGeom>
          <a:noFill/>
          <a:ln>
            <a:noFill/>
          </a:ln>
        </p:spPr>
      </p:pic>
      <p:sp>
        <p:nvSpPr>
          <p:cNvPr id="9" name="Textfeld 8"/>
          <p:cNvSpPr txBox="1"/>
          <p:nvPr/>
        </p:nvSpPr>
        <p:spPr>
          <a:xfrm>
            <a:off x="4909371" y="1749794"/>
            <a:ext cx="1215782"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smtClean="0"/>
              <a:t>Transmitter</a:t>
            </a:r>
            <a:endParaRPr lang="de-DE" sz="1600" dirty="0"/>
          </a:p>
        </p:txBody>
      </p:sp>
      <p:sp>
        <p:nvSpPr>
          <p:cNvPr id="10" name="Textfeld 9"/>
          <p:cNvSpPr txBox="1"/>
          <p:nvPr/>
        </p:nvSpPr>
        <p:spPr>
          <a:xfrm>
            <a:off x="6648719" y="1749793"/>
            <a:ext cx="992579"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smtClean="0"/>
              <a:t>Receiver</a:t>
            </a:r>
            <a:endParaRPr lang="de-DE" sz="1600" dirty="0"/>
          </a:p>
        </p:txBody>
      </p:sp>
      <p:sp>
        <p:nvSpPr>
          <p:cNvPr id="11" name="Textfeld 10"/>
          <p:cNvSpPr txBox="1"/>
          <p:nvPr/>
        </p:nvSpPr>
        <p:spPr>
          <a:xfrm>
            <a:off x="7950365" y="1754735"/>
            <a:ext cx="821059"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err="1" smtClean="0"/>
              <a:t>Casing</a:t>
            </a:r>
            <a:endParaRPr lang="de-DE" sz="1600" dirty="0"/>
          </a:p>
        </p:txBody>
      </p:sp>
      <p:sp>
        <p:nvSpPr>
          <p:cNvPr id="12" name="Textfeld 11"/>
          <p:cNvSpPr txBox="1"/>
          <p:nvPr/>
        </p:nvSpPr>
        <p:spPr>
          <a:xfrm>
            <a:off x="4607697" y="5377828"/>
            <a:ext cx="574581"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smtClean="0"/>
              <a:t>Wall</a:t>
            </a:r>
            <a:endParaRPr lang="de-DE" sz="1600" dirty="0"/>
          </a:p>
        </p:txBody>
      </p:sp>
      <p:sp>
        <p:nvSpPr>
          <p:cNvPr id="13" name="Textfeld 12"/>
          <p:cNvSpPr txBox="1"/>
          <p:nvPr/>
        </p:nvSpPr>
        <p:spPr>
          <a:xfrm>
            <a:off x="6576794" y="5403708"/>
            <a:ext cx="1745991" cy="338554"/>
          </a:xfrm>
          <a:prstGeom prst="rect">
            <a:avLst/>
          </a:prstGeom>
          <a:solidFill>
            <a:srgbClr val="C00000"/>
          </a:solidFill>
          <a:ln>
            <a:noFill/>
          </a:ln>
        </p:spPr>
        <p:style>
          <a:lnRef idx="1">
            <a:schemeClr val="accent2"/>
          </a:lnRef>
          <a:fillRef idx="3">
            <a:schemeClr val="accent2"/>
          </a:fillRef>
          <a:effectRef idx="2">
            <a:schemeClr val="accent2"/>
          </a:effectRef>
          <a:fontRef idx="minor">
            <a:schemeClr val="lt1"/>
          </a:fontRef>
        </p:style>
        <p:txBody>
          <a:bodyPr wrap="none" rtlCol="0">
            <a:spAutoFit/>
          </a:bodyPr>
          <a:lstStyle/>
          <a:p>
            <a:r>
              <a:rPr lang="de-DE" sz="1600" dirty="0" smtClean="0"/>
              <a:t>Propagation </a:t>
            </a:r>
            <a:r>
              <a:rPr lang="de-DE" sz="1600" dirty="0" err="1" smtClean="0"/>
              <a:t>path</a:t>
            </a:r>
            <a:endParaRPr lang="de-DE" sz="1600" dirty="0"/>
          </a:p>
        </p:txBody>
      </p:sp>
      <p:cxnSp>
        <p:nvCxnSpPr>
          <p:cNvPr id="14" name="Gerade Verbindung 13"/>
          <p:cNvCxnSpPr>
            <a:stCxn id="9" idx="2"/>
          </p:cNvCxnSpPr>
          <p:nvPr/>
        </p:nvCxnSpPr>
        <p:spPr>
          <a:xfrm flipH="1">
            <a:off x="4960189" y="2088348"/>
            <a:ext cx="557073" cy="1664143"/>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cxnSp>
        <p:nvCxnSpPr>
          <p:cNvPr id="15" name="Gerade Verbindung 14"/>
          <p:cNvCxnSpPr>
            <a:stCxn id="10" idx="2"/>
          </p:cNvCxnSpPr>
          <p:nvPr/>
        </p:nvCxnSpPr>
        <p:spPr>
          <a:xfrm flipH="1">
            <a:off x="6254151" y="2088347"/>
            <a:ext cx="890858" cy="2569917"/>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cxnSp>
        <p:nvCxnSpPr>
          <p:cNvPr id="16" name="Gerade Verbindung 15"/>
          <p:cNvCxnSpPr>
            <a:endCxn id="11" idx="2"/>
          </p:cNvCxnSpPr>
          <p:nvPr/>
        </p:nvCxnSpPr>
        <p:spPr>
          <a:xfrm flipV="1">
            <a:off x="7539486" y="2093289"/>
            <a:ext cx="821409" cy="1788598"/>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cxnSp>
        <p:nvCxnSpPr>
          <p:cNvPr id="17" name="Gerade Verbindung 16"/>
          <p:cNvCxnSpPr>
            <a:endCxn id="12" idx="0"/>
          </p:cNvCxnSpPr>
          <p:nvPr/>
        </p:nvCxnSpPr>
        <p:spPr>
          <a:xfrm>
            <a:off x="4830792" y="3441940"/>
            <a:ext cx="64196" cy="1935888"/>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cxnSp>
        <p:nvCxnSpPr>
          <p:cNvPr id="18" name="Gerade Verbindung 17"/>
          <p:cNvCxnSpPr>
            <a:endCxn id="13" idx="0"/>
          </p:cNvCxnSpPr>
          <p:nvPr/>
        </p:nvCxnSpPr>
        <p:spPr>
          <a:xfrm>
            <a:off x="7004649" y="4330460"/>
            <a:ext cx="445141" cy="1073248"/>
          </a:xfrm>
          <a:prstGeom prst="line">
            <a:avLst/>
          </a:prstGeom>
          <a:ln>
            <a:solidFill>
              <a:srgbClr val="C00000"/>
            </a:solidFill>
            <a:tailEnd type="none"/>
          </a:ln>
        </p:spPr>
        <p:style>
          <a:lnRef idx="1">
            <a:schemeClr val="accent2"/>
          </a:lnRef>
          <a:fillRef idx="3">
            <a:schemeClr val="accent2"/>
          </a:fillRef>
          <a:effectRef idx="2">
            <a:schemeClr val="accent2"/>
          </a:effectRef>
          <a:fontRef idx="minor">
            <a:schemeClr val="lt1"/>
          </a:fontRef>
        </p:style>
      </p:cxnSp>
      <p:sp>
        <p:nvSpPr>
          <p:cNvPr id="19" name="Textfeld 18"/>
          <p:cNvSpPr txBox="1"/>
          <p:nvPr/>
        </p:nvSpPr>
        <p:spPr>
          <a:xfrm>
            <a:off x="287659" y="4991542"/>
            <a:ext cx="3714998" cy="646331"/>
          </a:xfrm>
          <a:prstGeom prst="rect">
            <a:avLst/>
          </a:prstGeom>
          <a:noFill/>
        </p:spPr>
        <p:txBody>
          <a:bodyPr wrap="square" rtlCol="0">
            <a:spAutoFit/>
          </a:bodyPr>
          <a:lstStyle/>
          <a:p>
            <a:r>
              <a:rPr lang="de-DE" dirty="0" err="1" smtClean="0"/>
              <a:t>Typical</a:t>
            </a:r>
            <a:r>
              <a:rPr lang="de-DE" dirty="0" smtClean="0"/>
              <a:t> </a:t>
            </a:r>
            <a:r>
              <a:rPr lang="de-DE" dirty="0" err="1" smtClean="0"/>
              <a:t>data</a:t>
            </a:r>
            <a:r>
              <a:rPr lang="de-DE" dirty="0" smtClean="0"/>
              <a:t> </a:t>
            </a:r>
            <a:r>
              <a:rPr lang="de-DE" dirty="0" err="1" smtClean="0"/>
              <a:t>center</a:t>
            </a:r>
            <a:r>
              <a:rPr lang="de-DE" dirty="0" smtClean="0"/>
              <a:t> (</a:t>
            </a:r>
            <a:r>
              <a:rPr lang="de-DE" dirty="0" err="1" smtClean="0"/>
              <a:t>source</a:t>
            </a:r>
            <a:r>
              <a:rPr lang="de-DE" dirty="0" smtClean="0"/>
              <a:t>: http://www.enterprisetech.com/wp-content/uploads/2014/11/SIO_DataCenter_Rows1.jpg)</a:t>
            </a:r>
            <a:endParaRPr lang="de-DE" dirty="0"/>
          </a:p>
        </p:txBody>
      </p:sp>
      <p:sp>
        <p:nvSpPr>
          <p:cNvPr id="20" name="Textfeld 19"/>
          <p:cNvSpPr txBox="1"/>
          <p:nvPr/>
        </p:nvSpPr>
        <p:spPr>
          <a:xfrm>
            <a:off x="3991154" y="5802700"/>
            <a:ext cx="1592103" cy="276999"/>
          </a:xfrm>
          <a:prstGeom prst="rect">
            <a:avLst/>
          </a:prstGeom>
          <a:noFill/>
        </p:spPr>
        <p:txBody>
          <a:bodyPr wrap="none" rtlCol="0">
            <a:spAutoFit/>
          </a:bodyPr>
          <a:lstStyle/>
          <a:p>
            <a:r>
              <a:rPr lang="de-DE" dirty="0" smtClean="0"/>
              <a:t>Ray </a:t>
            </a:r>
            <a:r>
              <a:rPr lang="de-DE" dirty="0" err="1" smtClean="0"/>
              <a:t>tracing</a:t>
            </a:r>
            <a:r>
              <a:rPr lang="de-DE" dirty="0" smtClean="0"/>
              <a:t> </a:t>
            </a:r>
            <a:r>
              <a:rPr lang="de-DE" dirty="0" err="1" smtClean="0"/>
              <a:t>simulation</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r>
              <a:rPr lang="de-DE" sz="1600" dirty="0" smtClean="0"/>
              <a:t>Motivation</a:t>
            </a:r>
          </a:p>
          <a:p>
            <a:r>
              <a:rPr lang="de-DE" sz="1600" b="1" dirty="0" smtClean="0"/>
              <a:t>Ray </a:t>
            </a:r>
            <a:r>
              <a:rPr lang="de-DE" sz="1600" b="1" dirty="0" err="1" smtClean="0"/>
              <a:t>Tracing</a:t>
            </a:r>
            <a:r>
              <a:rPr lang="de-DE" sz="1600" b="1" dirty="0" smtClean="0"/>
              <a:t> Simulation </a:t>
            </a:r>
            <a:r>
              <a:rPr lang="de-DE" sz="1600" b="1" dirty="0" err="1" smtClean="0"/>
              <a:t>Results</a:t>
            </a:r>
            <a:endParaRPr lang="de-DE" sz="1600" b="1" dirty="0" smtClean="0"/>
          </a:p>
          <a:p>
            <a:r>
              <a:rPr lang="de-DE" sz="1600" dirty="0" err="1" smtClean="0"/>
              <a:t>Stochastic</a:t>
            </a:r>
            <a:r>
              <a:rPr lang="de-DE" sz="1600" dirty="0" smtClean="0"/>
              <a:t> Channel Model</a:t>
            </a:r>
          </a:p>
          <a:p>
            <a:r>
              <a:rPr lang="de-DE" sz="1600" dirty="0" err="1" smtClean="0"/>
              <a:t>Conclusion</a:t>
            </a:r>
            <a:endParaRPr lang="de-DE" sz="1600" dirty="0"/>
          </a:p>
        </p:txBody>
      </p:sp>
      <p:sp>
        <p:nvSpPr>
          <p:cNvPr id="4" name="Datumsplatzhalter 3"/>
          <p:cNvSpPr>
            <a:spLocks noGrp="1"/>
          </p:cNvSpPr>
          <p:nvPr>
            <p:ph type="dt" sz="half" idx="10"/>
          </p:nvPr>
        </p:nvSpPr>
        <p:spPr/>
        <p:txBody>
          <a:bodyPr/>
          <a:lstStyle/>
          <a:p>
            <a:r>
              <a:rPr lang="en-US" dirty="0" smtClean="0"/>
              <a:t>Match 2015</a:t>
            </a:r>
          </a:p>
        </p:txBody>
      </p:sp>
      <p:sp>
        <p:nvSpPr>
          <p:cNvPr id="5" name="Fußzeilenplatzhalter 4"/>
          <p:cNvSpPr>
            <a:spLocks noGrp="1"/>
          </p:cNvSpPr>
          <p:nvPr>
            <p:ph type="ftr" sz="quarter" idx="11"/>
          </p:nvPr>
        </p:nvSpPr>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278</TotalTime>
  <Words>1400</Words>
  <Application>Microsoft Macintosh PowerPoint</Application>
  <PresentationFormat>On-screen Show (4:3)</PresentationFormat>
  <Paragraphs>370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Times New Roman</vt:lpstr>
      <vt:lpstr>Wingdings</vt:lpstr>
      <vt:lpstr>Arial</vt:lpstr>
      <vt:lpstr>IEEE-P802_15</vt:lpstr>
      <vt:lpstr>PowerPoint Presentation</vt:lpstr>
      <vt:lpstr>A Stochastic THz Channel Model in Wireless Data Centers</vt:lpstr>
      <vt:lpstr>Contents</vt:lpstr>
      <vt:lpstr>Motivation</vt:lpstr>
      <vt:lpstr>Radio Wave Propagation Paths [2,3]</vt:lpstr>
      <vt:lpstr>Selection of Propagation Path Type (1/2)</vt:lpstr>
      <vt:lpstr>Selection of Propagation Path Type (2/2)</vt:lpstr>
      <vt:lpstr>Simulation Environment</vt:lpstr>
      <vt:lpstr>Contents</vt:lpstr>
      <vt:lpstr>Statistical Characteristics With Type 1/2</vt:lpstr>
      <vt:lpstr>Impact of Directive Antenna</vt:lpstr>
      <vt:lpstr>Statistical Characteristics With Type 1/2</vt:lpstr>
      <vt:lpstr>Impact of Directive Antenna</vt:lpstr>
      <vt:lpstr>Statistical Characteristics With Type 3</vt:lpstr>
      <vt:lpstr>Statistical Characteristics With Type 3</vt:lpstr>
      <vt:lpstr>Contents</vt:lpstr>
      <vt:lpstr>Stochastic Channel Model</vt:lpstr>
      <vt:lpstr>Numbers of Paths</vt:lpstr>
      <vt:lpstr>Numbers of Paths</vt:lpstr>
      <vt:lpstr>Numbers of Paths</vt:lpstr>
      <vt:lpstr>Delay Distribution: type 1/2, Tx 1</vt:lpstr>
      <vt:lpstr>Delay Distribution: type 1/2, Tx 2</vt:lpstr>
      <vt:lpstr>Delay Distribution: type 3</vt:lpstr>
      <vt:lpstr>Delay-Pathloss Correlation: type 1/2, Tx 1</vt:lpstr>
      <vt:lpstr>Delay-Pathloss Correlation: type 1/2, Tx 2</vt:lpstr>
      <vt:lpstr>Delay-Pathloss Correlation: type 3</vt:lpstr>
      <vt:lpstr>Pathloss-Angle Correlation</vt:lpstr>
      <vt:lpstr>Stochastic Channel Example</vt:lpstr>
      <vt:lpstr>Validation via RMS Delay Spread</vt:lpstr>
      <vt:lpstr>Validation via RMS Angular Spread</vt:lpstr>
      <vt:lpstr>Contents</vt:lpstr>
      <vt:lpstr>Conclusion</vt:lpstr>
      <vt:lpstr>List of 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Bile Peng</cp:lastModifiedBy>
  <cp:revision>463</cp:revision>
  <cp:lastPrinted>1998-02-10T13:28:06Z</cp:lastPrinted>
  <dcterms:created xsi:type="dcterms:W3CDTF">2012-11-14T22:04:21Z</dcterms:created>
  <dcterms:modified xsi:type="dcterms:W3CDTF">2015-03-09T19:33:05Z</dcterms:modified>
</cp:coreProperties>
</file>