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71" r:id="rId2"/>
    <p:sldId id="256" r:id="rId3"/>
    <p:sldId id="257" r:id="rId4"/>
    <p:sldId id="259" r:id="rId5"/>
    <p:sldId id="260" r:id="rId6"/>
    <p:sldId id="261" r:id="rId7"/>
    <p:sldId id="262" r:id="rId8"/>
    <p:sldId id="263" r:id="rId9"/>
    <p:sldId id="264" r:id="rId10"/>
    <p:sldId id="265" r:id="rId11"/>
    <p:sldId id="266" r:id="rId12"/>
    <p:sldId id="267" r:id="rId13"/>
    <p:sldId id="268" r:id="rId14"/>
    <p:sldId id="269" r:id="rId15"/>
    <p:sldId id="272" r:id="rId16"/>
    <p:sldId id="273" r:id="rId17"/>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2A488322-F2BA-4B5B-9748-0D474271808F}" styleName="Mittlere Formatvorlage 3 - Akz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EC20E35-A176-4012-BC5E-935CFFF8708E}" styleName="Mittlere Formatvorlag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3"/>
    <p:restoredTop sz="94625"/>
  </p:normalViewPr>
  <p:slideViewPr>
    <p:cSldViewPr snapToGrid="0">
      <p:cViewPr varScale="1">
        <p:scale>
          <a:sx n="97" d="100"/>
          <a:sy n="97" d="100"/>
        </p:scale>
        <p:origin x="1480" y="184"/>
      </p:cViewPr>
      <p:guideLst>
        <p:guide orient="horz" pos="2160"/>
        <p:guide pos="2880"/>
      </p:guideLst>
    </p:cSldViewPr>
  </p:slideViewPr>
  <p:notesTextViewPr>
    <p:cViewPr>
      <p:scale>
        <a:sx n="100" d="100"/>
        <a:sy n="100" d="100"/>
      </p:scale>
      <p:origin x="0" y="0"/>
    </p:cViewPr>
  </p:notesTextViewPr>
  <p:notesViewPr>
    <p:cSldViewPr snapToGrid="0">
      <p:cViewPr varScale="1">
        <p:scale>
          <a:sx n="78" d="100"/>
          <a:sy n="78" d="100"/>
        </p:scale>
        <p:origin x="-4014" y="-114"/>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dirty="0" smtClean="0"/>
              <a:t>Bile Peng (TU </a:t>
            </a:r>
            <a:r>
              <a:rPr lang="en-US" dirty="0" err="1" smtClean="0"/>
              <a:t>Braunschweig</a:t>
            </a:r>
            <a:r>
              <a:rPr lang="en-US" dirty="0" smtClean="0"/>
              <a:t>)</a:t>
            </a:r>
            <a:endParaRPr lang="en-US" dirty="0"/>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dirty="0" smtClean="0"/>
              <a:t>Bile Peng (TU </a:t>
            </a:r>
            <a:r>
              <a:rPr lang="en-US" dirty="0" err="1" smtClean="0"/>
              <a:t>Braunschweig</a:t>
            </a:r>
            <a:r>
              <a:rPr lang="en-US" dirty="0" smtClean="0"/>
              <a:t>)</a:t>
            </a:r>
            <a:endParaRPr lang="en-US" dirty="0"/>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4AA6088-1FF0-4E53-845C-EFEDD1C948F8}" type="slidenum">
              <a:rPr lang="de-DE"/>
              <a:pPr/>
              <a:t>2</a:t>
            </a:fld>
            <a:endParaRPr lang="de-DE"/>
          </a:p>
        </p:txBody>
      </p:sp>
    </p:spTree>
    <p:extLst>
      <p:ext uri="{BB962C8B-B14F-4D97-AF65-F5344CB8AC3E}">
        <p14:creationId xmlns:p14="http://schemas.microsoft.com/office/powerpoint/2010/main" val="16782985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4AA6088-1FF0-4E53-845C-EFEDD1C948F8}" type="slidenum">
              <a:rPr lang="de-DE"/>
              <a:pPr/>
              <a:t>3</a:t>
            </a:fld>
            <a:endParaRPr lang="de-DE"/>
          </a:p>
        </p:txBody>
      </p:sp>
    </p:spTree>
    <p:extLst>
      <p:ext uri="{BB962C8B-B14F-4D97-AF65-F5344CB8AC3E}">
        <p14:creationId xmlns:p14="http://schemas.microsoft.com/office/powerpoint/2010/main" val="29908884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4AA6088-1FF0-4E53-845C-EFEDD1C948F8}" type="slidenum">
              <a:rPr lang="de-DE"/>
              <a:pPr/>
              <a:t>7</a:t>
            </a:fld>
            <a:endParaRPr lang="de-DE"/>
          </a:p>
        </p:txBody>
      </p:sp>
    </p:spTree>
    <p:extLst>
      <p:ext uri="{BB962C8B-B14F-4D97-AF65-F5344CB8AC3E}">
        <p14:creationId xmlns:p14="http://schemas.microsoft.com/office/powerpoint/2010/main" val="20759683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E4AA6088-1FF0-4E53-845C-EFEDD1C948F8}" type="slidenum">
              <a:rPr lang="de-DE" smtClean="0"/>
              <a:pPr/>
              <a:t>8</a:t>
            </a:fld>
            <a:endParaRPr lang="de-DE"/>
          </a:p>
        </p:txBody>
      </p:sp>
    </p:spTree>
    <p:extLst>
      <p:ext uri="{BB962C8B-B14F-4D97-AF65-F5344CB8AC3E}">
        <p14:creationId xmlns:p14="http://schemas.microsoft.com/office/powerpoint/2010/main" val="10519358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Match 2015</a:t>
            </a:r>
          </a:p>
        </p:txBody>
      </p:sp>
      <p:sp>
        <p:nvSpPr>
          <p:cNvPr id="5" name="Fußzeilenplatzhalter 4"/>
          <p:cNvSpPr>
            <a:spLocks noGrp="1"/>
          </p:cNvSpPr>
          <p:nvPr>
            <p:ph type="ftr" sz="quarter" idx="11"/>
          </p:nvPr>
        </p:nvSpPr>
        <p:spPr/>
        <p:txBody>
          <a:bodyPr/>
          <a:lstStyle>
            <a:lvl1pPr>
              <a:defRPr/>
            </a:lvl1p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dirty="0" smtClean="0"/>
              <a:t>Bile Peng (TU </a:t>
            </a:r>
            <a:r>
              <a:rPr lang="en-US" dirty="0" err="1" smtClean="0"/>
              <a:t>Braunschweig</a:t>
            </a:r>
            <a:r>
              <a:rPr lang="en-US" dirty="0" smtClean="0"/>
              <a:t>)</a:t>
            </a:r>
            <a:endParaRPr lang="en-US" dirty="0"/>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dirty="0" smtClean="0"/>
              <a:t>Bile Peng (TU </a:t>
            </a:r>
            <a:r>
              <a:rPr lang="en-US" dirty="0" err="1" smtClean="0"/>
              <a:t>Braunschweig</a:t>
            </a:r>
            <a:r>
              <a:rPr lang="en-US" dirty="0" smtClean="0"/>
              <a:t>)</a:t>
            </a:r>
            <a:endParaRPr lang="en-US" dirty="0"/>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dirty="0" smtClean="0"/>
              <a:t>Bile Peng (TU </a:t>
            </a:r>
            <a:r>
              <a:rPr lang="en-US" dirty="0" err="1" smtClean="0"/>
              <a:t>Braunschweig</a:t>
            </a:r>
            <a:r>
              <a:rPr lang="en-US" dirty="0" smtClean="0"/>
              <a:t>)</a:t>
            </a:r>
            <a:endParaRPr lang="en-US" dirty="0"/>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dirty="0" smtClean="0"/>
              <a:t>Bile Peng (TU </a:t>
            </a:r>
            <a:r>
              <a:rPr lang="en-US" dirty="0" err="1" smtClean="0"/>
              <a:t>Braunschweig</a:t>
            </a:r>
            <a:r>
              <a:rPr lang="en-US" dirty="0" smtClean="0"/>
              <a:t>)</a:t>
            </a:r>
            <a:endParaRPr lang="en-US" dirty="0"/>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dirty="0" smtClean="0"/>
              <a:t>Bile Peng (TU </a:t>
            </a:r>
            <a:r>
              <a:rPr lang="en-US" dirty="0" err="1" smtClean="0"/>
              <a:t>Braunschweig</a:t>
            </a:r>
            <a:r>
              <a:rPr lang="en-US" dirty="0" smtClean="0"/>
              <a:t>)</a:t>
            </a:r>
            <a:endParaRPr lang="en-US" dirty="0"/>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January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Bile Peng (TU </a:t>
            </a:r>
            <a:r>
              <a:rPr lang="en-US" dirty="0" err="1" smtClean="0"/>
              <a:t>Braunschweig</a:t>
            </a:r>
            <a:r>
              <a:rPr lang="en-US" dirty="0" smtClean="0"/>
              <a:t>)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a:t>
            </a:fld>
            <a:endParaRPr lang="en-US"/>
          </a:p>
        </p:txBody>
      </p:sp>
      <p:sp>
        <p:nvSpPr>
          <p:cNvPr id="1031" name="Rectangle 7"/>
          <p:cNvSpPr>
            <a:spLocks noChangeArrowheads="1"/>
          </p:cNvSpPr>
          <p:nvPr/>
        </p:nvSpPr>
        <p:spPr bwMode="auto">
          <a:xfrm>
            <a:off x="362608" y="394156"/>
            <a:ext cx="809559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a:t>
            </a:r>
            <a:r>
              <a:rPr lang="en-US" sz="1400" b="1" dirty="0" smtClean="0"/>
              <a:t>15-15-0205-01-0thz Fast Beam Searching Concept</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emf"/><Relationship Id="rId3" Type="http://schemas.openxmlformats.org/officeDocument/2006/relationships/image" Target="../media/image9.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emf"/><Relationship Id="rId3" Type="http://schemas.openxmlformats.org/officeDocument/2006/relationships/image" Target="../media/image2.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 Id="rId3" Type="http://schemas.openxmlformats.org/officeDocument/2006/relationships/image" Target="../media/image4.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5.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4" Type="http://schemas.openxmlformats.org/officeDocument/2006/relationships/image" Target="../media/image8.emf"/><Relationship Id="rId1" Type="http://schemas.openxmlformats.org/officeDocument/2006/relationships/slideLayout" Target="../slideLayouts/slideLayout2.xml"/><Relationship Id="rId2" Type="http://schemas.openxmlformats.org/officeDocument/2006/relationships/image" Target="../media/image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Match 2015</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Bile Peng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5878532"/>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de-DE" sz="1600" dirty="0" smtClean="0"/>
              <a:t>Fast Beam </a:t>
            </a:r>
            <a:r>
              <a:rPr lang="de-DE" sz="1600" dirty="0" err="1" smtClean="0"/>
              <a:t>Searching</a:t>
            </a:r>
            <a:r>
              <a:rPr lang="de-DE" sz="1600" dirty="0" smtClean="0"/>
              <a:t> </a:t>
            </a:r>
            <a:r>
              <a:rPr lang="de-DE" sz="1600" dirty="0" err="1" smtClean="0"/>
              <a:t>Concept</a:t>
            </a:r>
            <a:r>
              <a:rPr lang="de-DE" sz="1600" dirty="0" smtClean="0"/>
              <a:t> </a:t>
            </a:r>
            <a:r>
              <a:rPr lang="de-DE" sz="1600" dirty="0" err="1" smtClean="0"/>
              <a:t>for</a:t>
            </a:r>
            <a:r>
              <a:rPr lang="de-DE" sz="1600" dirty="0" smtClean="0"/>
              <a:t> </a:t>
            </a:r>
            <a:r>
              <a:rPr lang="de-DE" sz="1600" dirty="0" err="1" smtClean="0"/>
              <a:t>Indoor</a:t>
            </a:r>
            <a:r>
              <a:rPr lang="de-DE" sz="1600" dirty="0" smtClean="0"/>
              <a:t> </a:t>
            </a:r>
            <a:r>
              <a:rPr lang="de-DE" sz="1600" dirty="0" err="1" smtClean="0"/>
              <a:t>Terahertz</a:t>
            </a:r>
            <a:r>
              <a:rPr lang="de-DE" sz="1600" dirty="0" smtClean="0"/>
              <a:t> Communications</a:t>
            </a:r>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10 Match 2015</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Bile Peng Company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D-38102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:+495313912405, </a:t>
            </a:r>
            <a:r>
              <a:rPr lang="en-US" sz="1600" dirty="0">
                <a:solidFill>
                  <a:schemeClr val="tx2"/>
                </a:solidFill>
              </a:rPr>
              <a:t>FAX: </a:t>
            </a:r>
            <a:r>
              <a:rPr lang="en-US" sz="1600" dirty="0" smtClean="0">
                <a:solidFill>
                  <a:schemeClr val="tx2"/>
                </a:solidFill>
              </a:rPr>
              <a:t>+495313915192, E-Mail: peng@ifn.ing.tu-bs.de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A precise angle of arrival (</a:t>
            </a:r>
            <a:r>
              <a:rPr lang="en-US" sz="1600" dirty="0" err="1" smtClean="0">
                <a:solidFill>
                  <a:schemeClr val="tx2"/>
                </a:solidFill>
              </a:rPr>
              <a:t>AoA</a:t>
            </a:r>
            <a:r>
              <a:rPr lang="en-US" sz="1600" dirty="0" smtClean="0">
                <a:solidFill>
                  <a:schemeClr val="tx2"/>
                </a:solidFill>
              </a:rPr>
              <a:t>) estimation is necessary for the implementation of the directive antenna. We introduce a fast and practical concept for the </a:t>
            </a:r>
            <a:r>
              <a:rPr lang="en-US" sz="1600" dirty="0" err="1" smtClean="0">
                <a:solidFill>
                  <a:schemeClr val="tx2"/>
                </a:solidFill>
              </a:rPr>
              <a:t>AoA</a:t>
            </a:r>
            <a:r>
              <a:rPr lang="en-US" sz="1600" dirty="0" smtClean="0">
                <a:solidFill>
                  <a:schemeClr val="tx2"/>
                </a:solidFill>
              </a:rPr>
              <a:t> estimation in 2 steps. In the first step, a preliminary estimation is carried out at a lower frequency via exhaustive scanning. After that, the precise angle is estimated at the actual frequency for the data transmission. The evaluation shows a satisfactory estimation precision.</a:t>
            </a:r>
          </a:p>
          <a:p>
            <a:pPr>
              <a:spcBef>
                <a:spcPts val="600"/>
              </a:spcBef>
              <a:spcAft>
                <a:spcPts val="600"/>
              </a:spcAft>
            </a:pPr>
            <a:r>
              <a:rPr lang="en-US" sz="1600" b="1" dirty="0" smtClean="0">
                <a:solidFill>
                  <a:schemeClr val="tx2"/>
                </a:solidFill>
              </a:rPr>
              <a:t>Purpose: </a:t>
            </a:r>
            <a:r>
              <a:rPr lang="en-US" sz="1600" dirty="0" smtClean="0">
                <a:solidFill>
                  <a:schemeClr val="tx2"/>
                </a:solidFill>
              </a:rPr>
              <a:t>Contribution towards developing a wireless data center channel model for use in IG THz</a:t>
            </a:r>
            <a:endParaRPr lang="en-US" sz="1600" dirty="0">
              <a:solidFill>
                <a:schemeClr val="tx2"/>
              </a:solidFill>
            </a:endParaRPr>
          </a:p>
          <a:p>
            <a:r>
              <a:rPr lang="en-US" sz="1600" b="1" dirty="0" smtClean="0">
                <a:solidFill>
                  <a:schemeClr val="tx2"/>
                </a:solidFill>
              </a:rPr>
              <a:t>Notice:</a:t>
            </a:r>
            <a:r>
              <a:rPr lang="en-US" sz="1600" dirty="0">
                <a:solidFill>
                  <a:schemeClr val="tx2"/>
                </a:solidFill>
              </a:rPr>
              <a:t> </a:t>
            </a:r>
            <a:r>
              <a:rPr lang="en-US" sz="1600" dirty="0" smtClean="0">
                <a:solidFill>
                  <a:schemeClr val="tx2"/>
                </a:solidFill>
              </a:rPr>
              <a:t>This </a:t>
            </a:r>
            <a:r>
              <a:rPr lang="en-US" sz="1600" dirty="0">
                <a:solidFill>
                  <a:schemeClr val="tx2"/>
                </a:solidFill>
              </a:rPr>
              <a:t>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Step</a:t>
            </a:r>
            <a:r>
              <a:rPr lang="de-DE" dirty="0" smtClean="0"/>
              <a:t> 2: </a:t>
            </a:r>
            <a:r>
              <a:rPr lang="de-DE" dirty="0" err="1" smtClean="0"/>
              <a:t>Precise</a:t>
            </a:r>
            <a:r>
              <a:rPr lang="de-DE" dirty="0" smtClean="0"/>
              <a:t> </a:t>
            </a:r>
            <a:r>
              <a:rPr lang="de-DE" dirty="0" err="1" smtClean="0"/>
              <a:t>Estimation</a:t>
            </a:r>
            <a:r>
              <a:rPr lang="de-DE" dirty="0" smtClean="0"/>
              <a:t> in </a:t>
            </a:r>
            <a:r>
              <a:rPr lang="de-DE" dirty="0" err="1" smtClean="0"/>
              <a:t>the</a:t>
            </a:r>
            <a:r>
              <a:rPr lang="de-DE" dirty="0" smtClean="0"/>
              <a:t> </a:t>
            </a:r>
            <a:r>
              <a:rPr lang="de-DE" dirty="0" err="1" smtClean="0"/>
              <a:t>Terahertz</a:t>
            </a:r>
            <a:r>
              <a:rPr lang="de-DE" dirty="0" smtClean="0"/>
              <a:t> Band</a:t>
            </a:r>
            <a:endParaRPr lang="de-DE" dirty="0"/>
          </a:p>
        </p:txBody>
      </p:sp>
      <p:sp>
        <p:nvSpPr>
          <p:cNvPr id="3" name="Inhaltsplatzhalter 2"/>
          <p:cNvSpPr>
            <a:spLocks noGrp="1"/>
          </p:cNvSpPr>
          <p:nvPr>
            <p:ph idx="1"/>
          </p:nvPr>
        </p:nvSpPr>
        <p:spPr>
          <a:xfrm>
            <a:off x="785005" y="3932548"/>
            <a:ext cx="7737894" cy="2356918"/>
          </a:xfrm>
        </p:spPr>
        <p:txBody>
          <a:bodyPr/>
          <a:lstStyle/>
          <a:p>
            <a:r>
              <a:rPr lang="en-US" sz="1600" dirty="0" smtClean="0"/>
              <a:t>By exchanging roles of </a:t>
            </a:r>
            <a:r>
              <a:rPr lang="en-US" sz="1600" dirty="0" err="1" smtClean="0"/>
              <a:t>Tx</a:t>
            </a:r>
            <a:r>
              <a:rPr lang="en-US" sz="1600" dirty="0" smtClean="0"/>
              <a:t> and Rx, the search range for both sides can be determined in step 1.</a:t>
            </a:r>
          </a:p>
          <a:p>
            <a:r>
              <a:rPr lang="en-US" sz="1600" dirty="0" smtClean="0"/>
              <a:t>In the second step, it is possible to try every combination of </a:t>
            </a:r>
            <a:r>
              <a:rPr lang="en-US" sz="1600" dirty="0" err="1" smtClean="0"/>
              <a:t>beamforming</a:t>
            </a:r>
            <a:r>
              <a:rPr lang="en-US" sz="1600" dirty="0" smtClean="0"/>
              <a:t> and combining vectors in the search range without too much searching time.</a:t>
            </a:r>
          </a:p>
          <a:p>
            <a:pPr lvl="1"/>
            <a:r>
              <a:rPr lang="en-US" sz="1600" dirty="0" smtClean="0"/>
              <a:t>Each big “pixel” in step 1 contains at most 9 small “pixels” in step 2.</a:t>
            </a:r>
          </a:p>
          <a:p>
            <a:pPr lvl="1"/>
            <a:r>
              <a:rPr lang="en-US" sz="1600" dirty="0" smtClean="0"/>
              <a:t>For each searching range pair, there are at most only 81 combinations of </a:t>
            </a:r>
            <a:r>
              <a:rPr lang="en-US" sz="1600" dirty="0" err="1" smtClean="0"/>
              <a:t>beamforming</a:t>
            </a:r>
            <a:r>
              <a:rPr lang="en-US" sz="1600" dirty="0" smtClean="0"/>
              <a:t>/combining vectors.</a:t>
            </a:r>
          </a:p>
          <a:p>
            <a:pPr lvl="1"/>
            <a:r>
              <a:rPr lang="en-US" sz="1600" dirty="0" smtClean="0"/>
              <a:t>Without step 1, there would be 20164 combinations in total.</a:t>
            </a:r>
          </a:p>
        </p:txBody>
      </p:sp>
      <p:sp>
        <p:nvSpPr>
          <p:cNvPr id="7" name="Textfeld 6"/>
          <p:cNvSpPr txBox="1"/>
          <p:nvPr/>
        </p:nvSpPr>
        <p:spPr>
          <a:xfrm>
            <a:off x="1801979" y="3729578"/>
            <a:ext cx="1181734" cy="276999"/>
          </a:xfrm>
          <a:prstGeom prst="rect">
            <a:avLst/>
          </a:prstGeom>
          <a:noFill/>
        </p:spPr>
        <p:txBody>
          <a:bodyPr wrap="none" rtlCol="0">
            <a:spAutoFit/>
          </a:bodyPr>
          <a:lstStyle/>
          <a:p>
            <a:r>
              <a:rPr lang="de-DE" sz="1200" dirty="0" smtClean="0"/>
              <a:t>Low </a:t>
            </a:r>
            <a:r>
              <a:rPr lang="de-DE" sz="1200" dirty="0" err="1" smtClean="0"/>
              <a:t>frequency</a:t>
            </a:r>
            <a:endParaRPr lang="de-DE" sz="1200" dirty="0"/>
          </a:p>
        </p:txBody>
      </p:sp>
      <p:sp>
        <p:nvSpPr>
          <p:cNvPr id="8" name="Textfeld 7"/>
          <p:cNvSpPr txBox="1"/>
          <p:nvPr/>
        </p:nvSpPr>
        <p:spPr>
          <a:xfrm>
            <a:off x="6146607" y="3610533"/>
            <a:ext cx="1215397" cy="276999"/>
          </a:xfrm>
          <a:prstGeom prst="rect">
            <a:avLst/>
          </a:prstGeom>
          <a:noFill/>
        </p:spPr>
        <p:txBody>
          <a:bodyPr wrap="none" rtlCol="0">
            <a:spAutoFit/>
          </a:bodyPr>
          <a:lstStyle/>
          <a:p>
            <a:r>
              <a:rPr lang="de-DE" sz="1200" dirty="0" smtClean="0"/>
              <a:t>High </a:t>
            </a:r>
            <a:r>
              <a:rPr lang="de-DE" sz="1200" dirty="0" err="1" smtClean="0"/>
              <a:t>frequency</a:t>
            </a:r>
            <a:endParaRPr lang="de-DE" sz="1200" dirty="0"/>
          </a:p>
        </p:txBody>
      </p:sp>
      <p:pic>
        <p:nvPicPr>
          <p:cNvPr id="9" name="Picture 3" descr="C:\Users\peng.IFNDOM\Documents\papers\aodestimation_abstract\images\lowfrequency.emf"/>
          <p:cNvPicPr>
            <a:picLocks noChangeAspect="1" noChangeArrowheads="1"/>
          </p:cNvPicPr>
          <p:nvPr/>
        </p:nvPicPr>
        <p:blipFill>
          <a:blip r:embed="rId2" cstate="print"/>
          <a:srcRect/>
          <a:stretch>
            <a:fillRect/>
          </a:stretch>
        </p:blipFill>
        <p:spPr bwMode="auto">
          <a:xfrm>
            <a:off x="1045058" y="1810533"/>
            <a:ext cx="2844298" cy="1800000"/>
          </a:xfrm>
          <a:prstGeom prst="rect">
            <a:avLst/>
          </a:prstGeom>
          <a:noFill/>
        </p:spPr>
      </p:pic>
      <p:pic>
        <p:nvPicPr>
          <p:cNvPr id="5123" name="Picture 3" descr="C:\Users\peng.IFNDOM\Documents\papers\aodestimation_abstract\images\highfrequency_directionalantenna_noise.emf"/>
          <p:cNvPicPr>
            <a:picLocks noChangeAspect="1" noChangeArrowheads="1"/>
          </p:cNvPicPr>
          <p:nvPr/>
        </p:nvPicPr>
        <p:blipFill>
          <a:blip r:embed="rId3" cstate="print"/>
          <a:srcRect/>
          <a:stretch>
            <a:fillRect/>
          </a:stretch>
        </p:blipFill>
        <p:spPr bwMode="auto">
          <a:xfrm>
            <a:off x="5271475" y="1810533"/>
            <a:ext cx="2844298" cy="1800000"/>
          </a:xfrm>
          <a:prstGeom prst="rect">
            <a:avLst/>
          </a:prstGeom>
          <a:noFill/>
        </p:spPr>
      </p:pic>
      <p:sp>
        <p:nvSpPr>
          <p:cNvPr id="10" name="Datumsplatzhalter 1"/>
          <p:cNvSpPr>
            <a:spLocks noGrp="1"/>
          </p:cNvSpPr>
          <p:nvPr>
            <p:ph type="dt" sz="half" idx="10"/>
          </p:nvPr>
        </p:nvSpPr>
        <p:spPr>
          <a:xfrm>
            <a:off x="667544" y="378281"/>
            <a:ext cx="1600200" cy="215444"/>
          </a:xfrm>
        </p:spPr>
        <p:txBody>
          <a:bodyPr/>
          <a:lstStyle/>
          <a:p>
            <a:r>
              <a:rPr lang="en-US" dirty="0" smtClean="0"/>
              <a:t>Match 2015</a:t>
            </a:r>
          </a:p>
        </p:txBody>
      </p:sp>
      <p:sp>
        <p:nvSpPr>
          <p:cNvPr id="11" name="Fußzeilenplatzhalter 4"/>
          <p:cNvSpPr>
            <a:spLocks noGrp="1"/>
          </p:cNvSpPr>
          <p:nvPr>
            <p:ph type="ftr" sz="quarter" idx="11"/>
          </p:nvPr>
        </p:nvSpPr>
        <p:spPr>
          <a:xfrm>
            <a:off x="5486400" y="6475413"/>
            <a:ext cx="3124200" cy="184666"/>
          </a:xfrm>
        </p:spPr>
        <p:txBody>
          <a:bodyPr/>
          <a:lstStyle/>
          <a:p>
            <a:r>
              <a:rPr lang="en-US" dirty="0" smtClean="0"/>
              <a:t>Bile Peng (TU </a:t>
            </a:r>
            <a:r>
              <a:rPr lang="en-US" dirty="0" err="1" smtClean="0"/>
              <a:t>Braunschweig</a:t>
            </a:r>
            <a:r>
              <a:rPr lang="en-US" dirty="0" smtClean="0"/>
              <a:t>)</a:t>
            </a:r>
            <a:endParaRPr lang="en-US" dirty="0"/>
          </a:p>
        </p:txBody>
      </p:sp>
      <p:sp>
        <p:nvSpPr>
          <p:cNvPr id="12" name="Foliennummernplatzhalter 5"/>
          <p:cNvSpPr>
            <a:spLocks noGrp="1"/>
          </p:cNvSpPr>
          <p:nvPr>
            <p:ph type="sldNum" sz="quarter" idx="12"/>
          </p:nvPr>
        </p:nvSpPr>
        <p:spPr>
          <a:xfrm>
            <a:off x="4355223" y="6475413"/>
            <a:ext cx="509756" cy="184666"/>
          </a:xfrm>
        </p:spPr>
        <p:txBody>
          <a:bodyPr/>
          <a:lstStyle/>
          <a:p>
            <a:r>
              <a:rPr lang="en-US" dirty="0" smtClean="0"/>
              <a:t>Slide </a:t>
            </a:r>
            <a:fld id="{CDB6A2C6-0131-8A4D-AA6E-906104B53533}" type="slidenum">
              <a:rPr lang="en-US"/>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Contents</a:t>
            </a:r>
            <a:endParaRPr lang="de-DE" dirty="0"/>
          </a:p>
        </p:txBody>
      </p:sp>
      <p:sp>
        <p:nvSpPr>
          <p:cNvPr id="3" name="Inhaltsplatzhalter 2"/>
          <p:cNvSpPr>
            <a:spLocks noGrp="1"/>
          </p:cNvSpPr>
          <p:nvPr>
            <p:ph idx="1"/>
          </p:nvPr>
        </p:nvSpPr>
        <p:spPr/>
        <p:txBody>
          <a:bodyPr/>
          <a:lstStyle/>
          <a:p>
            <a:pPr>
              <a:buFont typeface="Arial" pitchFamily="34" charset="0"/>
              <a:buChar char="•"/>
            </a:pPr>
            <a:r>
              <a:rPr lang="de-DE" sz="1600" dirty="0" err="1" smtClean="0">
                <a:solidFill>
                  <a:schemeClr val="tx1">
                    <a:lumMod val="50000"/>
                    <a:lumOff val="50000"/>
                  </a:schemeClr>
                </a:solidFill>
              </a:rPr>
              <a:t>Introduction</a:t>
            </a:r>
            <a:endParaRPr lang="de-DE" sz="1600" dirty="0" smtClean="0">
              <a:solidFill>
                <a:schemeClr val="tx1">
                  <a:lumMod val="50000"/>
                  <a:lumOff val="50000"/>
                </a:schemeClr>
              </a:solidFill>
            </a:endParaRPr>
          </a:p>
          <a:p>
            <a:pPr>
              <a:buFont typeface="Arial" pitchFamily="34" charset="0"/>
              <a:buChar char="•"/>
            </a:pPr>
            <a:r>
              <a:rPr lang="de-DE" sz="1600" dirty="0" err="1" smtClean="0">
                <a:solidFill>
                  <a:schemeClr val="tx1">
                    <a:lumMod val="50000"/>
                    <a:lumOff val="50000"/>
                  </a:schemeClr>
                </a:solidFill>
              </a:rPr>
              <a:t>Angle-of-Arrival Estimation in Two Steps</a:t>
            </a:r>
          </a:p>
          <a:p>
            <a:pPr lvl="1">
              <a:buFont typeface="Arial" pitchFamily="34" charset="0"/>
              <a:buChar char="•"/>
            </a:pPr>
            <a:r>
              <a:rPr lang="de-DE" sz="1600" dirty="0" err="1" smtClean="0">
                <a:solidFill>
                  <a:schemeClr val="tx1">
                    <a:lumMod val="50000"/>
                    <a:lumOff val="50000"/>
                  </a:schemeClr>
                </a:solidFill>
                <a:ea typeface="+mn-ea"/>
                <a:cs typeface="+mn-cs"/>
              </a:rPr>
              <a:t>Preliminary</a:t>
            </a:r>
            <a:r>
              <a:rPr lang="de-DE" sz="1600" dirty="0" smtClean="0">
                <a:solidFill>
                  <a:schemeClr val="tx1">
                    <a:lumMod val="50000"/>
                    <a:lumOff val="50000"/>
                  </a:schemeClr>
                </a:solidFill>
                <a:ea typeface="+mn-ea"/>
                <a:cs typeface="+mn-cs"/>
              </a:rPr>
              <a:t> </a:t>
            </a:r>
            <a:r>
              <a:rPr lang="de-DE" sz="1600" dirty="0" err="1" smtClean="0">
                <a:solidFill>
                  <a:schemeClr val="tx1">
                    <a:lumMod val="50000"/>
                    <a:lumOff val="50000"/>
                  </a:schemeClr>
                </a:solidFill>
                <a:ea typeface="+mn-ea"/>
                <a:cs typeface="+mn-cs"/>
              </a:rPr>
              <a:t>Estimation</a:t>
            </a:r>
            <a:r>
              <a:rPr lang="de-DE" sz="1600" dirty="0" smtClean="0">
                <a:solidFill>
                  <a:schemeClr val="tx1">
                    <a:lumMod val="50000"/>
                    <a:lumOff val="50000"/>
                  </a:schemeClr>
                </a:solidFill>
                <a:ea typeface="+mn-ea"/>
                <a:cs typeface="+mn-cs"/>
              </a:rPr>
              <a:t> </a:t>
            </a:r>
            <a:r>
              <a:rPr lang="de-DE" sz="1600" dirty="0" err="1" smtClean="0">
                <a:solidFill>
                  <a:schemeClr val="tx1">
                    <a:lumMod val="50000"/>
                    <a:lumOff val="50000"/>
                  </a:schemeClr>
                </a:solidFill>
                <a:ea typeface="+mn-ea"/>
                <a:cs typeface="+mn-cs"/>
              </a:rPr>
              <a:t>at</a:t>
            </a:r>
            <a:r>
              <a:rPr lang="de-DE" sz="1600" dirty="0" smtClean="0">
                <a:solidFill>
                  <a:schemeClr val="tx1">
                    <a:lumMod val="50000"/>
                    <a:lumOff val="50000"/>
                  </a:schemeClr>
                </a:solidFill>
                <a:ea typeface="+mn-ea"/>
                <a:cs typeface="+mn-cs"/>
              </a:rPr>
              <a:t> 2.4 GHz</a:t>
            </a:r>
          </a:p>
          <a:p>
            <a:pPr lvl="1">
              <a:buFont typeface="Arial" pitchFamily="34" charset="0"/>
              <a:buChar char="•"/>
            </a:pPr>
            <a:r>
              <a:rPr lang="de-DE" sz="1600" dirty="0" err="1" smtClean="0">
                <a:solidFill>
                  <a:schemeClr val="tx1">
                    <a:lumMod val="50000"/>
                    <a:lumOff val="50000"/>
                  </a:schemeClr>
                </a:solidFill>
                <a:ea typeface="+mn-ea"/>
                <a:cs typeface="+mn-cs"/>
              </a:rPr>
              <a:t>Precise</a:t>
            </a:r>
            <a:r>
              <a:rPr lang="de-DE" sz="1600" dirty="0" smtClean="0">
                <a:solidFill>
                  <a:schemeClr val="tx1">
                    <a:lumMod val="50000"/>
                    <a:lumOff val="50000"/>
                  </a:schemeClr>
                </a:solidFill>
                <a:ea typeface="+mn-ea"/>
                <a:cs typeface="+mn-cs"/>
              </a:rPr>
              <a:t> </a:t>
            </a:r>
            <a:r>
              <a:rPr lang="de-DE" sz="1600" dirty="0" err="1" smtClean="0">
                <a:solidFill>
                  <a:schemeClr val="tx1">
                    <a:lumMod val="50000"/>
                    <a:lumOff val="50000"/>
                  </a:schemeClr>
                </a:solidFill>
                <a:ea typeface="+mn-ea"/>
                <a:cs typeface="+mn-cs"/>
              </a:rPr>
              <a:t>Estimation</a:t>
            </a:r>
            <a:r>
              <a:rPr lang="de-DE" sz="1600" dirty="0" smtClean="0">
                <a:solidFill>
                  <a:schemeClr val="tx1">
                    <a:lumMod val="50000"/>
                    <a:lumOff val="50000"/>
                  </a:schemeClr>
                </a:solidFill>
                <a:ea typeface="+mn-ea"/>
                <a:cs typeface="+mn-cs"/>
              </a:rPr>
              <a:t> in </a:t>
            </a:r>
            <a:r>
              <a:rPr lang="de-DE" sz="1600" dirty="0" err="1" smtClean="0">
                <a:solidFill>
                  <a:schemeClr val="tx1">
                    <a:lumMod val="50000"/>
                    <a:lumOff val="50000"/>
                  </a:schemeClr>
                </a:solidFill>
                <a:ea typeface="+mn-ea"/>
                <a:cs typeface="+mn-cs"/>
              </a:rPr>
              <a:t>Terahertz</a:t>
            </a:r>
            <a:r>
              <a:rPr lang="de-DE" sz="1600" dirty="0" smtClean="0">
                <a:solidFill>
                  <a:schemeClr val="tx1">
                    <a:lumMod val="50000"/>
                    <a:lumOff val="50000"/>
                  </a:schemeClr>
                </a:solidFill>
                <a:ea typeface="+mn-ea"/>
                <a:cs typeface="+mn-cs"/>
              </a:rPr>
              <a:t> Band</a:t>
            </a:r>
          </a:p>
          <a:p>
            <a:pPr>
              <a:buFont typeface="Arial" pitchFamily="34" charset="0"/>
              <a:buChar char="•"/>
            </a:pPr>
            <a:r>
              <a:rPr lang="de-DE" sz="1600" b="1" dirty="0" smtClean="0"/>
              <a:t>Protocol </a:t>
            </a:r>
            <a:r>
              <a:rPr lang="de-DE" sz="1600" b="1" dirty="0" err="1" smtClean="0"/>
              <a:t>Concept</a:t>
            </a:r>
            <a:endParaRPr lang="de-DE" sz="1600" b="1" dirty="0" smtClean="0"/>
          </a:p>
          <a:p>
            <a:pPr>
              <a:buFont typeface="Arial" pitchFamily="34" charset="0"/>
              <a:buChar char="•"/>
            </a:pPr>
            <a:r>
              <a:rPr lang="de-DE" sz="1600" dirty="0" err="1" smtClean="0">
                <a:solidFill>
                  <a:schemeClr val="tx1">
                    <a:lumMod val="50000"/>
                    <a:lumOff val="50000"/>
                  </a:schemeClr>
                </a:solidFill>
              </a:rPr>
              <a:t>Conclusion</a:t>
            </a:r>
            <a:endParaRPr lang="de-DE" sz="1600" dirty="0" smtClean="0">
              <a:solidFill>
                <a:schemeClr val="tx1">
                  <a:lumMod val="50000"/>
                  <a:lumOff val="50000"/>
                </a:schemeClr>
              </a:solidFill>
            </a:endParaRPr>
          </a:p>
          <a:p>
            <a:pPr>
              <a:buFont typeface="Wingdings" pitchFamily="2" charset="2"/>
              <a:buChar char="§"/>
            </a:pPr>
            <a:endParaRPr lang="de-DE" sz="1600" dirty="0"/>
          </a:p>
        </p:txBody>
      </p:sp>
      <p:sp>
        <p:nvSpPr>
          <p:cNvPr id="4" name="Datumsplatzhalter 1"/>
          <p:cNvSpPr>
            <a:spLocks noGrp="1"/>
          </p:cNvSpPr>
          <p:nvPr>
            <p:ph type="dt" sz="half" idx="10"/>
          </p:nvPr>
        </p:nvSpPr>
        <p:spPr>
          <a:xfrm>
            <a:off x="667544" y="378281"/>
            <a:ext cx="1600200" cy="215444"/>
          </a:xfrm>
        </p:spPr>
        <p:txBody>
          <a:bodyPr/>
          <a:lstStyle/>
          <a:p>
            <a:r>
              <a:rPr lang="en-US" dirty="0" smtClean="0"/>
              <a:t>Match 2015</a:t>
            </a:r>
          </a:p>
        </p:txBody>
      </p:sp>
      <p:sp>
        <p:nvSpPr>
          <p:cNvPr id="5" name="Fußzeilenplatzhalter 4"/>
          <p:cNvSpPr>
            <a:spLocks noGrp="1"/>
          </p:cNvSpPr>
          <p:nvPr>
            <p:ph type="ftr" sz="quarter" idx="11"/>
          </p:nvPr>
        </p:nvSpPr>
        <p:spPr>
          <a:xfrm>
            <a:off x="5486400" y="6475413"/>
            <a:ext cx="3124200" cy="184666"/>
          </a:xfrm>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a:xfrm>
            <a:off x="4358077" y="6475413"/>
            <a:ext cx="504049" cy="184666"/>
          </a:xfrm>
        </p:spPr>
        <p:txBody>
          <a:bodyPr/>
          <a:lstStyle/>
          <a:p>
            <a:r>
              <a:rPr lang="en-US" dirty="0" smtClean="0"/>
              <a:t>Slide </a:t>
            </a:r>
            <a:fld id="{6B92080D-50BE-6F44-8723-CF8551724AB3}" type="slidenum">
              <a:rPr lang="en-US"/>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Protocol</a:t>
            </a:r>
            <a:endParaRPr lang="de-DE" dirty="0"/>
          </a:p>
        </p:txBody>
      </p:sp>
      <p:sp>
        <p:nvSpPr>
          <p:cNvPr id="4" name="Abgerundetes Rechteck 3"/>
          <p:cNvSpPr/>
          <p:nvPr/>
        </p:nvSpPr>
        <p:spPr>
          <a:xfrm>
            <a:off x="658090" y="2066547"/>
            <a:ext cx="1510146" cy="1064028"/>
          </a:xfrm>
          <a:prstGeom prst="roundRect">
            <a:avLst>
              <a:gd name="adj" fmla="val 3847"/>
            </a:avLst>
          </a:prstGeom>
          <a:ln/>
        </p:spPr>
        <p:style>
          <a:lnRef idx="1">
            <a:schemeClr val="dk1"/>
          </a:lnRef>
          <a:fillRef idx="3">
            <a:schemeClr val="dk1"/>
          </a:fillRef>
          <a:effectRef idx="2">
            <a:schemeClr val="dk1"/>
          </a:effectRef>
          <a:fontRef idx="minor">
            <a:schemeClr val="lt1"/>
          </a:fontRef>
        </p:style>
        <p:txBody>
          <a:bodyPr rtlCol="0" anchor="ctr"/>
          <a:lstStyle/>
          <a:p>
            <a:pPr>
              <a:buFont typeface="Wingdings" pitchFamily="2" charset="2"/>
              <a:buChar char="§"/>
            </a:pPr>
            <a:r>
              <a:rPr lang="de-DE" sz="1200" dirty="0" smtClean="0"/>
              <a:t> </a:t>
            </a:r>
            <a:r>
              <a:rPr lang="de-DE" sz="1200" dirty="0" err="1" smtClean="0"/>
              <a:t>Tx</a:t>
            </a:r>
            <a:r>
              <a:rPr lang="de-DE" sz="1200" dirty="0" smtClean="0"/>
              <a:t> </a:t>
            </a:r>
            <a:r>
              <a:rPr lang="de-DE" sz="1200" dirty="0" err="1" smtClean="0"/>
              <a:t>sends</a:t>
            </a:r>
            <a:endParaRPr lang="de-DE" sz="1200" dirty="0" smtClean="0"/>
          </a:p>
          <a:p>
            <a:pPr>
              <a:buFont typeface="Wingdings" pitchFamily="2" charset="2"/>
              <a:buChar char="§"/>
            </a:pPr>
            <a:r>
              <a:rPr lang="de-DE" sz="1200" dirty="0" smtClean="0"/>
              <a:t> </a:t>
            </a:r>
            <a:r>
              <a:rPr lang="de-DE" sz="1200" dirty="0" err="1" smtClean="0"/>
              <a:t>Rx</a:t>
            </a:r>
            <a:r>
              <a:rPr lang="de-DE" sz="1200" dirty="0" smtClean="0"/>
              <a:t> </a:t>
            </a:r>
            <a:r>
              <a:rPr lang="de-DE" sz="1200" dirty="0" err="1" smtClean="0"/>
              <a:t>scans</a:t>
            </a:r>
            <a:endParaRPr lang="de-DE" sz="1200" dirty="0" smtClean="0"/>
          </a:p>
          <a:p>
            <a:pPr>
              <a:buFont typeface="Wingdings" pitchFamily="2" charset="2"/>
              <a:buChar char="§"/>
            </a:pPr>
            <a:r>
              <a:rPr lang="de-DE" sz="1200" dirty="0" smtClean="0"/>
              <a:t> </a:t>
            </a:r>
            <a:r>
              <a:rPr lang="de-DE" sz="1200" dirty="0" err="1" smtClean="0"/>
              <a:t>Obtain</a:t>
            </a:r>
            <a:r>
              <a:rPr lang="de-DE" sz="1200" dirty="0" smtClean="0"/>
              <a:t>  </a:t>
            </a:r>
            <a:r>
              <a:rPr lang="de-DE" sz="1200" dirty="0" err="1" smtClean="0"/>
              <a:t>AoA</a:t>
            </a:r>
            <a:r>
              <a:rPr lang="de-DE" sz="1200" dirty="0" smtClean="0"/>
              <a:t> </a:t>
            </a:r>
            <a:r>
              <a:rPr lang="de-DE" sz="1200" dirty="0" err="1" smtClean="0"/>
              <a:t>distributions</a:t>
            </a:r>
            <a:endParaRPr lang="de-DE" sz="1200" dirty="0" smtClean="0"/>
          </a:p>
        </p:txBody>
      </p:sp>
      <p:sp>
        <p:nvSpPr>
          <p:cNvPr id="5" name="Abgerundetes Rechteck 4"/>
          <p:cNvSpPr/>
          <p:nvPr/>
        </p:nvSpPr>
        <p:spPr>
          <a:xfrm>
            <a:off x="3686693" y="2066547"/>
            <a:ext cx="1510146" cy="1064028"/>
          </a:xfrm>
          <a:prstGeom prst="roundRect">
            <a:avLst>
              <a:gd name="adj" fmla="val 3847"/>
            </a:avLst>
          </a:prstGeom>
          <a:ln/>
        </p:spPr>
        <p:style>
          <a:lnRef idx="1">
            <a:schemeClr val="dk1"/>
          </a:lnRef>
          <a:fillRef idx="3">
            <a:schemeClr val="dk1"/>
          </a:fillRef>
          <a:effectRef idx="2">
            <a:schemeClr val="dk1"/>
          </a:effectRef>
          <a:fontRef idx="minor">
            <a:schemeClr val="lt1"/>
          </a:fontRef>
        </p:style>
        <p:txBody>
          <a:bodyPr rtlCol="0" anchor="ctr"/>
          <a:lstStyle/>
          <a:p>
            <a:pPr>
              <a:buFont typeface="Wingdings" pitchFamily="2" charset="2"/>
              <a:buChar char="§"/>
            </a:pPr>
            <a:r>
              <a:rPr lang="de-DE" sz="1200" dirty="0" smtClean="0"/>
              <a:t> </a:t>
            </a:r>
            <a:r>
              <a:rPr lang="de-DE" sz="1200" dirty="0" err="1" smtClean="0"/>
              <a:t>Rx</a:t>
            </a:r>
            <a:r>
              <a:rPr lang="de-DE" sz="1200" dirty="0" smtClean="0"/>
              <a:t> </a:t>
            </a:r>
            <a:r>
              <a:rPr lang="de-DE" sz="1200" dirty="0" err="1" smtClean="0"/>
              <a:t>sends</a:t>
            </a:r>
            <a:endParaRPr lang="de-DE" sz="1200" dirty="0" smtClean="0"/>
          </a:p>
          <a:p>
            <a:pPr>
              <a:buFont typeface="Wingdings" pitchFamily="2" charset="2"/>
              <a:buChar char="§"/>
            </a:pPr>
            <a:r>
              <a:rPr lang="de-DE" sz="1200" dirty="0" smtClean="0"/>
              <a:t> </a:t>
            </a:r>
            <a:r>
              <a:rPr lang="de-DE" sz="1200" dirty="0" err="1" smtClean="0"/>
              <a:t>Tx</a:t>
            </a:r>
            <a:r>
              <a:rPr lang="de-DE" sz="1200" dirty="0" smtClean="0"/>
              <a:t> </a:t>
            </a:r>
            <a:r>
              <a:rPr lang="de-DE" sz="1200" dirty="0" err="1" smtClean="0"/>
              <a:t>scans</a:t>
            </a:r>
            <a:endParaRPr lang="de-DE" sz="1200" dirty="0" smtClean="0"/>
          </a:p>
          <a:p>
            <a:pPr>
              <a:buFont typeface="Wingdings" pitchFamily="2" charset="2"/>
              <a:buChar char="§"/>
            </a:pPr>
            <a:r>
              <a:rPr lang="de-DE" sz="1200" dirty="0" smtClean="0"/>
              <a:t> </a:t>
            </a:r>
            <a:r>
              <a:rPr lang="de-DE" sz="1200" dirty="0" err="1" smtClean="0"/>
              <a:t>Obtain</a:t>
            </a:r>
            <a:r>
              <a:rPr lang="de-DE" sz="1200" dirty="0" smtClean="0"/>
              <a:t>  </a:t>
            </a:r>
            <a:r>
              <a:rPr lang="de-DE" sz="1200" dirty="0" err="1" smtClean="0"/>
              <a:t>AoD</a:t>
            </a:r>
            <a:r>
              <a:rPr lang="de-DE" sz="1200" dirty="0" smtClean="0"/>
              <a:t> </a:t>
            </a:r>
            <a:r>
              <a:rPr lang="de-DE" sz="1200" dirty="0" err="1" smtClean="0"/>
              <a:t>distributions</a:t>
            </a:r>
            <a:endParaRPr lang="de-DE" sz="1200" dirty="0" smtClean="0"/>
          </a:p>
          <a:p>
            <a:pPr>
              <a:buFont typeface="Arial" pitchFamily="34" charset="0"/>
              <a:buChar char="•"/>
            </a:pPr>
            <a:endParaRPr lang="de-DE" sz="1200" dirty="0" smtClean="0"/>
          </a:p>
        </p:txBody>
      </p:sp>
      <p:sp>
        <p:nvSpPr>
          <p:cNvPr id="6" name="Abgerundetes Rechteck 5"/>
          <p:cNvSpPr/>
          <p:nvPr/>
        </p:nvSpPr>
        <p:spPr>
          <a:xfrm>
            <a:off x="6790111" y="2066547"/>
            <a:ext cx="1510146" cy="1064028"/>
          </a:xfrm>
          <a:prstGeom prst="roundRect">
            <a:avLst>
              <a:gd name="adj" fmla="val 3847"/>
            </a:avLst>
          </a:prstGeom>
          <a:ln/>
        </p:spPr>
        <p:style>
          <a:lnRef idx="1">
            <a:schemeClr val="dk1"/>
          </a:lnRef>
          <a:fillRef idx="3">
            <a:schemeClr val="dk1"/>
          </a:fillRef>
          <a:effectRef idx="2">
            <a:schemeClr val="dk1"/>
          </a:effectRef>
          <a:fontRef idx="minor">
            <a:schemeClr val="lt1"/>
          </a:fontRef>
        </p:style>
        <p:txBody>
          <a:bodyPr rtlCol="0" anchor="ctr"/>
          <a:lstStyle/>
          <a:p>
            <a:pPr>
              <a:buFont typeface="Wingdings" pitchFamily="2" charset="2"/>
              <a:buChar char="§"/>
            </a:pPr>
            <a:r>
              <a:rPr lang="de-DE" sz="1200" dirty="0" smtClean="0"/>
              <a:t> Pair </a:t>
            </a:r>
            <a:r>
              <a:rPr lang="de-DE" sz="1200" dirty="0" err="1" smtClean="0"/>
              <a:t>search</a:t>
            </a:r>
            <a:r>
              <a:rPr lang="de-DE" sz="1200" dirty="0" smtClean="0"/>
              <a:t> </a:t>
            </a:r>
            <a:r>
              <a:rPr lang="de-DE" sz="1200" dirty="0" err="1" smtClean="0"/>
              <a:t>ranges</a:t>
            </a:r>
            <a:endParaRPr lang="de-DE" sz="1200" dirty="0" smtClean="0"/>
          </a:p>
          <a:p>
            <a:pPr>
              <a:buFont typeface="Arial" pitchFamily="34" charset="0"/>
              <a:buChar char="•"/>
            </a:pPr>
            <a:endParaRPr lang="de-DE" sz="1200" dirty="0" smtClean="0"/>
          </a:p>
        </p:txBody>
      </p:sp>
      <p:sp>
        <p:nvSpPr>
          <p:cNvPr id="7" name="Abgerundetes Rechteck 6"/>
          <p:cNvSpPr/>
          <p:nvPr/>
        </p:nvSpPr>
        <p:spPr>
          <a:xfrm>
            <a:off x="6790111" y="4842998"/>
            <a:ext cx="1510146" cy="1064028"/>
          </a:xfrm>
          <a:prstGeom prst="roundRect">
            <a:avLst>
              <a:gd name="adj" fmla="val 3847"/>
            </a:avLst>
          </a:prstGeom>
          <a:ln/>
        </p:spPr>
        <p:style>
          <a:lnRef idx="1">
            <a:schemeClr val="dk1"/>
          </a:lnRef>
          <a:fillRef idx="3">
            <a:schemeClr val="dk1"/>
          </a:fillRef>
          <a:effectRef idx="2">
            <a:schemeClr val="dk1"/>
          </a:effectRef>
          <a:fontRef idx="minor">
            <a:schemeClr val="lt1"/>
          </a:fontRef>
        </p:style>
        <p:txBody>
          <a:bodyPr rtlCol="0" anchor="ctr"/>
          <a:lstStyle/>
          <a:p>
            <a:pPr>
              <a:buFont typeface="Wingdings" pitchFamily="2" charset="2"/>
              <a:buChar char="§"/>
            </a:pPr>
            <a:r>
              <a:rPr lang="de-DE" sz="1200" dirty="0" smtClean="0"/>
              <a:t> </a:t>
            </a:r>
            <a:r>
              <a:rPr lang="de-DE" sz="1200" dirty="0" err="1" smtClean="0"/>
              <a:t>Tx</a:t>
            </a:r>
            <a:r>
              <a:rPr lang="de-DE" sz="1200" dirty="0" smtClean="0"/>
              <a:t> </a:t>
            </a:r>
            <a:r>
              <a:rPr lang="de-DE" sz="1200" dirty="0" err="1" smtClean="0"/>
              <a:t>sends</a:t>
            </a:r>
            <a:endParaRPr lang="de-DE" sz="1200" dirty="0" smtClean="0"/>
          </a:p>
          <a:p>
            <a:pPr>
              <a:buFont typeface="Wingdings" pitchFamily="2" charset="2"/>
              <a:buChar char="§"/>
            </a:pPr>
            <a:r>
              <a:rPr lang="de-DE" sz="1200" dirty="0" smtClean="0"/>
              <a:t> </a:t>
            </a:r>
            <a:r>
              <a:rPr lang="de-DE" sz="1200" dirty="0" err="1" smtClean="0"/>
              <a:t>Rx</a:t>
            </a:r>
            <a:r>
              <a:rPr lang="de-DE" sz="1200" dirty="0" smtClean="0"/>
              <a:t> </a:t>
            </a:r>
            <a:r>
              <a:rPr lang="de-DE" sz="1200" dirty="0" err="1" smtClean="0"/>
              <a:t>scans</a:t>
            </a:r>
            <a:endParaRPr lang="de-DE" sz="1200" dirty="0" smtClean="0"/>
          </a:p>
          <a:p>
            <a:pPr>
              <a:buFont typeface="Arial" pitchFamily="34" charset="0"/>
              <a:buChar char="•"/>
            </a:pPr>
            <a:r>
              <a:rPr lang="de-DE" sz="1200" dirty="0" smtClean="0"/>
              <a:t>  </a:t>
            </a:r>
            <a:r>
              <a:rPr lang="de-DE" sz="1200" dirty="0" err="1" smtClean="0"/>
              <a:t>Obtain</a:t>
            </a:r>
            <a:r>
              <a:rPr lang="de-DE" sz="1200" dirty="0" smtClean="0"/>
              <a:t>  </a:t>
            </a:r>
            <a:r>
              <a:rPr lang="de-DE" sz="1200" dirty="0" err="1" smtClean="0"/>
              <a:t>AoA</a:t>
            </a:r>
            <a:r>
              <a:rPr lang="de-DE" sz="1200" dirty="0" smtClean="0"/>
              <a:t> </a:t>
            </a:r>
            <a:r>
              <a:rPr lang="de-DE" sz="1200" dirty="0" err="1" smtClean="0"/>
              <a:t>distributions</a:t>
            </a:r>
            <a:endParaRPr lang="de-DE" sz="1200" dirty="0" smtClean="0"/>
          </a:p>
        </p:txBody>
      </p:sp>
      <p:sp>
        <p:nvSpPr>
          <p:cNvPr id="8" name="Abgerundetes Rechteck 7"/>
          <p:cNvSpPr/>
          <p:nvPr/>
        </p:nvSpPr>
        <p:spPr>
          <a:xfrm>
            <a:off x="3686693" y="4842998"/>
            <a:ext cx="1510146" cy="1064028"/>
          </a:xfrm>
          <a:prstGeom prst="roundRect">
            <a:avLst>
              <a:gd name="adj" fmla="val 3847"/>
            </a:avLst>
          </a:prstGeom>
          <a:ln/>
        </p:spPr>
        <p:style>
          <a:lnRef idx="1">
            <a:schemeClr val="dk1"/>
          </a:lnRef>
          <a:fillRef idx="3">
            <a:schemeClr val="dk1"/>
          </a:fillRef>
          <a:effectRef idx="2">
            <a:schemeClr val="dk1"/>
          </a:effectRef>
          <a:fontRef idx="minor">
            <a:schemeClr val="lt1"/>
          </a:fontRef>
        </p:style>
        <p:txBody>
          <a:bodyPr rtlCol="0" anchor="ctr"/>
          <a:lstStyle/>
          <a:p>
            <a:pPr>
              <a:buFont typeface="Wingdings" pitchFamily="2" charset="2"/>
              <a:buChar char="§"/>
            </a:pPr>
            <a:r>
              <a:rPr lang="de-DE" sz="1200" dirty="0" smtClean="0"/>
              <a:t> </a:t>
            </a:r>
            <a:r>
              <a:rPr lang="de-DE" sz="1200" dirty="0" err="1" smtClean="0"/>
              <a:t>Rx</a:t>
            </a:r>
            <a:r>
              <a:rPr lang="de-DE" sz="1200" dirty="0" smtClean="0"/>
              <a:t> </a:t>
            </a:r>
            <a:r>
              <a:rPr lang="de-DE" sz="1200" dirty="0" err="1" smtClean="0"/>
              <a:t>sends</a:t>
            </a:r>
            <a:endParaRPr lang="de-DE" sz="1200" dirty="0" smtClean="0"/>
          </a:p>
          <a:p>
            <a:pPr>
              <a:buFont typeface="Wingdings" pitchFamily="2" charset="2"/>
              <a:buChar char="§"/>
            </a:pPr>
            <a:r>
              <a:rPr lang="de-DE" sz="1200" dirty="0" smtClean="0"/>
              <a:t> </a:t>
            </a:r>
            <a:r>
              <a:rPr lang="de-DE" sz="1200" dirty="0" err="1" smtClean="0"/>
              <a:t>Tx</a:t>
            </a:r>
            <a:r>
              <a:rPr lang="de-DE" sz="1200" dirty="0" smtClean="0"/>
              <a:t> </a:t>
            </a:r>
            <a:r>
              <a:rPr lang="de-DE" sz="1200" dirty="0" err="1" smtClean="0"/>
              <a:t>scans</a:t>
            </a:r>
            <a:endParaRPr lang="de-DE" sz="1200" dirty="0" smtClean="0"/>
          </a:p>
          <a:p>
            <a:pPr>
              <a:buFont typeface="Wingdings" pitchFamily="2" charset="2"/>
              <a:buChar char="§"/>
            </a:pPr>
            <a:r>
              <a:rPr lang="de-DE" sz="1200" dirty="0" smtClean="0"/>
              <a:t>  </a:t>
            </a:r>
            <a:r>
              <a:rPr lang="de-DE" sz="1200" dirty="0" err="1" smtClean="0"/>
              <a:t>Obtain</a:t>
            </a:r>
            <a:r>
              <a:rPr lang="de-DE" sz="1200" dirty="0" smtClean="0"/>
              <a:t>  </a:t>
            </a:r>
            <a:r>
              <a:rPr lang="de-DE" sz="1200" dirty="0" err="1" smtClean="0"/>
              <a:t>AoD</a:t>
            </a:r>
            <a:r>
              <a:rPr lang="de-DE" sz="1200" dirty="0" smtClean="0"/>
              <a:t> </a:t>
            </a:r>
            <a:r>
              <a:rPr lang="de-DE" sz="1200" dirty="0" err="1" smtClean="0"/>
              <a:t>distributions</a:t>
            </a:r>
            <a:endParaRPr lang="de-DE" sz="1200" dirty="0" smtClean="0"/>
          </a:p>
          <a:p>
            <a:pPr>
              <a:buFont typeface="Arial" pitchFamily="34" charset="0"/>
              <a:buChar char="•"/>
            </a:pPr>
            <a:endParaRPr lang="de-DE" sz="1200" dirty="0" smtClean="0"/>
          </a:p>
        </p:txBody>
      </p:sp>
      <p:sp>
        <p:nvSpPr>
          <p:cNvPr id="9" name="Abgerundetes Rechteck 8"/>
          <p:cNvSpPr/>
          <p:nvPr/>
        </p:nvSpPr>
        <p:spPr>
          <a:xfrm>
            <a:off x="658027" y="4842998"/>
            <a:ext cx="1510146" cy="1064028"/>
          </a:xfrm>
          <a:prstGeom prst="roundRect">
            <a:avLst>
              <a:gd name="adj" fmla="val 3847"/>
            </a:avLst>
          </a:prstGeom>
          <a:ln/>
        </p:spPr>
        <p:style>
          <a:lnRef idx="1">
            <a:schemeClr val="dk1"/>
          </a:lnRef>
          <a:fillRef idx="3">
            <a:schemeClr val="dk1"/>
          </a:fillRef>
          <a:effectRef idx="2">
            <a:schemeClr val="dk1"/>
          </a:effectRef>
          <a:fontRef idx="minor">
            <a:schemeClr val="lt1"/>
          </a:fontRef>
        </p:style>
        <p:txBody>
          <a:bodyPr rtlCol="0" anchor="ctr"/>
          <a:lstStyle/>
          <a:p>
            <a:endParaRPr lang="de-DE" sz="1200" dirty="0" smtClean="0"/>
          </a:p>
          <a:p>
            <a:pPr>
              <a:buFont typeface="Wingdings" pitchFamily="2" charset="2"/>
              <a:buChar char="§"/>
            </a:pPr>
            <a:r>
              <a:rPr lang="de-DE" sz="1200" dirty="0" smtClean="0"/>
              <a:t> Select </a:t>
            </a:r>
            <a:r>
              <a:rPr lang="de-DE" sz="1200" dirty="0" err="1" smtClean="0"/>
              <a:t>best</a:t>
            </a:r>
            <a:r>
              <a:rPr lang="de-DE" sz="1200" dirty="0" smtClean="0"/>
              <a:t> b/c </a:t>
            </a:r>
            <a:r>
              <a:rPr lang="de-DE" sz="1200" dirty="0" err="1" smtClean="0"/>
              <a:t>vector</a:t>
            </a:r>
            <a:r>
              <a:rPr lang="de-DE" sz="1200" dirty="0" smtClean="0"/>
              <a:t> </a:t>
            </a:r>
            <a:r>
              <a:rPr lang="de-DE" sz="1200" dirty="0" err="1" smtClean="0"/>
              <a:t>pairs</a:t>
            </a:r>
            <a:endParaRPr lang="de-DE" sz="1200" dirty="0" smtClean="0"/>
          </a:p>
          <a:p>
            <a:pPr>
              <a:buFont typeface="Arial" pitchFamily="34" charset="0"/>
              <a:buChar char="•"/>
            </a:pPr>
            <a:endParaRPr lang="de-DE" sz="1200" dirty="0" smtClean="0"/>
          </a:p>
        </p:txBody>
      </p:sp>
      <p:sp>
        <p:nvSpPr>
          <p:cNvPr id="10" name="Pfeil nach rechts 9"/>
          <p:cNvSpPr/>
          <p:nvPr/>
        </p:nvSpPr>
        <p:spPr>
          <a:xfrm>
            <a:off x="2352501" y="2266052"/>
            <a:ext cx="1230284" cy="631767"/>
          </a:xfrm>
          <a:prstGeom prst="rightArrow">
            <a:avLst/>
          </a:prstGeom>
          <a:ln/>
        </p:spPr>
        <p:style>
          <a:lnRef idx="1">
            <a:schemeClr val="dk1"/>
          </a:lnRef>
          <a:fillRef idx="3">
            <a:schemeClr val="dk1"/>
          </a:fillRef>
          <a:effectRef idx="2">
            <a:schemeClr val="dk1"/>
          </a:effectRef>
          <a:fontRef idx="minor">
            <a:schemeClr val="lt1"/>
          </a:fontRef>
        </p:style>
        <p:txBody>
          <a:bodyPr rtlCol="0" anchor="ctr"/>
          <a:lstStyle/>
          <a:p>
            <a:pPr algn="ctr"/>
            <a:r>
              <a:rPr lang="de-DE" sz="1000" dirty="0" smtClean="0"/>
              <a:t>Exchange </a:t>
            </a:r>
            <a:r>
              <a:rPr lang="de-DE" sz="1000" dirty="0" err="1" smtClean="0"/>
              <a:t>role</a:t>
            </a:r>
            <a:endParaRPr lang="de-DE" sz="1000" dirty="0" smtClean="0"/>
          </a:p>
        </p:txBody>
      </p:sp>
      <p:sp>
        <p:nvSpPr>
          <p:cNvPr id="11" name="Pfeil nach rechts 10"/>
          <p:cNvSpPr/>
          <p:nvPr/>
        </p:nvSpPr>
        <p:spPr>
          <a:xfrm>
            <a:off x="5378334" y="2266052"/>
            <a:ext cx="1230284" cy="631767"/>
          </a:xfrm>
          <a:prstGeom prst="rightArrow">
            <a:avLst/>
          </a:prstGeom>
          <a:ln/>
        </p:spPr>
        <p:style>
          <a:lnRef idx="1">
            <a:schemeClr val="dk1"/>
          </a:lnRef>
          <a:fillRef idx="3">
            <a:schemeClr val="dk1"/>
          </a:fillRef>
          <a:effectRef idx="2">
            <a:schemeClr val="dk1"/>
          </a:effectRef>
          <a:fontRef idx="minor">
            <a:schemeClr val="lt1"/>
          </a:fontRef>
        </p:style>
        <p:txBody>
          <a:bodyPr rtlCol="0" anchor="ctr"/>
          <a:lstStyle/>
          <a:p>
            <a:pPr algn="ctr"/>
            <a:r>
              <a:rPr lang="de-DE" sz="1000" dirty="0" err="1" smtClean="0"/>
              <a:t>Directional</a:t>
            </a:r>
            <a:r>
              <a:rPr lang="de-DE" sz="1000" dirty="0" smtClean="0"/>
              <a:t> </a:t>
            </a:r>
            <a:r>
              <a:rPr lang="de-DE" sz="1000" dirty="0" err="1" smtClean="0"/>
              <a:t>antenna</a:t>
            </a:r>
            <a:endParaRPr lang="de-DE" sz="1000" dirty="0" smtClean="0"/>
          </a:p>
        </p:txBody>
      </p:sp>
      <p:cxnSp>
        <p:nvCxnSpPr>
          <p:cNvPr id="13" name="Gerade Verbindung 12"/>
          <p:cNvCxnSpPr/>
          <p:nvPr/>
        </p:nvCxnSpPr>
        <p:spPr>
          <a:xfrm>
            <a:off x="431800" y="3828845"/>
            <a:ext cx="8080433" cy="0"/>
          </a:xfrm>
          <a:prstGeom prst="line">
            <a:avLst/>
          </a:prstGeom>
          <a:ln w="63500">
            <a:prstDash val="sysDash"/>
            <a:tailEnd type="none"/>
          </a:ln>
        </p:spPr>
        <p:style>
          <a:lnRef idx="1">
            <a:schemeClr val="accent4"/>
          </a:lnRef>
          <a:fillRef idx="0">
            <a:schemeClr val="accent4"/>
          </a:fillRef>
          <a:effectRef idx="0">
            <a:schemeClr val="accent4"/>
          </a:effectRef>
          <a:fontRef idx="minor">
            <a:schemeClr val="tx1"/>
          </a:fontRef>
        </p:style>
      </p:cxnSp>
      <p:sp>
        <p:nvSpPr>
          <p:cNvPr id="14" name="Textfeld 13"/>
          <p:cNvSpPr txBox="1"/>
          <p:nvPr/>
        </p:nvSpPr>
        <p:spPr>
          <a:xfrm>
            <a:off x="431800" y="3334822"/>
            <a:ext cx="2249334" cy="369332"/>
          </a:xfrm>
          <a:prstGeom prst="rect">
            <a:avLst/>
          </a:prstGeom>
          <a:noFill/>
        </p:spPr>
        <p:txBody>
          <a:bodyPr wrap="none" rtlCol="0">
            <a:spAutoFit/>
          </a:bodyPr>
          <a:lstStyle/>
          <a:p>
            <a:r>
              <a:rPr lang="de-DE" dirty="0" smtClean="0"/>
              <a:t>2.4 GHz, total </a:t>
            </a:r>
            <a:r>
              <a:rPr lang="de-DE" dirty="0" err="1" smtClean="0"/>
              <a:t>range</a:t>
            </a:r>
            <a:endParaRPr lang="de-DE" dirty="0"/>
          </a:p>
        </p:txBody>
      </p:sp>
      <p:sp>
        <p:nvSpPr>
          <p:cNvPr id="15" name="Textfeld 14"/>
          <p:cNvSpPr txBox="1"/>
          <p:nvPr/>
        </p:nvSpPr>
        <p:spPr>
          <a:xfrm>
            <a:off x="431800" y="3974902"/>
            <a:ext cx="2736647" cy="369332"/>
          </a:xfrm>
          <a:prstGeom prst="rect">
            <a:avLst/>
          </a:prstGeom>
          <a:noFill/>
        </p:spPr>
        <p:txBody>
          <a:bodyPr wrap="none" rtlCol="0">
            <a:spAutoFit/>
          </a:bodyPr>
          <a:lstStyle/>
          <a:p>
            <a:r>
              <a:rPr lang="de-DE" dirty="0" smtClean="0"/>
              <a:t>300 GHz, </a:t>
            </a:r>
            <a:r>
              <a:rPr lang="de-DE" dirty="0" err="1" smtClean="0"/>
              <a:t>selected</a:t>
            </a:r>
            <a:r>
              <a:rPr lang="de-DE" dirty="0" smtClean="0"/>
              <a:t> </a:t>
            </a:r>
            <a:r>
              <a:rPr lang="de-DE" dirty="0" err="1" smtClean="0"/>
              <a:t>range</a:t>
            </a:r>
            <a:endParaRPr lang="de-DE" dirty="0"/>
          </a:p>
        </p:txBody>
      </p:sp>
      <p:sp>
        <p:nvSpPr>
          <p:cNvPr id="16" name="Pfeil nach unten 15"/>
          <p:cNvSpPr/>
          <p:nvPr/>
        </p:nvSpPr>
        <p:spPr>
          <a:xfrm>
            <a:off x="7306887" y="3334822"/>
            <a:ext cx="565266" cy="1358547"/>
          </a:xfrm>
          <a:prstGeom prst="downArrow">
            <a:avLst/>
          </a:prstGeom>
          <a:ln/>
        </p:spPr>
        <p:style>
          <a:lnRef idx="1">
            <a:schemeClr val="dk1"/>
          </a:lnRef>
          <a:fillRef idx="3">
            <a:schemeClr val="dk1"/>
          </a:fillRef>
          <a:effectRef idx="2">
            <a:schemeClr val="dk1"/>
          </a:effectRef>
          <a:fontRef idx="minor">
            <a:schemeClr val="lt1"/>
          </a:fontRef>
        </p:style>
        <p:txBody>
          <a:bodyPr rtlCol="0" anchor="ctr"/>
          <a:lstStyle/>
          <a:p>
            <a:pPr algn="ctr"/>
            <a:endParaRPr lang="de-DE" sz="1000" dirty="0" smtClean="0"/>
          </a:p>
        </p:txBody>
      </p:sp>
      <p:sp>
        <p:nvSpPr>
          <p:cNvPr id="17" name="Pfeil nach rechts 16"/>
          <p:cNvSpPr/>
          <p:nvPr/>
        </p:nvSpPr>
        <p:spPr>
          <a:xfrm flipH="1">
            <a:off x="5378332" y="5136714"/>
            <a:ext cx="1230286" cy="631767"/>
          </a:xfrm>
          <a:prstGeom prst="rightArrow">
            <a:avLst/>
          </a:prstGeom>
          <a:ln/>
        </p:spPr>
        <p:style>
          <a:lnRef idx="1">
            <a:schemeClr val="dk1"/>
          </a:lnRef>
          <a:fillRef idx="3">
            <a:schemeClr val="dk1"/>
          </a:fillRef>
          <a:effectRef idx="2">
            <a:schemeClr val="dk1"/>
          </a:effectRef>
          <a:fontRef idx="minor">
            <a:schemeClr val="lt1"/>
          </a:fontRef>
        </p:style>
        <p:txBody>
          <a:bodyPr rtlCol="0" anchor="ctr"/>
          <a:lstStyle/>
          <a:p>
            <a:pPr algn="ctr"/>
            <a:r>
              <a:rPr lang="de-DE" sz="1000" dirty="0" smtClean="0"/>
              <a:t>Exchange </a:t>
            </a:r>
            <a:r>
              <a:rPr lang="de-DE" sz="1000" dirty="0" err="1" smtClean="0"/>
              <a:t>role</a:t>
            </a:r>
            <a:endParaRPr lang="de-DE" sz="1000" dirty="0" smtClean="0"/>
          </a:p>
        </p:txBody>
      </p:sp>
      <p:sp>
        <p:nvSpPr>
          <p:cNvPr id="19" name="Pfeil nach rechts 18"/>
          <p:cNvSpPr/>
          <p:nvPr/>
        </p:nvSpPr>
        <p:spPr>
          <a:xfrm flipH="1">
            <a:off x="2352499" y="5136714"/>
            <a:ext cx="1230286" cy="631767"/>
          </a:xfrm>
          <a:prstGeom prst="rightArrow">
            <a:avLst/>
          </a:prstGeom>
          <a:ln/>
        </p:spPr>
        <p:style>
          <a:lnRef idx="1">
            <a:schemeClr val="dk1"/>
          </a:lnRef>
          <a:fillRef idx="3">
            <a:schemeClr val="dk1"/>
          </a:fillRef>
          <a:effectRef idx="2">
            <a:schemeClr val="dk1"/>
          </a:effectRef>
          <a:fontRef idx="minor">
            <a:schemeClr val="lt1"/>
          </a:fontRef>
        </p:style>
        <p:txBody>
          <a:bodyPr rtlCol="0" anchor="ctr"/>
          <a:lstStyle/>
          <a:p>
            <a:pPr algn="ctr"/>
            <a:endParaRPr lang="de-DE" sz="1000" dirty="0" smtClean="0"/>
          </a:p>
        </p:txBody>
      </p:sp>
      <p:sp>
        <p:nvSpPr>
          <p:cNvPr id="18" name="Datumsplatzhalter 1"/>
          <p:cNvSpPr>
            <a:spLocks noGrp="1"/>
          </p:cNvSpPr>
          <p:nvPr>
            <p:ph type="dt" sz="half" idx="10"/>
          </p:nvPr>
        </p:nvSpPr>
        <p:spPr>
          <a:xfrm>
            <a:off x="667544" y="378281"/>
            <a:ext cx="1600200" cy="215444"/>
          </a:xfrm>
        </p:spPr>
        <p:txBody>
          <a:bodyPr/>
          <a:lstStyle/>
          <a:p>
            <a:r>
              <a:rPr lang="en-US" dirty="0" smtClean="0"/>
              <a:t>Match 2015</a:t>
            </a:r>
          </a:p>
        </p:txBody>
      </p:sp>
      <p:sp>
        <p:nvSpPr>
          <p:cNvPr id="20" name="Fußzeilenplatzhalter 4"/>
          <p:cNvSpPr>
            <a:spLocks noGrp="1"/>
          </p:cNvSpPr>
          <p:nvPr>
            <p:ph type="ftr" sz="quarter" idx="11"/>
          </p:nvPr>
        </p:nvSpPr>
        <p:spPr>
          <a:xfrm>
            <a:off x="5486400" y="6475413"/>
            <a:ext cx="3124200" cy="184666"/>
          </a:xfrm>
        </p:spPr>
        <p:txBody>
          <a:bodyPr/>
          <a:lstStyle/>
          <a:p>
            <a:r>
              <a:rPr lang="en-US" dirty="0" smtClean="0"/>
              <a:t>Bile Peng (TU </a:t>
            </a:r>
            <a:r>
              <a:rPr lang="en-US" dirty="0" err="1" smtClean="0"/>
              <a:t>Braunschweig</a:t>
            </a:r>
            <a:r>
              <a:rPr lang="en-US" dirty="0" smtClean="0"/>
              <a:t>)</a:t>
            </a:r>
            <a:endParaRPr lang="en-US" dirty="0"/>
          </a:p>
        </p:txBody>
      </p:sp>
      <p:sp>
        <p:nvSpPr>
          <p:cNvPr id="21" name="Foliennummernplatzhalter 5"/>
          <p:cNvSpPr>
            <a:spLocks noGrp="1"/>
          </p:cNvSpPr>
          <p:nvPr>
            <p:ph type="sldNum" sz="quarter" idx="12"/>
          </p:nvPr>
        </p:nvSpPr>
        <p:spPr>
          <a:xfrm>
            <a:off x="4355223" y="6475413"/>
            <a:ext cx="509756" cy="184666"/>
          </a:xfrm>
        </p:spPr>
        <p:txBody>
          <a:bodyPr/>
          <a:lstStyle/>
          <a:p>
            <a:r>
              <a:rPr lang="en-US" dirty="0" smtClean="0"/>
              <a:t>Slide </a:t>
            </a:r>
            <a:fld id="{0540CE77-C2A1-9343-A17B-4CC8CF347B44}" type="slidenum">
              <a:rPr lang="en-US"/>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Contents</a:t>
            </a:r>
            <a:endParaRPr lang="de-DE" dirty="0"/>
          </a:p>
        </p:txBody>
      </p:sp>
      <p:sp>
        <p:nvSpPr>
          <p:cNvPr id="3" name="Inhaltsplatzhalter 2"/>
          <p:cNvSpPr>
            <a:spLocks noGrp="1"/>
          </p:cNvSpPr>
          <p:nvPr>
            <p:ph idx="1"/>
          </p:nvPr>
        </p:nvSpPr>
        <p:spPr/>
        <p:txBody>
          <a:bodyPr/>
          <a:lstStyle/>
          <a:p>
            <a:pPr>
              <a:buFont typeface="Arial" pitchFamily="34" charset="0"/>
              <a:buChar char="•"/>
            </a:pPr>
            <a:r>
              <a:rPr lang="de-DE" sz="1600" dirty="0" err="1" smtClean="0">
                <a:solidFill>
                  <a:schemeClr val="tx1">
                    <a:lumMod val="50000"/>
                    <a:lumOff val="50000"/>
                  </a:schemeClr>
                </a:solidFill>
              </a:rPr>
              <a:t>Introduction</a:t>
            </a:r>
            <a:endParaRPr lang="de-DE" sz="1600" dirty="0" smtClean="0">
              <a:solidFill>
                <a:schemeClr val="tx1">
                  <a:lumMod val="50000"/>
                  <a:lumOff val="50000"/>
                </a:schemeClr>
              </a:solidFill>
            </a:endParaRPr>
          </a:p>
          <a:p>
            <a:pPr>
              <a:buFont typeface="Arial" pitchFamily="34" charset="0"/>
              <a:buChar char="•"/>
            </a:pPr>
            <a:r>
              <a:rPr lang="de-DE" sz="1600" dirty="0" err="1" smtClean="0">
                <a:solidFill>
                  <a:schemeClr val="tx1">
                    <a:lumMod val="50000"/>
                    <a:lumOff val="50000"/>
                  </a:schemeClr>
                </a:solidFill>
              </a:rPr>
              <a:t>Angle-of-Arrival Estimation in Two Steps</a:t>
            </a:r>
          </a:p>
          <a:p>
            <a:pPr lvl="1">
              <a:buFont typeface="Arial" pitchFamily="34" charset="0"/>
              <a:buChar char="•"/>
            </a:pPr>
            <a:r>
              <a:rPr lang="de-DE" sz="1600" dirty="0" err="1" smtClean="0">
                <a:solidFill>
                  <a:schemeClr val="tx1">
                    <a:lumMod val="50000"/>
                    <a:lumOff val="50000"/>
                  </a:schemeClr>
                </a:solidFill>
                <a:ea typeface="+mn-ea"/>
                <a:cs typeface="+mn-cs"/>
              </a:rPr>
              <a:t>Preliminary</a:t>
            </a:r>
            <a:r>
              <a:rPr lang="de-DE" sz="1600" dirty="0" smtClean="0">
                <a:solidFill>
                  <a:schemeClr val="tx1">
                    <a:lumMod val="50000"/>
                    <a:lumOff val="50000"/>
                  </a:schemeClr>
                </a:solidFill>
                <a:ea typeface="+mn-ea"/>
                <a:cs typeface="+mn-cs"/>
              </a:rPr>
              <a:t> </a:t>
            </a:r>
            <a:r>
              <a:rPr lang="de-DE" sz="1600" dirty="0" err="1" smtClean="0">
                <a:solidFill>
                  <a:schemeClr val="tx1">
                    <a:lumMod val="50000"/>
                    <a:lumOff val="50000"/>
                  </a:schemeClr>
                </a:solidFill>
                <a:ea typeface="+mn-ea"/>
                <a:cs typeface="+mn-cs"/>
              </a:rPr>
              <a:t>Estimation</a:t>
            </a:r>
            <a:r>
              <a:rPr lang="de-DE" sz="1600" dirty="0" smtClean="0">
                <a:solidFill>
                  <a:schemeClr val="tx1">
                    <a:lumMod val="50000"/>
                    <a:lumOff val="50000"/>
                  </a:schemeClr>
                </a:solidFill>
                <a:ea typeface="+mn-ea"/>
                <a:cs typeface="+mn-cs"/>
              </a:rPr>
              <a:t> </a:t>
            </a:r>
            <a:r>
              <a:rPr lang="de-DE" sz="1600" dirty="0" err="1" smtClean="0">
                <a:solidFill>
                  <a:schemeClr val="tx1">
                    <a:lumMod val="50000"/>
                    <a:lumOff val="50000"/>
                  </a:schemeClr>
                </a:solidFill>
                <a:ea typeface="+mn-ea"/>
                <a:cs typeface="+mn-cs"/>
              </a:rPr>
              <a:t>at</a:t>
            </a:r>
            <a:r>
              <a:rPr lang="de-DE" sz="1600" dirty="0" smtClean="0">
                <a:solidFill>
                  <a:schemeClr val="tx1">
                    <a:lumMod val="50000"/>
                    <a:lumOff val="50000"/>
                  </a:schemeClr>
                </a:solidFill>
                <a:ea typeface="+mn-ea"/>
                <a:cs typeface="+mn-cs"/>
              </a:rPr>
              <a:t> 2.4 GHz</a:t>
            </a:r>
          </a:p>
          <a:p>
            <a:pPr lvl="1">
              <a:buFont typeface="Arial" pitchFamily="34" charset="0"/>
              <a:buChar char="•"/>
            </a:pPr>
            <a:r>
              <a:rPr lang="de-DE" sz="1600" dirty="0" err="1" smtClean="0">
                <a:solidFill>
                  <a:schemeClr val="tx1">
                    <a:lumMod val="50000"/>
                    <a:lumOff val="50000"/>
                  </a:schemeClr>
                </a:solidFill>
                <a:ea typeface="+mn-ea"/>
                <a:cs typeface="+mn-cs"/>
              </a:rPr>
              <a:t>Precise</a:t>
            </a:r>
            <a:r>
              <a:rPr lang="de-DE" sz="1600" dirty="0" smtClean="0">
                <a:solidFill>
                  <a:schemeClr val="tx1">
                    <a:lumMod val="50000"/>
                    <a:lumOff val="50000"/>
                  </a:schemeClr>
                </a:solidFill>
                <a:ea typeface="+mn-ea"/>
                <a:cs typeface="+mn-cs"/>
              </a:rPr>
              <a:t> </a:t>
            </a:r>
            <a:r>
              <a:rPr lang="de-DE" sz="1600" dirty="0" err="1" smtClean="0">
                <a:solidFill>
                  <a:schemeClr val="tx1">
                    <a:lumMod val="50000"/>
                    <a:lumOff val="50000"/>
                  </a:schemeClr>
                </a:solidFill>
                <a:ea typeface="+mn-ea"/>
                <a:cs typeface="+mn-cs"/>
              </a:rPr>
              <a:t>Estimation</a:t>
            </a:r>
            <a:r>
              <a:rPr lang="de-DE" sz="1600" dirty="0" smtClean="0">
                <a:solidFill>
                  <a:schemeClr val="tx1">
                    <a:lumMod val="50000"/>
                    <a:lumOff val="50000"/>
                  </a:schemeClr>
                </a:solidFill>
                <a:ea typeface="+mn-ea"/>
                <a:cs typeface="+mn-cs"/>
              </a:rPr>
              <a:t> in </a:t>
            </a:r>
            <a:r>
              <a:rPr lang="de-DE" sz="1600" dirty="0" err="1" smtClean="0">
                <a:solidFill>
                  <a:schemeClr val="tx1">
                    <a:lumMod val="50000"/>
                    <a:lumOff val="50000"/>
                  </a:schemeClr>
                </a:solidFill>
                <a:ea typeface="+mn-ea"/>
                <a:cs typeface="+mn-cs"/>
              </a:rPr>
              <a:t>Terahertz</a:t>
            </a:r>
            <a:r>
              <a:rPr lang="de-DE" sz="1600" dirty="0" smtClean="0">
                <a:solidFill>
                  <a:schemeClr val="tx1">
                    <a:lumMod val="50000"/>
                    <a:lumOff val="50000"/>
                  </a:schemeClr>
                </a:solidFill>
                <a:ea typeface="+mn-ea"/>
                <a:cs typeface="+mn-cs"/>
              </a:rPr>
              <a:t> Band</a:t>
            </a:r>
          </a:p>
          <a:p>
            <a:pPr>
              <a:buFont typeface="Arial" pitchFamily="34" charset="0"/>
              <a:buChar char="•"/>
            </a:pPr>
            <a:r>
              <a:rPr lang="de-DE" sz="1600" dirty="0" err="1" smtClean="0">
                <a:solidFill>
                  <a:schemeClr val="tx1">
                    <a:lumMod val="50000"/>
                    <a:lumOff val="50000"/>
                  </a:schemeClr>
                </a:solidFill>
              </a:rPr>
              <a:t>Protocol Concept</a:t>
            </a:r>
          </a:p>
          <a:p>
            <a:pPr>
              <a:buFont typeface="Arial" pitchFamily="34" charset="0"/>
              <a:buChar char="•"/>
            </a:pPr>
            <a:r>
              <a:rPr lang="de-DE" sz="1600" b="1" dirty="0" err="1" smtClean="0"/>
              <a:t>Conclusion</a:t>
            </a:r>
            <a:endParaRPr lang="de-DE" sz="1600" b="1" dirty="0" smtClean="0"/>
          </a:p>
          <a:p>
            <a:pPr>
              <a:buFont typeface="Wingdings" pitchFamily="2" charset="2"/>
              <a:buChar char="§"/>
            </a:pPr>
            <a:endParaRPr lang="de-DE" dirty="0"/>
          </a:p>
        </p:txBody>
      </p:sp>
      <p:sp>
        <p:nvSpPr>
          <p:cNvPr id="4" name="Fußzeilenplatzhalter 4"/>
          <p:cNvSpPr>
            <a:spLocks noGrp="1"/>
          </p:cNvSpPr>
          <p:nvPr>
            <p:ph type="ftr" sz="quarter" idx="11"/>
          </p:nvPr>
        </p:nvSpPr>
        <p:spPr>
          <a:xfrm>
            <a:off x="5486400" y="6475413"/>
            <a:ext cx="3124200" cy="184666"/>
          </a:xfrm>
        </p:spPr>
        <p:txBody>
          <a:bodyPr/>
          <a:lstStyle/>
          <a:p>
            <a:r>
              <a:rPr lang="en-US" dirty="0" smtClean="0"/>
              <a:t>Bile Peng (TU </a:t>
            </a:r>
            <a:r>
              <a:rPr lang="en-US" dirty="0" err="1" smtClean="0"/>
              <a:t>Braunschweig</a:t>
            </a:r>
            <a:r>
              <a:rPr lang="en-US" dirty="0" smtClean="0"/>
              <a:t>)</a:t>
            </a:r>
            <a:endParaRPr lang="en-US" dirty="0"/>
          </a:p>
        </p:txBody>
      </p:sp>
      <p:sp>
        <p:nvSpPr>
          <p:cNvPr id="5" name="Foliennummernplatzhalter 5"/>
          <p:cNvSpPr>
            <a:spLocks noGrp="1"/>
          </p:cNvSpPr>
          <p:nvPr>
            <p:ph type="sldNum" sz="quarter" idx="12"/>
          </p:nvPr>
        </p:nvSpPr>
        <p:spPr>
          <a:xfrm>
            <a:off x="4355223" y="6475413"/>
            <a:ext cx="509756" cy="184666"/>
          </a:xfrm>
        </p:spPr>
        <p:txBody>
          <a:bodyPr/>
          <a:lstStyle/>
          <a:p>
            <a:r>
              <a:rPr lang="en-US" dirty="0" smtClean="0"/>
              <a:t>Slide </a:t>
            </a:r>
            <a:fld id="{38114EC2-01EC-8943-8EAF-42A902633A80}" type="slidenum">
              <a:rPr lang="en-US"/>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Conclusion</a:t>
            </a:r>
            <a:endParaRPr lang="de-DE" dirty="0"/>
          </a:p>
        </p:txBody>
      </p:sp>
      <p:sp>
        <p:nvSpPr>
          <p:cNvPr id="3" name="Inhaltsplatzhalter 2"/>
          <p:cNvSpPr>
            <a:spLocks noGrp="1"/>
          </p:cNvSpPr>
          <p:nvPr>
            <p:ph idx="1"/>
          </p:nvPr>
        </p:nvSpPr>
        <p:spPr/>
        <p:txBody>
          <a:bodyPr/>
          <a:lstStyle/>
          <a:p>
            <a:r>
              <a:rPr lang="en-US" sz="1600" dirty="0" smtClean="0"/>
              <a:t>The high path loss is a main challenge of THz communications. A highly directive antenna is a possible counter measurement.</a:t>
            </a:r>
          </a:p>
          <a:p>
            <a:endParaRPr lang="en-US" sz="1600" dirty="0" smtClean="0"/>
          </a:p>
          <a:p>
            <a:r>
              <a:rPr lang="en-US" sz="1600" dirty="0" smtClean="0"/>
              <a:t>An </a:t>
            </a:r>
            <a:r>
              <a:rPr lang="en-US" sz="1600" dirty="0" err="1" smtClean="0"/>
              <a:t>AoA</a:t>
            </a:r>
            <a:r>
              <a:rPr lang="en-US" sz="1600" dirty="0" smtClean="0"/>
              <a:t> estimation is required for a directive antenna.</a:t>
            </a:r>
          </a:p>
          <a:p>
            <a:endParaRPr lang="en-US" sz="1600" dirty="0" smtClean="0"/>
          </a:p>
          <a:p>
            <a:r>
              <a:rPr lang="en-US" sz="1600" dirty="0" smtClean="0"/>
              <a:t>This paper presents a fast beam searching concept in 2 steps</a:t>
            </a:r>
          </a:p>
          <a:p>
            <a:pPr lvl="1"/>
            <a:r>
              <a:rPr lang="en-US" sz="1600" dirty="0" smtClean="0"/>
              <a:t>Preliminary estimation at a low frequency</a:t>
            </a:r>
          </a:p>
          <a:p>
            <a:pPr lvl="1"/>
            <a:r>
              <a:rPr lang="en-US" sz="1600" dirty="0" smtClean="0"/>
              <a:t>Precise estimation in THz band.</a:t>
            </a:r>
          </a:p>
          <a:p>
            <a:endParaRPr lang="en-US" sz="1600" dirty="0" smtClean="0"/>
          </a:p>
          <a:p>
            <a:r>
              <a:rPr lang="en-US" sz="1600" dirty="0" smtClean="0"/>
              <a:t>This approach achieves a compromise between precision and efficiency. It should be tested in more complicated and realistic scenarios in the further studies.</a:t>
            </a:r>
          </a:p>
        </p:txBody>
      </p:sp>
      <p:sp>
        <p:nvSpPr>
          <p:cNvPr id="4" name="Fußzeilenplatzhalter 4"/>
          <p:cNvSpPr>
            <a:spLocks noGrp="1"/>
          </p:cNvSpPr>
          <p:nvPr>
            <p:ph type="ftr" sz="quarter" idx="11"/>
          </p:nvPr>
        </p:nvSpPr>
        <p:spPr>
          <a:xfrm>
            <a:off x="5486400" y="6475413"/>
            <a:ext cx="3124200" cy="184666"/>
          </a:xfrm>
        </p:spPr>
        <p:txBody>
          <a:bodyPr/>
          <a:lstStyle/>
          <a:p>
            <a:r>
              <a:rPr lang="en-US" dirty="0" smtClean="0"/>
              <a:t>Bile Peng (TU </a:t>
            </a:r>
            <a:r>
              <a:rPr lang="en-US" dirty="0" err="1" smtClean="0"/>
              <a:t>Braunschweig</a:t>
            </a:r>
            <a:r>
              <a:rPr lang="en-US" dirty="0" smtClean="0"/>
              <a:t>)</a:t>
            </a:r>
            <a:endParaRPr lang="en-US" dirty="0"/>
          </a:p>
        </p:txBody>
      </p:sp>
      <p:sp>
        <p:nvSpPr>
          <p:cNvPr id="5" name="Foliennummernplatzhalter 5"/>
          <p:cNvSpPr>
            <a:spLocks noGrp="1"/>
          </p:cNvSpPr>
          <p:nvPr>
            <p:ph type="sldNum" sz="quarter" idx="12"/>
          </p:nvPr>
        </p:nvSpPr>
        <p:spPr>
          <a:xfrm>
            <a:off x="4355223" y="6475413"/>
            <a:ext cx="509756" cy="184666"/>
          </a:xfrm>
        </p:spPr>
        <p:txBody>
          <a:bodyPr/>
          <a:lstStyle/>
          <a:p>
            <a:r>
              <a:rPr lang="en-US" dirty="0" smtClean="0"/>
              <a:t>Slide </a:t>
            </a:r>
            <a:fld id="{E9808C52-EEE1-3449-AAF3-A02FAF5F0B85}" type="slidenum">
              <a:rPr lang="en-US"/>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Match 2015</a:t>
            </a:r>
            <a:endParaRPr lang="en-US" dirty="0" smtClean="0"/>
          </a:p>
        </p:txBody>
      </p:sp>
      <p:sp>
        <p:nvSpPr>
          <p:cNvPr id="5" name="Footer Placeholder 4"/>
          <p:cNvSpPr>
            <a:spLocks noGrp="1"/>
          </p:cNvSpPr>
          <p:nvPr>
            <p:ph type="ftr" sz="quarter" idx="11"/>
          </p:nvPr>
        </p:nvSpPr>
        <p:spPr/>
        <p:txBody>
          <a:bodyPr/>
          <a:lstStyle/>
          <a:p>
            <a:r>
              <a:rPr lang="en-US" smtClean="0"/>
              <a:t>Bile Peng (TU Braunschweig)</a:t>
            </a:r>
            <a:endParaRPr lang="en-US" dirty="0"/>
          </a:p>
        </p:txBody>
      </p:sp>
      <p:sp>
        <p:nvSpPr>
          <p:cNvPr id="6" name="Slide Number Placeholder 5"/>
          <p:cNvSpPr>
            <a:spLocks noGrp="1"/>
          </p:cNvSpPr>
          <p:nvPr>
            <p:ph type="sldNum" sz="quarter" idx="12"/>
          </p:nvPr>
        </p:nvSpPr>
        <p:spPr/>
        <p:txBody>
          <a:bodyPr/>
          <a:lstStyle/>
          <a:p>
            <a:r>
              <a:rPr lang="en-US" smtClean="0"/>
              <a:t>Slide </a:t>
            </a:r>
            <a:fld id="{D8E7F6C2-DF2F-4116-8D71-DCDEFB590920}" type="slidenum">
              <a:rPr lang="en-US" smtClean="0"/>
              <a:pPr/>
              <a:t>15</a:t>
            </a:fld>
            <a:endParaRPr lang="en-US"/>
          </a:p>
        </p:txBody>
      </p:sp>
      <p:sp>
        <p:nvSpPr>
          <p:cNvPr id="7" name="TextBox 6"/>
          <p:cNvSpPr txBox="1"/>
          <p:nvPr/>
        </p:nvSpPr>
        <p:spPr>
          <a:xfrm>
            <a:off x="609600" y="1193800"/>
            <a:ext cx="7823200" cy="4893647"/>
          </a:xfrm>
          <a:prstGeom prst="rect">
            <a:avLst/>
          </a:prstGeom>
          <a:noFill/>
        </p:spPr>
        <p:txBody>
          <a:bodyPr wrap="square" rtlCol="0">
            <a:spAutoFit/>
          </a:bodyPr>
          <a:lstStyle/>
          <a:p>
            <a:r>
              <a:rPr lang="en-US" sz="4000" dirty="0" smtClean="0"/>
              <a:t>Thank you for your attention!</a:t>
            </a:r>
          </a:p>
          <a:p>
            <a:endParaRPr lang="en-US" sz="4000" dirty="0" smtClean="0"/>
          </a:p>
          <a:p>
            <a:r>
              <a:rPr lang="en-US" sz="4000" dirty="0" err="1" smtClean="0"/>
              <a:t>Vielen</a:t>
            </a:r>
            <a:r>
              <a:rPr lang="en-US" sz="4000" dirty="0" smtClean="0"/>
              <a:t> Dank </a:t>
            </a:r>
            <a:r>
              <a:rPr lang="en-US" sz="4000" dirty="0" err="1" smtClean="0"/>
              <a:t>für</a:t>
            </a:r>
            <a:r>
              <a:rPr lang="en-US" sz="4000" dirty="0" smtClean="0"/>
              <a:t> die </a:t>
            </a:r>
            <a:r>
              <a:rPr lang="en-US" sz="4000" dirty="0" err="1" smtClean="0"/>
              <a:t>Aufmerksamkeit</a:t>
            </a:r>
            <a:r>
              <a:rPr lang="en-US" sz="4000" dirty="0" smtClean="0"/>
              <a:t>!</a:t>
            </a:r>
          </a:p>
          <a:p>
            <a:endParaRPr lang="en-US" altLang="zh-CHS" sz="4000" dirty="0" smtClean="0"/>
          </a:p>
          <a:p>
            <a:r>
              <a:rPr lang="zh-CHS" altLang="en-US" sz="4000" dirty="0" smtClean="0"/>
              <a:t>谢谢！</a:t>
            </a:r>
            <a:endParaRPr lang="en-US" altLang="zh-CHS" sz="4000" dirty="0" smtClean="0"/>
          </a:p>
          <a:p>
            <a:endParaRPr lang="en-US" altLang="zh-CHS" sz="4000" dirty="0" smtClean="0"/>
          </a:p>
          <a:p>
            <a:r>
              <a:rPr lang="en-US" sz="1600" dirty="0" smtClean="0"/>
              <a:t>Bile Peng</a:t>
            </a:r>
          </a:p>
          <a:p>
            <a:r>
              <a:rPr lang="en-US" sz="1600" dirty="0" err="1" smtClean="0"/>
              <a:t>peng@ifn.ing.tu-bs.de</a:t>
            </a:r>
            <a:endParaRPr lang="en-US" sz="1600" dirty="0"/>
          </a:p>
        </p:txBody>
      </p:sp>
    </p:spTree>
    <p:extLst>
      <p:ext uri="{BB962C8B-B14F-4D97-AF65-F5344CB8AC3E}">
        <p14:creationId xmlns:p14="http://schemas.microsoft.com/office/powerpoint/2010/main" val="21307943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References</a:t>
            </a:r>
            <a:endParaRPr lang="en-US" dirty="0"/>
          </a:p>
        </p:txBody>
      </p:sp>
      <p:sp>
        <p:nvSpPr>
          <p:cNvPr id="8" name="Content Placeholder 7"/>
          <p:cNvSpPr>
            <a:spLocks noGrp="1"/>
          </p:cNvSpPr>
          <p:nvPr>
            <p:ph idx="1"/>
          </p:nvPr>
        </p:nvSpPr>
        <p:spPr>
          <a:xfrm>
            <a:off x="1257300" y="1981200"/>
            <a:ext cx="7200900" cy="4114800"/>
          </a:xfrm>
        </p:spPr>
        <p:txBody>
          <a:bodyPr/>
          <a:lstStyle/>
          <a:p>
            <a:pPr marL="0" indent="0">
              <a:buNone/>
            </a:pPr>
            <a:r>
              <a:rPr lang="en-US" sz="1600" dirty="0" smtClean="0"/>
              <a:t>B. Peng, S. </a:t>
            </a:r>
            <a:r>
              <a:rPr lang="en-US" sz="1600" dirty="0" err="1" smtClean="0"/>
              <a:t>Priebe</a:t>
            </a:r>
            <a:r>
              <a:rPr lang="en-US" sz="1600" dirty="0" smtClean="0"/>
              <a:t>, T. </a:t>
            </a:r>
            <a:r>
              <a:rPr lang="en-US" sz="1600" dirty="0" err="1" smtClean="0"/>
              <a:t>Kürner</a:t>
            </a:r>
            <a:r>
              <a:rPr lang="en-US" sz="1600" dirty="0" smtClean="0"/>
              <a:t>, </a:t>
            </a:r>
            <a:r>
              <a:rPr lang="de-DE" sz="1600" dirty="0" smtClean="0"/>
              <a:t>Fast Beam </a:t>
            </a:r>
            <a:r>
              <a:rPr lang="de-DE" sz="1600" dirty="0" err="1" smtClean="0"/>
              <a:t>Searching</a:t>
            </a:r>
            <a:r>
              <a:rPr lang="de-DE" sz="1600" dirty="0" smtClean="0"/>
              <a:t> </a:t>
            </a:r>
            <a:r>
              <a:rPr lang="de-DE" sz="1600" dirty="0" err="1" smtClean="0"/>
              <a:t>Concept</a:t>
            </a:r>
            <a:r>
              <a:rPr lang="de-DE" sz="1600" dirty="0" smtClean="0"/>
              <a:t> </a:t>
            </a:r>
            <a:r>
              <a:rPr lang="de-DE" sz="1600" dirty="0" err="1" smtClean="0"/>
              <a:t>for</a:t>
            </a:r>
            <a:r>
              <a:rPr lang="de-DE" sz="1600" dirty="0" smtClean="0"/>
              <a:t> </a:t>
            </a:r>
            <a:r>
              <a:rPr lang="de-DE" sz="1600" dirty="0" err="1" smtClean="0"/>
              <a:t>Indoor</a:t>
            </a:r>
            <a:r>
              <a:rPr lang="de-DE" sz="1600" dirty="0" smtClean="0"/>
              <a:t> </a:t>
            </a:r>
            <a:r>
              <a:rPr lang="de-DE" sz="1600" dirty="0" err="1" smtClean="0"/>
              <a:t>Terahertz</a:t>
            </a:r>
            <a:r>
              <a:rPr lang="de-DE" sz="1600" dirty="0" smtClean="0"/>
              <a:t> Communications, </a:t>
            </a:r>
            <a:r>
              <a:rPr lang="de-DE" sz="1600" dirty="0" err="1"/>
              <a:t>accepted</a:t>
            </a:r>
            <a:r>
              <a:rPr lang="de-DE" sz="1600" dirty="0"/>
              <a:t> </a:t>
            </a:r>
            <a:r>
              <a:rPr lang="de-DE" sz="1600" dirty="0" err="1"/>
              <a:t>for</a:t>
            </a:r>
            <a:r>
              <a:rPr lang="de-DE" sz="1600" dirty="0"/>
              <a:t> </a:t>
            </a:r>
            <a:r>
              <a:rPr lang="de-DE" sz="1600" dirty="0" err="1"/>
              <a:t>publication</a:t>
            </a:r>
            <a:r>
              <a:rPr lang="de-DE" sz="1600" dirty="0"/>
              <a:t> in </a:t>
            </a:r>
            <a:r>
              <a:rPr lang="de-DE" sz="1600" dirty="0" err="1"/>
              <a:t>Proc</a:t>
            </a:r>
            <a:r>
              <a:rPr lang="de-DE" sz="1600" dirty="0"/>
              <a:t>. </a:t>
            </a:r>
            <a:r>
              <a:rPr lang="en-US" sz="1600" dirty="0" smtClean="0"/>
              <a:t>The 8</a:t>
            </a:r>
            <a:r>
              <a:rPr lang="en-US" sz="1600" baseline="30000" dirty="0" smtClean="0"/>
              <a:t>th</a:t>
            </a:r>
            <a:r>
              <a:rPr lang="en-US" sz="1600" dirty="0" smtClean="0"/>
              <a:t> European Conference on Antennas and Propagation (EUCAP), the Hague/Netherlands, April 4-11, 2014</a:t>
            </a:r>
            <a:endParaRPr lang="de-DE" sz="1600" dirty="0"/>
          </a:p>
        </p:txBody>
      </p:sp>
      <p:sp>
        <p:nvSpPr>
          <p:cNvPr id="2" name="Date Placeholder 1"/>
          <p:cNvSpPr>
            <a:spLocks noGrp="1"/>
          </p:cNvSpPr>
          <p:nvPr>
            <p:ph type="dt" sz="half" idx="10"/>
          </p:nvPr>
        </p:nvSpPr>
        <p:spPr/>
        <p:txBody>
          <a:bodyPr/>
          <a:lstStyle/>
          <a:p>
            <a:r>
              <a:rPr lang="en-US" smtClean="0"/>
              <a:t>March 2013</a:t>
            </a:r>
            <a:endParaRPr lang="en-US" dirty="0"/>
          </a:p>
        </p:txBody>
      </p:sp>
      <p:sp>
        <p:nvSpPr>
          <p:cNvPr id="3" name="Footer Placeholder 2"/>
          <p:cNvSpPr>
            <a:spLocks noGrp="1"/>
          </p:cNvSpPr>
          <p:nvPr>
            <p:ph type="ftr" sz="quarter" idx="11"/>
          </p:nvPr>
        </p:nvSpPr>
        <p:spPr/>
        <p:txBody>
          <a:bodyPr/>
          <a:lstStyle/>
          <a:p>
            <a:r>
              <a:rPr lang="en-US" smtClean="0"/>
              <a:t>Thomas Kürner, TU Braunschweig</a:t>
            </a:r>
            <a:endParaRPr lang="en-US" dirty="0"/>
          </a:p>
        </p:txBody>
      </p:sp>
      <p:sp>
        <p:nvSpPr>
          <p:cNvPr id="4" name="Slide Number Placeholder 3"/>
          <p:cNvSpPr>
            <a:spLocks noGrp="1"/>
          </p:cNvSpPr>
          <p:nvPr>
            <p:ph type="sldNum" sz="quarter" idx="12"/>
          </p:nvPr>
        </p:nvSpPr>
        <p:spPr/>
        <p:txBody>
          <a:bodyPr/>
          <a:lstStyle/>
          <a:p>
            <a:r>
              <a:rPr lang="en-US" smtClean="0"/>
              <a:t>Slide </a:t>
            </a:r>
            <a:fld id="{D0FF068C-9A81-4A5F-8F84-6EE3A290DD00}" type="slidenum">
              <a:rPr lang="en-US" smtClean="0"/>
              <a:pPr/>
              <a:t>16</a:t>
            </a:fld>
            <a:endParaRPr lang="en-US"/>
          </a:p>
        </p:txBody>
      </p:sp>
      <p:sp>
        <p:nvSpPr>
          <p:cNvPr id="9" name="TextBox 8"/>
          <p:cNvSpPr txBox="1"/>
          <p:nvPr/>
        </p:nvSpPr>
        <p:spPr>
          <a:xfrm>
            <a:off x="908881" y="1967942"/>
            <a:ext cx="416339" cy="523220"/>
          </a:xfrm>
          <a:prstGeom prst="rect">
            <a:avLst/>
          </a:prstGeom>
          <a:noFill/>
        </p:spPr>
        <p:txBody>
          <a:bodyPr wrap="square" rtlCol="0">
            <a:spAutoFit/>
          </a:bodyPr>
          <a:lstStyle/>
          <a:p>
            <a:r>
              <a:rPr lang="en-US" sz="1600" dirty="0" smtClean="0">
                <a:latin typeface="+mn-lt"/>
              </a:rPr>
              <a:t>[1]</a:t>
            </a:r>
            <a:r>
              <a:rPr lang="en-US" dirty="0" smtClean="0"/>
              <a:t>	</a:t>
            </a:r>
            <a:endParaRPr lang="en-US" dirty="0"/>
          </a:p>
        </p:txBody>
      </p:sp>
    </p:spTree>
    <p:extLst>
      <p:ext uri="{BB962C8B-B14F-4D97-AF65-F5344CB8AC3E}">
        <p14:creationId xmlns:p14="http://schemas.microsoft.com/office/powerpoint/2010/main" val="1776808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Fast Beam </a:t>
            </a:r>
            <a:r>
              <a:rPr lang="de-DE" dirty="0" err="1" smtClean="0"/>
              <a:t>Searching</a:t>
            </a:r>
            <a:r>
              <a:rPr lang="de-DE" dirty="0" smtClean="0"/>
              <a:t> </a:t>
            </a:r>
            <a:r>
              <a:rPr lang="de-DE" dirty="0" err="1" smtClean="0"/>
              <a:t>Concept</a:t>
            </a:r>
            <a:r>
              <a:rPr lang="de-DE" dirty="0" smtClean="0"/>
              <a:t> </a:t>
            </a:r>
            <a:r>
              <a:rPr lang="de-DE" dirty="0" err="1" smtClean="0"/>
              <a:t>for</a:t>
            </a:r>
            <a:r>
              <a:rPr lang="de-DE" dirty="0" smtClean="0"/>
              <a:t> </a:t>
            </a:r>
            <a:r>
              <a:rPr lang="de-DE" dirty="0" err="1" smtClean="0"/>
              <a:t>Indoor</a:t>
            </a:r>
            <a:r>
              <a:rPr lang="de-DE" dirty="0" smtClean="0"/>
              <a:t> </a:t>
            </a:r>
            <a:r>
              <a:rPr lang="de-DE" dirty="0" err="1" smtClean="0"/>
              <a:t>Terahertz</a:t>
            </a:r>
            <a:r>
              <a:rPr lang="de-DE" dirty="0" smtClean="0"/>
              <a:t> Communications</a:t>
            </a:r>
            <a:endParaRPr lang="de-DE" dirty="0"/>
          </a:p>
        </p:txBody>
      </p:sp>
      <p:sp>
        <p:nvSpPr>
          <p:cNvPr id="3" name="Untertitel 2"/>
          <p:cNvSpPr>
            <a:spLocks noGrp="1"/>
          </p:cNvSpPr>
          <p:nvPr>
            <p:ph type="subTitle" idx="1"/>
          </p:nvPr>
        </p:nvSpPr>
        <p:spPr>
          <a:xfrm>
            <a:off x="546100" y="3886200"/>
            <a:ext cx="8064500" cy="1752600"/>
          </a:xfrm>
        </p:spPr>
        <p:txBody>
          <a:bodyPr/>
          <a:lstStyle/>
          <a:p>
            <a:r>
              <a:rPr lang="de-DE" sz="2400" u="sng" dirty="0" smtClean="0"/>
              <a:t>Bile Peng</a:t>
            </a:r>
            <a:r>
              <a:rPr lang="de-DE" sz="2400" dirty="0" smtClean="0"/>
              <a:t>, Sebastian Priebe, Thomas </a:t>
            </a:r>
            <a:r>
              <a:rPr lang="de-DE" sz="2400" dirty="0" err="1" smtClean="0"/>
              <a:t>Kürner</a:t>
            </a:r>
            <a:endParaRPr lang="de-DE" sz="2400" dirty="0" smtClean="0"/>
          </a:p>
          <a:p>
            <a:endParaRPr lang="de-DE" sz="2400" dirty="0" smtClean="0"/>
          </a:p>
          <a:p>
            <a:r>
              <a:rPr lang="de-DE" sz="2400" dirty="0" smtClean="0"/>
              <a:t>The </a:t>
            </a:r>
            <a:r>
              <a:rPr lang="de-DE" sz="2400" dirty="0" err="1"/>
              <a:t>results</a:t>
            </a:r>
            <a:r>
              <a:rPr lang="de-DE" sz="2400" dirty="0"/>
              <a:t> </a:t>
            </a:r>
            <a:r>
              <a:rPr lang="de-DE" sz="2400" dirty="0" err="1"/>
              <a:t>presented</a:t>
            </a:r>
            <a:r>
              <a:rPr lang="de-DE" sz="2400" dirty="0"/>
              <a:t> in </a:t>
            </a:r>
            <a:r>
              <a:rPr lang="de-DE" sz="2400" dirty="0" err="1"/>
              <a:t>this</a:t>
            </a:r>
            <a:r>
              <a:rPr lang="de-DE" sz="2400" dirty="0"/>
              <a:t> </a:t>
            </a:r>
            <a:r>
              <a:rPr lang="de-DE" sz="2400" dirty="0" err="1"/>
              <a:t>contribution</a:t>
            </a:r>
            <a:r>
              <a:rPr lang="de-DE" sz="2400" dirty="0"/>
              <a:t> </a:t>
            </a:r>
            <a:r>
              <a:rPr lang="de-DE" sz="2400" dirty="0" err="1"/>
              <a:t>are</a:t>
            </a:r>
            <a:r>
              <a:rPr lang="de-DE" sz="2400" dirty="0"/>
              <a:t> </a:t>
            </a:r>
            <a:r>
              <a:rPr lang="de-DE" sz="2400" dirty="0" err="1"/>
              <a:t>based</a:t>
            </a:r>
            <a:r>
              <a:rPr lang="de-DE" sz="2400" dirty="0"/>
              <a:t> on [1] </a:t>
            </a:r>
          </a:p>
          <a:p>
            <a:endParaRPr lang="de-DE" sz="2400" dirty="0"/>
          </a:p>
        </p:txBody>
      </p:sp>
      <p:sp>
        <p:nvSpPr>
          <p:cNvPr id="4" name="Datumsplatzhalter 1"/>
          <p:cNvSpPr>
            <a:spLocks noGrp="1"/>
          </p:cNvSpPr>
          <p:nvPr>
            <p:ph type="dt" sz="half" idx="10"/>
          </p:nvPr>
        </p:nvSpPr>
        <p:spPr>
          <a:xfrm>
            <a:off x="667544" y="378281"/>
            <a:ext cx="1600200" cy="215444"/>
          </a:xfrm>
        </p:spPr>
        <p:txBody>
          <a:bodyPr/>
          <a:lstStyle/>
          <a:p>
            <a:r>
              <a:rPr lang="en-US" dirty="0" smtClean="0"/>
              <a:t>Match 2015</a:t>
            </a:r>
          </a:p>
        </p:txBody>
      </p:sp>
      <p:sp>
        <p:nvSpPr>
          <p:cNvPr id="5" name="Fußzeilenplatzhalter 4"/>
          <p:cNvSpPr>
            <a:spLocks noGrp="1"/>
          </p:cNvSpPr>
          <p:nvPr>
            <p:ph type="ftr" sz="quarter" idx="11"/>
          </p:nvPr>
        </p:nvSpPr>
        <p:spPr>
          <a:xfrm>
            <a:off x="5486400" y="6475413"/>
            <a:ext cx="3124200" cy="184666"/>
          </a:xfrm>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a:xfrm>
            <a:off x="4393695" y="6475413"/>
            <a:ext cx="432812" cy="184666"/>
          </a:xfrm>
        </p:spPr>
        <p:txBody>
          <a:bodyPr/>
          <a:lstStyle/>
          <a:p>
            <a:r>
              <a:rPr lang="en-US" dirty="0" smtClean="0"/>
              <a:t>Slide </a:t>
            </a:r>
            <a:fld id="{F2C8B432-D9A7-BD41-8E83-5DB387C1CF17}" type="slidenum">
              <a:rPr lang="en-US" smtClean="0"/>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Contents</a:t>
            </a:r>
            <a:endParaRPr lang="de-DE" dirty="0"/>
          </a:p>
        </p:txBody>
      </p:sp>
      <p:sp>
        <p:nvSpPr>
          <p:cNvPr id="3" name="Inhaltsplatzhalter 2"/>
          <p:cNvSpPr>
            <a:spLocks noGrp="1"/>
          </p:cNvSpPr>
          <p:nvPr>
            <p:ph idx="1"/>
          </p:nvPr>
        </p:nvSpPr>
        <p:spPr/>
        <p:txBody>
          <a:bodyPr/>
          <a:lstStyle/>
          <a:p>
            <a:pPr>
              <a:buFont typeface="Arial" pitchFamily="34" charset="0"/>
              <a:buChar char="•"/>
            </a:pPr>
            <a:r>
              <a:rPr lang="de-DE" sz="1600" b="1" dirty="0" err="1" smtClean="0"/>
              <a:t>Introduction</a:t>
            </a:r>
            <a:endParaRPr lang="de-DE" sz="1600" b="1" dirty="0" smtClean="0"/>
          </a:p>
          <a:p>
            <a:pPr>
              <a:buFont typeface="Arial" pitchFamily="34" charset="0"/>
              <a:buChar char="•"/>
            </a:pPr>
            <a:r>
              <a:rPr lang="de-DE" sz="1600" dirty="0" smtClean="0">
                <a:solidFill>
                  <a:schemeClr val="tx1">
                    <a:lumMod val="50000"/>
                    <a:lumOff val="50000"/>
                  </a:schemeClr>
                </a:solidFill>
              </a:rPr>
              <a:t>Angle-</a:t>
            </a:r>
            <a:r>
              <a:rPr lang="de-DE" sz="1600" dirty="0" err="1" smtClean="0">
                <a:solidFill>
                  <a:schemeClr val="tx1">
                    <a:lumMod val="50000"/>
                    <a:lumOff val="50000"/>
                  </a:schemeClr>
                </a:solidFill>
              </a:rPr>
              <a:t>of</a:t>
            </a:r>
            <a:r>
              <a:rPr lang="de-DE" sz="1600" dirty="0" smtClean="0">
                <a:solidFill>
                  <a:schemeClr val="tx1">
                    <a:lumMod val="50000"/>
                    <a:lumOff val="50000"/>
                  </a:schemeClr>
                </a:solidFill>
              </a:rPr>
              <a:t>-</a:t>
            </a:r>
            <a:r>
              <a:rPr lang="de-DE" sz="1600" dirty="0" err="1" smtClean="0">
                <a:solidFill>
                  <a:schemeClr val="tx1">
                    <a:lumMod val="50000"/>
                    <a:lumOff val="50000"/>
                  </a:schemeClr>
                </a:solidFill>
              </a:rPr>
              <a:t>Arrival</a:t>
            </a:r>
            <a:r>
              <a:rPr lang="de-DE" sz="1600" dirty="0" smtClean="0">
                <a:solidFill>
                  <a:schemeClr val="tx1">
                    <a:lumMod val="50000"/>
                    <a:lumOff val="50000"/>
                  </a:schemeClr>
                </a:solidFill>
              </a:rPr>
              <a:t> </a:t>
            </a:r>
            <a:r>
              <a:rPr lang="de-DE" sz="1600" dirty="0" err="1" smtClean="0">
                <a:solidFill>
                  <a:schemeClr val="tx1">
                    <a:lumMod val="50000"/>
                    <a:lumOff val="50000"/>
                  </a:schemeClr>
                </a:solidFill>
              </a:rPr>
              <a:t>Estimation</a:t>
            </a:r>
            <a:r>
              <a:rPr lang="de-DE" sz="1600" dirty="0" smtClean="0">
                <a:solidFill>
                  <a:schemeClr val="tx1">
                    <a:lumMod val="50000"/>
                    <a:lumOff val="50000"/>
                  </a:schemeClr>
                </a:solidFill>
              </a:rPr>
              <a:t> in </a:t>
            </a:r>
            <a:r>
              <a:rPr lang="de-DE" sz="1600" dirty="0" err="1" smtClean="0">
                <a:solidFill>
                  <a:schemeClr val="tx1">
                    <a:lumMod val="50000"/>
                    <a:lumOff val="50000"/>
                  </a:schemeClr>
                </a:solidFill>
              </a:rPr>
              <a:t>Two</a:t>
            </a:r>
            <a:r>
              <a:rPr lang="de-DE" sz="1600" dirty="0" smtClean="0">
                <a:solidFill>
                  <a:schemeClr val="tx1">
                    <a:lumMod val="50000"/>
                    <a:lumOff val="50000"/>
                  </a:schemeClr>
                </a:solidFill>
              </a:rPr>
              <a:t> </a:t>
            </a:r>
            <a:r>
              <a:rPr lang="de-DE" sz="1600" dirty="0" err="1" smtClean="0">
                <a:solidFill>
                  <a:schemeClr val="tx1">
                    <a:lumMod val="50000"/>
                    <a:lumOff val="50000"/>
                  </a:schemeClr>
                </a:solidFill>
              </a:rPr>
              <a:t>Steps</a:t>
            </a:r>
            <a:endParaRPr lang="de-DE" sz="1600" dirty="0" smtClean="0">
              <a:solidFill>
                <a:schemeClr val="tx1">
                  <a:lumMod val="50000"/>
                  <a:lumOff val="50000"/>
                </a:schemeClr>
              </a:solidFill>
            </a:endParaRPr>
          </a:p>
          <a:p>
            <a:pPr lvl="1">
              <a:buFont typeface="Arial" pitchFamily="34" charset="0"/>
              <a:buChar char="•"/>
            </a:pPr>
            <a:r>
              <a:rPr lang="de-DE" sz="1600" dirty="0" err="1" smtClean="0">
                <a:solidFill>
                  <a:schemeClr val="tx1">
                    <a:lumMod val="50000"/>
                    <a:lumOff val="50000"/>
                  </a:schemeClr>
                </a:solidFill>
              </a:rPr>
              <a:t>Preliminary</a:t>
            </a:r>
            <a:r>
              <a:rPr lang="de-DE" sz="1600" dirty="0" smtClean="0">
                <a:solidFill>
                  <a:schemeClr val="tx1">
                    <a:lumMod val="50000"/>
                    <a:lumOff val="50000"/>
                  </a:schemeClr>
                </a:solidFill>
              </a:rPr>
              <a:t> </a:t>
            </a:r>
            <a:r>
              <a:rPr lang="de-DE" sz="1600" dirty="0" err="1" smtClean="0">
                <a:solidFill>
                  <a:schemeClr val="tx1">
                    <a:lumMod val="50000"/>
                    <a:lumOff val="50000"/>
                  </a:schemeClr>
                </a:solidFill>
              </a:rPr>
              <a:t>Estimation</a:t>
            </a:r>
            <a:r>
              <a:rPr lang="de-DE" sz="1600" dirty="0" smtClean="0">
                <a:solidFill>
                  <a:schemeClr val="tx1">
                    <a:lumMod val="50000"/>
                    <a:lumOff val="50000"/>
                  </a:schemeClr>
                </a:solidFill>
              </a:rPr>
              <a:t> </a:t>
            </a:r>
            <a:r>
              <a:rPr lang="de-DE" sz="1600" dirty="0" err="1" smtClean="0">
                <a:solidFill>
                  <a:schemeClr val="tx1">
                    <a:lumMod val="50000"/>
                    <a:lumOff val="50000"/>
                  </a:schemeClr>
                </a:solidFill>
              </a:rPr>
              <a:t>at</a:t>
            </a:r>
            <a:r>
              <a:rPr lang="de-DE" sz="1600" dirty="0" smtClean="0">
                <a:solidFill>
                  <a:schemeClr val="tx1">
                    <a:lumMod val="50000"/>
                    <a:lumOff val="50000"/>
                  </a:schemeClr>
                </a:solidFill>
              </a:rPr>
              <a:t> 2.4 GHz</a:t>
            </a:r>
          </a:p>
          <a:p>
            <a:pPr lvl="1">
              <a:buFont typeface="Arial" pitchFamily="34" charset="0"/>
              <a:buChar char="•"/>
            </a:pPr>
            <a:r>
              <a:rPr lang="de-DE" sz="1600" dirty="0" err="1" smtClean="0">
                <a:solidFill>
                  <a:schemeClr val="tx1">
                    <a:lumMod val="50000"/>
                    <a:lumOff val="50000"/>
                  </a:schemeClr>
                </a:solidFill>
              </a:rPr>
              <a:t>Precise</a:t>
            </a:r>
            <a:r>
              <a:rPr lang="de-DE" sz="1600" dirty="0" smtClean="0">
                <a:solidFill>
                  <a:schemeClr val="tx1">
                    <a:lumMod val="50000"/>
                    <a:lumOff val="50000"/>
                  </a:schemeClr>
                </a:solidFill>
              </a:rPr>
              <a:t> </a:t>
            </a:r>
            <a:r>
              <a:rPr lang="de-DE" sz="1600" dirty="0" err="1" smtClean="0">
                <a:solidFill>
                  <a:schemeClr val="tx1">
                    <a:lumMod val="50000"/>
                    <a:lumOff val="50000"/>
                  </a:schemeClr>
                </a:solidFill>
              </a:rPr>
              <a:t>Estimation</a:t>
            </a:r>
            <a:r>
              <a:rPr lang="de-DE" sz="1600" dirty="0" smtClean="0">
                <a:solidFill>
                  <a:schemeClr val="tx1">
                    <a:lumMod val="50000"/>
                    <a:lumOff val="50000"/>
                  </a:schemeClr>
                </a:solidFill>
              </a:rPr>
              <a:t> in </a:t>
            </a:r>
            <a:r>
              <a:rPr lang="de-DE" sz="1600" dirty="0" err="1" smtClean="0">
                <a:solidFill>
                  <a:schemeClr val="tx1">
                    <a:lumMod val="50000"/>
                    <a:lumOff val="50000"/>
                  </a:schemeClr>
                </a:solidFill>
              </a:rPr>
              <a:t>Terahertz</a:t>
            </a:r>
            <a:r>
              <a:rPr lang="de-DE" sz="1600" dirty="0" smtClean="0">
                <a:solidFill>
                  <a:schemeClr val="tx1">
                    <a:lumMod val="50000"/>
                    <a:lumOff val="50000"/>
                  </a:schemeClr>
                </a:solidFill>
              </a:rPr>
              <a:t> Band</a:t>
            </a:r>
          </a:p>
          <a:p>
            <a:pPr>
              <a:buFont typeface="Arial" pitchFamily="34" charset="0"/>
              <a:buChar char="•"/>
            </a:pPr>
            <a:r>
              <a:rPr lang="de-DE" sz="1600" dirty="0" smtClean="0">
                <a:solidFill>
                  <a:schemeClr val="tx1">
                    <a:lumMod val="50000"/>
                    <a:lumOff val="50000"/>
                  </a:schemeClr>
                </a:solidFill>
              </a:rPr>
              <a:t>Protocol </a:t>
            </a:r>
            <a:r>
              <a:rPr lang="de-DE" sz="1600" dirty="0" err="1" smtClean="0">
                <a:solidFill>
                  <a:schemeClr val="tx1">
                    <a:lumMod val="50000"/>
                    <a:lumOff val="50000"/>
                  </a:schemeClr>
                </a:solidFill>
              </a:rPr>
              <a:t>Concept</a:t>
            </a:r>
            <a:endParaRPr lang="de-DE" sz="1600" dirty="0" smtClean="0">
              <a:solidFill>
                <a:schemeClr val="tx1">
                  <a:lumMod val="50000"/>
                  <a:lumOff val="50000"/>
                </a:schemeClr>
              </a:solidFill>
            </a:endParaRPr>
          </a:p>
          <a:p>
            <a:pPr>
              <a:buFont typeface="Arial" pitchFamily="34" charset="0"/>
              <a:buChar char="•"/>
            </a:pPr>
            <a:r>
              <a:rPr lang="de-DE" sz="1600" dirty="0" err="1" smtClean="0">
                <a:solidFill>
                  <a:schemeClr val="tx1">
                    <a:lumMod val="50000"/>
                    <a:lumOff val="50000"/>
                  </a:schemeClr>
                </a:solidFill>
              </a:rPr>
              <a:t>Conclusion</a:t>
            </a:r>
            <a:endParaRPr lang="de-DE" sz="1600" dirty="0" smtClean="0">
              <a:solidFill>
                <a:schemeClr val="tx1">
                  <a:lumMod val="50000"/>
                  <a:lumOff val="50000"/>
                </a:schemeClr>
              </a:solidFill>
            </a:endParaRPr>
          </a:p>
        </p:txBody>
      </p:sp>
      <p:sp>
        <p:nvSpPr>
          <p:cNvPr id="4" name="Datumsplatzhalter 1"/>
          <p:cNvSpPr>
            <a:spLocks noGrp="1"/>
          </p:cNvSpPr>
          <p:nvPr>
            <p:ph type="dt" sz="half" idx="10"/>
          </p:nvPr>
        </p:nvSpPr>
        <p:spPr>
          <a:xfrm>
            <a:off x="667544" y="378281"/>
            <a:ext cx="1600200" cy="215444"/>
          </a:xfrm>
        </p:spPr>
        <p:txBody>
          <a:bodyPr/>
          <a:lstStyle/>
          <a:p>
            <a:r>
              <a:rPr lang="en-US" dirty="0" smtClean="0"/>
              <a:t>Match 2015</a:t>
            </a:r>
          </a:p>
        </p:txBody>
      </p:sp>
      <p:sp>
        <p:nvSpPr>
          <p:cNvPr id="5" name="Fußzeilenplatzhalter 4"/>
          <p:cNvSpPr>
            <a:spLocks noGrp="1"/>
          </p:cNvSpPr>
          <p:nvPr>
            <p:ph type="ftr" sz="quarter" idx="11"/>
          </p:nvPr>
        </p:nvSpPr>
        <p:spPr>
          <a:xfrm>
            <a:off x="5486400" y="6475413"/>
            <a:ext cx="3124200" cy="184666"/>
          </a:xfrm>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a:xfrm>
            <a:off x="4393695" y="6475413"/>
            <a:ext cx="432812" cy="184666"/>
          </a:xfrm>
        </p:spPr>
        <p:txBody>
          <a:bodyPr/>
          <a:lstStyle/>
          <a:p>
            <a:r>
              <a:rPr lang="en-US" dirty="0" smtClean="0"/>
              <a:t>Slide </a:t>
            </a:r>
            <a:fld id="{B95D91AA-4D73-C54B-B210-D6447E6277A7}" type="slidenum">
              <a:rPr lang="en-US"/>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Challenge </a:t>
            </a:r>
            <a:r>
              <a:rPr lang="de-DE" dirty="0" err="1" smtClean="0"/>
              <a:t>of</a:t>
            </a:r>
            <a:r>
              <a:rPr lang="de-DE" dirty="0" smtClean="0"/>
              <a:t> </a:t>
            </a:r>
            <a:r>
              <a:rPr lang="de-DE" dirty="0" err="1" smtClean="0"/>
              <a:t>the</a:t>
            </a:r>
            <a:r>
              <a:rPr lang="de-DE" dirty="0" smtClean="0"/>
              <a:t> </a:t>
            </a:r>
            <a:r>
              <a:rPr lang="de-DE" dirty="0" err="1" smtClean="0"/>
              <a:t>THz</a:t>
            </a:r>
            <a:r>
              <a:rPr lang="de-DE" dirty="0" smtClean="0"/>
              <a:t> Communication</a:t>
            </a:r>
            <a:endParaRPr lang="de-DE" dirty="0"/>
          </a:p>
        </p:txBody>
      </p:sp>
      <p:sp>
        <p:nvSpPr>
          <p:cNvPr id="3" name="Inhaltsplatzhalter 2"/>
          <p:cNvSpPr>
            <a:spLocks noGrp="1"/>
          </p:cNvSpPr>
          <p:nvPr>
            <p:ph idx="1"/>
          </p:nvPr>
        </p:nvSpPr>
        <p:spPr>
          <a:xfrm>
            <a:off x="431800" y="1724475"/>
            <a:ext cx="5104476" cy="4772025"/>
          </a:xfrm>
        </p:spPr>
        <p:txBody>
          <a:bodyPr/>
          <a:lstStyle/>
          <a:p>
            <a:r>
              <a:rPr lang="en-US" sz="1600" dirty="0" smtClean="0"/>
              <a:t>According to the </a:t>
            </a:r>
            <a:r>
              <a:rPr lang="en-US" sz="1600" dirty="0" err="1" smtClean="0"/>
              <a:t>Friis</a:t>
            </a:r>
            <a:r>
              <a:rPr lang="en-US" sz="1600" dirty="0" smtClean="0"/>
              <a:t> law, the path loss grows </a:t>
            </a:r>
            <a:r>
              <a:rPr lang="en-US" sz="1600" dirty="0" err="1" smtClean="0"/>
              <a:t>quadratically</a:t>
            </a:r>
            <a:r>
              <a:rPr lang="en-US" sz="1600" dirty="0" smtClean="0"/>
              <a:t> with the carrier frequency.</a:t>
            </a:r>
          </a:p>
          <a:p>
            <a:pPr>
              <a:buNone/>
            </a:pPr>
            <a:endParaRPr lang="en-US" sz="1600" dirty="0" smtClean="0"/>
          </a:p>
          <a:p>
            <a:r>
              <a:rPr lang="en-US" sz="1600" dirty="0" smtClean="0"/>
              <a:t>The huge path loss due to the extremely high carrier frequency must be compensated by a high antenna gain.</a:t>
            </a:r>
          </a:p>
          <a:p>
            <a:endParaRPr lang="en-US" sz="1600" dirty="0" smtClean="0"/>
          </a:p>
          <a:p>
            <a:r>
              <a:rPr lang="en-US" sz="1600" dirty="0" smtClean="0"/>
              <a:t>A high antenna gain result in a high directional selectivity, i.e. </a:t>
            </a:r>
            <a:r>
              <a:rPr lang="en-US" sz="1600" dirty="0" err="1" smtClean="0"/>
              <a:t>Tx</a:t>
            </a:r>
            <a:r>
              <a:rPr lang="en-US" sz="1600" dirty="0" smtClean="0"/>
              <a:t> and Rx must know exactly, where the counterpart is.</a:t>
            </a:r>
          </a:p>
          <a:p>
            <a:endParaRPr lang="en-US" sz="1600" dirty="0" smtClean="0"/>
          </a:p>
          <a:p>
            <a:r>
              <a:rPr lang="en-US" sz="1600" dirty="0" smtClean="0"/>
              <a:t>The beam searching becomes a challenge in the THz communication.</a:t>
            </a:r>
          </a:p>
          <a:p>
            <a:endParaRPr lang="en-US" sz="1600" dirty="0" smtClean="0"/>
          </a:p>
          <a:p>
            <a:r>
              <a:rPr lang="en-US" sz="1600" dirty="0" smtClean="0"/>
              <a:t>A compromise between precision and efficiency must be achieved.</a:t>
            </a:r>
            <a:endParaRPr lang="en-US" sz="1600" dirty="0"/>
          </a:p>
        </p:txBody>
      </p:sp>
      <p:pic>
        <p:nvPicPr>
          <p:cNvPr id="2050" name="Picture 2" descr="C:\Users\peng.IFNDOM\Documents\papers\aodestimation_abstract\aoa_estimation\ad.emf"/>
          <p:cNvPicPr>
            <a:picLocks noChangeAspect="1" noChangeArrowheads="1"/>
          </p:cNvPicPr>
          <p:nvPr/>
        </p:nvPicPr>
        <p:blipFill>
          <a:blip r:embed="rId2" cstate="print"/>
          <a:srcRect l="14303" t="5893" r="17595" b="9112"/>
          <a:stretch>
            <a:fillRect/>
          </a:stretch>
        </p:blipFill>
        <p:spPr bwMode="auto">
          <a:xfrm>
            <a:off x="6172059" y="4055154"/>
            <a:ext cx="2307707" cy="1901016"/>
          </a:xfrm>
          <a:prstGeom prst="rect">
            <a:avLst/>
          </a:prstGeom>
          <a:noFill/>
        </p:spPr>
      </p:pic>
      <p:sp>
        <p:nvSpPr>
          <p:cNvPr id="11" name="Textfeld 10"/>
          <p:cNvSpPr txBox="1"/>
          <p:nvPr/>
        </p:nvSpPr>
        <p:spPr>
          <a:xfrm>
            <a:off x="7455105" y="5738386"/>
            <a:ext cx="572593" cy="338554"/>
          </a:xfrm>
          <a:prstGeom prst="rect">
            <a:avLst/>
          </a:prstGeom>
          <a:noFill/>
        </p:spPr>
        <p:txBody>
          <a:bodyPr wrap="none" rtlCol="0">
            <a:spAutoFit/>
          </a:bodyPr>
          <a:lstStyle/>
          <a:p>
            <a:r>
              <a:rPr lang="de-DE" sz="1600" dirty="0" smtClean="0"/>
              <a:t>(dB)</a:t>
            </a:r>
            <a:endParaRPr lang="de-DE" sz="1600" dirty="0"/>
          </a:p>
        </p:txBody>
      </p:sp>
      <p:pic>
        <p:nvPicPr>
          <p:cNvPr id="2051" name="Picture 3" descr="C:\Users\peng.IFNDOM\Documents\papers\aodestimation_abstract\aoa_estimation\friis.emf"/>
          <p:cNvPicPr>
            <a:picLocks noChangeAspect="1" noChangeArrowheads="1"/>
          </p:cNvPicPr>
          <p:nvPr/>
        </p:nvPicPr>
        <p:blipFill>
          <a:blip r:embed="rId3" cstate="print"/>
          <a:srcRect/>
          <a:stretch>
            <a:fillRect/>
          </a:stretch>
        </p:blipFill>
        <p:spPr bwMode="auto">
          <a:xfrm>
            <a:off x="5802075" y="1672716"/>
            <a:ext cx="2732949" cy="1803861"/>
          </a:xfrm>
          <a:prstGeom prst="rect">
            <a:avLst/>
          </a:prstGeom>
          <a:noFill/>
        </p:spPr>
      </p:pic>
      <p:sp>
        <p:nvSpPr>
          <p:cNvPr id="12" name="Textfeld 11"/>
          <p:cNvSpPr txBox="1"/>
          <p:nvPr/>
        </p:nvSpPr>
        <p:spPr>
          <a:xfrm>
            <a:off x="6770400" y="3509026"/>
            <a:ext cx="1027845" cy="338554"/>
          </a:xfrm>
          <a:prstGeom prst="rect">
            <a:avLst/>
          </a:prstGeom>
          <a:noFill/>
        </p:spPr>
        <p:txBody>
          <a:bodyPr wrap="none" rtlCol="0">
            <a:spAutoFit/>
          </a:bodyPr>
          <a:lstStyle/>
          <a:p>
            <a:r>
              <a:rPr lang="de-DE" sz="1600" dirty="0" smtClean="0"/>
              <a:t>Path </a:t>
            </a:r>
            <a:r>
              <a:rPr lang="de-DE" sz="1600" dirty="0" err="1" smtClean="0"/>
              <a:t>loss</a:t>
            </a:r>
            <a:endParaRPr lang="de-DE" sz="1600" dirty="0"/>
          </a:p>
        </p:txBody>
      </p:sp>
      <p:sp>
        <p:nvSpPr>
          <p:cNvPr id="13" name="Textfeld 12"/>
          <p:cNvSpPr txBox="1"/>
          <p:nvPr/>
        </p:nvSpPr>
        <p:spPr>
          <a:xfrm>
            <a:off x="6415710" y="6016555"/>
            <a:ext cx="1779654" cy="338554"/>
          </a:xfrm>
          <a:prstGeom prst="rect">
            <a:avLst/>
          </a:prstGeom>
          <a:noFill/>
        </p:spPr>
        <p:txBody>
          <a:bodyPr wrap="none" rtlCol="0">
            <a:spAutoFit/>
          </a:bodyPr>
          <a:lstStyle/>
          <a:p>
            <a:r>
              <a:rPr lang="de-DE" sz="1600" dirty="0" err="1" smtClean="0"/>
              <a:t>Antenna</a:t>
            </a:r>
            <a:r>
              <a:rPr lang="de-DE" sz="1600" dirty="0" smtClean="0"/>
              <a:t> </a:t>
            </a:r>
            <a:r>
              <a:rPr lang="de-DE" sz="1600" dirty="0" err="1" smtClean="0"/>
              <a:t>Diagram</a:t>
            </a:r>
            <a:endParaRPr lang="de-DE" sz="1600" dirty="0"/>
          </a:p>
        </p:txBody>
      </p:sp>
      <p:sp>
        <p:nvSpPr>
          <p:cNvPr id="9" name="Datumsplatzhalter 1"/>
          <p:cNvSpPr>
            <a:spLocks noGrp="1"/>
          </p:cNvSpPr>
          <p:nvPr>
            <p:ph type="dt" sz="half" idx="10"/>
          </p:nvPr>
        </p:nvSpPr>
        <p:spPr>
          <a:xfrm>
            <a:off x="667544" y="378281"/>
            <a:ext cx="1600200" cy="215444"/>
          </a:xfrm>
        </p:spPr>
        <p:txBody>
          <a:bodyPr/>
          <a:lstStyle/>
          <a:p>
            <a:r>
              <a:rPr lang="en-US" dirty="0" smtClean="0"/>
              <a:t>Match 2015</a:t>
            </a:r>
          </a:p>
        </p:txBody>
      </p:sp>
      <p:sp>
        <p:nvSpPr>
          <p:cNvPr id="10" name="Fußzeilenplatzhalter 4"/>
          <p:cNvSpPr>
            <a:spLocks noGrp="1"/>
          </p:cNvSpPr>
          <p:nvPr>
            <p:ph type="ftr" sz="quarter" idx="11"/>
          </p:nvPr>
        </p:nvSpPr>
        <p:spPr>
          <a:xfrm>
            <a:off x="5486400" y="6475413"/>
            <a:ext cx="3124200" cy="184666"/>
          </a:xfrm>
        </p:spPr>
        <p:txBody>
          <a:bodyPr/>
          <a:lstStyle/>
          <a:p>
            <a:r>
              <a:rPr lang="en-US" dirty="0" smtClean="0"/>
              <a:t>Bile Peng (TU </a:t>
            </a:r>
            <a:r>
              <a:rPr lang="en-US" dirty="0" err="1" smtClean="0"/>
              <a:t>Braunschweig</a:t>
            </a:r>
            <a:r>
              <a:rPr lang="en-US" dirty="0" smtClean="0"/>
              <a:t>)</a:t>
            </a:r>
            <a:endParaRPr lang="en-US" dirty="0"/>
          </a:p>
        </p:txBody>
      </p:sp>
      <p:sp>
        <p:nvSpPr>
          <p:cNvPr id="14" name="Foliennummernplatzhalter 5"/>
          <p:cNvSpPr>
            <a:spLocks noGrp="1"/>
          </p:cNvSpPr>
          <p:nvPr>
            <p:ph type="sldNum" sz="quarter" idx="12"/>
          </p:nvPr>
        </p:nvSpPr>
        <p:spPr>
          <a:xfrm>
            <a:off x="4393695" y="6475413"/>
            <a:ext cx="432812" cy="184666"/>
          </a:xfrm>
        </p:spPr>
        <p:txBody>
          <a:bodyPr/>
          <a:lstStyle/>
          <a:p>
            <a:r>
              <a:rPr lang="en-US" dirty="0" smtClean="0"/>
              <a:t>Slide </a:t>
            </a:r>
            <a:fld id="{A7FED3C6-B196-2242-A55F-FDC441CFD309}" type="slidenum">
              <a:rPr lang="en-US"/>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Contents</a:t>
            </a:r>
            <a:endParaRPr lang="de-DE" dirty="0"/>
          </a:p>
        </p:txBody>
      </p:sp>
      <p:sp>
        <p:nvSpPr>
          <p:cNvPr id="3" name="Inhaltsplatzhalter 2"/>
          <p:cNvSpPr>
            <a:spLocks noGrp="1"/>
          </p:cNvSpPr>
          <p:nvPr>
            <p:ph idx="1"/>
          </p:nvPr>
        </p:nvSpPr>
        <p:spPr/>
        <p:txBody>
          <a:bodyPr/>
          <a:lstStyle/>
          <a:p>
            <a:pPr>
              <a:buFont typeface="Arial" pitchFamily="34" charset="0"/>
              <a:buChar char="•"/>
            </a:pPr>
            <a:r>
              <a:rPr lang="de-DE" sz="1600" dirty="0" err="1" smtClean="0">
                <a:solidFill>
                  <a:schemeClr val="tx1">
                    <a:lumMod val="50000"/>
                    <a:lumOff val="50000"/>
                  </a:schemeClr>
                </a:solidFill>
              </a:rPr>
              <a:t>Introduction</a:t>
            </a:r>
            <a:endParaRPr lang="de-DE" sz="1600" dirty="0" smtClean="0">
              <a:solidFill>
                <a:schemeClr val="tx1">
                  <a:lumMod val="50000"/>
                  <a:lumOff val="50000"/>
                </a:schemeClr>
              </a:solidFill>
            </a:endParaRPr>
          </a:p>
          <a:p>
            <a:pPr>
              <a:buFont typeface="Arial" pitchFamily="34" charset="0"/>
              <a:buChar char="•"/>
            </a:pPr>
            <a:r>
              <a:rPr lang="de-DE" sz="1600" b="1" dirty="0" smtClean="0"/>
              <a:t>Angle-</a:t>
            </a:r>
            <a:r>
              <a:rPr lang="de-DE" sz="1600" b="1" dirty="0" err="1" smtClean="0"/>
              <a:t>of</a:t>
            </a:r>
            <a:r>
              <a:rPr lang="de-DE" sz="1600" b="1" dirty="0" smtClean="0"/>
              <a:t>-</a:t>
            </a:r>
            <a:r>
              <a:rPr lang="de-DE" sz="1600" b="1" dirty="0" err="1" smtClean="0"/>
              <a:t>Arrival</a:t>
            </a:r>
            <a:r>
              <a:rPr lang="de-DE" sz="1600" b="1" dirty="0" smtClean="0"/>
              <a:t> </a:t>
            </a:r>
            <a:r>
              <a:rPr lang="de-DE" sz="1600" b="1" dirty="0" err="1" smtClean="0"/>
              <a:t>Estimation</a:t>
            </a:r>
            <a:r>
              <a:rPr lang="de-DE" sz="1600" b="1" dirty="0" smtClean="0"/>
              <a:t> in </a:t>
            </a:r>
            <a:r>
              <a:rPr lang="de-DE" sz="1600" b="1" dirty="0" err="1" smtClean="0"/>
              <a:t>Two</a:t>
            </a:r>
            <a:r>
              <a:rPr lang="de-DE" sz="1600" b="1" dirty="0" smtClean="0"/>
              <a:t> </a:t>
            </a:r>
            <a:r>
              <a:rPr lang="de-DE" sz="1600" b="1" dirty="0" err="1" smtClean="0"/>
              <a:t>Steps</a:t>
            </a:r>
          </a:p>
          <a:p>
            <a:pPr lvl="1">
              <a:buFont typeface="Arial" pitchFamily="34" charset="0"/>
              <a:buChar char="•"/>
            </a:pPr>
            <a:r>
              <a:rPr lang="de-DE" sz="1600" b="1" dirty="0" err="1" smtClean="0"/>
              <a:t>Preliminary</a:t>
            </a:r>
            <a:r>
              <a:rPr lang="de-DE" sz="1600" b="1" dirty="0" smtClean="0"/>
              <a:t> </a:t>
            </a:r>
            <a:r>
              <a:rPr lang="de-DE" sz="1600" b="1" dirty="0" err="1" smtClean="0"/>
              <a:t>Estimation</a:t>
            </a:r>
            <a:r>
              <a:rPr lang="de-DE" sz="1600" b="1" dirty="0" smtClean="0"/>
              <a:t> </a:t>
            </a:r>
            <a:r>
              <a:rPr lang="de-DE" sz="1600" b="1" dirty="0" err="1" smtClean="0"/>
              <a:t>at</a:t>
            </a:r>
            <a:r>
              <a:rPr lang="de-DE" sz="1600" b="1" dirty="0" smtClean="0"/>
              <a:t> 2.4 GHz</a:t>
            </a:r>
          </a:p>
          <a:p>
            <a:pPr lvl="1">
              <a:buFont typeface="Arial" pitchFamily="34" charset="0"/>
              <a:buChar char="•"/>
            </a:pPr>
            <a:r>
              <a:rPr lang="de-DE" sz="1600" b="1" dirty="0" err="1" smtClean="0"/>
              <a:t>Precise</a:t>
            </a:r>
            <a:r>
              <a:rPr lang="de-DE" sz="1600" b="1" dirty="0" smtClean="0"/>
              <a:t> </a:t>
            </a:r>
            <a:r>
              <a:rPr lang="de-DE" sz="1600" b="1" dirty="0" err="1" smtClean="0"/>
              <a:t>Estimation</a:t>
            </a:r>
            <a:r>
              <a:rPr lang="de-DE" sz="1600" b="1" dirty="0" smtClean="0"/>
              <a:t> in </a:t>
            </a:r>
            <a:r>
              <a:rPr lang="de-DE" sz="1600" b="1" dirty="0" err="1" smtClean="0"/>
              <a:t>Terahertz</a:t>
            </a:r>
            <a:r>
              <a:rPr lang="de-DE" sz="1600" b="1" dirty="0" smtClean="0"/>
              <a:t> Band</a:t>
            </a:r>
          </a:p>
          <a:p>
            <a:pPr>
              <a:buFont typeface="Arial" pitchFamily="34" charset="0"/>
              <a:buChar char="•"/>
            </a:pPr>
            <a:r>
              <a:rPr lang="de-DE" sz="1600" dirty="0" smtClean="0">
                <a:solidFill>
                  <a:schemeClr val="tx1">
                    <a:lumMod val="50000"/>
                    <a:lumOff val="50000"/>
                  </a:schemeClr>
                </a:solidFill>
              </a:rPr>
              <a:t>Protocol </a:t>
            </a:r>
            <a:r>
              <a:rPr lang="de-DE" sz="1600" dirty="0" err="1" smtClean="0">
                <a:solidFill>
                  <a:schemeClr val="tx1">
                    <a:lumMod val="50000"/>
                    <a:lumOff val="50000"/>
                  </a:schemeClr>
                </a:solidFill>
              </a:rPr>
              <a:t>Concept</a:t>
            </a:r>
            <a:endParaRPr lang="de-DE" sz="1600" dirty="0" smtClean="0">
              <a:solidFill>
                <a:schemeClr val="tx1">
                  <a:lumMod val="50000"/>
                  <a:lumOff val="50000"/>
                </a:schemeClr>
              </a:solidFill>
            </a:endParaRPr>
          </a:p>
          <a:p>
            <a:pPr>
              <a:buFont typeface="Arial" pitchFamily="34" charset="0"/>
              <a:buChar char="•"/>
            </a:pPr>
            <a:r>
              <a:rPr lang="de-DE" sz="1600" dirty="0" err="1" smtClean="0">
                <a:solidFill>
                  <a:schemeClr val="tx1">
                    <a:lumMod val="50000"/>
                    <a:lumOff val="50000"/>
                  </a:schemeClr>
                </a:solidFill>
              </a:rPr>
              <a:t>Conclusion</a:t>
            </a:r>
            <a:endParaRPr lang="de-DE" sz="1600" dirty="0" smtClean="0">
              <a:solidFill>
                <a:schemeClr val="tx1">
                  <a:lumMod val="50000"/>
                  <a:lumOff val="50000"/>
                </a:schemeClr>
              </a:solidFill>
            </a:endParaRPr>
          </a:p>
          <a:p>
            <a:pPr>
              <a:buFont typeface="Arial" pitchFamily="34" charset="0"/>
              <a:buChar char="•"/>
            </a:pPr>
            <a:endParaRPr lang="de-DE" sz="1600" dirty="0"/>
          </a:p>
        </p:txBody>
      </p:sp>
      <p:sp>
        <p:nvSpPr>
          <p:cNvPr id="4" name="Datumsplatzhalter 1"/>
          <p:cNvSpPr>
            <a:spLocks noGrp="1"/>
          </p:cNvSpPr>
          <p:nvPr>
            <p:ph type="dt" sz="half" idx="10"/>
          </p:nvPr>
        </p:nvSpPr>
        <p:spPr>
          <a:xfrm>
            <a:off x="667544" y="378281"/>
            <a:ext cx="1600200" cy="215444"/>
          </a:xfrm>
        </p:spPr>
        <p:txBody>
          <a:bodyPr/>
          <a:lstStyle/>
          <a:p>
            <a:r>
              <a:rPr lang="en-US" dirty="0" smtClean="0"/>
              <a:t>Match 2015</a:t>
            </a:r>
          </a:p>
        </p:txBody>
      </p:sp>
      <p:sp>
        <p:nvSpPr>
          <p:cNvPr id="5" name="Fußzeilenplatzhalter 4"/>
          <p:cNvSpPr>
            <a:spLocks noGrp="1"/>
          </p:cNvSpPr>
          <p:nvPr>
            <p:ph type="ftr" sz="quarter" idx="11"/>
          </p:nvPr>
        </p:nvSpPr>
        <p:spPr>
          <a:xfrm>
            <a:off x="5486400" y="6475413"/>
            <a:ext cx="3124200" cy="184666"/>
          </a:xfrm>
        </p:spPr>
        <p:txBody>
          <a:bodyPr/>
          <a:lstStyle/>
          <a:p>
            <a:r>
              <a:rPr lang="en-US" dirty="0" smtClean="0"/>
              <a:t>Bile Peng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a:xfrm>
            <a:off x="4393695" y="6475413"/>
            <a:ext cx="432812" cy="184666"/>
          </a:xfrm>
        </p:spPr>
        <p:txBody>
          <a:bodyPr/>
          <a:lstStyle/>
          <a:p>
            <a:r>
              <a:rPr lang="en-US" dirty="0" smtClean="0"/>
              <a:t>Slide </a:t>
            </a:r>
            <a:fld id="{1ACE956F-9B60-BC49-B587-140FB82E5CEE}" type="slidenum">
              <a:rPr lang="en-US"/>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The </a:t>
            </a:r>
            <a:r>
              <a:rPr lang="de-DE" dirty="0" err="1" smtClean="0"/>
              <a:t>Phased</a:t>
            </a:r>
            <a:r>
              <a:rPr lang="de-DE" dirty="0" smtClean="0"/>
              <a:t> Array </a:t>
            </a:r>
            <a:r>
              <a:rPr lang="de-DE" dirty="0" err="1" smtClean="0"/>
              <a:t>and</a:t>
            </a:r>
            <a:r>
              <a:rPr lang="de-DE" dirty="0" smtClean="0"/>
              <a:t> </a:t>
            </a:r>
            <a:r>
              <a:rPr lang="de-DE" dirty="0" err="1" smtClean="0"/>
              <a:t>Its</a:t>
            </a:r>
            <a:r>
              <a:rPr lang="de-DE" dirty="0" smtClean="0"/>
              <a:t> Adaption</a:t>
            </a:r>
            <a:endParaRPr lang="de-DE" dirty="0"/>
          </a:p>
        </p:txBody>
      </p:sp>
      <p:sp>
        <p:nvSpPr>
          <p:cNvPr id="3" name="Inhaltsplatzhalter 2"/>
          <p:cNvSpPr>
            <a:spLocks noGrp="1"/>
          </p:cNvSpPr>
          <p:nvPr>
            <p:ph idx="1"/>
          </p:nvPr>
        </p:nvSpPr>
        <p:spPr/>
        <p:txBody>
          <a:bodyPr/>
          <a:lstStyle/>
          <a:p>
            <a:r>
              <a:rPr lang="en-US" sz="1600" dirty="0" smtClean="0"/>
              <a:t>A phased array consists of several identical antenna elements. Half-wave dipoles are used as antenna elements.</a:t>
            </a:r>
          </a:p>
          <a:p>
            <a:r>
              <a:rPr lang="en-US" sz="1600" dirty="0" smtClean="0"/>
              <a:t>By means of phase shifting before transmission (at </a:t>
            </a:r>
            <a:r>
              <a:rPr lang="en-US" sz="1600" dirty="0" err="1" smtClean="0"/>
              <a:t>Tx</a:t>
            </a:r>
            <a:r>
              <a:rPr lang="en-US" sz="1600" dirty="0" smtClean="0"/>
              <a:t>) or after receiving (at Rx), the angle of the constructive interference can be adapted. The phase shifting is called </a:t>
            </a:r>
            <a:r>
              <a:rPr lang="en-US" sz="1600" dirty="0" err="1" smtClean="0">
                <a:solidFill>
                  <a:srgbClr val="FF0000"/>
                </a:solidFill>
              </a:rPr>
              <a:t>beamforming</a:t>
            </a:r>
            <a:r>
              <a:rPr lang="en-US" sz="1600" dirty="0" smtClean="0">
                <a:solidFill>
                  <a:srgbClr val="FF0000"/>
                </a:solidFill>
              </a:rPr>
              <a:t> vector</a:t>
            </a:r>
            <a:r>
              <a:rPr lang="en-US" sz="1600" dirty="0" smtClean="0"/>
              <a:t> (for </a:t>
            </a:r>
            <a:r>
              <a:rPr lang="en-US" sz="1600" dirty="0" err="1" smtClean="0"/>
              <a:t>Tx</a:t>
            </a:r>
            <a:r>
              <a:rPr lang="en-US" sz="1600" dirty="0" smtClean="0"/>
              <a:t>) and </a:t>
            </a:r>
            <a:r>
              <a:rPr lang="en-US" sz="1600" dirty="0" smtClean="0">
                <a:solidFill>
                  <a:srgbClr val="FF0000"/>
                </a:solidFill>
              </a:rPr>
              <a:t>combining vector </a:t>
            </a:r>
            <a:r>
              <a:rPr lang="en-US" sz="1600" dirty="0" smtClean="0"/>
              <a:t>(for Rx).</a:t>
            </a:r>
          </a:p>
          <a:p>
            <a:endParaRPr lang="en-US" sz="1600" dirty="0" smtClean="0"/>
          </a:p>
          <a:p>
            <a:endParaRPr lang="en-US" sz="1600" dirty="0" smtClean="0"/>
          </a:p>
          <a:p>
            <a:endParaRPr lang="en-US" sz="1600" dirty="0" smtClean="0"/>
          </a:p>
          <a:p>
            <a:endParaRPr lang="en-US" sz="1600" dirty="0" smtClean="0"/>
          </a:p>
          <a:p>
            <a:endParaRPr lang="en-US" sz="1600" dirty="0" smtClean="0"/>
          </a:p>
          <a:p>
            <a:endParaRPr lang="en-US" sz="1600" dirty="0" smtClean="0"/>
          </a:p>
          <a:p>
            <a:endParaRPr lang="en-US" sz="1600" dirty="0" smtClean="0"/>
          </a:p>
          <a:p>
            <a:endParaRPr lang="en-US" sz="1600" dirty="0" smtClean="0"/>
          </a:p>
          <a:p>
            <a:endParaRPr lang="en-US" sz="1600" dirty="0" smtClean="0"/>
          </a:p>
          <a:p>
            <a:pPr>
              <a:buNone/>
            </a:pPr>
            <a:endParaRPr lang="en-US" sz="1600" dirty="0" smtClean="0"/>
          </a:p>
        </p:txBody>
      </p:sp>
      <p:sp>
        <p:nvSpPr>
          <p:cNvPr id="10" name="Rechteck 9"/>
          <p:cNvSpPr/>
          <p:nvPr/>
        </p:nvSpPr>
        <p:spPr>
          <a:xfrm>
            <a:off x="2943861" y="5615507"/>
            <a:ext cx="298796" cy="39901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de-DE" dirty="0" smtClean="0"/>
          </a:p>
        </p:txBody>
      </p:sp>
      <p:sp>
        <p:nvSpPr>
          <p:cNvPr id="11" name="Rechteck 10"/>
          <p:cNvSpPr/>
          <p:nvPr/>
        </p:nvSpPr>
        <p:spPr>
          <a:xfrm>
            <a:off x="7338137" y="5416001"/>
            <a:ext cx="298796" cy="39901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de-DE" dirty="0" smtClean="0"/>
          </a:p>
        </p:txBody>
      </p:sp>
      <p:grpSp>
        <p:nvGrpSpPr>
          <p:cNvPr id="13" name="Gruppieren 12"/>
          <p:cNvGrpSpPr/>
          <p:nvPr/>
        </p:nvGrpSpPr>
        <p:grpSpPr>
          <a:xfrm>
            <a:off x="5095920" y="3487434"/>
            <a:ext cx="2835005" cy="2949096"/>
            <a:chOff x="4000366" y="3358038"/>
            <a:chExt cx="2835005" cy="2949096"/>
          </a:xfrm>
        </p:grpSpPr>
        <p:pic>
          <p:nvPicPr>
            <p:cNvPr id="3075" name="Picture 3" descr="C:\Users\peng.IFNDOM\Documents\papers\aodestimation_abstract\aoa_estimation\ad2.emf"/>
            <p:cNvPicPr>
              <a:picLocks noChangeAspect="1" noChangeArrowheads="1"/>
            </p:cNvPicPr>
            <p:nvPr/>
          </p:nvPicPr>
          <p:blipFill>
            <a:blip r:embed="rId2" cstate="print"/>
            <a:srcRect l="21740" t="6330" r="19776"/>
            <a:stretch>
              <a:fillRect/>
            </a:stretch>
          </p:blipFill>
          <p:spPr bwMode="auto">
            <a:xfrm>
              <a:off x="4000366" y="3358038"/>
              <a:ext cx="2756673" cy="2914174"/>
            </a:xfrm>
            <a:prstGeom prst="rect">
              <a:avLst/>
            </a:prstGeom>
            <a:noFill/>
          </p:spPr>
        </p:pic>
        <p:sp>
          <p:nvSpPr>
            <p:cNvPr id="12" name="Rechteck 11"/>
            <p:cNvSpPr/>
            <p:nvPr/>
          </p:nvSpPr>
          <p:spPr>
            <a:xfrm>
              <a:off x="6536575" y="5908123"/>
              <a:ext cx="298796" cy="39901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de-DE" dirty="0" smtClean="0"/>
            </a:p>
          </p:txBody>
        </p:sp>
      </p:grpSp>
      <p:grpSp>
        <p:nvGrpSpPr>
          <p:cNvPr id="15" name="Gruppieren 14"/>
          <p:cNvGrpSpPr/>
          <p:nvPr/>
        </p:nvGrpSpPr>
        <p:grpSpPr>
          <a:xfrm>
            <a:off x="1879296" y="3350503"/>
            <a:ext cx="1025305" cy="3008390"/>
            <a:chOff x="1931054" y="3255613"/>
            <a:chExt cx="1025305" cy="3008390"/>
          </a:xfrm>
        </p:grpSpPr>
        <p:pic>
          <p:nvPicPr>
            <p:cNvPr id="3074" name="Picture 2" descr="C:\Users\peng.IFNDOM\Documents\papers\aodestimation_abstract\aoa_estimation\ad1.emf"/>
            <p:cNvPicPr>
              <a:picLocks noChangeAspect="1" noChangeArrowheads="1"/>
            </p:cNvPicPr>
            <p:nvPr/>
          </p:nvPicPr>
          <p:blipFill>
            <a:blip r:embed="rId3" cstate="print"/>
            <a:srcRect l="39313" t="5811" r="39690"/>
            <a:stretch>
              <a:fillRect/>
            </a:stretch>
          </p:blipFill>
          <p:spPr bwMode="auto">
            <a:xfrm>
              <a:off x="1931054" y="3255613"/>
              <a:ext cx="989677" cy="2930335"/>
            </a:xfrm>
            <a:prstGeom prst="rect">
              <a:avLst/>
            </a:prstGeom>
            <a:noFill/>
          </p:spPr>
        </p:pic>
        <p:sp>
          <p:nvSpPr>
            <p:cNvPr id="9" name="Rechteck 8"/>
            <p:cNvSpPr/>
            <p:nvPr/>
          </p:nvSpPr>
          <p:spPr>
            <a:xfrm>
              <a:off x="2657563" y="5841988"/>
              <a:ext cx="298796" cy="39901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de-DE" dirty="0" smtClean="0"/>
            </a:p>
          </p:txBody>
        </p:sp>
        <p:sp>
          <p:nvSpPr>
            <p:cNvPr id="14" name="Rechteck 13"/>
            <p:cNvSpPr/>
            <p:nvPr/>
          </p:nvSpPr>
          <p:spPr>
            <a:xfrm>
              <a:off x="2033585" y="5864992"/>
              <a:ext cx="298796" cy="399011"/>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de-DE" dirty="0" smtClean="0"/>
            </a:p>
          </p:txBody>
        </p:sp>
      </p:grpSp>
      <p:sp>
        <p:nvSpPr>
          <p:cNvPr id="16" name="Datumsplatzhalter 1"/>
          <p:cNvSpPr>
            <a:spLocks noGrp="1"/>
          </p:cNvSpPr>
          <p:nvPr>
            <p:ph type="dt" sz="half" idx="10"/>
          </p:nvPr>
        </p:nvSpPr>
        <p:spPr>
          <a:xfrm>
            <a:off x="667544" y="378281"/>
            <a:ext cx="1600200" cy="215444"/>
          </a:xfrm>
        </p:spPr>
        <p:txBody>
          <a:bodyPr/>
          <a:lstStyle/>
          <a:p>
            <a:r>
              <a:rPr lang="en-US" dirty="0" smtClean="0"/>
              <a:t>Match 2015</a:t>
            </a:r>
          </a:p>
        </p:txBody>
      </p:sp>
      <p:sp>
        <p:nvSpPr>
          <p:cNvPr id="17" name="Fußzeilenplatzhalter 4"/>
          <p:cNvSpPr>
            <a:spLocks noGrp="1"/>
          </p:cNvSpPr>
          <p:nvPr>
            <p:ph type="ftr" sz="quarter" idx="11"/>
          </p:nvPr>
        </p:nvSpPr>
        <p:spPr>
          <a:xfrm>
            <a:off x="5486400" y="6475413"/>
            <a:ext cx="3124200" cy="184666"/>
          </a:xfrm>
        </p:spPr>
        <p:txBody>
          <a:bodyPr/>
          <a:lstStyle/>
          <a:p>
            <a:r>
              <a:rPr lang="en-US" dirty="0" smtClean="0"/>
              <a:t>Bile Peng (TU </a:t>
            </a:r>
            <a:r>
              <a:rPr lang="en-US" dirty="0" err="1" smtClean="0"/>
              <a:t>Braunschweig</a:t>
            </a:r>
            <a:r>
              <a:rPr lang="en-US" dirty="0" smtClean="0"/>
              <a:t>)</a:t>
            </a:r>
            <a:endParaRPr lang="en-US" dirty="0"/>
          </a:p>
        </p:txBody>
      </p:sp>
      <p:sp>
        <p:nvSpPr>
          <p:cNvPr id="18" name="Foliennummernplatzhalter 5"/>
          <p:cNvSpPr>
            <a:spLocks noGrp="1"/>
          </p:cNvSpPr>
          <p:nvPr>
            <p:ph type="sldNum" sz="quarter" idx="12"/>
          </p:nvPr>
        </p:nvSpPr>
        <p:spPr>
          <a:xfrm>
            <a:off x="4393695" y="6475413"/>
            <a:ext cx="432812" cy="184666"/>
          </a:xfrm>
        </p:spPr>
        <p:txBody>
          <a:bodyPr/>
          <a:lstStyle/>
          <a:p>
            <a:r>
              <a:rPr lang="en-US" dirty="0" smtClean="0"/>
              <a:t>Slide </a:t>
            </a:r>
            <a:fld id="{D1637DE4-0B29-7641-816B-D744705D5964}" type="slidenum">
              <a:rPr lang="en-US"/>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Ray </a:t>
            </a:r>
            <a:r>
              <a:rPr lang="de-DE" dirty="0" err="1" smtClean="0"/>
              <a:t>Tracing</a:t>
            </a:r>
            <a:r>
              <a:rPr lang="de-DE" dirty="0" smtClean="0"/>
              <a:t> Simulation </a:t>
            </a:r>
            <a:r>
              <a:rPr lang="de-DE" dirty="0" err="1" smtClean="0"/>
              <a:t>for</a:t>
            </a:r>
            <a:r>
              <a:rPr lang="de-DE" dirty="0" smtClean="0"/>
              <a:t> </a:t>
            </a:r>
            <a:r>
              <a:rPr lang="de-DE" dirty="0" err="1" smtClean="0"/>
              <a:t>Concept</a:t>
            </a:r>
            <a:r>
              <a:rPr lang="de-DE" dirty="0" smtClean="0"/>
              <a:t> Demonstration</a:t>
            </a:r>
            <a:endParaRPr lang="de-DE" dirty="0"/>
          </a:p>
        </p:txBody>
      </p:sp>
      <p:sp>
        <p:nvSpPr>
          <p:cNvPr id="3" name="Inhaltsplatzhalter 2"/>
          <p:cNvSpPr>
            <a:spLocks noGrp="1"/>
          </p:cNvSpPr>
          <p:nvPr>
            <p:ph idx="1"/>
          </p:nvPr>
        </p:nvSpPr>
        <p:spPr>
          <a:xfrm>
            <a:off x="414547" y="1724475"/>
            <a:ext cx="4396511" cy="4667856"/>
          </a:xfrm>
        </p:spPr>
        <p:txBody>
          <a:bodyPr/>
          <a:lstStyle/>
          <a:p>
            <a:r>
              <a:rPr lang="en-US" sz="1600" dirty="0"/>
              <a:t>We choose a </a:t>
            </a:r>
            <a:r>
              <a:rPr lang="en-US" sz="1600" dirty="0" smtClean="0"/>
              <a:t>simple </a:t>
            </a:r>
            <a:r>
              <a:rPr lang="en-US" sz="1600" dirty="0"/>
              <a:t>room for the simulation scenario to demonstrate our concept.</a:t>
            </a:r>
          </a:p>
          <a:p>
            <a:r>
              <a:rPr lang="en-US" sz="1600" dirty="0" err="1"/>
              <a:t>Tx</a:t>
            </a:r>
            <a:r>
              <a:rPr lang="en-US" sz="1600" dirty="0"/>
              <a:t> and Rx are positioned in two corners of the room, an obstacle is placed at the room center to block the LOS propagation path</a:t>
            </a:r>
            <a:r>
              <a:rPr lang="en-US" sz="1600" dirty="0" smtClean="0"/>
              <a:t>. Only reflections on the wall are considered.</a:t>
            </a:r>
            <a:endParaRPr lang="en-US" sz="1600" dirty="0"/>
          </a:p>
          <a:p>
            <a:endParaRPr lang="en-US" sz="1600" dirty="0"/>
          </a:p>
          <a:p>
            <a:r>
              <a:rPr lang="en-US" sz="1600" dirty="0"/>
              <a:t>The electromagnetic wave propagation can be approximated by the geometric optics provided that the frequency is high enough.</a:t>
            </a:r>
          </a:p>
          <a:p>
            <a:r>
              <a:rPr lang="en-US" sz="1600" dirty="0"/>
              <a:t>The ray tracing simulator is a solid approach for the geometric optics simulation</a:t>
            </a:r>
            <a:r>
              <a:rPr lang="en-US" sz="1600" dirty="0" smtClean="0"/>
              <a:t>.</a:t>
            </a:r>
          </a:p>
          <a:p>
            <a:r>
              <a:rPr lang="en-US" sz="1600" dirty="0" smtClean="0"/>
              <a:t>6 rays are identified in this scenario.</a:t>
            </a:r>
            <a:endParaRPr lang="en-US" sz="1600" dirty="0"/>
          </a:p>
          <a:p>
            <a:pPr>
              <a:buNone/>
            </a:pPr>
            <a:endParaRPr lang="en-US" sz="1600" dirty="0"/>
          </a:p>
        </p:txBody>
      </p:sp>
      <p:pic>
        <p:nvPicPr>
          <p:cNvPr id="13317" name="Picture 5" descr="C:\Users\peng.IFNDOM\Documents\dokumente\aoa_estimation\rt.emf"/>
          <p:cNvPicPr>
            <a:picLocks noChangeAspect="1" noChangeArrowheads="1"/>
          </p:cNvPicPr>
          <p:nvPr/>
        </p:nvPicPr>
        <p:blipFill>
          <a:blip r:embed="rId3" cstate="print"/>
          <a:srcRect/>
          <a:stretch>
            <a:fillRect/>
          </a:stretch>
        </p:blipFill>
        <p:spPr bwMode="auto">
          <a:xfrm>
            <a:off x="5043967" y="2694406"/>
            <a:ext cx="3975342" cy="2515777"/>
          </a:xfrm>
          <a:prstGeom prst="rect">
            <a:avLst/>
          </a:prstGeom>
          <a:noFill/>
        </p:spPr>
      </p:pic>
      <p:sp>
        <p:nvSpPr>
          <p:cNvPr id="10" name="Textfeld 9"/>
          <p:cNvSpPr txBox="1"/>
          <p:nvPr/>
        </p:nvSpPr>
        <p:spPr>
          <a:xfrm>
            <a:off x="5484056" y="4599207"/>
            <a:ext cx="412292" cy="338554"/>
          </a:xfrm>
          <a:prstGeom prst="rect">
            <a:avLst/>
          </a:prstGeom>
          <a:noFill/>
        </p:spPr>
        <p:txBody>
          <a:bodyPr wrap="none" rtlCol="0">
            <a:spAutoFit/>
          </a:bodyPr>
          <a:lstStyle/>
          <a:p>
            <a:r>
              <a:rPr lang="de-DE" sz="1600" dirty="0" err="1" smtClean="0"/>
              <a:t>Tx</a:t>
            </a:r>
            <a:endParaRPr lang="de-DE" sz="1600" dirty="0"/>
          </a:p>
        </p:txBody>
      </p:sp>
      <p:sp>
        <p:nvSpPr>
          <p:cNvPr id="11" name="Textfeld 10"/>
          <p:cNvSpPr txBox="1"/>
          <p:nvPr/>
        </p:nvSpPr>
        <p:spPr>
          <a:xfrm>
            <a:off x="8235568" y="3219294"/>
            <a:ext cx="434734" cy="338554"/>
          </a:xfrm>
          <a:prstGeom prst="rect">
            <a:avLst/>
          </a:prstGeom>
          <a:noFill/>
        </p:spPr>
        <p:txBody>
          <a:bodyPr wrap="none" rtlCol="0">
            <a:spAutoFit/>
          </a:bodyPr>
          <a:lstStyle/>
          <a:p>
            <a:r>
              <a:rPr lang="de-DE" sz="1600" dirty="0" err="1" smtClean="0"/>
              <a:t>Rx</a:t>
            </a:r>
            <a:endParaRPr lang="de-DE" sz="1600" dirty="0"/>
          </a:p>
        </p:txBody>
      </p:sp>
      <p:cxnSp>
        <p:nvCxnSpPr>
          <p:cNvPr id="13" name="Gerade Verbindung 12"/>
          <p:cNvCxnSpPr/>
          <p:nvPr/>
        </p:nvCxnSpPr>
        <p:spPr>
          <a:xfrm>
            <a:off x="5562629" y="5210183"/>
            <a:ext cx="3060340" cy="0"/>
          </a:xfrm>
          <a:prstGeom prst="line">
            <a:avLst/>
          </a:prstGeom>
          <a:ln w="190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9" name="Gerade Verbindung 18"/>
          <p:cNvCxnSpPr/>
          <p:nvPr/>
        </p:nvCxnSpPr>
        <p:spPr>
          <a:xfrm>
            <a:off x="5562629" y="4937761"/>
            <a:ext cx="0" cy="434529"/>
          </a:xfrm>
          <a:prstGeom prst="line">
            <a:avLst/>
          </a:prstGeom>
          <a:ln w="1905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20" name="Gerade Verbindung 19"/>
          <p:cNvCxnSpPr/>
          <p:nvPr/>
        </p:nvCxnSpPr>
        <p:spPr>
          <a:xfrm>
            <a:off x="8631282" y="4943963"/>
            <a:ext cx="0" cy="434529"/>
          </a:xfrm>
          <a:prstGeom prst="line">
            <a:avLst/>
          </a:prstGeom>
          <a:ln w="1905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22" name="Gerade Verbindung 21"/>
          <p:cNvCxnSpPr/>
          <p:nvPr/>
        </p:nvCxnSpPr>
        <p:spPr>
          <a:xfrm flipH="1">
            <a:off x="5189766" y="2878472"/>
            <a:ext cx="372863" cy="0"/>
          </a:xfrm>
          <a:prstGeom prst="line">
            <a:avLst/>
          </a:prstGeom>
          <a:ln w="1905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23" name="Gerade Verbindung 22"/>
          <p:cNvCxnSpPr/>
          <p:nvPr/>
        </p:nvCxnSpPr>
        <p:spPr>
          <a:xfrm flipH="1">
            <a:off x="5189766" y="4937761"/>
            <a:ext cx="372863" cy="0"/>
          </a:xfrm>
          <a:prstGeom prst="line">
            <a:avLst/>
          </a:prstGeom>
          <a:ln w="1905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25" name="Gerade Verbindung mit Pfeil 24"/>
          <p:cNvCxnSpPr/>
          <p:nvPr/>
        </p:nvCxnSpPr>
        <p:spPr>
          <a:xfrm>
            <a:off x="5356020" y="2878472"/>
            <a:ext cx="0" cy="2059289"/>
          </a:xfrm>
          <a:prstGeom prst="straightConnector1">
            <a:avLst/>
          </a:prstGeom>
          <a:ln w="190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6" name="Textfeld 25"/>
          <p:cNvSpPr txBox="1"/>
          <p:nvPr/>
        </p:nvSpPr>
        <p:spPr>
          <a:xfrm>
            <a:off x="6877249" y="5372290"/>
            <a:ext cx="527709" cy="338554"/>
          </a:xfrm>
          <a:prstGeom prst="rect">
            <a:avLst/>
          </a:prstGeom>
          <a:noFill/>
        </p:spPr>
        <p:txBody>
          <a:bodyPr wrap="none" rtlCol="0">
            <a:spAutoFit/>
          </a:bodyPr>
          <a:lstStyle/>
          <a:p>
            <a:r>
              <a:rPr lang="de-DE" sz="1600" dirty="0" smtClean="0"/>
              <a:t>6 m</a:t>
            </a:r>
            <a:endParaRPr lang="de-DE" sz="1600" dirty="0"/>
          </a:p>
        </p:txBody>
      </p:sp>
      <p:sp>
        <p:nvSpPr>
          <p:cNvPr id="27" name="Textfeld 26"/>
          <p:cNvSpPr txBox="1"/>
          <p:nvPr/>
        </p:nvSpPr>
        <p:spPr>
          <a:xfrm>
            <a:off x="4828311" y="3836704"/>
            <a:ext cx="527709" cy="338554"/>
          </a:xfrm>
          <a:prstGeom prst="rect">
            <a:avLst/>
          </a:prstGeom>
          <a:noFill/>
        </p:spPr>
        <p:txBody>
          <a:bodyPr wrap="none" rtlCol="0">
            <a:spAutoFit/>
          </a:bodyPr>
          <a:lstStyle/>
          <a:p>
            <a:r>
              <a:rPr lang="de-DE" sz="1600" dirty="0" smtClean="0"/>
              <a:t>4 m</a:t>
            </a:r>
            <a:endParaRPr lang="de-DE" sz="1600" dirty="0"/>
          </a:p>
        </p:txBody>
      </p:sp>
      <p:sp>
        <p:nvSpPr>
          <p:cNvPr id="28" name="Ellipse 27"/>
          <p:cNvSpPr/>
          <p:nvPr/>
        </p:nvSpPr>
        <p:spPr>
          <a:xfrm>
            <a:off x="5763344" y="4599207"/>
            <a:ext cx="133004" cy="133004"/>
          </a:xfrm>
          <a:prstGeom prst="ellipse">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de-DE" dirty="0" smtClean="0"/>
          </a:p>
        </p:txBody>
      </p:sp>
      <p:sp>
        <p:nvSpPr>
          <p:cNvPr id="29" name="Ellipse 28"/>
          <p:cNvSpPr/>
          <p:nvPr/>
        </p:nvSpPr>
        <p:spPr>
          <a:xfrm>
            <a:off x="8307037" y="3077977"/>
            <a:ext cx="133004" cy="133004"/>
          </a:xfrm>
          <a:prstGeom prst="ellipse">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de-DE" dirty="0" smtClean="0"/>
          </a:p>
        </p:txBody>
      </p:sp>
      <p:sp>
        <p:nvSpPr>
          <p:cNvPr id="17" name="Datumsplatzhalter 1"/>
          <p:cNvSpPr>
            <a:spLocks noGrp="1"/>
          </p:cNvSpPr>
          <p:nvPr>
            <p:ph type="dt" sz="half" idx="10"/>
          </p:nvPr>
        </p:nvSpPr>
        <p:spPr>
          <a:xfrm>
            <a:off x="667544" y="378281"/>
            <a:ext cx="1600200" cy="215444"/>
          </a:xfrm>
        </p:spPr>
        <p:txBody>
          <a:bodyPr/>
          <a:lstStyle/>
          <a:p>
            <a:r>
              <a:rPr lang="en-US" dirty="0" smtClean="0"/>
              <a:t>Match 2015</a:t>
            </a:r>
          </a:p>
        </p:txBody>
      </p:sp>
      <p:sp>
        <p:nvSpPr>
          <p:cNvPr id="18" name="Fußzeilenplatzhalter 4"/>
          <p:cNvSpPr>
            <a:spLocks noGrp="1"/>
          </p:cNvSpPr>
          <p:nvPr>
            <p:ph type="ftr" sz="quarter" idx="11"/>
          </p:nvPr>
        </p:nvSpPr>
        <p:spPr>
          <a:xfrm>
            <a:off x="5486400" y="6475413"/>
            <a:ext cx="3124200" cy="184666"/>
          </a:xfrm>
        </p:spPr>
        <p:txBody>
          <a:bodyPr/>
          <a:lstStyle/>
          <a:p>
            <a:r>
              <a:rPr lang="en-US" dirty="0" smtClean="0"/>
              <a:t>Bile Peng (TU </a:t>
            </a:r>
            <a:r>
              <a:rPr lang="en-US" dirty="0" err="1" smtClean="0"/>
              <a:t>Braunschweig</a:t>
            </a:r>
            <a:r>
              <a:rPr lang="en-US" dirty="0" smtClean="0"/>
              <a:t>)</a:t>
            </a:r>
            <a:endParaRPr lang="en-US" dirty="0"/>
          </a:p>
        </p:txBody>
      </p:sp>
      <p:sp>
        <p:nvSpPr>
          <p:cNvPr id="21" name="Foliennummernplatzhalter 5"/>
          <p:cNvSpPr>
            <a:spLocks noGrp="1"/>
          </p:cNvSpPr>
          <p:nvPr>
            <p:ph type="sldNum" sz="quarter" idx="12"/>
          </p:nvPr>
        </p:nvSpPr>
        <p:spPr>
          <a:xfrm>
            <a:off x="4393695" y="6475413"/>
            <a:ext cx="432812" cy="184666"/>
          </a:xfrm>
        </p:spPr>
        <p:txBody>
          <a:bodyPr/>
          <a:lstStyle/>
          <a:p>
            <a:r>
              <a:rPr lang="en-US" dirty="0" smtClean="0"/>
              <a:t>Slide </a:t>
            </a:r>
            <a:fld id="{0C6773FA-221A-004A-BCD7-05000BC3A38F}" type="slidenum">
              <a:rPr lang="en-US"/>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Angle-</a:t>
            </a:r>
            <a:r>
              <a:rPr lang="de-DE" dirty="0" err="1" smtClean="0"/>
              <a:t>of</a:t>
            </a:r>
            <a:r>
              <a:rPr lang="de-DE" dirty="0" smtClean="0"/>
              <a:t>-</a:t>
            </a:r>
            <a:r>
              <a:rPr lang="de-DE" dirty="0" err="1" smtClean="0"/>
              <a:t>Arrival</a:t>
            </a:r>
            <a:r>
              <a:rPr lang="de-DE" dirty="0" smtClean="0"/>
              <a:t> </a:t>
            </a:r>
            <a:r>
              <a:rPr lang="de-DE" dirty="0" err="1" smtClean="0"/>
              <a:t>Estimation</a:t>
            </a:r>
            <a:r>
              <a:rPr lang="de-DE" dirty="0" smtClean="0"/>
              <a:t> in </a:t>
            </a:r>
            <a:r>
              <a:rPr lang="de-DE" dirty="0" err="1" smtClean="0"/>
              <a:t>Two</a:t>
            </a:r>
            <a:r>
              <a:rPr lang="de-DE" dirty="0" smtClean="0"/>
              <a:t> </a:t>
            </a:r>
            <a:r>
              <a:rPr lang="de-DE" dirty="0" err="1" smtClean="0"/>
              <a:t>Steps</a:t>
            </a:r>
            <a:endParaRPr lang="de-DE" dirty="0"/>
          </a:p>
        </p:txBody>
      </p:sp>
      <p:sp>
        <p:nvSpPr>
          <p:cNvPr id="3" name="Inhaltsplatzhalter 2"/>
          <p:cNvSpPr>
            <a:spLocks noGrp="1"/>
          </p:cNvSpPr>
          <p:nvPr>
            <p:ph idx="1"/>
          </p:nvPr>
        </p:nvSpPr>
        <p:spPr>
          <a:xfrm>
            <a:off x="388668" y="1914256"/>
            <a:ext cx="5579533" cy="4772025"/>
          </a:xfrm>
        </p:spPr>
        <p:txBody>
          <a:bodyPr/>
          <a:lstStyle/>
          <a:p>
            <a:r>
              <a:rPr lang="en-US" sz="1600" dirty="0" smtClean="0"/>
              <a:t>An exhaustive search is the most straightforward idea. However, it takes too long time.</a:t>
            </a:r>
          </a:p>
          <a:p>
            <a:r>
              <a:rPr lang="en-US" sz="1600" dirty="0" smtClean="0"/>
              <a:t>A preliminary search with lower resolution seems hopeful for an acceleration, but the high path loss does not allow for a low gain antenna.</a:t>
            </a:r>
          </a:p>
          <a:p>
            <a:r>
              <a:rPr lang="en-US" sz="1600" dirty="0" smtClean="0"/>
              <a:t>The THz system is equipped with a frontend at 2.4 GHz for initialization and fallback solution, which can be applied for the preliminary estimation.</a:t>
            </a:r>
          </a:p>
          <a:p>
            <a:pPr lvl="1"/>
            <a:r>
              <a:rPr lang="en-US" sz="1600" dirty="0" smtClean="0">
                <a:solidFill>
                  <a:srgbClr val="FF0000"/>
                </a:solidFill>
              </a:rPr>
              <a:t>Assumption: the propagation paths at low and high frequencies are similar.</a:t>
            </a:r>
            <a:endParaRPr lang="en-US" sz="1600" dirty="0">
              <a:solidFill>
                <a:srgbClr val="FF0000"/>
              </a:solidFill>
            </a:endParaRPr>
          </a:p>
        </p:txBody>
      </p:sp>
      <p:sp>
        <p:nvSpPr>
          <p:cNvPr id="4" name="Abgerundetes Rechteck 3"/>
          <p:cNvSpPr/>
          <p:nvPr/>
        </p:nvSpPr>
        <p:spPr>
          <a:xfrm>
            <a:off x="6818762" y="2060906"/>
            <a:ext cx="1510146" cy="1064028"/>
          </a:xfrm>
          <a:prstGeom prst="roundRect">
            <a:avLst>
              <a:gd name="adj" fmla="val 3847"/>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de-DE" sz="1200" dirty="0" err="1" smtClean="0"/>
              <a:t>Preliminary</a:t>
            </a:r>
            <a:r>
              <a:rPr lang="de-DE" sz="1200" dirty="0" smtClean="0"/>
              <a:t> </a:t>
            </a:r>
            <a:r>
              <a:rPr lang="de-DE" sz="1200" dirty="0" err="1" smtClean="0"/>
              <a:t>estimation</a:t>
            </a:r>
            <a:r>
              <a:rPr lang="de-DE" sz="1200" dirty="0" smtClean="0"/>
              <a:t> via </a:t>
            </a:r>
            <a:r>
              <a:rPr lang="de-DE" sz="1200" dirty="0" err="1" smtClean="0"/>
              <a:t>low</a:t>
            </a:r>
            <a:r>
              <a:rPr lang="de-DE" sz="1200" dirty="0" smtClean="0"/>
              <a:t> </a:t>
            </a:r>
            <a:r>
              <a:rPr lang="de-DE" sz="1200" dirty="0" err="1" smtClean="0"/>
              <a:t>frequency</a:t>
            </a:r>
            <a:endParaRPr lang="de-DE" sz="1200" dirty="0" smtClean="0"/>
          </a:p>
        </p:txBody>
      </p:sp>
      <p:sp>
        <p:nvSpPr>
          <p:cNvPr id="5" name="Abgerundetes Rechteck 4"/>
          <p:cNvSpPr/>
          <p:nvPr/>
        </p:nvSpPr>
        <p:spPr>
          <a:xfrm>
            <a:off x="6836015" y="3670776"/>
            <a:ext cx="1510146" cy="1064028"/>
          </a:xfrm>
          <a:prstGeom prst="roundRect">
            <a:avLst>
              <a:gd name="adj" fmla="val 3847"/>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de-DE" sz="1200" dirty="0" err="1" smtClean="0"/>
              <a:t>Precise</a:t>
            </a:r>
            <a:r>
              <a:rPr lang="de-DE" sz="1200" dirty="0" smtClean="0"/>
              <a:t> </a:t>
            </a:r>
            <a:r>
              <a:rPr lang="de-DE" sz="1200" dirty="0" err="1" smtClean="0"/>
              <a:t>estimation</a:t>
            </a:r>
            <a:r>
              <a:rPr lang="de-DE" sz="1200" dirty="0" smtClean="0"/>
              <a:t> in </a:t>
            </a:r>
            <a:r>
              <a:rPr lang="de-DE" sz="1200" dirty="0" err="1" smtClean="0"/>
              <a:t>the</a:t>
            </a:r>
            <a:r>
              <a:rPr lang="de-DE" sz="1200" dirty="0" smtClean="0"/>
              <a:t> </a:t>
            </a:r>
            <a:r>
              <a:rPr lang="de-DE" sz="1200" dirty="0" err="1" smtClean="0"/>
              <a:t>THz</a:t>
            </a:r>
            <a:r>
              <a:rPr lang="de-DE" sz="1200" dirty="0" smtClean="0"/>
              <a:t> band</a:t>
            </a:r>
          </a:p>
        </p:txBody>
      </p:sp>
      <p:sp>
        <p:nvSpPr>
          <p:cNvPr id="6" name="Abgerundetes Rechteck 5"/>
          <p:cNvSpPr/>
          <p:nvPr/>
        </p:nvSpPr>
        <p:spPr>
          <a:xfrm>
            <a:off x="6836015" y="5285798"/>
            <a:ext cx="1510146" cy="1064028"/>
          </a:xfrm>
          <a:prstGeom prst="roundRect">
            <a:avLst>
              <a:gd name="adj" fmla="val 3847"/>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de-DE" sz="1200" dirty="0" smtClean="0"/>
              <a:t>Optimal </a:t>
            </a:r>
            <a:r>
              <a:rPr lang="de-DE" sz="1200" dirty="0" err="1" smtClean="0"/>
              <a:t>beamforming</a:t>
            </a:r>
            <a:r>
              <a:rPr lang="de-DE" sz="1200" dirty="0" smtClean="0"/>
              <a:t> </a:t>
            </a:r>
            <a:r>
              <a:rPr lang="de-DE" sz="1200" dirty="0" err="1" smtClean="0"/>
              <a:t>and</a:t>
            </a:r>
            <a:r>
              <a:rPr lang="de-DE" sz="1200" dirty="0" smtClean="0"/>
              <a:t> </a:t>
            </a:r>
            <a:r>
              <a:rPr lang="de-DE" sz="1200" dirty="0" err="1" smtClean="0"/>
              <a:t>combining</a:t>
            </a:r>
            <a:r>
              <a:rPr lang="de-DE" sz="1200" dirty="0" smtClean="0"/>
              <a:t> </a:t>
            </a:r>
            <a:r>
              <a:rPr lang="de-DE" sz="1200" dirty="0" err="1" smtClean="0"/>
              <a:t>vectors</a:t>
            </a:r>
            <a:endParaRPr lang="de-DE" sz="1200" dirty="0" smtClean="0"/>
          </a:p>
        </p:txBody>
      </p:sp>
      <p:sp>
        <p:nvSpPr>
          <p:cNvPr id="10" name="Pfeil nach unten 9"/>
          <p:cNvSpPr/>
          <p:nvPr/>
        </p:nvSpPr>
        <p:spPr>
          <a:xfrm>
            <a:off x="7380692" y="3158836"/>
            <a:ext cx="498763" cy="482139"/>
          </a:xfrm>
          <a:prstGeom prst="downArrow">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de-DE" dirty="0" smtClean="0"/>
          </a:p>
        </p:txBody>
      </p:sp>
      <p:sp>
        <p:nvSpPr>
          <p:cNvPr id="11" name="Pfeil nach unten 10"/>
          <p:cNvSpPr/>
          <p:nvPr/>
        </p:nvSpPr>
        <p:spPr>
          <a:xfrm>
            <a:off x="7380692" y="4784629"/>
            <a:ext cx="498763" cy="482139"/>
          </a:xfrm>
          <a:prstGeom prst="downArrow">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de-DE" dirty="0" smtClean="0"/>
          </a:p>
        </p:txBody>
      </p:sp>
      <p:graphicFrame>
        <p:nvGraphicFramePr>
          <p:cNvPr id="12" name="Inhaltsplatzhalter 3"/>
          <p:cNvGraphicFramePr>
            <a:graphicFrameLocks/>
          </p:cNvGraphicFramePr>
          <p:nvPr>
            <p:extLst>
              <p:ext uri="{D42A27DB-BD31-4B8C-83A1-F6EECF244321}">
                <p14:modId xmlns:p14="http://schemas.microsoft.com/office/powerpoint/2010/main" val="1605894428"/>
              </p:ext>
            </p:extLst>
          </p:nvPr>
        </p:nvGraphicFramePr>
        <p:xfrm>
          <a:off x="690591" y="4796286"/>
          <a:ext cx="5579534" cy="1524000"/>
        </p:xfrm>
        <a:graphic>
          <a:graphicData uri="http://schemas.openxmlformats.org/drawingml/2006/table">
            <a:tbl>
              <a:tblPr firstRow="1" bandRow="1">
                <a:tableStyleId>{073A0DAA-6AF3-43AB-8588-CEC1D06C72B9}</a:tableStyleId>
              </a:tblPr>
              <a:tblGrid>
                <a:gridCol w="2789767"/>
                <a:gridCol w="2789767"/>
              </a:tblGrid>
              <a:tr h="288122">
                <a:tc>
                  <a:txBody>
                    <a:bodyPr/>
                    <a:lstStyle/>
                    <a:p>
                      <a:r>
                        <a:rPr lang="de-DE" sz="1400" dirty="0" smtClean="0"/>
                        <a:t>2.4 GHz</a:t>
                      </a:r>
                      <a:endParaRPr lang="de-DE" sz="1400" dirty="0"/>
                    </a:p>
                  </a:txBody>
                  <a:tcPr/>
                </a:tc>
                <a:tc>
                  <a:txBody>
                    <a:bodyPr/>
                    <a:lstStyle/>
                    <a:p>
                      <a:r>
                        <a:rPr lang="de-DE" sz="1400" dirty="0" smtClean="0"/>
                        <a:t>300 GHz</a:t>
                      </a:r>
                      <a:endParaRPr lang="de-DE" sz="1400" dirty="0"/>
                    </a:p>
                  </a:txBody>
                  <a:tcPr/>
                </a:tc>
              </a:tr>
              <a:tr h="288122">
                <a:tc>
                  <a:txBody>
                    <a:bodyPr/>
                    <a:lstStyle/>
                    <a:p>
                      <a:r>
                        <a:rPr lang="de-DE" sz="1400" b="1" dirty="0" smtClean="0"/>
                        <a:t>Low </a:t>
                      </a:r>
                      <a:r>
                        <a:rPr lang="de-DE" sz="1400" b="1" dirty="0" err="1" smtClean="0"/>
                        <a:t>path</a:t>
                      </a:r>
                      <a:r>
                        <a:rPr lang="de-DE" sz="1400" b="1" dirty="0" smtClean="0"/>
                        <a:t> </a:t>
                      </a:r>
                      <a:r>
                        <a:rPr lang="de-DE" sz="1400" b="1" dirty="0" err="1" smtClean="0"/>
                        <a:t>loss</a:t>
                      </a:r>
                      <a:endParaRPr lang="de-DE" sz="1400" b="1" dirty="0"/>
                    </a:p>
                  </a:txBody>
                  <a:tcPr/>
                </a:tc>
                <a:tc>
                  <a:txBody>
                    <a:bodyPr/>
                    <a:lstStyle/>
                    <a:p>
                      <a:r>
                        <a:rPr lang="de-DE" sz="1400" dirty="0" smtClean="0"/>
                        <a:t>High </a:t>
                      </a:r>
                      <a:r>
                        <a:rPr lang="de-DE" sz="1400" dirty="0" err="1" smtClean="0"/>
                        <a:t>path</a:t>
                      </a:r>
                      <a:r>
                        <a:rPr lang="de-DE" sz="1400" dirty="0" smtClean="0"/>
                        <a:t> </a:t>
                      </a:r>
                      <a:r>
                        <a:rPr lang="de-DE" sz="1400" dirty="0" err="1" smtClean="0"/>
                        <a:t>loss</a:t>
                      </a:r>
                      <a:endParaRPr lang="de-DE" sz="1400" dirty="0"/>
                    </a:p>
                  </a:txBody>
                  <a:tcPr/>
                </a:tc>
              </a:tr>
              <a:tr h="288122">
                <a:tc>
                  <a:txBody>
                    <a:bodyPr/>
                    <a:lstStyle/>
                    <a:p>
                      <a:r>
                        <a:rPr lang="de-DE" sz="1400" dirty="0" smtClean="0"/>
                        <a:t>Low</a:t>
                      </a:r>
                      <a:r>
                        <a:rPr lang="de-DE" sz="1400" baseline="0" dirty="0" smtClean="0"/>
                        <a:t> </a:t>
                      </a:r>
                      <a:r>
                        <a:rPr lang="de-DE" sz="1400" baseline="0" dirty="0" err="1" smtClean="0"/>
                        <a:t>antenna</a:t>
                      </a:r>
                      <a:r>
                        <a:rPr lang="de-DE" sz="1400" baseline="0" dirty="0" smtClean="0"/>
                        <a:t> </a:t>
                      </a:r>
                      <a:r>
                        <a:rPr lang="de-DE" sz="1400" baseline="0" dirty="0" err="1" smtClean="0"/>
                        <a:t>gain</a:t>
                      </a:r>
                      <a:endParaRPr lang="de-DE" sz="1400" dirty="0"/>
                    </a:p>
                  </a:txBody>
                  <a:tcPr/>
                </a:tc>
                <a:tc>
                  <a:txBody>
                    <a:bodyPr/>
                    <a:lstStyle/>
                    <a:p>
                      <a:r>
                        <a:rPr lang="de-DE" sz="1400" dirty="0" smtClean="0"/>
                        <a:t>High </a:t>
                      </a:r>
                      <a:r>
                        <a:rPr lang="de-DE" sz="1400" dirty="0" err="1" smtClean="0"/>
                        <a:t>antenna</a:t>
                      </a:r>
                      <a:r>
                        <a:rPr lang="de-DE" sz="1400" dirty="0" smtClean="0"/>
                        <a:t> </a:t>
                      </a:r>
                      <a:r>
                        <a:rPr lang="de-DE" sz="1400" dirty="0" err="1" smtClean="0"/>
                        <a:t>gain</a:t>
                      </a:r>
                      <a:endParaRPr lang="de-DE" sz="1400" dirty="0"/>
                    </a:p>
                  </a:txBody>
                  <a:tcPr/>
                </a:tc>
              </a:tr>
              <a:tr h="288122">
                <a:tc>
                  <a:txBody>
                    <a:bodyPr/>
                    <a:lstStyle/>
                    <a:p>
                      <a:r>
                        <a:rPr lang="de-DE" sz="1400" dirty="0" smtClean="0"/>
                        <a:t>Wide </a:t>
                      </a:r>
                      <a:r>
                        <a:rPr lang="de-DE" sz="1400" dirty="0" err="1" smtClean="0"/>
                        <a:t>main</a:t>
                      </a:r>
                      <a:r>
                        <a:rPr lang="de-DE" sz="1400" dirty="0" smtClean="0"/>
                        <a:t> lobe</a:t>
                      </a:r>
                      <a:endParaRPr lang="de-DE" sz="1400" dirty="0"/>
                    </a:p>
                  </a:txBody>
                  <a:tcPr/>
                </a:tc>
                <a:tc>
                  <a:txBody>
                    <a:bodyPr/>
                    <a:lstStyle/>
                    <a:p>
                      <a:r>
                        <a:rPr lang="de-DE" sz="1400" dirty="0" err="1" smtClean="0"/>
                        <a:t>Narrow</a:t>
                      </a:r>
                      <a:r>
                        <a:rPr lang="de-DE" sz="1400" dirty="0" smtClean="0"/>
                        <a:t> </a:t>
                      </a:r>
                      <a:r>
                        <a:rPr lang="de-DE" sz="1400" dirty="0" err="1" smtClean="0"/>
                        <a:t>main</a:t>
                      </a:r>
                      <a:r>
                        <a:rPr lang="de-DE" sz="1400" dirty="0" smtClean="0"/>
                        <a:t> lobe</a:t>
                      </a:r>
                      <a:endParaRPr lang="de-DE" sz="1400" dirty="0"/>
                    </a:p>
                  </a:txBody>
                  <a:tcPr/>
                </a:tc>
              </a:tr>
              <a:tr h="288122">
                <a:tc>
                  <a:txBody>
                    <a:bodyPr/>
                    <a:lstStyle/>
                    <a:p>
                      <a:r>
                        <a:rPr lang="de-DE" sz="1400" b="1" dirty="0" smtClean="0"/>
                        <a:t>Low </a:t>
                      </a:r>
                      <a:r>
                        <a:rPr lang="de-DE" sz="1400" b="1" dirty="0" err="1" smtClean="0"/>
                        <a:t>resolution</a:t>
                      </a:r>
                      <a:endParaRPr lang="de-DE" sz="1400" b="1" dirty="0"/>
                    </a:p>
                  </a:txBody>
                  <a:tcPr/>
                </a:tc>
                <a:tc>
                  <a:txBody>
                    <a:bodyPr/>
                    <a:lstStyle/>
                    <a:p>
                      <a:r>
                        <a:rPr lang="de-DE" sz="1400" dirty="0" smtClean="0"/>
                        <a:t>High </a:t>
                      </a:r>
                      <a:r>
                        <a:rPr lang="de-DE" sz="1400" dirty="0" err="1" smtClean="0"/>
                        <a:t>resolution</a:t>
                      </a:r>
                      <a:endParaRPr lang="de-DE" sz="1400" dirty="0"/>
                    </a:p>
                  </a:txBody>
                  <a:tcPr/>
                </a:tc>
              </a:tr>
            </a:tbl>
          </a:graphicData>
        </a:graphic>
      </p:graphicFrame>
      <p:sp>
        <p:nvSpPr>
          <p:cNvPr id="13" name="Datumsplatzhalter 1"/>
          <p:cNvSpPr>
            <a:spLocks noGrp="1"/>
          </p:cNvSpPr>
          <p:nvPr>
            <p:ph type="dt" sz="half" idx="10"/>
          </p:nvPr>
        </p:nvSpPr>
        <p:spPr>
          <a:xfrm>
            <a:off x="667544" y="378281"/>
            <a:ext cx="1600200" cy="215444"/>
          </a:xfrm>
        </p:spPr>
        <p:txBody>
          <a:bodyPr/>
          <a:lstStyle/>
          <a:p>
            <a:r>
              <a:rPr lang="en-US" dirty="0" smtClean="0"/>
              <a:t>Match 2015</a:t>
            </a:r>
          </a:p>
        </p:txBody>
      </p:sp>
      <p:sp>
        <p:nvSpPr>
          <p:cNvPr id="14" name="Fußzeilenplatzhalter 4"/>
          <p:cNvSpPr>
            <a:spLocks noGrp="1"/>
          </p:cNvSpPr>
          <p:nvPr>
            <p:ph type="ftr" sz="quarter" idx="11"/>
          </p:nvPr>
        </p:nvSpPr>
        <p:spPr>
          <a:xfrm>
            <a:off x="5486400" y="6475413"/>
            <a:ext cx="3124200" cy="184666"/>
          </a:xfrm>
        </p:spPr>
        <p:txBody>
          <a:bodyPr/>
          <a:lstStyle/>
          <a:p>
            <a:r>
              <a:rPr lang="en-US" dirty="0" smtClean="0"/>
              <a:t>Bile Peng (TU </a:t>
            </a:r>
            <a:r>
              <a:rPr lang="en-US" dirty="0" err="1" smtClean="0"/>
              <a:t>Braunschweig</a:t>
            </a:r>
            <a:r>
              <a:rPr lang="en-US" dirty="0" smtClean="0"/>
              <a:t>)</a:t>
            </a:r>
            <a:endParaRPr lang="en-US" dirty="0"/>
          </a:p>
        </p:txBody>
      </p:sp>
      <p:sp>
        <p:nvSpPr>
          <p:cNvPr id="15" name="Foliennummernplatzhalter 5"/>
          <p:cNvSpPr>
            <a:spLocks noGrp="1"/>
          </p:cNvSpPr>
          <p:nvPr>
            <p:ph type="sldNum" sz="quarter" idx="12"/>
          </p:nvPr>
        </p:nvSpPr>
        <p:spPr>
          <a:xfrm>
            <a:off x="4393695" y="6475413"/>
            <a:ext cx="432812" cy="184666"/>
          </a:xfrm>
        </p:spPr>
        <p:txBody>
          <a:bodyPr/>
          <a:lstStyle/>
          <a:p>
            <a:r>
              <a:rPr lang="en-US" dirty="0" smtClean="0"/>
              <a:t>Slide </a:t>
            </a:r>
            <a:fld id="{7798C6AC-8BA2-9343-8759-F4657131083C}" type="slidenum">
              <a:rPr lang="en-US"/>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dirty="0" err="1" smtClean="0"/>
              <a:t>Step</a:t>
            </a:r>
            <a:r>
              <a:rPr lang="de-DE" sz="3200" dirty="0" smtClean="0"/>
              <a:t> 1: </a:t>
            </a:r>
            <a:r>
              <a:rPr lang="de-DE" sz="3200" dirty="0" err="1" smtClean="0"/>
              <a:t>Preliminary</a:t>
            </a:r>
            <a:r>
              <a:rPr lang="de-DE" sz="3200" dirty="0" smtClean="0"/>
              <a:t> </a:t>
            </a:r>
            <a:r>
              <a:rPr lang="de-DE" sz="3200" dirty="0" err="1" smtClean="0"/>
              <a:t>Estimation</a:t>
            </a:r>
            <a:r>
              <a:rPr lang="de-DE" sz="3200" dirty="0" smtClean="0"/>
              <a:t> </a:t>
            </a:r>
            <a:r>
              <a:rPr lang="de-DE" sz="3200" dirty="0" err="1" smtClean="0"/>
              <a:t>at</a:t>
            </a:r>
            <a:r>
              <a:rPr lang="de-DE" sz="3200" dirty="0" smtClean="0"/>
              <a:t> 2.4 GHz</a:t>
            </a:r>
            <a:endParaRPr lang="de-DE" sz="3200" dirty="0"/>
          </a:p>
        </p:txBody>
      </p:sp>
      <p:sp>
        <p:nvSpPr>
          <p:cNvPr id="3" name="Inhaltsplatzhalter 2"/>
          <p:cNvSpPr>
            <a:spLocks noGrp="1"/>
          </p:cNvSpPr>
          <p:nvPr>
            <p:ph idx="1"/>
          </p:nvPr>
        </p:nvSpPr>
        <p:spPr>
          <a:xfrm>
            <a:off x="664234" y="3701830"/>
            <a:ext cx="7919050" cy="2415108"/>
          </a:xfrm>
        </p:spPr>
        <p:txBody>
          <a:bodyPr/>
          <a:lstStyle/>
          <a:p>
            <a:r>
              <a:rPr lang="en-US" sz="1600" dirty="0" smtClean="0"/>
              <a:t>We use the spherical coordinate system (</a:t>
            </a:r>
            <a:r>
              <a:rPr lang="en-US" sz="1600" dirty="0" err="1" smtClean="0"/>
              <a:t>elevation,azimuth</a:t>
            </a:r>
            <a:r>
              <a:rPr lang="en-US" sz="1600" dirty="0" smtClean="0"/>
              <a:t>) for the direction description.</a:t>
            </a:r>
          </a:p>
          <a:p>
            <a:r>
              <a:rPr lang="en-US" sz="1600" dirty="0" smtClean="0"/>
              <a:t>It is possible to use directive antenna only at Rx to detect signal at the low frequency (Quasi-</a:t>
            </a:r>
            <a:r>
              <a:rPr lang="en-US" sz="1600" dirty="0" err="1" smtClean="0"/>
              <a:t>omni</a:t>
            </a:r>
            <a:r>
              <a:rPr lang="en-US" sz="1600" dirty="0" smtClean="0"/>
              <a:t> antenna at </a:t>
            </a:r>
            <a:r>
              <a:rPr lang="en-US" sz="1600" dirty="0" err="1" smtClean="0"/>
              <a:t>Tx</a:t>
            </a:r>
            <a:r>
              <a:rPr lang="en-US" sz="1600" dirty="0" smtClean="0"/>
              <a:t>).</a:t>
            </a:r>
          </a:p>
          <a:p>
            <a:pPr lvl="1"/>
            <a:r>
              <a:rPr lang="en-US" sz="1600" dirty="0" smtClean="0"/>
              <a:t>To the contrary, this is impossible at the THz band.</a:t>
            </a:r>
          </a:p>
          <a:p>
            <a:r>
              <a:rPr lang="en-US" sz="1600" dirty="0" smtClean="0"/>
              <a:t>Resolution: 36° at low frequency and 12° at high frequency.</a:t>
            </a:r>
          </a:p>
          <a:p>
            <a:r>
              <a:rPr lang="en-US" sz="1600" dirty="0" smtClean="0"/>
              <a:t>The spatial distributions of the received power at low and high frequencies shows enough similarity.</a:t>
            </a:r>
          </a:p>
          <a:p>
            <a:r>
              <a:rPr lang="en-US" sz="1600" dirty="0" smtClean="0"/>
              <a:t>The search region in the second step can be determined using the peak (local maximum) finding algorithm (marked with red rectangles).</a:t>
            </a:r>
          </a:p>
        </p:txBody>
      </p:sp>
      <p:sp>
        <p:nvSpPr>
          <p:cNvPr id="7" name="Textfeld 6"/>
          <p:cNvSpPr txBox="1"/>
          <p:nvPr/>
        </p:nvSpPr>
        <p:spPr>
          <a:xfrm>
            <a:off x="955964" y="3440973"/>
            <a:ext cx="1906291" cy="276999"/>
          </a:xfrm>
          <a:prstGeom prst="rect">
            <a:avLst/>
          </a:prstGeom>
          <a:noFill/>
        </p:spPr>
        <p:txBody>
          <a:bodyPr wrap="none" rtlCol="0">
            <a:spAutoFit/>
          </a:bodyPr>
          <a:lstStyle/>
          <a:p>
            <a:r>
              <a:rPr lang="de-DE" sz="1200" dirty="0" smtClean="0"/>
              <a:t>Low </a:t>
            </a:r>
            <a:r>
              <a:rPr lang="de-DE" sz="1200" dirty="0" err="1" smtClean="0"/>
              <a:t>frequency</a:t>
            </a:r>
            <a:r>
              <a:rPr lang="de-DE" sz="1200" dirty="0" smtClean="0"/>
              <a:t> </a:t>
            </a:r>
            <a:r>
              <a:rPr lang="de-DE" sz="1200" dirty="0" err="1" smtClean="0"/>
              <a:t>with</a:t>
            </a:r>
            <a:r>
              <a:rPr lang="de-DE" sz="1200" dirty="0" smtClean="0"/>
              <a:t> </a:t>
            </a:r>
            <a:r>
              <a:rPr lang="de-DE" sz="1200" dirty="0" err="1" smtClean="0"/>
              <a:t>noise</a:t>
            </a:r>
            <a:endParaRPr lang="de-DE" sz="1200" dirty="0"/>
          </a:p>
        </p:txBody>
      </p:sp>
      <p:sp>
        <p:nvSpPr>
          <p:cNvPr id="8" name="Textfeld 7"/>
          <p:cNvSpPr txBox="1"/>
          <p:nvPr/>
        </p:nvSpPr>
        <p:spPr>
          <a:xfrm>
            <a:off x="3667357" y="3440973"/>
            <a:ext cx="2153154" cy="276999"/>
          </a:xfrm>
          <a:prstGeom prst="rect">
            <a:avLst/>
          </a:prstGeom>
          <a:noFill/>
        </p:spPr>
        <p:txBody>
          <a:bodyPr wrap="none" rtlCol="0">
            <a:spAutoFit/>
          </a:bodyPr>
          <a:lstStyle/>
          <a:p>
            <a:r>
              <a:rPr lang="de-DE" sz="1200" dirty="0" smtClean="0"/>
              <a:t>High </a:t>
            </a:r>
            <a:r>
              <a:rPr lang="de-DE" sz="1200" dirty="0" err="1" smtClean="0"/>
              <a:t>frequency</a:t>
            </a:r>
            <a:r>
              <a:rPr lang="de-DE" sz="1200" dirty="0" smtClean="0"/>
              <a:t> </a:t>
            </a:r>
            <a:r>
              <a:rPr lang="de-DE" sz="1200" dirty="0" err="1" smtClean="0"/>
              <a:t>without</a:t>
            </a:r>
            <a:r>
              <a:rPr lang="de-DE" sz="1200" dirty="0" smtClean="0"/>
              <a:t> </a:t>
            </a:r>
            <a:r>
              <a:rPr lang="de-DE" sz="1200" dirty="0" err="1" smtClean="0"/>
              <a:t>noise</a:t>
            </a:r>
            <a:endParaRPr lang="de-DE" sz="1200" dirty="0"/>
          </a:p>
        </p:txBody>
      </p:sp>
      <p:sp>
        <p:nvSpPr>
          <p:cNvPr id="9" name="Textfeld 8"/>
          <p:cNvSpPr txBox="1"/>
          <p:nvPr/>
        </p:nvSpPr>
        <p:spPr>
          <a:xfrm>
            <a:off x="6687648" y="3454873"/>
            <a:ext cx="1939955" cy="276999"/>
          </a:xfrm>
          <a:prstGeom prst="rect">
            <a:avLst/>
          </a:prstGeom>
          <a:noFill/>
        </p:spPr>
        <p:txBody>
          <a:bodyPr wrap="none" rtlCol="0">
            <a:spAutoFit/>
          </a:bodyPr>
          <a:lstStyle/>
          <a:p>
            <a:r>
              <a:rPr lang="de-DE" sz="1200" dirty="0" smtClean="0"/>
              <a:t>High </a:t>
            </a:r>
            <a:r>
              <a:rPr lang="de-DE" sz="1200" dirty="0" err="1" smtClean="0"/>
              <a:t>frequency</a:t>
            </a:r>
            <a:r>
              <a:rPr lang="de-DE" sz="1200" dirty="0" smtClean="0"/>
              <a:t> </a:t>
            </a:r>
            <a:r>
              <a:rPr lang="de-DE" sz="1200" dirty="0" err="1" smtClean="0"/>
              <a:t>with</a:t>
            </a:r>
            <a:r>
              <a:rPr lang="de-DE" sz="1200" dirty="0" smtClean="0"/>
              <a:t> </a:t>
            </a:r>
            <a:r>
              <a:rPr lang="de-DE" sz="1200" dirty="0" err="1" smtClean="0"/>
              <a:t>noise</a:t>
            </a:r>
            <a:endParaRPr lang="de-DE" sz="1200" dirty="0"/>
          </a:p>
        </p:txBody>
      </p:sp>
      <p:pic>
        <p:nvPicPr>
          <p:cNvPr id="4099" name="Picture 3" descr="C:\Users\peng.IFNDOM\Documents\papers\aodestimation_abstract\images\lowfrequency.emf"/>
          <p:cNvPicPr>
            <a:picLocks noChangeAspect="1" noChangeArrowheads="1"/>
          </p:cNvPicPr>
          <p:nvPr/>
        </p:nvPicPr>
        <p:blipFill>
          <a:blip r:embed="rId2" cstate="print"/>
          <a:srcRect/>
          <a:stretch>
            <a:fillRect/>
          </a:stretch>
        </p:blipFill>
        <p:spPr bwMode="auto">
          <a:xfrm>
            <a:off x="431799" y="1654873"/>
            <a:ext cx="2844298" cy="1800000"/>
          </a:xfrm>
          <a:prstGeom prst="rect">
            <a:avLst/>
          </a:prstGeom>
          <a:noFill/>
        </p:spPr>
      </p:pic>
      <p:pic>
        <p:nvPicPr>
          <p:cNvPr id="4102" name="Picture 6" descr="C:\Users\peng.IFNDOM\Documents\papers\aodestimation_abstract\images\highfrequency_directionalantenna.emf"/>
          <p:cNvPicPr>
            <a:picLocks noChangeAspect="1" noChangeArrowheads="1"/>
          </p:cNvPicPr>
          <p:nvPr/>
        </p:nvPicPr>
        <p:blipFill>
          <a:blip r:embed="rId3" cstate="print"/>
          <a:srcRect/>
          <a:stretch>
            <a:fillRect/>
          </a:stretch>
        </p:blipFill>
        <p:spPr bwMode="auto">
          <a:xfrm>
            <a:off x="3276098" y="1625635"/>
            <a:ext cx="2844297" cy="1800000"/>
          </a:xfrm>
          <a:prstGeom prst="rect">
            <a:avLst/>
          </a:prstGeom>
          <a:noFill/>
        </p:spPr>
      </p:pic>
      <p:pic>
        <p:nvPicPr>
          <p:cNvPr id="4103" name="Picture 7" descr="C:\Users\peng.IFNDOM\Documents\papers\aodestimation_abstract\images\highfrequency_noise.emf"/>
          <p:cNvPicPr>
            <a:picLocks noChangeAspect="1" noChangeArrowheads="1"/>
          </p:cNvPicPr>
          <p:nvPr/>
        </p:nvPicPr>
        <p:blipFill>
          <a:blip r:embed="rId4" cstate="print"/>
          <a:srcRect/>
          <a:stretch>
            <a:fillRect/>
          </a:stretch>
        </p:blipFill>
        <p:spPr bwMode="auto">
          <a:xfrm>
            <a:off x="6120395" y="1625635"/>
            <a:ext cx="2844298" cy="1800000"/>
          </a:xfrm>
          <a:prstGeom prst="rect">
            <a:avLst/>
          </a:prstGeom>
          <a:noFill/>
        </p:spPr>
      </p:pic>
      <p:sp>
        <p:nvSpPr>
          <p:cNvPr id="10" name="Datumsplatzhalter 1"/>
          <p:cNvSpPr>
            <a:spLocks noGrp="1"/>
          </p:cNvSpPr>
          <p:nvPr>
            <p:ph type="dt" sz="half" idx="10"/>
          </p:nvPr>
        </p:nvSpPr>
        <p:spPr>
          <a:xfrm>
            <a:off x="667544" y="378281"/>
            <a:ext cx="1600200" cy="215444"/>
          </a:xfrm>
        </p:spPr>
        <p:txBody>
          <a:bodyPr/>
          <a:lstStyle/>
          <a:p>
            <a:r>
              <a:rPr lang="en-US" dirty="0" smtClean="0"/>
              <a:t>Match 2015</a:t>
            </a:r>
          </a:p>
        </p:txBody>
      </p:sp>
      <p:sp>
        <p:nvSpPr>
          <p:cNvPr id="11" name="Fußzeilenplatzhalter 4"/>
          <p:cNvSpPr>
            <a:spLocks noGrp="1"/>
          </p:cNvSpPr>
          <p:nvPr>
            <p:ph type="ftr" sz="quarter" idx="11"/>
          </p:nvPr>
        </p:nvSpPr>
        <p:spPr>
          <a:xfrm>
            <a:off x="5486400" y="6475413"/>
            <a:ext cx="3124200" cy="184666"/>
          </a:xfrm>
        </p:spPr>
        <p:txBody>
          <a:bodyPr/>
          <a:lstStyle/>
          <a:p>
            <a:r>
              <a:rPr lang="en-US" dirty="0" smtClean="0"/>
              <a:t>Bile Peng (TU </a:t>
            </a:r>
            <a:r>
              <a:rPr lang="en-US" dirty="0" err="1" smtClean="0"/>
              <a:t>Braunschweig</a:t>
            </a:r>
            <a:r>
              <a:rPr lang="en-US" dirty="0" smtClean="0"/>
              <a:t>)</a:t>
            </a:r>
            <a:endParaRPr lang="en-US" dirty="0"/>
          </a:p>
        </p:txBody>
      </p:sp>
      <p:sp>
        <p:nvSpPr>
          <p:cNvPr id="12" name="Foliennummernplatzhalter 5"/>
          <p:cNvSpPr>
            <a:spLocks noGrp="1"/>
          </p:cNvSpPr>
          <p:nvPr>
            <p:ph type="sldNum" sz="quarter" idx="12"/>
          </p:nvPr>
        </p:nvSpPr>
        <p:spPr>
          <a:xfrm>
            <a:off x="4393695" y="6475413"/>
            <a:ext cx="432812" cy="184666"/>
          </a:xfrm>
        </p:spPr>
        <p:txBody>
          <a:bodyPr/>
          <a:lstStyle/>
          <a:p>
            <a:r>
              <a:rPr lang="en-US" dirty="0" smtClean="0"/>
              <a:t>Slide </a:t>
            </a:r>
            <a:fld id="{6999C9D2-1936-244E-83FC-8710609FE3F5}" type="slidenum">
              <a:rPr lang="en-US"/>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1135</Words>
  <Application>Microsoft Macintosh PowerPoint</Application>
  <PresentationFormat>On-screen Show (4:3)</PresentationFormat>
  <Paragraphs>208</Paragraphs>
  <Slides>16</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Times New Roman</vt:lpstr>
      <vt:lpstr>Wingdings</vt:lpstr>
      <vt:lpstr>Arial</vt:lpstr>
      <vt:lpstr>IEEE-P802_15</vt:lpstr>
      <vt:lpstr>PowerPoint Presentation</vt:lpstr>
      <vt:lpstr>Fast Beam Searching Concept for Indoor Terahertz Communications</vt:lpstr>
      <vt:lpstr>Contents</vt:lpstr>
      <vt:lpstr>Challenge of the THz Communication</vt:lpstr>
      <vt:lpstr>Contents</vt:lpstr>
      <vt:lpstr>The Phased Array and Its Adaption</vt:lpstr>
      <vt:lpstr>Ray Tracing Simulation for Concept Demonstration</vt:lpstr>
      <vt:lpstr>Angle-of-Arrival Estimation in Two Steps</vt:lpstr>
      <vt:lpstr>Step 1: Preliminary Estimation at 2.4 GHz</vt:lpstr>
      <vt:lpstr>Step 2: Precise Estimation in the Terahertz Band</vt:lpstr>
      <vt:lpstr>Contents</vt:lpstr>
      <vt:lpstr>Protocol</vt:lpstr>
      <vt:lpstr>Contents</vt:lpstr>
      <vt:lpstr>Conclusion</vt:lpstr>
      <vt:lpstr>PowerPoint Presentation</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Bile Peng</cp:lastModifiedBy>
  <cp:revision>494</cp:revision>
  <cp:lastPrinted>1998-02-10T13:28:06Z</cp:lastPrinted>
  <dcterms:created xsi:type="dcterms:W3CDTF">2012-11-14T22:04:21Z</dcterms:created>
  <dcterms:modified xsi:type="dcterms:W3CDTF">2015-03-10T11:09:21Z</dcterms:modified>
</cp:coreProperties>
</file>