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70" r:id="rId3"/>
    <p:sldId id="279" r:id="rId4"/>
    <p:sldId id="271" r:id="rId5"/>
    <p:sldId id="277" r:id="rId6"/>
    <p:sldId id="278" r:id="rId7"/>
    <p:sldId id="272" r:id="rId8"/>
  </p:sldIdLst>
  <p:sldSz cx="9144000" cy="6858000" type="screen4x3"/>
  <p:notesSz cx="6807200" cy="99393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7" autoAdjust="0"/>
    <p:restoredTop sz="94710" autoAdjust="0"/>
  </p:normalViewPr>
  <p:slideViewPr>
    <p:cSldViewPr>
      <p:cViewPr varScale="1">
        <p:scale>
          <a:sx n="75" d="100"/>
          <a:sy n="75" d="100"/>
        </p:scale>
        <p:origin x="-672"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9964" y="202804"/>
            <a:ext cx="2644647"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82590" y="202804"/>
            <a:ext cx="2267509"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84632" y="9619701"/>
            <a:ext cx="2117899"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7765" y="9619701"/>
            <a:ext cx="1360504"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14CF34DC-F288-410D-BF5F-F416310A823E}" type="slidenum">
              <a:rPr lang="en-US" altLang="ja-JP"/>
              <a:pPr/>
              <a:t>&lt;#&gt;</a:t>
            </a:fld>
            <a:endParaRPr lang="en-US" altLang="ja-JP"/>
          </a:p>
        </p:txBody>
      </p:sp>
      <p:sp>
        <p:nvSpPr>
          <p:cNvPr id="3078" name="Line 6"/>
          <p:cNvSpPr>
            <a:spLocks noChangeShapeType="1"/>
          </p:cNvSpPr>
          <p:nvPr/>
        </p:nvSpPr>
        <p:spPr bwMode="auto">
          <a:xfrm>
            <a:off x="681032" y="414847"/>
            <a:ext cx="54451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81032" y="9619702"/>
            <a:ext cx="698174"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81032" y="9607801"/>
            <a:ext cx="559630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349937404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03600" y="117795"/>
            <a:ext cx="2763088"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42071" y="117795"/>
            <a:ext cx="2686725"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07004" y="4721441"/>
            <a:ext cx="4993193" cy="44732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02818" y="9623102"/>
            <a:ext cx="246387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9969" y="9623102"/>
            <a:ext cx="787005"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DAB5ABA4-9B83-4CCC-82FF-37FB57CFDAEF}" type="slidenum">
              <a:rPr lang="en-US" altLang="ja-JP"/>
              <a:pPr/>
              <a:t>&lt;#&gt;</a:t>
            </a:fld>
            <a:endParaRPr lang="en-US" altLang="ja-JP"/>
          </a:p>
        </p:txBody>
      </p:sp>
      <p:sp>
        <p:nvSpPr>
          <p:cNvPr id="2056" name="Rectangle 8"/>
          <p:cNvSpPr>
            <a:spLocks noChangeArrowheads="1"/>
          </p:cNvSpPr>
          <p:nvPr/>
        </p:nvSpPr>
        <p:spPr bwMode="auto">
          <a:xfrm>
            <a:off x="710642" y="9623102"/>
            <a:ext cx="698174"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10642" y="9621402"/>
            <a:ext cx="538591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35838" y="317937"/>
            <a:ext cx="55355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421092684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7100" y="750888"/>
            <a:ext cx="4953000" cy="3714750"/>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1</a:t>
            </a:fld>
            <a:endParaRPr lang="en-US" altLang="ja-JP"/>
          </a:p>
        </p:txBody>
      </p:sp>
    </p:spTree>
    <p:extLst>
      <p:ext uri="{BB962C8B-B14F-4D97-AF65-F5344CB8AC3E}">
        <p14:creationId xmlns:p14="http://schemas.microsoft.com/office/powerpoint/2010/main" xmlns="" val="2970059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7100" y="750888"/>
            <a:ext cx="4953000" cy="3714750"/>
          </a:xfrm>
        </p:spPr>
      </p:sp>
      <p:sp>
        <p:nvSpPr>
          <p:cNvPr id="3" name="ノート プレースホルダー 2"/>
          <p:cNvSpPr>
            <a:spLocks noGrp="1"/>
          </p:cNvSpPr>
          <p:nvPr>
            <p:ph type="body" idx="1"/>
          </p:nvPr>
        </p:nvSpPr>
        <p:spPr/>
        <p:txBody>
          <a:bodyPr/>
          <a:lstStyle/>
          <a:p>
            <a:r>
              <a:rPr kumimoji="1" lang="en-US" altLang="ja-JP" dirty="0" smtClean="0"/>
              <a:t>2013</a:t>
            </a:r>
            <a:r>
              <a:rPr kumimoji="1" lang="ja-JP" altLang="en-US" dirty="0" smtClean="0"/>
              <a:t>年</a:t>
            </a:r>
            <a:r>
              <a:rPr kumimoji="1" lang="en-US" altLang="ja-JP" dirty="0" smtClean="0"/>
              <a:t>11</a:t>
            </a:r>
            <a:r>
              <a:rPr kumimoji="1" lang="ja-JP" altLang="en-US" dirty="0" smtClean="0"/>
              <a:t>月会合で話した</a:t>
            </a:r>
            <a:endParaRPr kumimoji="1" lang="ja-JP" altLang="en-US" dirty="0"/>
          </a:p>
        </p:txBody>
      </p:sp>
      <p:sp>
        <p:nvSpPr>
          <p:cNvPr id="4" name="スライド番号プレースホルダー 3"/>
          <p:cNvSpPr>
            <a:spLocks noGrp="1"/>
          </p:cNvSpPr>
          <p:nvPr>
            <p:ph type="sldNum" sz="quarter" idx="10"/>
          </p:nvPr>
        </p:nvSpPr>
        <p:spPr>
          <a:xfrm>
            <a:off x="2879969" y="9623102"/>
            <a:ext cx="787005" cy="184666"/>
          </a:xfrm>
        </p:spPr>
        <p:txBody>
          <a:bodyPr/>
          <a:lstStyle/>
          <a:p>
            <a:pPr>
              <a:defRPr/>
            </a:pPr>
            <a:fld id="{EA1CE2FC-5A1C-44CD-A3EF-E970A945590E}" type="slidenum">
              <a:rPr lang="ja-JP" altLang="en-US" smtClean="0"/>
              <a:pPr>
                <a:defRPr/>
              </a:pPr>
              <a:t>2</a:t>
            </a:fld>
            <a:endParaRPr lang="en-US" altLang="ja-JP"/>
          </a:p>
        </p:txBody>
      </p:sp>
    </p:spTree>
    <p:extLst>
      <p:ext uri="{BB962C8B-B14F-4D97-AF65-F5344CB8AC3E}">
        <p14:creationId xmlns:p14="http://schemas.microsoft.com/office/powerpoint/2010/main" xmlns="" val="785909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2" name="スライド番号プレースホルダー 11"/>
          <p:cNvSpPr>
            <a:spLocks noGrp="1"/>
          </p:cNvSpPr>
          <p:nvPr>
            <p:ph type="sldNum" sz="quarter" idx="11"/>
          </p:nvPr>
        </p:nvSpPr>
        <p:spPr/>
        <p:txBody>
          <a:bodyPr/>
          <a:lstStyle/>
          <a:p>
            <a:r>
              <a:rPr lang="en-US" altLang="ja-JP" smtClean="0"/>
              <a:t>Slide </a:t>
            </a:r>
            <a:fld id="{D82A7083-144B-4CAE-9BCE-F602E8314F10}" type="slidenum">
              <a:rPr lang="en-US" altLang="ja-JP" smtClean="0"/>
              <a:pPr/>
              <a:t>&lt;#&gt;</a:t>
            </a:fld>
            <a:endParaRPr lang="en-US" altLang="ja-JP"/>
          </a:p>
        </p:txBody>
      </p:sp>
    </p:spTree>
    <p:extLst>
      <p:ext uri="{BB962C8B-B14F-4D97-AF65-F5344CB8AC3E}">
        <p14:creationId xmlns:p14="http://schemas.microsoft.com/office/powerpoint/2010/main" xmlns="" val="36514882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9" name="スライド番号プレースホルダー 8"/>
          <p:cNvSpPr>
            <a:spLocks noGrp="1"/>
          </p:cNvSpPr>
          <p:nvPr>
            <p:ph type="sldNum" sz="quarter" idx="11"/>
          </p:nvPr>
        </p:nvSpPr>
        <p:spPr/>
        <p:txBody>
          <a:bodyPr/>
          <a:lstStyle/>
          <a:p>
            <a:r>
              <a:rPr lang="en-US" altLang="ja-JP" dirty="0" smtClean="0"/>
              <a:t>Slide </a:t>
            </a:r>
            <a:fld id="{D82A7083-144B-4CAE-9BCE-F602E8314F10}" type="slidenum">
              <a:rPr lang="en-US" altLang="ja-JP" smtClean="0"/>
              <a:pPr/>
              <a:t>&lt;#&gt;</a:t>
            </a:fld>
            <a:endParaRPr lang="en-US" altLang="ja-JP" dirty="0"/>
          </a:p>
        </p:txBody>
      </p:sp>
    </p:spTree>
    <p:extLst>
      <p:ext uri="{BB962C8B-B14F-4D97-AF65-F5344CB8AC3E}">
        <p14:creationId xmlns:p14="http://schemas.microsoft.com/office/powerpoint/2010/main" xmlns="" val="375697289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D82A7083-144B-4CAE-9BCE-F602E8314F10}" type="slidenum">
              <a:rPr lang="en-US" altLang="ja-JP"/>
              <a:pPr/>
              <a:t>&lt;#&gt;</a:t>
            </a:fld>
            <a:endParaRPr lang="en-US" altLang="ja-JP" dirty="0"/>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charset="-128"/>
              </a:rPr>
              <a:t>doc.: IEEE </a:t>
            </a:r>
            <a:r>
              <a:rPr lang="en-US" altLang="ja-JP" sz="1400" b="1" dirty="0" smtClean="0">
                <a:ea typeface="ＭＳ Ｐゴシック" charset="-128"/>
              </a:rPr>
              <a:t>802.15</a:t>
            </a:r>
            <a:r>
              <a:rPr lang="en-US" altLang="ja-JP" sz="1400" b="1" i="0" kern="1200" dirty="0" smtClean="0">
                <a:solidFill>
                  <a:schemeClr val="tx1"/>
                </a:solidFill>
                <a:latin typeface="Times New Roman" pitchFamily="18" charset="0"/>
                <a:ea typeface="+mn-ea"/>
                <a:cs typeface="+mn-cs"/>
              </a:rPr>
              <a:t>-15-0200-00-003e</a:t>
            </a:r>
            <a:endParaRPr lang="en-US" altLang="ja-JP" sz="1400" b="1" dirty="0" smtClean="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11" name="Rectangle 7"/>
          <p:cNvSpPr>
            <a:spLocks noChangeArrowheads="1"/>
          </p:cNvSpPr>
          <p:nvPr userDrawn="1"/>
        </p:nvSpPr>
        <p:spPr bwMode="auto">
          <a:xfrm>
            <a:off x="685800" y="390753"/>
            <a:ext cx="1437928"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ja-JP" sz="1400" b="1" dirty="0" smtClean="0"/>
              <a:t>March</a:t>
            </a:r>
            <a:r>
              <a:rPr lang="en-US" altLang="ja-JP" sz="1400" b="1" baseline="0" dirty="0" smtClean="0"/>
              <a:t> 2015</a:t>
            </a:r>
            <a:endParaRPr lang="en-US" altLang="ja-JP" sz="1400" b="1" dirty="0" smtClean="0"/>
          </a:p>
        </p:txBody>
      </p:sp>
      <p:sp>
        <p:nvSpPr>
          <p:cNvPr id="12" name="Rectangle 7"/>
          <p:cNvSpPr>
            <a:spLocks noChangeArrowheads="1"/>
          </p:cNvSpPr>
          <p:nvPr userDrawn="1"/>
        </p:nvSpPr>
        <p:spPr bwMode="auto">
          <a:xfrm>
            <a:off x="6228184" y="6531099"/>
            <a:ext cx="265998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400" dirty="0" smtClean="0"/>
              <a:t>Ken Hiraga (NTT) et al,</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youtu.be/_r5rjvjquzY"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4294967295"/>
          </p:nvPr>
        </p:nvSpPr>
        <p:spPr>
          <a:xfrm>
            <a:off x="4344988" y="6475413"/>
            <a:ext cx="530225" cy="182562"/>
          </a:xfrm>
          <a:prstGeom prst="rect">
            <a:avLst/>
          </a:prstGeom>
        </p:spPr>
        <p:txBody>
          <a:bodyPr/>
          <a:lstStyle/>
          <a:p>
            <a:r>
              <a:rPr lang="en-US" altLang="ja-JP" dirty="0"/>
              <a:t>Slide </a:t>
            </a:r>
            <a:fld id="{C71A785E-2BA3-4AA5-AE9F-89AD4FC611BF}" type="slidenum">
              <a:rPr lang="en-US" altLang="ja-JP"/>
              <a:pPr/>
              <a:t>1</a:t>
            </a:fld>
            <a:endParaRPr lang="en-US" altLang="ja-JP" dirty="0"/>
          </a:p>
        </p:txBody>
      </p:sp>
      <p:sp>
        <p:nvSpPr>
          <p:cNvPr id="27651" name="Rectangle 3"/>
          <p:cNvSpPr>
            <a:spLocks noChangeArrowheads="1"/>
          </p:cNvSpPr>
          <p:nvPr/>
        </p:nvSpPr>
        <p:spPr bwMode="auto">
          <a:xfrm>
            <a:off x="152400" y="609600"/>
            <a:ext cx="8812088" cy="50167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Kiosk use case of close proximity communication</a:t>
            </a:r>
            <a:endParaRPr lang="en-US" altLang="ja-JP" sz="1600" dirty="0">
              <a:ea typeface="ＭＳ Ｐゴシック" charset="-128"/>
            </a:endParaRPr>
          </a:p>
          <a:p>
            <a:r>
              <a:rPr lang="en-US" altLang="ja-JP" sz="1600" b="1" dirty="0">
                <a:ea typeface="ＭＳ Ｐゴシック" charset="-128"/>
              </a:rPr>
              <a:t>Date Submitted: </a:t>
            </a:r>
            <a:r>
              <a:rPr lang="en-US" altLang="ja-JP" sz="1600" dirty="0" smtClean="0">
                <a:ea typeface="ＭＳ Ｐゴシック" charset="-128"/>
              </a:rPr>
              <a:t>10 March, 2015</a:t>
            </a:r>
            <a:endParaRPr lang="en-US" altLang="ja-JP" sz="1600" dirty="0">
              <a:ea typeface="ＭＳ Ｐゴシック" charset="-128"/>
            </a:endParaRP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Ken Hiraga, Masashi Shimizu, </a:t>
            </a:r>
            <a:r>
              <a:rPr lang="en-US" altLang="ja-JP" sz="1600" dirty="0" err="1" smtClean="0">
                <a:ea typeface="ＭＳ Ｐゴシック" charset="-128"/>
              </a:rPr>
              <a:t>Toshimitsu</a:t>
            </a:r>
            <a:r>
              <a:rPr lang="en-US" altLang="ja-JP" sz="1600" dirty="0" smtClean="0">
                <a:ea typeface="ＭＳ Ｐゴシック" charset="-128"/>
              </a:rPr>
              <a:t> </a:t>
            </a:r>
            <a:r>
              <a:rPr lang="en-US" altLang="ja-JP" sz="1600" dirty="0" err="1" smtClean="0">
                <a:ea typeface="ＭＳ Ｐゴシック" charset="-128"/>
              </a:rPr>
              <a:t>Tsubaki</a:t>
            </a:r>
            <a:r>
              <a:rPr lang="en-US" altLang="ja-JP" sz="1600" dirty="0" smtClean="0">
                <a:ea typeface="ＭＳ Ｐゴシック" charset="-128"/>
              </a:rPr>
              <a:t>, Hideki </a:t>
            </a:r>
            <a:r>
              <a:rPr lang="en-US" altLang="ja-JP" sz="1600" dirty="0" err="1" smtClean="0">
                <a:ea typeface="ＭＳ Ｐゴシック" charset="-128"/>
              </a:rPr>
              <a:t>Toshinaga</a:t>
            </a:r>
            <a:r>
              <a:rPr lang="en-US" altLang="ja-JP" sz="1600" dirty="0">
                <a:ea typeface="ＭＳ Ｐゴシック" charset="-128"/>
              </a:rPr>
              <a:t> </a:t>
            </a:r>
            <a:r>
              <a:rPr lang="en-US" altLang="ja-JP" sz="1600" dirty="0" smtClean="0">
                <a:ea typeface="ＭＳ Ｐゴシック" charset="-128"/>
              </a:rPr>
              <a:t>and </a:t>
            </a:r>
            <a:r>
              <a:rPr lang="en-US" altLang="ja-JP" sz="1600" dirty="0" err="1" smtClean="0">
                <a:ea typeface="ＭＳ Ｐゴシック" charset="-128"/>
              </a:rPr>
              <a:t>Tadao</a:t>
            </a:r>
            <a:r>
              <a:rPr lang="en-US" altLang="ja-JP" sz="1600" dirty="0" smtClean="0">
                <a:ea typeface="ＭＳ Ｐゴシック" charset="-128"/>
              </a:rPr>
              <a:t> Nakagawa</a:t>
            </a:r>
          </a:p>
          <a:p>
            <a:r>
              <a:rPr lang="en-US" altLang="ja-JP" sz="1600" dirty="0" smtClean="0">
                <a:ea typeface="ＭＳ Ｐゴシック" charset="-128"/>
              </a:rPr>
              <a:t>Company: NTT corporation</a:t>
            </a:r>
            <a:endParaRPr lang="en-US" altLang="ja-JP" sz="1600" dirty="0">
              <a:ea typeface="ＭＳ Ｐゴシック" charset="-128"/>
            </a:endParaRPr>
          </a:p>
          <a:p>
            <a:r>
              <a:rPr lang="en-US" altLang="ja-JP" sz="1600" dirty="0" smtClean="0">
                <a:ea typeface="ＭＳ Ｐゴシック" charset="-128"/>
              </a:rPr>
              <a:t>Address: </a:t>
            </a:r>
            <a:r>
              <a:rPr lang="en-US" altLang="ja-JP" sz="1600" dirty="0" err="1" smtClean="0">
                <a:ea typeface="ＭＳ Ｐゴシック" charset="-128"/>
              </a:rPr>
              <a:t>Hirarinooka</a:t>
            </a:r>
            <a:r>
              <a:rPr lang="en-US" altLang="ja-JP" sz="1600" dirty="0" smtClean="0">
                <a:ea typeface="ＭＳ Ｐゴシック" charset="-128"/>
              </a:rPr>
              <a:t> 1-1, Yokosuka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:+81-46-859-3474, </a:t>
            </a:r>
            <a:r>
              <a:rPr lang="en-US" altLang="ja-JP" sz="1600" dirty="0">
                <a:ea typeface="ＭＳ Ｐゴシック" charset="-128"/>
              </a:rPr>
              <a:t>FAX</a:t>
            </a:r>
            <a:r>
              <a:rPr lang="en-US" altLang="ja-JP" sz="1600" dirty="0" smtClean="0">
                <a:ea typeface="ＭＳ Ｐゴシック" charset="-128"/>
              </a:rPr>
              <a:t>: +81-46-855-1497, E-Mail: hiraga.ken@lab.ntt.co.jp</a:t>
            </a:r>
            <a:endParaRPr lang="en-US" altLang="ja-JP" sz="1600" dirty="0">
              <a:ea typeface="ＭＳ Ｐゴシック" charset="-128"/>
            </a:endParaRP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pPr>
            <a:r>
              <a:rPr lang="en-US" altLang="ja-JP" sz="1600" b="1" dirty="0" smtClean="0">
                <a:ea typeface="ＭＳ Ｐゴシック" charset="-128"/>
              </a:rPr>
              <a:t>Abstract</a:t>
            </a:r>
            <a:r>
              <a:rPr lang="en-US" altLang="ja-JP" sz="1600" b="1" dirty="0">
                <a:ea typeface="ＭＳ Ｐゴシック" charset="-128"/>
              </a:rPr>
              <a:t>:</a:t>
            </a:r>
            <a:r>
              <a:rPr lang="en-US" altLang="ja-JP" sz="1600" dirty="0">
                <a:ea typeface="ＭＳ Ｐゴシック" charset="-128"/>
              </a:rPr>
              <a:t>	</a:t>
            </a:r>
            <a:r>
              <a:rPr lang="en-US" altLang="ja-JP" sz="1600" dirty="0" smtClean="0">
                <a:ea typeface="ＭＳ Ｐゴシック" charset="-128"/>
              </a:rPr>
              <a:t>This shows the image of the kiosk downloading service. The service will utilize the fast connection setup of 15.3e.</a:t>
            </a:r>
            <a:endParaRPr lang="en-US" altLang="ja-JP" sz="1600" dirty="0">
              <a:ea typeface="ＭＳ Ｐゴシック" charset="-128"/>
            </a:endParaRPr>
          </a:p>
          <a:p>
            <a:pPr>
              <a:spcBef>
                <a:spcPts val="600"/>
              </a:spcBef>
              <a:spcAft>
                <a:spcPts val="600"/>
              </a:spcAft>
            </a:pPr>
            <a:r>
              <a:rPr lang="en-US" altLang="ja-JP" sz="1600" b="1" dirty="0">
                <a:ea typeface="ＭＳ Ｐゴシック" charset="-128"/>
              </a:rPr>
              <a:t>Purpose:</a:t>
            </a:r>
            <a:r>
              <a:rPr lang="en-US" altLang="ja-JP" sz="1600" dirty="0">
                <a:ea typeface="ＭＳ Ｐゴシック" charset="-128"/>
              </a:rPr>
              <a:t>	</a:t>
            </a:r>
            <a:r>
              <a:rPr lang="en-US" altLang="ja-JP" sz="1600" dirty="0" smtClean="0">
                <a:ea typeface="ＭＳ Ｐゴシック" charset="-128"/>
              </a:rPr>
              <a:t>To show the image of kiosk downloading service in close proximity communication of 15.3e.</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xmlns="" val="2971970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タイトル 14"/>
          <p:cNvSpPr>
            <a:spLocks noGrp="1"/>
          </p:cNvSpPr>
          <p:nvPr>
            <p:ph type="title"/>
          </p:nvPr>
        </p:nvSpPr>
        <p:spPr/>
        <p:txBody>
          <a:bodyPr/>
          <a:lstStyle/>
          <a:p>
            <a:r>
              <a:rPr lang="en-US" altLang="ja-JP" dirty="0" smtClean="0">
                <a:latin typeface="Times New Roman" pitchFamily="18" charset="0"/>
                <a:ea typeface="Arial Unicode MS" pitchFamily="50" charset="-128"/>
                <a:cs typeface="Times New Roman" pitchFamily="18" charset="0"/>
              </a:rPr>
              <a:t>Fast connection setup of 15.3e for kiosk downloading service</a:t>
            </a:r>
            <a:endParaRPr kumimoji="1" lang="ja-JP" altLang="en-US" dirty="0"/>
          </a:p>
        </p:txBody>
      </p:sp>
      <p:sp>
        <p:nvSpPr>
          <p:cNvPr id="5" name="スライド番号プレースホルダー 4"/>
          <p:cNvSpPr>
            <a:spLocks noGrp="1"/>
          </p:cNvSpPr>
          <p:nvPr>
            <p:ph type="sldNum" sz="quarter" idx="11"/>
          </p:nvPr>
        </p:nvSpPr>
        <p:spPr>
          <a:prstGeom prst="rect">
            <a:avLst/>
          </a:prstGeom>
        </p:spPr>
        <p:txBody>
          <a:bodyPr/>
          <a:lstStyle/>
          <a:p>
            <a:r>
              <a:rPr lang="en-US" altLang="ja-JP" dirty="0" smtClean="0"/>
              <a:t>Slide </a:t>
            </a:r>
            <a:fld id="{E322095C-E3BC-4D30-82B5-8D27CB18595B}" type="slidenum">
              <a:rPr lang="en-US" altLang="ja-JP" smtClean="0"/>
              <a:pPr/>
              <a:t>2</a:t>
            </a:fld>
            <a:endParaRPr lang="en-US" altLang="ja-JP" dirty="0"/>
          </a:p>
        </p:txBody>
      </p:sp>
      <p:sp>
        <p:nvSpPr>
          <p:cNvPr id="9" name="テキスト ボックス 8"/>
          <p:cNvSpPr txBox="1"/>
          <p:nvPr/>
        </p:nvSpPr>
        <p:spPr>
          <a:xfrm>
            <a:off x="323528" y="1916832"/>
            <a:ext cx="8568952" cy="1200329"/>
          </a:xfrm>
          <a:prstGeom prst="rect">
            <a:avLst/>
          </a:prstGeom>
          <a:noFill/>
        </p:spPr>
        <p:txBody>
          <a:bodyPr wrap="square" rtlCol="0">
            <a:spAutoFit/>
          </a:bodyPr>
          <a:lstStyle/>
          <a:p>
            <a:r>
              <a:rPr kumimoji="1" lang="en-US" altLang="ja-JP" sz="2400" dirty="0" smtClean="0">
                <a:solidFill>
                  <a:srgbClr val="0000FF"/>
                </a:solidFill>
              </a:rPr>
              <a:t>Figure 5 in 15.3d ARD shows the file size that can be downloaded in </a:t>
            </a:r>
            <a:r>
              <a:rPr kumimoji="1" lang="en-US" altLang="ja-JP" sz="2400" dirty="0" smtClean="0">
                <a:solidFill>
                  <a:srgbClr val="0000FF"/>
                </a:solidFill>
              </a:rPr>
              <a:t>total contact time of 250 </a:t>
            </a:r>
            <a:r>
              <a:rPr kumimoji="1" lang="en-US" altLang="ja-JP" sz="2400" dirty="0" err="1" smtClean="0">
                <a:solidFill>
                  <a:srgbClr val="0000FF"/>
                </a:solidFill>
              </a:rPr>
              <a:t>msec</a:t>
            </a:r>
            <a:r>
              <a:rPr kumimoji="1" lang="ja-JP" altLang="en-US" sz="2400" dirty="0" smtClean="0">
                <a:solidFill>
                  <a:srgbClr val="0000FF"/>
                </a:solidFill>
              </a:rPr>
              <a:t> </a:t>
            </a:r>
            <a:r>
              <a:rPr kumimoji="1" lang="en-US" altLang="ja-JP" sz="2400" dirty="0" smtClean="0">
                <a:solidFill>
                  <a:srgbClr val="0000FF"/>
                </a:solidFill>
              </a:rPr>
              <a:t>(time for toll gate usage)</a:t>
            </a:r>
            <a:r>
              <a:rPr kumimoji="1" lang="en-US" altLang="ja-JP" sz="2400" dirty="0" smtClean="0">
                <a:solidFill>
                  <a:srgbClr val="0000FF"/>
                </a:solidFill>
              </a:rPr>
              <a:t>.</a:t>
            </a:r>
          </a:p>
          <a:p>
            <a:endParaRPr kumimoji="1" lang="ja-JP" altLang="en-US" sz="2400" dirty="0">
              <a:solidFill>
                <a:srgbClr val="0000FF"/>
              </a:solidFill>
            </a:endParaRPr>
          </a:p>
        </p:txBody>
      </p:sp>
      <p:pic>
        <p:nvPicPr>
          <p:cNvPr id="2" name="Picture 2"/>
          <p:cNvPicPr>
            <a:picLocks noChangeAspect="1" noChangeArrowheads="1"/>
          </p:cNvPicPr>
          <p:nvPr/>
        </p:nvPicPr>
        <p:blipFill>
          <a:blip r:embed="rId3" cstate="print"/>
          <a:srcRect/>
          <a:stretch>
            <a:fillRect/>
          </a:stretch>
        </p:blipFill>
        <p:spPr bwMode="auto">
          <a:xfrm>
            <a:off x="2411760" y="2996952"/>
            <a:ext cx="4104456" cy="3403868"/>
          </a:xfrm>
          <a:prstGeom prst="rect">
            <a:avLst/>
          </a:prstGeom>
          <a:noFill/>
          <a:ln w="9525">
            <a:noFill/>
            <a:miter lim="800000"/>
            <a:headEnd/>
            <a:tailEnd/>
          </a:ln>
          <a:effectLst/>
        </p:spPr>
      </p:pic>
    </p:spTree>
    <p:extLst>
      <p:ext uri="{BB962C8B-B14F-4D97-AF65-F5344CB8AC3E}">
        <p14:creationId xmlns:p14="http://schemas.microsoft.com/office/powerpoint/2010/main" xmlns="" val="42253484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 3"/>
          <p:cNvSpPr>
            <a:spLocks noGrp="1"/>
          </p:cNvSpPr>
          <p:nvPr>
            <p:ph idx="1"/>
          </p:nvPr>
        </p:nvSpPr>
        <p:spPr>
          <a:xfrm>
            <a:off x="539552" y="2204864"/>
            <a:ext cx="7992888" cy="3600400"/>
          </a:xfrm>
        </p:spPr>
        <p:txBody>
          <a:bodyPr/>
          <a:lstStyle/>
          <a:p>
            <a:pPr marL="285750" lvl="1">
              <a:buFont typeface="Wingdings" pitchFamily="2" charset="2"/>
              <a:buChar char="n"/>
            </a:pPr>
            <a:r>
              <a:rPr lang="en-US" altLang="ja-JP" dirty="0" smtClean="0">
                <a:solidFill>
                  <a:schemeClr val="tx2"/>
                </a:solidFill>
                <a:latin typeface="Times New Roman" pitchFamily="18" charset="0"/>
                <a:ea typeface="Arial Unicode MS" pitchFamily="50" charset="-128"/>
                <a:cs typeface="Times New Roman" pitchFamily="18" charset="0"/>
              </a:rPr>
              <a:t>Fast connection setup</a:t>
            </a:r>
            <a:r>
              <a:rPr lang="ja-JP" altLang="en-US" dirty="0" smtClean="0">
                <a:solidFill>
                  <a:schemeClr val="tx2"/>
                </a:solidFill>
                <a:latin typeface="Times New Roman" pitchFamily="18" charset="0"/>
                <a:ea typeface="Arial Unicode MS" pitchFamily="50" charset="-128"/>
                <a:cs typeface="Times New Roman" pitchFamily="18" charset="0"/>
              </a:rPr>
              <a:t> </a:t>
            </a:r>
            <a:r>
              <a:rPr lang="en-US" altLang="ja-JP" dirty="0" smtClean="0">
                <a:solidFill>
                  <a:schemeClr val="tx2"/>
                </a:solidFill>
                <a:latin typeface="Times New Roman" pitchFamily="18" charset="0"/>
                <a:ea typeface="Arial Unicode MS" pitchFamily="50" charset="-128"/>
                <a:cs typeface="Times New Roman" pitchFamily="18" charset="0"/>
              </a:rPr>
              <a:t>is required: </a:t>
            </a:r>
            <a:br>
              <a:rPr lang="en-US" altLang="ja-JP" dirty="0" smtClean="0">
                <a:solidFill>
                  <a:schemeClr val="tx2"/>
                </a:solidFill>
                <a:latin typeface="Times New Roman" pitchFamily="18" charset="0"/>
                <a:ea typeface="Arial Unicode MS" pitchFamily="50" charset="-128"/>
                <a:cs typeface="Times New Roman" pitchFamily="18" charset="0"/>
              </a:rPr>
            </a:br>
            <a:r>
              <a:rPr lang="en-US" altLang="ja-JP" dirty="0" smtClean="0">
                <a:solidFill>
                  <a:schemeClr val="tx2"/>
                </a:solidFill>
                <a:latin typeface="Times New Roman" pitchFamily="18" charset="0"/>
                <a:ea typeface="Arial Unicode MS" pitchFamily="50" charset="-128"/>
                <a:cs typeface="Times New Roman" pitchFamily="18" charset="0"/>
              </a:rPr>
              <a:t>less </a:t>
            </a:r>
            <a:r>
              <a:rPr lang="en-US" altLang="ja-JP" dirty="0" smtClean="0">
                <a:solidFill>
                  <a:schemeClr val="tx2"/>
                </a:solidFill>
                <a:latin typeface="Times New Roman" pitchFamily="18" charset="0"/>
                <a:ea typeface="Arial Unicode MS" pitchFamily="50" charset="-128"/>
                <a:cs typeface="Times New Roman" pitchFamily="18" charset="0"/>
              </a:rPr>
              <a:t>than </a:t>
            </a:r>
            <a:r>
              <a:rPr lang="en-US" altLang="ja-JP" dirty="0" smtClean="0">
                <a:solidFill>
                  <a:schemeClr val="tx2"/>
                </a:solidFill>
                <a:latin typeface="Times New Roman" pitchFamily="18" charset="0"/>
                <a:ea typeface="Arial Unicode MS" pitchFamily="50" charset="-128"/>
                <a:cs typeface="Times New Roman" pitchFamily="18" charset="0"/>
              </a:rPr>
              <a:t>2 </a:t>
            </a:r>
            <a:r>
              <a:rPr lang="en-US" altLang="ja-JP" dirty="0" err="1" smtClean="0">
                <a:solidFill>
                  <a:schemeClr val="tx2"/>
                </a:solidFill>
                <a:latin typeface="Times New Roman" pitchFamily="18" charset="0"/>
                <a:ea typeface="Arial Unicode MS" pitchFamily="50" charset="-128"/>
                <a:cs typeface="Times New Roman" pitchFamily="18" charset="0"/>
              </a:rPr>
              <a:t>msec</a:t>
            </a:r>
            <a:r>
              <a:rPr lang="en-US" altLang="ja-JP" dirty="0" smtClean="0">
                <a:solidFill>
                  <a:schemeClr val="tx2"/>
                </a:solidFill>
                <a:latin typeface="Times New Roman" pitchFamily="18" charset="0"/>
                <a:ea typeface="Arial Unicode MS" pitchFamily="50" charset="-128"/>
                <a:cs typeface="Times New Roman" pitchFamily="18" charset="0"/>
              </a:rPr>
              <a:t> </a:t>
            </a:r>
            <a:r>
              <a:rPr lang="en-US" altLang="ja-JP" dirty="0" smtClean="0">
                <a:latin typeface="Times New Roman" pitchFamily="18" charset="0"/>
                <a:ea typeface="Arial Unicode MS" pitchFamily="50" charset="-128"/>
                <a:cs typeface="Times New Roman" pitchFamily="18" charset="0"/>
              </a:rPr>
              <a:t>to provide </a:t>
            </a:r>
            <a:r>
              <a:rPr lang="en-US" altLang="ja-JP" dirty="0" smtClean="0">
                <a:latin typeface="Times New Roman" pitchFamily="18" charset="0"/>
                <a:ea typeface="Arial Unicode MS" pitchFamily="50" charset="-128"/>
                <a:cs typeface="Times New Roman" pitchFamily="18" charset="0"/>
              </a:rPr>
              <a:t>“real </a:t>
            </a:r>
            <a:r>
              <a:rPr lang="en-US" altLang="ja-JP" dirty="0" smtClean="0">
                <a:latin typeface="Times New Roman" pitchFamily="18" charset="0"/>
                <a:ea typeface="Arial Unicode MS" pitchFamily="50" charset="-128"/>
                <a:cs typeface="Times New Roman" pitchFamily="18" charset="0"/>
              </a:rPr>
              <a:t>touch and </a:t>
            </a:r>
            <a:r>
              <a:rPr lang="en-US" altLang="ja-JP" dirty="0" smtClean="0">
                <a:latin typeface="Times New Roman" pitchFamily="18" charset="0"/>
                <a:ea typeface="Arial Unicode MS" pitchFamily="50" charset="-128"/>
                <a:cs typeface="Times New Roman" pitchFamily="18" charset="0"/>
              </a:rPr>
              <a:t>get”</a:t>
            </a:r>
            <a:endParaRPr lang="ja-JP" altLang="en-US" dirty="0" smtClean="0">
              <a:latin typeface="Times New Roman" pitchFamily="18" charset="0"/>
              <a:cs typeface="Times New Roman" pitchFamily="18" charset="0"/>
            </a:endParaRPr>
          </a:p>
          <a:p>
            <a:pPr marL="285750" indent="-285750">
              <a:buFont typeface="Wingdings" pitchFamily="2" charset="2"/>
              <a:buChar char="n"/>
            </a:pPr>
            <a:r>
              <a:rPr lang="en-US" altLang="ja-JP" sz="2800" dirty="0" smtClean="0">
                <a:latin typeface="Times New Roman" pitchFamily="18" charset="0"/>
                <a:cs typeface="Times New Roman" pitchFamily="18" charset="0"/>
              </a:rPr>
              <a:t>We prototyped </a:t>
            </a:r>
            <a:r>
              <a:rPr lang="en-US" altLang="ja-JP" sz="2800" dirty="0" smtClean="0">
                <a:latin typeface="Times New Roman" pitchFamily="18" charset="0"/>
                <a:cs typeface="Times New Roman" pitchFamily="18" charset="0"/>
              </a:rPr>
              <a:t>a system </a:t>
            </a:r>
            <a:r>
              <a:rPr lang="en-US" altLang="ja-JP" sz="2800" dirty="0" smtClean="0">
                <a:latin typeface="Times New Roman" pitchFamily="18" charset="0"/>
                <a:cs typeface="Times New Roman" pitchFamily="18" charset="0"/>
              </a:rPr>
              <a:t>with </a:t>
            </a:r>
            <a:r>
              <a:rPr lang="en-US" altLang="ja-JP" sz="2800" dirty="0" smtClean="0">
                <a:latin typeface="Times New Roman" pitchFamily="18" charset="0"/>
                <a:cs typeface="Times New Roman" pitchFamily="18" charset="0"/>
              </a:rPr>
              <a:t>current </a:t>
            </a:r>
            <a:r>
              <a:rPr lang="en-US" altLang="ja-JP" sz="2800" dirty="0" err="1" smtClean="0">
                <a:latin typeface="Times New Roman" pitchFamily="18" charset="0"/>
                <a:cs typeface="Times New Roman" pitchFamily="18" charset="0"/>
              </a:rPr>
              <a:t>WiGig</a:t>
            </a:r>
            <a:r>
              <a:rPr lang="en-US" altLang="ja-JP" sz="2800" dirty="0" smtClean="0">
                <a:latin typeface="Times New Roman" pitchFamily="18" charset="0"/>
                <a:cs typeface="Times New Roman" pitchFamily="18" charset="0"/>
              </a:rPr>
              <a:t> </a:t>
            </a:r>
            <a:r>
              <a:rPr lang="en-US" altLang="ja-JP" sz="2800" dirty="0" smtClean="0">
                <a:latin typeface="Times New Roman" pitchFamily="18" charset="0"/>
                <a:cs typeface="Times New Roman" pitchFamily="18" charset="0"/>
              </a:rPr>
              <a:t>module. It takes a few second for the initial link setup (association and authentication). </a:t>
            </a:r>
          </a:p>
        </p:txBody>
      </p:sp>
      <p:sp>
        <p:nvSpPr>
          <p:cNvPr id="3" name="タイトル 2"/>
          <p:cNvSpPr>
            <a:spLocks noGrp="1"/>
          </p:cNvSpPr>
          <p:nvPr>
            <p:ph type="title"/>
          </p:nvPr>
        </p:nvSpPr>
        <p:spPr/>
        <p:txBody>
          <a:bodyPr/>
          <a:lstStyle/>
          <a:p>
            <a:r>
              <a:rPr lang="en-US" altLang="ja-JP" dirty="0" smtClean="0">
                <a:latin typeface="Times New Roman" pitchFamily="18" charset="0"/>
                <a:ea typeface="Arial Unicode MS" pitchFamily="50" charset="-128"/>
                <a:cs typeface="Times New Roman" pitchFamily="18" charset="0"/>
              </a:rPr>
              <a:t>Fast connection setup of 15.3e for kiosk downloading service</a:t>
            </a:r>
            <a:endParaRPr kumimoji="1" lang="ja-JP" altLang="en-US" b="1" dirty="0"/>
          </a:p>
        </p:txBody>
      </p:sp>
      <p:sp>
        <p:nvSpPr>
          <p:cNvPr id="2" name="スライド番号プレースホルダ 1"/>
          <p:cNvSpPr>
            <a:spLocks noGrp="1"/>
          </p:cNvSpPr>
          <p:nvPr>
            <p:ph type="sldNum" sz="quarter" idx="11"/>
          </p:nvPr>
        </p:nvSpPr>
        <p:spPr/>
        <p:txBody>
          <a:bodyPr/>
          <a:lstStyle/>
          <a:p>
            <a:r>
              <a:rPr lang="en-US" altLang="ja-JP" smtClean="0"/>
              <a:t>Slide </a:t>
            </a:r>
            <a:fld id="{D82A7083-144B-4CAE-9BCE-F602E8314F10}" type="slidenum">
              <a:rPr lang="en-US" altLang="ja-JP" smtClean="0"/>
              <a:pPr/>
              <a:t>3</a:t>
            </a:fld>
            <a:endParaRPr lang="en-US" altLang="ja-JP"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descr="data:image/jpeg;base64,/9j/4AAQSkZJRgABAQAAAQABAAD/2wCEAAkGBxIQEhAQEBQUFRUUEBUVDxYVFBQQEBAQFhIXFhUUFhQYHCggGBwmHBQVITEhJSkrLi4uGB8zODMsNygtLisBCgoKBQUFDgUFDisZExkrKysrKysrKysrKysrKysrKysrKysrKysrKysrKysrKysrKysrKysrKysrKysrKysrK//AABEIAMwAzAMBIgACEQEDEQH/xAAcAAABBAMBAAAAAAAAAAAAAAAAAQMEBwIGCAX/xABHEAABAwICBwQFCQYFAwUAAAABAAIDBBEFIQYHEhMxQVFhcYGRIjJCUqEUIzNDcnOxs8ElU2KSstEIFTWi4WOC8ERUk6PC/8QAFAEBAAAAAAAAAAAAAAAAAAAAAP/EABQRAQAAAAAAAAAAAAAAAAAAAAD/2gAMAwEAAhEDEQA/ALxQhCAQhCAQhCAQhCAQhI5wHFAqFGfXxjK9z0GZWHy4n1Y3nw2fxQTEKH8sf+5f5t/uk+WP/cv82oJqF55xUD12Pb2lpt5p2HEon8HBBLQka4HgUqAQhCAQhCAQhCAQhCAQhCAQhCAQhI51sygVMzVLWcT3DmU0ZXSZMyHNx/TqnYqdrc+J5k5lA1tSP4WYO3N3kshRN9q7u85eQWsaTaxqGhLo9ozTD6qG0jwejjwZ4lV1jGszE6m4gEVIw8LDfz+Lj6IPcEF4+iwey0c+DQvIrNL8PhvvKymbbiN8wkeAN1ztXQPqTtVdRPOb39OQ7N+xvAJuPCqdvCNvjmgv06ycJH/rYfNx/RZxaxMKcbCtg8XbP4gKhvkcP7tn8oSGihP1bP5Qg6Tocapp/oZ4ZPsSMefIFPz0Ub/WY09ts/NcuPwanPBljyLSQR3L2MLxmupLfJqyYAcGSnfx26WdmPBBf78JLc4ZHN7Hem3+4WBr5YfpmZe830m+PTxVdYHrblZZuIU4cOctPc+LoXZ/yk9ysnA8epa5m3TSskHtAH02Ho5hzae9BMpqtkgu0hPryqrB89uA7Dun1bu8cu8LCjxUh26mGy4deB7QeYQewhI1wOYSoBCEIBCEIBCEIBCEjjbMoEe8AXKjCMyZuybyHvd/YiMbw7R9UeqPe7e5eXpnpZT4XTunnOeYijB9OV9smtH4nkgmY9jlPQQunqZGxsaMr+s48mtbxcewKkNKdY9ViJcyAupqU5ANNqiccy5/sg9B5rRNItJ6jF6rfVLsgfm4xfdxMv6rR16niVIEiCXCGsFmgAdic3qg71G9QTt6jeqE15OQz7s0gmQTt6jeqDvUb1BO3qN6oO9RvUE7epaepfFI2aF7opW+rIw7LrdD7w7DkoG9RvUFv6Fa12vcymxPZjkOUc49GCU8g8H6N3w7lZdbRsnbZ2fNrhxaerSuTq0B7C0+Hetw1U60n0TmUVc4up8mxSHN1NyAPWP8O5BdMNXJSvEU2bT9G/gHdh6HsXvxSBwuExUQR1EdjZzHgFpBBBBFw5pHmCvEoKh9NJuJTcfVu4B7f79Qg2VCRrr5hKgEIQgEIQgFElO8dsDgM3/2TtVNsNJ58u0opYtlufE5u70EPH8ZhoKeWpnIayNt+1x9lrRzJOQC5N010qnxSpdUTGw9WFg9WKO+TR29TzK2/Xhpoa2qNHC75inNnW4Sz8HOJ5gcB4qsUEiil2XL2BKvABUqGp5FB629RvVBEyN6gsPU4++KwDrHNftG6K9/Wnq8NPt11E0mIm88TRtGG/F7AM9jmRyzPDhq2pSS+L0w/wCnP+UV0sRfig4+3qN6rO1tatzBvK+haTETtVELRcw34yRgZ7HMjlmeHCo96gnb1G9UHeo3qCdvUb1Qd6kdPZBLmnsCvEebkntTs85cmEFyakNYhhezDKt/zTsqR7j9G8n6Ik+yeXQ5c8rwxnDhUR7PBw9KN3uv/tyK4sabZjIjh1BXUep3TP8AzKjDJXXqKcNZN7z22syTxtn2hBsOjuJFwMcmT2HZeDxDhkV7y1jSWAwSMq2cCQyf/wDL/wBPJbBRTiRgcOiB9CEIBCEjzYE9iCK705AOTBc/aPD9VretPSb/AC7D5pWm0sg3VP13jwfSHcLnwWy4cPRLjxc4nw4D4Bc//wCIfHDNWw0jT6FPFtOF8jNJmb9zQ3zKCpyb5nxSIQgEIQgyDyFkJU2hBYeox98Ypvu5/wAly6gXLmor/WKb7ub8ly6jQIRfIqhdb2rEwbzEKBpMRO1UwtF9zfjJGBnsXzI5XJ4cL7SEXyPig4i3qN6rg1wardxvMQw9hMZO1UwtF9zfjJGBnsXzI5Xvw4U0gcMpWBKRCAQhCAW1atNJjhtfDMTaNx3dR03TiLnwNj4LVUIO26ynbPG6N2bXtt4EZEfitd0Qq3Dbgk9aNxY7vBtf9VG1RY58twymc43fE3cydbx5AnvbslZYqPk9e14ybMwH/vb6LvhsoNxQsWOuAexZIBRcSfaN1uJyHeVKULEMzE3rIPhn+iCUxoa0DkB8AFxtpbifyutq6i995O8tP8F7M/2gLrrSap3NHVyjLYppXDvbG4hcXoEQlsiyBEJbIsgRCWyLIN/1Ff6xTfdzfkuXUa5c1Ff6xTfdzfkuXUSBUJEIAi+RVBa4NVu53mIYewmMkuqYW57m/GRg47F+I5X6cL9SEXyPj2oOHkK5Nb2qzcbdfh7CYyS6phbnub5mRg47F+LRwvllwpxAiEqECIQhBdv+GvEyH11ITkWsmYO0HYf+LPJWbp9F81BMOMcwv9l4sfjs+SovUJUbGLRi/rwStPbkHD+ldA6asvRVH8LQ4d4cCgn4RNtxMPYpq8PRGXagHgvcQChV3rwfbP8ASVNUKu9eD7Z/pKDydYzrYXiJH/tJP6VyCAuxNPId5h2INHOjm+EZP6Lj5oQY2S2WVktkGFkWTmyl2UDdkbKc2Uuyg3nUYP2xTfdz/kuXT65j1Hj9sU33c/5Ll04gEIQgEIQgQi+RVB63tVu4L6/D2Exkl1TC3Mwk5mRg9y/Fo4Xyy4X6qc1u6zxEJMPoH3kzZVSjMRC3pRsPAu5E8sxx4BQdkWTmyksgwsksnLJLINx1OOti9F2ueP8A63LprSZm1SVIP7h58mk/oubNSsG3i9L/AAiR3kw/3XR+lsuzR1Tv+i4eYt+qDz9A5Lw+AWzrV9Ao7Q+AW0IBefjBsI3e7I0nuuLr0FExWLbieOxA5XU4ljkjPB8bmHuc0j9VxdNAY3Ojdk5ji1w6OabH4hdo0M23Gx3Vov381y7rXwf5LilU0CzZHCZnS0mZ/wBwcg08BZBqyAWQagwDUuynA1ZBqBrZS7KeDUoYg3PUm39r033c/wCUV0wubdS7f2tT/dzflOXSSAQhCAQhVHrX1k7rboKB/wA76tRM36oc42H3+RPLv4A3ra1m7reUGHv+d9WpmbwiHONh5v5E8u/hRZH/ADzJKfLf+epKxLUDGykLU8WrEtQMkJCE6QsSEFm/4eqEvxGWblFSu/mkcGj4ByujWBPsUUg99zGDtu8X+AK0r/Dzg+6o56pwzqJrNPPdxAgf7nOWw6xp9p9HTDm90r+5o2W/Fx8kHt6IxbMA8F7ihYPDsRMHYpqASPFwQlQg8vBn7JkhPFrrt+w7/m/wVa/4gtHjJDBXsGcJMc3UxPN2nwd/UVY2Incysm9n1ZPsnn4cVMxfDo6qCWnlF2SxuY7ucLXH4oOOgFmGr0cfwWShqJaWX1o3Wvyez2XjvChNagQNWQasw1ZhqBsNWQYnQ1ZBiDcdTTf2rT/dzflOXRi541PN/alP93N+U5dDoBCFWWs7WD8nD6Kjd88RaaQZiAHi1p5vt5d6CLrT1i7reUNC75z1aiVv1XVjD73U8u/hSTm/8qU5t8zmTxJzJPesCxBFLViWqSWrAtQRi1YlqkFqbLUDBCypaR8z2RRi75HhjB1c42CycFaeonRUzTuxCVvzcN2wX9uc8XD7I+JQXTo3hLaKlp6VnCKJrL+84D0neJuVpgk+W4lM8ZsjO6Z0swkOI/7tpbXpdi/ySmfIPXd6EI5mR3DyzPgvI0BwrdRhxGdvFBt7G2AHQLJCEAhCEDFbAJGFp6KDglSbGB/rR8P4o+R8OHkvVXj4vSuaWzRZObn2EcwewoNQ1w6FfLYflcDbzwNNwOM0IzLe0jMjxVAtauvKCsbMwPb3OB4tdzBVQa1tXpYX19G30Dd1TG0ZsPEysA5dRy4oKma1ONalaE41qDENWYYs2tTgag23VE39qQfdy/lOXQSoPVM39pwfYl/KK3bWPp5uA+jpHfPEWlkHCEH2Wn3/AMO9BhrK0+3AfR0bvniLTSDMQg+y0+/by71S7gTcm5JNyTmSepKkkXuTck5knMk9SViWIIxYsCxSixYOYgiFqbLVKc1NuagjFqbc1SXNTuHYbLUysggYXyPNmtHxJPIDqgz0a0flxCojpoeLjd7uUcY9Z57vxsupsCwmKigipoRZkbAB1cebieZJzXiav9DI8Lg2cnTvANRIB6x9xpOeyM7eai6d4+4WoKYneyD55wP0MR5X953wF+xB5WJVX+Z1oDM4YCWxn2Xvv6bx5WB7O1WDQ04jYGjovB0RwNsEbcuQWzIBCEIBCEIBI5txYpUINeqo30shmjF2n6Vg9odR2he1S1LJmB7CHNP/AIQR17E5LGHCxWu1NHLSvMsGYP0jPZeP0Pag0rWBqw2i+qw9oBzMsAyBPN0fT7PkqodEWktcCCDZwIsQehC6jwvFY6gHZycPXY7J7fDmO1eNpXoRS4gC5w3ctspWABx6bQ9od6DnhrU41q2jSDQKsoruLN7GPbjBdl/E3iFrbQglYZXSU797C7ZfsOaHDi0OGySOhseKYIvmcycyTmSepKUBZgIG9lBanbJCEDBam3NUkhNuCCM5qac1T6ajkmcI4mOe48GtBcfgt/0Y1USyFslc7ds47tpvI7sc7g3wuUGgYBo7UV8m6p2XPtOOUcY6udyV+6EaFwYZH6NnzOaBNKR6Tuey33W35ea9vCsLhpYxFTsaxg5AWuepPM9pWr6SaZ2caagtJLch8nGKHrb3ndnD8EE/S/SgUgEMI26iQfNs4iMfvJOg6DiT2XI8nQ/R0gmaYl0jztSOdm5zjmSjRfRYgmaYl8jztPe70nOceZJW8RRhosEGTW2FglQhAIQhAIQhAIQhAJHNByKVCDwcUwLaIkiJY8Ztc3JwKjU+kEkB2KthI/esH9TP1HktnTFTSMkFnAICkq45m7Ubmub1Bv59F5OMaIUVVcywtDj7bBu3+Y4+Kh1mi5a7eU7nRu6sJafG3HuKjjFa+nyka2YDr82/+YZfBB4eIapmm5p6gt6CRu0P5gR+C8SfVhXNvsmF/Szy2/mFYEOm0XCaKWM8/REjfNufwU1mllEfr2j7V2n4hBU7tXuIj6oHukYf1WUWrnEHfVsb3yN/RXDHjlK4XE8P/wAjR+JTU2klGz1qiLweHfggrSk1U1TvpJYmDs2pD+AWx4ZqspI7GZz5j0PoM8hn8V7dRptRM4SF/YxjnX+C8up08c7Kmpnu6OlcGDv2W3J8wg2rDsLgpm7METIx/C0C/eeJ8VCxrSempLiR+0/lGz05Se7l42WpynEq3J8hjYeLYgY8uhd63xXp4NoTHHYuAvz70Hj1mIVuJnYAMEB4taTvHt6Pf+g+K2TR/ReOBoyHDovepqNkYs0BSECNaBkEqEIBCEIBCEIBCEIBCEIBCEIBCEIBYuYDxCyQghT4VE/i0Lz5tFoHcvgvdQg1aTQqE9PJEehUI6eS2lCDwodFoG8vgvQgwqJnBoU1CDFrAOAWSEIBCEIBCEIBCEIBCEIP/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 name="タイトル 3"/>
          <p:cNvSpPr>
            <a:spLocks noGrp="1"/>
          </p:cNvSpPr>
          <p:nvPr>
            <p:ph type="title"/>
          </p:nvPr>
        </p:nvSpPr>
        <p:spPr>
          <a:xfrm>
            <a:off x="685800" y="685800"/>
            <a:ext cx="7772400" cy="1066800"/>
          </a:xfrm>
        </p:spPr>
        <p:txBody>
          <a:bodyPr/>
          <a:lstStyle/>
          <a:p>
            <a:r>
              <a:rPr lang="en-US" altLang="ja-JP" sz="2800" dirty="0" smtClean="0">
                <a:latin typeface="Times New Roman" pitchFamily="18" charset="0"/>
                <a:ea typeface="Arial Unicode MS" pitchFamily="50" charset="-128"/>
                <a:cs typeface="Times New Roman" pitchFamily="18" charset="0"/>
              </a:rPr>
              <a:t>Image </a:t>
            </a:r>
            <a:r>
              <a:rPr lang="en-US" altLang="ja-JP" sz="2800" dirty="0">
                <a:latin typeface="Times New Roman" pitchFamily="18" charset="0"/>
                <a:ea typeface="Arial Unicode MS" pitchFamily="50" charset="-128"/>
                <a:cs typeface="Times New Roman" pitchFamily="18" charset="0"/>
              </a:rPr>
              <a:t>of </a:t>
            </a:r>
            <a:r>
              <a:rPr lang="en-US" altLang="ja-JP" sz="2800" dirty="0" smtClean="0">
                <a:latin typeface="Times New Roman" pitchFamily="18" charset="0"/>
                <a:ea typeface="Arial Unicode MS" pitchFamily="50" charset="-128"/>
                <a:cs typeface="Times New Roman" pitchFamily="18" charset="0"/>
              </a:rPr>
              <a:t>kiosk download service</a:t>
            </a:r>
            <a:br>
              <a:rPr lang="en-US" altLang="ja-JP" sz="2800" dirty="0" smtClean="0">
                <a:latin typeface="Times New Roman" pitchFamily="18" charset="0"/>
                <a:ea typeface="Arial Unicode MS" pitchFamily="50" charset="-128"/>
                <a:cs typeface="Times New Roman" pitchFamily="18" charset="0"/>
              </a:rPr>
            </a:br>
            <a:r>
              <a:rPr lang="en-US" altLang="ja-JP" sz="2800" dirty="0" smtClean="0">
                <a:latin typeface="Times New Roman" pitchFamily="18" charset="0"/>
                <a:ea typeface="Arial Unicode MS" pitchFamily="50" charset="-128"/>
                <a:cs typeface="Times New Roman" pitchFamily="18" charset="0"/>
              </a:rPr>
              <a:t>using 15.3e device</a:t>
            </a:r>
            <a:endParaRPr kumimoji="1" lang="ja-JP" altLang="en-US" sz="2800" dirty="0">
              <a:latin typeface="Times New Roman" pitchFamily="18" charset="0"/>
              <a:cs typeface="Times New Roman" pitchFamily="18" charset="0"/>
            </a:endParaRPr>
          </a:p>
        </p:txBody>
      </p:sp>
      <p:sp>
        <p:nvSpPr>
          <p:cNvPr id="6" name="スライド番号プレースホルダー 5"/>
          <p:cNvSpPr>
            <a:spLocks noGrp="1"/>
          </p:cNvSpPr>
          <p:nvPr>
            <p:ph type="sldNum" sz="quarter" idx="4294967295"/>
          </p:nvPr>
        </p:nvSpPr>
        <p:spPr>
          <a:xfrm>
            <a:off x="4344988" y="6475413"/>
            <a:ext cx="530225" cy="182562"/>
          </a:xfrm>
          <a:prstGeom prst="rect">
            <a:avLst/>
          </a:prstGeom>
        </p:spPr>
        <p:txBody>
          <a:bodyPr/>
          <a:lstStyle/>
          <a:p>
            <a:r>
              <a:rPr lang="en-US" altLang="ja-JP" smtClean="0"/>
              <a:t>Slide </a:t>
            </a:r>
            <a:fld id="{FAA79551-912F-49C6-B8A3-CA06619F391E}" type="slidenum">
              <a:rPr lang="en-US" altLang="ja-JP" smtClean="0"/>
              <a:pPr/>
              <a:t>4</a:t>
            </a:fld>
            <a:endParaRPr lang="en-US" altLang="ja-JP"/>
          </a:p>
        </p:txBody>
      </p:sp>
      <p:pic>
        <p:nvPicPr>
          <p:cNvPr id="2" name="Picture 2"/>
          <p:cNvPicPr>
            <a:picLocks noChangeAspect="1" noChangeArrowheads="1"/>
          </p:cNvPicPr>
          <p:nvPr/>
        </p:nvPicPr>
        <p:blipFill>
          <a:blip r:embed="rId2" cstate="print"/>
          <a:srcRect/>
          <a:stretch>
            <a:fillRect/>
          </a:stretch>
        </p:blipFill>
        <p:spPr bwMode="auto">
          <a:xfrm>
            <a:off x="1043608" y="2060848"/>
            <a:ext cx="7052416" cy="3960440"/>
          </a:xfrm>
          <a:prstGeom prst="rect">
            <a:avLst/>
          </a:prstGeom>
          <a:noFill/>
          <a:ln w="9525">
            <a:noFill/>
            <a:miter lim="800000"/>
            <a:headEnd/>
            <a:tailEnd/>
          </a:ln>
        </p:spPr>
      </p:pic>
      <p:pic>
        <p:nvPicPr>
          <p:cNvPr id="14342" name="Picture 6" descr="http://www.phonedog.com/4/assets/img/video-play-icon.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049209" y="3232915"/>
            <a:ext cx="1111485" cy="111148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042684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846640" cy="4328120"/>
          </a:xfrm>
        </p:spPr>
        <p:txBody>
          <a:bodyPr/>
          <a:lstStyle/>
          <a:p>
            <a:r>
              <a:rPr lang="en-US" altLang="ja-JP" sz="2800" dirty="0" smtClean="0">
                <a:latin typeface="Times New Roman" pitchFamily="18" charset="0"/>
                <a:cs typeface="Times New Roman" pitchFamily="18" charset="0"/>
              </a:rPr>
              <a:t>The image of the kiosk downloading service using close proximity communication 15.3e was shown in the video.</a:t>
            </a:r>
          </a:p>
        </p:txBody>
      </p:sp>
      <p:sp>
        <p:nvSpPr>
          <p:cNvPr id="3" name="タイトル 2"/>
          <p:cNvSpPr>
            <a:spLocks noGrp="1"/>
          </p:cNvSpPr>
          <p:nvPr>
            <p:ph type="title"/>
          </p:nvPr>
        </p:nvSpPr>
        <p:spPr/>
        <p:txBody>
          <a:bodyPr/>
          <a:lstStyle/>
          <a:p>
            <a:r>
              <a:rPr kumimoji="1" lang="en-US" altLang="ja-JP" dirty="0" smtClean="0"/>
              <a:t>Conclusion</a:t>
            </a:r>
            <a:endParaRPr kumimoji="1" lang="ja-JP" altLang="en-US" dirty="0"/>
          </a:p>
        </p:txBody>
      </p:sp>
      <p:sp>
        <p:nvSpPr>
          <p:cNvPr id="4" name="スライド番号プレースホルダー 3"/>
          <p:cNvSpPr>
            <a:spLocks noGrp="1"/>
          </p:cNvSpPr>
          <p:nvPr>
            <p:ph type="sldNum" sz="quarter" idx="11"/>
          </p:nvPr>
        </p:nvSpPr>
        <p:spPr/>
        <p:txBody>
          <a:bodyPr/>
          <a:lstStyle/>
          <a:p>
            <a:r>
              <a:rPr lang="en-US" altLang="ja-JP" smtClean="0"/>
              <a:t>Slide </a:t>
            </a:r>
            <a:fld id="{D82A7083-144B-4CAE-9BCE-F602E8314F10}" type="slidenum">
              <a:rPr lang="en-US" altLang="ja-JP" smtClean="0"/>
              <a:pPr/>
              <a:t>5</a:t>
            </a:fld>
            <a:endParaRPr lang="en-US" altLang="ja-JP"/>
          </a:p>
        </p:txBody>
      </p:sp>
    </p:spTree>
    <p:extLst>
      <p:ext uri="{BB962C8B-B14F-4D97-AF65-F5344CB8AC3E}">
        <p14:creationId xmlns:p14="http://schemas.microsoft.com/office/powerpoint/2010/main" xmlns="" val="168354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 3"/>
          <p:cNvSpPr>
            <a:spLocks noGrp="1"/>
          </p:cNvSpPr>
          <p:nvPr>
            <p:ph idx="1"/>
          </p:nvPr>
        </p:nvSpPr>
        <p:spPr/>
        <p:txBody>
          <a:bodyPr/>
          <a:lstStyle/>
          <a:p>
            <a:endParaRPr kumimoji="1" lang="ja-JP" altLang="en-US"/>
          </a:p>
        </p:txBody>
      </p:sp>
      <p:sp>
        <p:nvSpPr>
          <p:cNvPr id="3" name="タイトル 2"/>
          <p:cNvSpPr>
            <a:spLocks noGrp="1"/>
          </p:cNvSpPr>
          <p:nvPr>
            <p:ph type="title"/>
          </p:nvPr>
        </p:nvSpPr>
        <p:spPr/>
        <p:txBody>
          <a:bodyPr/>
          <a:lstStyle/>
          <a:p>
            <a:r>
              <a:rPr kumimoji="1" lang="en-US" altLang="ja-JP" dirty="0" smtClean="0"/>
              <a:t>Backup</a:t>
            </a:r>
            <a:endParaRPr kumimoji="1" lang="ja-JP" altLang="en-US" dirty="0"/>
          </a:p>
        </p:txBody>
      </p:sp>
      <p:sp>
        <p:nvSpPr>
          <p:cNvPr id="2" name="スライド番号プレースホルダ 1"/>
          <p:cNvSpPr>
            <a:spLocks noGrp="1"/>
          </p:cNvSpPr>
          <p:nvPr>
            <p:ph type="sldNum" sz="quarter" idx="11"/>
          </p:nvPr>
        </p:nvSpPr>
        <p:spPr/>
        <p:txBody>
          <a:bodyPr/>
          <a:lstStyle/>
          <a:p>
            <a:r>
              <a:rPr lang="en-US" altLang="ja-JP" smtClean="0"/>
              <a:t>Slide </a:t>
            </a:r>
            <a:fld id="{D82A7083-144B-4CAE-9BCE-F602E8314F10}" type="slidenum">
              <a:rPr lang="en-US" altLang="ja-JP" smtClean="0"/>
              <a:pPr/>
              <a:t>6</a:t>
            </a:fld>
            <a:endParaRPr lang="en-US" altLang="ja-JP"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角丸四角形 35"/>
          <p:cNvSpPr/>
          <p:nvPr/>
        </p:nvSpPr>
        <p:spPr>
          <a:xfrm>
            <a:off x="2632926" y="2673545"/>
            <a:ext cx="3816424" cy="2205245"/>
          </a:xfrm>
          <a:prstGeom prst="roundRect">
            <a:avLst>
              <a:gd name="adj" fmla="val 5437"/>
            </a:avLst>
          </a:prstGeom>
          <a:solidFill>
            <a:schemeClr val="bg1">
              <a:lumMod val="95000"/>
            </a:schemeClr>
          </a:solidFill>
          <a:ln w="0" cap="sq">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2833153" y="4241193"/>
            <a:ext cx="3476890" cy="461665"/>
          </a:xfrm>
          <a:prstGeom prst="rect">
            <a:avLst/>
          </a:prstGeom>
        </p:spPr>
        <p:txBody>
          <a:bodyPr wrap="square">
            <a:spAutoFit/>
          </a:bodyPr>
          <a:lstStyle/>
          <a:p>
            <a:r>
              <a:rPr lang="en-US" altLang="ja-JP" dirty="0" smtClean="0">
                <a:cs typeface="Arial" pitchFamily="34" charset="0"/>
              </a:rPr>
              <a:t>Video </a:t>
            </a:r>
            <a:r>
              <a:rPr lang="en-US" altLang="ja-JP" dirty="0">
                <a:cs typeface="Arial" pitchFamily="34" charset="0"/>
              </a:rPr>
              <a:t>on </a:t>
            </a:r>
            <a:r>
              <a:rPr lang="en-US" altLang="ja-JP" dirty="0" smtClean="0">
                <a:cs typeface="Arial" pitchFamily="34" charset="0"/>
              </a:rPr>
              <a:t>YouTube: </a:t>
            </a:r>
            <a:r>
              <a:rPr lang="en-US" altLang="ja-JP" dirty="0">
                <a:cs typeface="Arial" pitchFamily="34" charset="0"/>
              </a:rPr>
              <a:t>“Automatic ticket gates keep screaming,” </a:t>
            </a:r>
            <a:r>
              <a:rPr lang="en-US" altLang="ja-JP" dirty="0" smtClean="0">
                <a:cs typeface="Arial" pitchFamily="34" charset="0"/>
              </a:rPr>
              <a:t>by </a:t>
            </a:r>
            <a:r>
              <a:rPr lang="en-US" altLang="ja-JP" dirty="0" err="1" smtClean="0">
                <a:cs typeface="Arial" pitchFamily="34" charset="0"/>
              </a:rPr>
              <a:t>sknb</a:t>
            </a:r>
            <a:r>
              <a:rPr lang="en-US" altLang="ja-JP" dirty="0">
                <a:cs typeface="Arial" pitchFamily="34" charset="0"/>
              </a:rPr>
              <a:t>, </a:t>
            </a:r>
            <a:r>
              <a:rPr lang="en-US" altLang="ja-JP" dirty="0">
                <a:solidFill>
                  <a:srgbClr val="000000"/>
                </a:solidFill>
                <a:ea typeface="宋体" charset="-122"/>
                <a:cs typeface="Arial" pitchFamily="34" charset="0"/>
                <a:hlinkClick r:id="rId2"/>
              </a:rPr>
              <a:t>http://youtu.be/_r5rjvjquzY</a:t>
            </a:r>
            <a:endParaRPr lang="en-US" altLang="ja-JP" dirty="0">
              <a:solidFill>
                <a:srgbClr val="000000"/>
              </a:solidFill>
              <a:ea typeface="宋体" charset="-122"/>
              <a:cs typeface="Arial" pitchFamily="34" charset="0"/>
            </a:endParaRPr>
          </a:p>
        </p:txBody>
      </p:sp>
      <p:sp>
        <p:nvSpPr>
          <p:cNvPr id="2" name="タイトル 1"/>
          <p:cNvSpPr>
            <a:spLocks noGrp="1"/>
          </p:cNvSpPr>
          <p:nvPr>
            <p:ph type="title"/>
          </p:nvPr>
        </p:nvSpPr>
        <p:spPr>
          <a:xfrm>
            <a:off x="685800" y="685800"/>
            <a:ext cx="7772400" cy="1066800"/>
          </a:xfrm>
        </p:spPr>
        <p:txBody>
          <a:bodyPr/>
          <a:lstStyle/>
          <a:p>
            <a:r>
              <a:rPr lang="en-US" altLang="ja-JP" dirty="0" smtClean="0">
                <a:ea typeface="Arial Unicode MS" pitchFamily="50" charset="-128"/>
                <a:cs typeface="Times New Roman" pitchFamily="18" charset="0"/>
              </a:rPr>
              <a:t>Real touch and get</a:t>
            </a:r>
            <a:endParaRPr kumimoji="1" lang="ja-JP" altLang="en-US" dirty="0"/>
          </a:p>
        </p:txBody>
      </p:sp>
      <p:sp>
        <p:nvSpPr>
          <p:cNvPr id="3" name="コンテンツ プレースホルダ 2"/>
          <p:cNvSpPr>
            <a:spLocks noGrp="1"/>
          </p:cNvSpPr>
          <p:nvPr>
            <p:ph idx="1"/>
          </p:nvPr>
        </p:nvSpPr>
        <p:spPr>
          <a:xfrm>
            <a:off x="179512" y="4894152"/>
            <a:ext cx="8784976" cy="1559184"/>
          </a:xfrm>
        </p:spPr>
        <p:txBody>
          <a:bodyPr/>
          <a:lstStyle/>
          <a:p>
            <a:r>
              <a:rPr kumimoji="1" lang="en-US" altLang="ja-JP" sz="2100" dirty="0" smtClean="0">
                <a:latin typeface="Times New Roman" pitchFamily="18" charset="0"/>
                <a:cs typeface="Times New Roman" pitchFamily="18" charset="0"/>
              </a:rPr>
              <a:t>This video </a:t>
            </a:r>
            <a:r>
              <a:rPr lang="en-US" altLang="ja-JP" sz="2100" dirty="0" smtClean="0">
                <a:latin typeface="Times New Roman" pitchFamily="18" charset="0"/>
                <a:cs typeface="Times New Roman" pitchFamily="18" charset="0"/>
              </a:rPr>
              <a:t>shows busy toll gates in the train station in Japan, where NFC tickets to ride train are widely used to pay fares.</a:t>
            </a:r>
            <a:endParaRPr kumimoji="1" lang="en-US" altLang="ja-JP" sz="2100" dirty="0" smtClean="0">
              <a:latin typeface="Times New Roman" pitchFamily="18" charset="0"/>
              <a:cs typeface="Times New Roman" pitchFamily="18" charset="0"/>
            </a:endParaRPr>
          </a:p>
          <a:p>
            <a:r>
              <a:rPr kumimoji="1" lang="en-US" altLang="ja-JP" sz="2100" dirty="0" smtClean="0">
                <a:latin typeface="Times New Roman" pitchFamily="18" charset="0"/>
                <a:cs typeface="Times New Roman" pitchFamily="18" charset="0"/>
              </a:rPr>
              <a:t>Our goal of the download service is to get </a:t>
            </a:r>
            <a:r>
              <a:rPr kumimoji="1" lang="en-US" altLang="ja-JP" sz="2100" dirty="0" err="1" smtClean="0">
                <a:latin typeface="Times New Roman" pitchFamily="18" charset="0"/>
                <a:cs typeface="Times New Roman" pitchFamily="18" charset="0"/>
              </a:rPr>
              <a:t>Gbytes</a:t>
            </a:r>
            <a:r>
              <a:rPr kumimoji="1" lang="en-US" altLang="ja-JP" sz="2100" dirty="0" smtClean="0">
                <a:latin typeface="Times New Roman" pitchFamily="18" charset="0"/>
                <a:cs typeface="Times New Roman" pitchFamily="18" charset="0"/>
              </a:rPr>
              <a:t>-class content with instantaneous touch action just like this gate.</a:t>
            </a:r>
          </a:p>
        </p:txBody>
      </p:sp>
      <p:pic>
        <p:nvPicPr>
          <p:cNvPr id="6" name="Picture 6" descr="http://www.phonedog.com/4/assets/img/video-play-icon.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015855" y="3115432"/>
            <a:ext cx="1111485" cy="1111485"/>
          </a:xfrm>
          <a:prstGeom prst="rect">
            <a:avLst/>
          </a:prstGeom>
          <a:noFill/>
          <a:extLst>
            <a:ext uri="{909E8E84-426E-40DD-AFC4-6F175D3DCCD1}">
              <a14:hiddenFill xmlns:a14="http://schemas.microsoft.com/office/drawing/2010/main" xmlns="">
                <a:solidFill>
                  <a:srgbClr val="FFFFFF"/>
                </a:solidFill>
              </a14:hiddenFill>
            </a:ext>
          </a:extLst>
        </p:spPr>
      </p:pic>
      <p:sp>
        <p:nvSpPr>
          <p:cNvPr id="8" name="正方形/長方形 7"/>
          <p:cNvSpPr/>
          <p:nvPr/>
        </p:nvSpPr>
        <p:spPr>
          <a:xfrm>
            <a:off x="566555" y="1763815"/>
            <a:ext cx="8288701" cy="904863"/>
          </a:xfrm>
          <a:prstGeom prst="rect">
            <a:avLst/>
          </a:prstGeom>
          <a:noFill/>
          <a:ln>
            <a:noFill/>
          </a:ln>
        </p:spPr>
        <p:txBody>
          <a:bodyPr wrap="square">
            <a:spAutoFit/>
          </a:bodyPr>
          <a:lstStyle/>
          <a:p>
            <a:pPr marL="6350" lvl="1" algn="ctr">
              <a:spcBef>
                <a:spcPct val="20000"/>
              </a:spcBef>
            </a:pPr>
            <a:r>
              <a:rPr lang="en-US" altLang="ja-JP" sz="2400" dirty="0" smtClean="0">
                <a:solidFill>
                  <a:schemeClr val="tx2"/>
                </a:solidFill>
                <a:ea typeface="Arial Unicode MS" pitchFamily="50" charset="-128"/>
                <a:cs typeface="Times New Roman" pitchFamily="18" charset="0"/>
              </a:rPr>
              <a:t>The total contact time have to be less than 250 </a:t>
            </a:r>
            <a:r>
              <a:rPr lang="en-US" altLang="ja-JP" sz="2400" dirty="0" err="1" smtClean="0">
                <a:solidFill>
                  <a:schemeClr val="tx2"/>
                </a:solidFill>
                <a:ea typeface="Arial Unicode MS" pitchFamily="50" charset="-128"/>
                <a:cs typeface="Times New Roman" pitchFamily="18" charset="0"/>
              </a:rPr>
              <a:t>msec</a:t>
            </a:r>
            <a:r>
              <a:rPr lang="en-US" altLang="ja-JP" sz="2400" dirty="0" smtClean="0">
                <a:solidFill>
                  <a:schemeClr val="tx2"/>
                </a:solidFill>
                <a:ea typeface="Arial Unicode MS" pitchFamily="50" charset="-128"/>
                <a:cs typeface="Times New Roman" pitchFamily="18" charset="0"/>
              </a:rPr>
              <a:t> as in ARD.</a:t>
            </a:r>
            <a:endParaRPr lang="ja-JP" altLang="en-US" sz="1600" dirty="0" smtClean="0">
              <a:ea typeface="Arial Unicode MS" pitchFamily="50" charset="-128"/>
              <a:cs typeface="Times New Roman" pitchFamily="18" charset="0"/>
            </a:endParaRPr>
          </a:p>
          <a:p>
            <a:pPr marL="6350" lvl="1" algn="ctr">
              <a:spcBef>
                <a:spcPct val="20000"/>
              </a:spcBef>
            </a:pPr>
            <a:r>
              <a:rPr lang="en-US" altLang="ja-JP" sz="2400" dirty="0" smtClean="0">
                <a:solidFill>
                  <a:schemeClr val="tx2"/>
                </a:solidFill>
                <a:ea typeface="Arial Unicode MS" pitchFamily="50" charset="-128"/>
                <a:cs typeface="Times New Roman" pitchFamily="18" charset="0"/>
              </a:rPr>
              <a:t>We need a fast connection setup  (&lt; 2 </a:t>
            </a:r>
            <a:r>
              <a:rPr lang="en-US" altLang="ja-JP" sz="2400" dirty="0" err="1" smtClean="0">
                <a:solidFill>
                  <a:schemeClr val="tx2"/>
                </a:solidFill>
                <a:ea typeface="Arial Unicode MS" pitchFamily="50" charset="-128"/>
                <a:cs typeface="Times New Roman" pitchFamily="18" charset="0"/>
              </a:rPr>
              <a:t>msec</a:t>
            </a:r>
            <a:r>
              <a:rPr lang="en-US" altLang="ja-JP" sz="2400" dirty="0" smtClean="0">
                <a:solidFill>
                  <a:schemeClr val="tx2"/>
                </a:solidFill>
                <a:ea typeface="Arial Unicode MS" pitchFamily="50" charset="-128"/>
                <a:cs typeface="Times New Roman" pitchFamily="18" charset="0"/>
              </a:rPr>
              <a:t>).</a:t>
            </a:r>
            <a:endParaRPr lang="en-US" altLang="ja-JP" sz="2400" dirty="0">
              <a:solidFill>
                <a:schemeClr val="tx2"/>
              </a:solidFill>
              <a:ea typeface="Arial Unicode MS" pitchFamily="50" charset="-128"/>
              <a:cs typeface="Times New Roman" pitchFamily="18" charset="0"/>
            </a:endParaRPr>
          </a:p>
        </p:txBody>
      </p:sp>
      <p:sp>
        <p:nvSpPr>
          <p:cNvPr id="7" name="スライド番号プレースホルダー 6"/>
          <p:cNvSpPr>
            <a:spLocks noGrp="1"/>
          </p:cNvSpPr>
          <p:nvPr>
            <p:ph type="sldNum" sz="quarter" idx="4294967295"/>
          </p:nvPr>
        </p:nvSpPr>
        <p:spPr>
          <a:xfrm>
            <a:off x="4344988" y="6475413"/>
            <a:ext cx="530225" cy="182562"/>
          </a:xfrm>
          <a:prstGeom prst="rect">
            <a:avLst/>
          </a:prstGeom>
        </p:spPr>
        <p:txBody>
          <a:bodyPr/>
          <a:lstStyle/>
          <a:p>
            <a:r>
              <a:rPr lang="en-US" altLang="ja-JP" dirty="0" smtClean="0"/>
              <a:t>Slide </a:t>
            </a:r>
            <a:fld id="{FAA79551-912F-49C6-B8A3-CA06619F391E}" type="slidenum">
              <a:rPr lang="en-US" altLang="ja-JP" smtClean="0"/>
              <a:pPr/>
              <a:t>7</a:t>
            </a:fld>
            <a:endParaRPr lang="en-US" altLang="ja-JP" dirty="0"/>
          </a:p>
        </p:txBody>
      </p:sp>
    </p:spTree>
    <p:extLst>
      <p:ext uri="{BB962C8B-B14F-4D97-AF65-F5344CB8AC3E}">
        <p14:creationId xmlns:p14="http://schemas.microsoft.com/office/powerpoint/2010/main" xmlns="" val="186732347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2267</TotalTime>
  <Words>286</Words>
  <Application>Microsoft Office PowerPoint</Application>
  <PresentationFormat>画面に合わせる (4:3)</PresentationFormat>
  <Paragraphs>41</Paragraphs>
  <Slides>7</Slides>
  <Notes>2</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IEEE-P802_15</vt:lpstr>
      <vt:lpstr>スライド 1</vt:lpstr>
      <vt:lpstr>Fast connection setup of 15.3e for kiosk downloading service</vt:lpstr>
      <vt:lpstr>Fast connection setup of 15.3e for kiosk downloading service</vt:lpstr>
      <vt:lpstr>Image of kiosk download service using 15.3e device</vt:lpstr>
      <vt:lpstr>Conclusion</vt:lpstr>
      <vt:lpstr>Backup</vt:lpstr>
      <vt:lpstr>Real touch and get</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Ken Hiraga</dc:creator>
  <dc:description>&lt;doc#&gt;</dc:description>
  <cp:lastModifiedBy>a</cp:lastModifiedBy>
  <cp:revision>46</cp:revision>
  <cp:lastPrinted>2014-05-07T05:32:22Z</cp:lastPrinted>
  <dcterms:created xsi:type="dcterms:W3CDTF">2014-04-18T03:44:09Z</dcterms:created>
  <dcterms:modified xsi:type="dcterms:W3CDTF">2015-03-10T10:56:43Z</dcterms:modified>
</cp:coreProperties>
</file>