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256" r:id="rId4"/>
    <p:sldId id="263" r:id="rId5"/>
    <p:sldId id="265" r:id="rId6"/>
    <p:sldId id="268" r:id="rId7"/>
    <p:sldId id="270" r:id="rId8"/>
    <p:sldId id="269" r:id="rId9"/>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88"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4C70A53B-ECF5-40BE-8653-F186A69E0FD5}" type="slidenum">
              <a:rPr lang="en-US" altLang="ja-JP"/>
              <a:pPr>
                <a:defRPr/>
              </a:pPr>
              <a:t>&lt;#&gt;</a:t>
            </a:fld>
            <a:endParaRPr lang="en-US" altLang="ja-JP"/>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2461184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767B8056-CA1A-45CA-8D86-43F9BC06C2A8}" type="slidenum">
              <a:rPr lang="en-US" altLang="ja-JP"/>
              <a:pPr>
                <a:defRPr/>
              </a:pPr>
              <a:t>&lt;#&gt;</a:t>
            </a:fld>
            <a:endParaRPr lang="en-US" altLang="ja-JP"/>
          </a:p>
        </p:txBody>
      </p:sp>
      <p:sp>
        <p:nvSpPr>
          <p:cNvPr id="5128" name="Rectangle 8"/>
          <p:cNvSpPr>
            <a:spLocks noChangeArrowheads="1"/>
          </p:cNvSpPr>
          <p:nvPr/>
        </p:nvSpPr>
        <p:spPr bwMode="auto">
          <a:xfrm>
            <a:off x="703184" y="9552401"/>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38413496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a:t>doc.: IEEE 802.15-&lt;doc#&gt;</a:t>
            </a:r>
          </a:p>
        </p:txBody>
      </p:sp>
      <p:sp>
        <p:nvSpPr>
          <p:cNvPr id="614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a:t>&lt;month year&gt;</a:t>
            </a:r>
          </a:p>
        </p:txBody>
      </p:sp>
      <p:sp>
        <p:nvSpPr>
          <p:cNvPr id="614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ja-JP"/>
              <a:t>&lt;author&gt;, &lt;company&gt;</a:t>
            </a:r>
          </a:p>
        </p:txBody>
      </p:sp>
      <p:sp>
        <p:nvSpPr>
          <p:cNvPr id="614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a:t>Page </a:t>
            </a:r>
            <a:fld id="{39B5B5DD-4103-4C2A-BDD1-10A34C94823A}" type="slidenum">
              <a:rPr lang="en-US" altLang="ja-JP"/>
              <a:pPr/>
              <a:t>3</a:t>
            </a:fld>
            <a:endParaRPr lang="en-US" altLang="ja-JP"/>
          </a:p>
        </p:txBody>
      </p:sp>
      <p:sp>
        <p:nvSpPr>
          <p:cNvPr id="6150" name="Rectangle 2"/>
          <p:cNvSpPr>
            <a:spLocks noGrp="1" noRot="1" noChangeAspect="1" noChangeArrowheads="1" noTextEdit="1"/>
          </p:cNvSpPr>
          <p:nvPr>
            <p:ph type="sldImg"/>
          </p:nvPr>
        </p:nvSpPr>
        <p:spPr>
          <a:xfrm>
            <a:off x="909638" y="746125"/>
            <a:ext cx="4916487" cy="3687763"/>
          </a:xfrm>
          <a:ln/>
        </p:spPr>
      </p:sp>
      <p:sp>
        <p:nvSpPr>
          <p:cNvPr id="6151" name="Rectangle 3"/>
          <p:cNvSpPr>
            <a:spLocks noGrp="1" noChangeArrowheads="1"/>
          </p:cNvSpPr>
          <p:nvPr>
            <p:ph type="body" idx="1"/>
          </p:nvPr>
        </p:nvSpPr>
        <p:spPr>
          <a:noFill/>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805BB28F-60EA-4A7D-86EC-5C84C0488867}" type="slidenum">
              <a:rPr lang="en-US" altLang="ja-JP"/>
              <a:pPr>
                <a:defRPr/>
              </a:pPr>
              <a:t>&lt;#&gt;</a:t>
            </a:fld>
            <a:endParaRPr lang="en-US" altLang="ja-JP"/>
          </a:p>
        </p:txBody>
      </p:sp>
    </p:spTree>
    <p:extLst>
      <p:ext uri="{BB962C8B-B14F-4D97-AF65-F5344CB8AC3E}">
        <p14:creationId xmlns:p14="http://schemas.microsoft.com/office/powerpoint/2010/main" xmlns="" val="25378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27D3436-7AC4-4ED5-8C5E-901147A00669}" type="slidenum">
              <a:rPr lang="en-US" altLang="ja-JP"/>
              <a:pPr>
                <a:defRPr/>
              </a:pPr>
              <a:t>&lt;#&gt;</a:t>
            </a:fld>
            <a:endParaRPr lang="en-US" altLang="ja-JP"/>
          </a:p>
        </p:txBody>
      </p:sp>
    </p:spTree>
    <p:extLst>
      <p:ext uri="{BB962C8B-B14F-4D97-AF65-F5344CB8AC3E}">
        <p14:creationId xmlns:p14="http://schemas.microsoft.com/office/powerpoint/2010/main" xmlns="" val="641967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A27D2C7-B60E-430B-95B3-800A3B5843AD}" type="slidenum">
              <a:rPr lang="en-US" altLang="ja-JP"/>
              <a:pPr>
                <a:defRPr/>
              </a:pPr>
              <a:t>&lt;#&gt;</a:t>
            </a:fld>
            <a:endParaRPr lang="en-US" altLang="ja-JP"/>
          </a:p>
        </p:txBody>
      </p:sp>
    </p:spTree>
    <p:extLst>
      <p:ext uri="{BB962C8B-B14F-4D97-AF65-F5344CB8AC3E}">
        <p14:creationId xmlns:p14="http://schemas.microsoft.com/office/powerpoint/2010/main" xmlns="" val="2957393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14604D76-8EE2-4E9D-BCD2-9193E59630B2}" type="slidenum">
              <a:rPr lang="en-US" altLang="ja-JP"/>
              <a:pPr>
                <a:defRPr/>
              </a:pPr>
              <a:t>&lt;#&gt;</a:t>
            </a:fld>
            <a:endParaRPr lang="en-US" altLang="ja-JP"/>
          </a:p>
        </p:txBody>
      </p:sp>
    </p:spTree>
    <p:extLst>
      <p:ext uri="{BB962C8B-B14F-4D97-AF65-F5344CB8AC3E}">
        <p14:creationId xmlns:p14="http://schemas.microsoft.com/office/powerpoint/2010/main" xmlns="" val="3683373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F096BC4-5411-4BEA-A498-EF5C59A30DD0}" type="slidenum">
              <a:rPr lang="en-US" altLang="ja-JP"/>
              <a:pPr>
                <a:defRPr/>
              </a:pPr>
              <a:t>&lt;#&gt;</a:t>
            </a:fld>
            <a:endParaRPr lang="en-US" altLang="ja-JP"/>
          </a:p>
        </p:txBody>
      </p:sp>
    </p:spTree>
    <p:extLst>
      <p:ext uri="{BB962C8B-B14F-4D97-AF65-F5344CB8AC3E}">
        <p14:creationId xmlns:p14="http://schemas.microsoft.com/office/powerpoint/2010/main" xmlns="" val="4067304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454D599B-5B41-4A70-BEB9-49882C704391}" type="slidenum">
              <a:rPr lang="en-US" altLang="ja-JP"/>
              <a:pPr>
                <a:defRPr/>
              </a:pPr>
              <a:t>&lt;#&gt;</a:t>
            </a:fld>
            <a:endParaRPr lang="en-US" altLang="ja-JP"/>
          </a:p>
        </p:txBody>
      </p:sp>
    </p:spTree>
    <p:extLst>
      <p:ext uri="{BB962C8B-B14F-4D97-AF65-F5344CB8AC3E}">
        <p14:creationId xmlns:p14="http://schemas.microsoft.com/office/powerpoint/2010/main" xmlns="" val="3460835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3A97E46B-D425-4372-A0D0-6972E0B02974}" type="slidenum">
              <a:rPr lang="en-US" altLang="ja-JP"/>
              <a:pPr>
                <a:defRPr/>
              </a:pPr>
              <a:t>&lt;#&gt;</a:t>
            </a:fld>
            <a:endParaRPr lang="en-US" altLang="ja-JP"/>
          </a:p>
        </p:txBody>
      </p:sp>
    </p:spTree>
    <p:extLst>
      <p:ext uri="{BB962C8B-B14F-4D97-AF65-F5344CB8AC3E}">
        <p14:creationId xmlns:p14="http://schemas.microsoft.com/office/powerpoint/2010/main" xmlns="" val="875290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E013CA11-FAFA-4B4F-8CF4-DC7F9195745C}" type="slidenum">
              <a:rPr lang="en-US" altLang="ja-JP"/>
              <a:pPr>
                <a:defRPr/>
              </a:pPr>
              <a:t>&lt;#&gt;</a:t>
            </a:fld>
            <a:endParaRPr lang="en-US" altLang="ja-JP"/>
          </a:p>
        </p:txBody>
      </p:sp>
    </p:spTree>
    <p:extLst>
      <p:ext uri="{BB962C8B-B14F-4D97-AF65-F5344CB8AC3E}">
        <p14:creationId xmlns:p14="http://schemas.microsoft.com/office/powerpoint/2010/main" xmlns="" val="3322121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27CF0BBF-F065-4DA0-8C8C-7B678A880493}" type="slidenum">
              <a:rPr lang="en-US" altLang="ja-JP"/>
              <a:pPr>
                <a:defRPr/>
              </a:pPr>
              <a:t>&lt;#&gt;</a:t>
            </a:fld>
            <a:endParaRPr lang="en-US" altLang="ja-JP"/>
          </a:p>
        </p:txBody>
      </p:sp>
    </p:spTree>
    <p:extLst>
      <p:ext uri="{BB962C8B-B14F-4D97-AF65-F5344CB8AC3E}">
        <p14:creationId xmlns:p14="http://schemas.microsoft.com/office/powerpoint/2010/main" xmlns="" val="3639517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899F7C5-7580-4548-B1D7-94C2625B2399}" type="slidenum">
              <a:rPr lang="en-US" altLang="ja-JP"/>
              <a:pPr>
                <a:defRPr/>
              </a:pPr>
              <a:t>&lt;#&gt;</a:t>
            </a:fld>
            <a:endParaRPr lang="en-US" altLang="ja-JP"/>
          </a:p>
        </p:txBody>
      </p:sp>
    </p:spTree>
    <p:extLst>
      <p:ext uri="{BB962C8B-B14F-4D97-AF65-F5344CB8AC3E}">
        <p14:creationId xmlns:p14="http://schemas.microsoft.com/office/powerpoint/2010/main" xmlns="" val="1556860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853024A-430E-4B12-B755-0DD1ED989924}" type="slidenum">
              <a:rPr lang="en-US" altLang="ja-JP"/>
              <a:pPr>
                <a:defRPr/>
              </a:pPr>
              <a:t>&lt;#&gt;</a:t>
            </a:fld>
            <a:endParaRPr lang="en-US" altLang="ja-JP"/>
          </a:p>
        </p:txBody>
      </p:sp>
    </p:spTree>
    <p:extLst>
      <p:ext uri="{BB962C8B-B14F-4D97-AF65-F5344CB8AC3E}">
        <p14:creationId xmlns:p14="http://schemas.microsoft.com/office/powerpoint/2010/main" xmlns="" val="914172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March, 2015</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a:t>Shoichi Kitazawa,ATR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DEE4EFB9-1083-47C5-AD67-8F19CEFE028E}" type="slidenum">
              <a:rPr lang="en-US" altLang="ja-JP"/>
              <a:pPr>
                <a:defRPr/>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a:t>
            </a:r>
            <a:r>
              <a:rPr lang="en-US" altLang="ja-JP" sz="1400" b="1" dirty="0" smtClean="0">
                <a:ea typeface="ＭＳ Ｐゴシック" charset="-128"/>
              </a:rPr>
              <a:t>15-15-0199-00-004s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Office_Word_97-2003___1.doc"/><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March, 2015</a:t>
            </a:r>
            <a:endParaRPr lang="en-US" altLang="ja-JP" sz="1400"/>
          </a:p>
        </p:txBody>
      </p:sp>
      <p:sp>
        <p:nvSpPr>
          <p:cNvPr id="2051" name="フッター プレースホルダー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Shoichi Kitazawa,ATR</a:t>
            </a:r>
          </a:p>
        </p:txBody>
      </p:sp>
      <p:sp>
        <p:nvSpPr>
          <p:cNvPr id="2052" name="スライド番号プレースホルダー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Slide </a:t>
            </a:r>
            <a:fld id="{7BC772F3-63D7-4EC6-86C7-5F396CF15BCD}"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ea typeface="ＭＳ Ｐゴシック" charset="-128"/>
              </a:rPr>
              <a:t>Additional TG4s use case and </a:t>
            </a:r>
            <a:r>
              <a:rPr lang="en-US" altLang="ja-JP" sz="1600" dirty="0" smtClean="0">
                <a:ea typeface="ＭＳ Ｐゴシック" charset="-128"/>
              </a:rPr>
              <a:t>consideration of SRM </a:t>
            </a:r>
            <a:r>
              <a:rPr lang="en-US" altLang="ja-JP" sz="1600" dirty="0">
                <a:ea typeface="ＭＳ Ｐゴシック" charset="-128"/>
              </a:rPr>
              <a:t>information</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[9</a:t>
            </a:r>
            <a:r>
              <a:rPr lang="en-US" altLang="ja-JP" sz="1600" dirty="0" smtClean="0">
                <a:ea typeface="ＭＳ Ｐゴシック" charset="-128"/>
              </a:rPr>
              <a:t> March,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Shoichi Kitazawa, Masayuki Ariyoshi</a:t>
            </a:r>
            <a:r>
              <a:rPr lang="en-US" altLang="ja-JP" sz="1600" dirty="0" smtClean="0">
                <a:solidFill>
                  <a:schemeClr val="tx2"/>
                </a:solidFill>
                <a:ea typeface="ＭＳ Ｐゴシック" charset="-128"/>
              </a:rPr>
              <a:t>] </a:t>
            </a:r>
            <a:r>
              <a:rPr lang="en-US" altLang="ja-JP" sz="1600" dirty="0">
                <a:solidFill>
                  <a:schemeClr val="tx2"/>
                </a:solidFill>
                <a:ea typeface="ＭＳ Ｐゴシック" charset="-128"/>
              </a:rPr>
              <a:t>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a:ea typeface="ＭＳ Ｐゴシック" charset="-128"/>
              </a:rPr>
              <a:t>Description of document contents.</a:t>
            </a:r>
            <a:r>
              <a:rPr lang="en-US" altLang="ja-JP" sz="1600" dirty="0">
                <a:solidFill>
                  <a:schemeClr val="tx2"/>
                </a:solidFill>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For discussion</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March, 2015</a:t>
            </a:r>
            <a:endParaRPr lang="en-US" altLang="ja-JP" sz="1400"/>
          </a:p>
        </p:txBody>
      </p:sp>
      <p:sp>
        <p:nvSpPr>
          <p:cNvPr id="3075"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Shoichi Kitazawa,ATR</a:t>
            </a:r>
          </a:p>
        </p:txBody>
      </p:sp>
      <p:sp>
        <p:nvSpPr>
          <p:cNvPr id="3076"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Slide </a:t>
            </a:r>
            <a:fld id="{A5825CA3-AFE3-4896-969D-7F5A496C373E}" type="slidenum">
              <a:rPr lang="en-US" altLang="ja-JP"/>
              <a:pPr/>
              <a:t>2</a:t>
            </a:fld>
            <a:endParaRPr lang="en-US" altLang="ja-JP"/>
          </a:p>
        </p:txBody>
      </p:sp>
      <p:sp>
        <p:nvSpPr>
          <p:cNvPr id="3077" name="Rectangle 2"/>
          <p:cNvSpPr>
            <a:spLocks noGrp="1" noChangeArrowheads="1"/>
          </p:cNvSpPr>
          <p:nvPr>
            <p:ph type="ctrTitle"/>
          </p:nvPr>
        </p:nvSpPr>
        <p:spPr>
          <a:xfrm>
            <a:off x="685800" y="2286000"/>
            <a:ext cx="7772400" cy="1143000"/>
          </a:xfrm>
        </p:spPr>
        <p:txBody>
          <a:bodyPr/>
          <a:lstStyle/>
          <a:p>
            <a:r>
              <a:rPr lang="en-US" altLang="ja-JP" dirty="0" smtClean="0">
                <a:ea typeface="ＭＳ Ｐゴシック" charset="-128"/>
              </a:rPr>
              <a:t>Additional TG4s use case and consideration of SRM information</a:t>
            </a:r>
            <a:endParaRPr lang="ja-JP" altLang="ja-JP" dirty="0" smtClean="0">
              <a:ea typeface="ＭＳ Ｐゴシック" charset="-128"/>
            </a:endParaRPr>
          </a:p>
        </p:txBody>
      </p:sp>
      <p:graphicFrame>
        <p:nvGraphicFramePr>
          <p:cNvPr id="8" name="Object 11"/>
          <p:cNvGraphicFramePr>
            <a:graphicFrameLocks noChangeAspect="1"/>
          </p:cNvGraphicFramePr>
          <p:nvPr>
            <p:extLst>
              <p:ext uri="{D42A27DB-BD31-4B8C-83A1-F6EECF244321}">
                <p14:modId xmlns:p14="http://schemas.microsoft.com/office/powerpoint/2010/main" xmlns="" val="132869337"/>
              </p:ext>
            </p:extLst>
          </p:nvPr>
        </p:nvGraphicFramePr>
        <p:xfrm>
          <a:off x="550863" y="3760788"/>
          <a:ext cx="8094662" cy="2493962"/>
        </p:xfrm>
        <a:graphic>
          <a:graphicData uri="http://schemas.openxmlformats.org/presentationml/2006/ole">
            <p:oleObj spid="_x0000_s3106" name="Document" r:id="rId3" imgW="8262412" imgH="2545309" progId="Word.Document.8">
              <p:embed/>
            </p:oleObj>
          </a:graphicData>
        </a:graphic>
      </p:graphicFrame>
      <p:sp>
        <p:nvSpPr>
          <p:cNvPr id="9" name="Rectangle 12"/>
          <p:cNvSpPr>
            <a:spLocks noChangeArrowheads="1"/>
          </p:cNvSpPr>
          <p:nvPr/>
        </p:nvSpPr>
        <p:spPr bwMode="auto">
          <a:xfrm>
            <a:off x="564253" y="3429000"/>
            <a:ext cx="1447800" cy="381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ja-JP" sz="2000" dirty="0">
                <a:ea typeface="ＭＳ Ｐゴシック" charset="-128"/>
              </a:rPr>
              <a:t>Authors:</a:t>
            </a:r>
            <a:endParaRPr lang="en-US" altLang="ja-JP" sz="2000" b="0"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タイトル 36"/>
          <p:cNvSpPr>
            <a:spLocks noGrp="1"/>
          </p:cNvSpPr>
          <p:nvPr>
            <p:ph type="title"/>
          </p:nvPr>
        </p:nvSpPr>
        <p:spPr/>
        <p:txBody>
          <a:bodyPr/>
          <a:lstStyle/>
          <a:p>
            <a:r>
              <a:rPr kumimoji="1" lang="en-US" altLang="ja-JP" dirty="0" smtClean="0"/>
              <a:t>Use Case:</a:t>
            </a:r>
            <a:r>
              <a:rPr lang="ja-JP" altLang="en-US" dirty="0"/>
              <a:t> </a:t>
            </a:r>
            <a:r>
              <a:rPr kumimoji="1" lang="en-US" altLang="ja-JP" dirty="0" smtClean="0"/>
              <a:t>Cluster Tree</a:t>
            </a:r>
            <a:endParaRPr kumimoji="1" lang="ja-JP" altLang="en-US" dirty="0"/>
          </a:p>
        </p:txBody>
      </p:sp>
      <p:sp>
        <p:nvSpPr>
          <p:cNvPr id="4098" name="日付プレースホルダー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March, 2015</a:t>
            </a:r>
            <a:endParaRPr lang="en-US" altLang="ja-JP" sz="1400"/>
          </a:p>
        </p:txBody>
      </p:sp>
      <p:sp>
        <p:nvSpPr>
          <p:cNvPr id="4099"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Shoichi Kitazawa,ATR</a:t>
            </a:r>
          </a:p>
        </p:txBody>
      </p:sp>
      <p:sp>
        <p:nvSpPr>
          <p:cNvPr id="4100"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Slide </a:t>
            </a:r>
            <a:fld id="{BC3B136E-B6E7-4638-B3B0-5C24772E3984}" type="slidenum">
              <a:rPr lang="en-US" altLang="ja-JP"/>
              <a:pPr/>
              <a:t>3</a:t>
            </a:fld>
            <a:endParaRPr lang="en-US" altLang="ja-JP"/>
          </a:p>
        </p:txBody>
      </p:sp>
      <p:cxnSp>
        <p:nvCxnSpPr>
          <p:cNvPr id="62" name="直線コネクタ 61"/>
          <p:cNvCxnSpPr>
            <a:stCxn id="105" idx="2"/>
            <a:endCxn id="104" idx="6"/>
          </p:cNvCxnSpPr>
          <p:nvPr/>
        </p:nvCxnSpPr>
        <p:spPr bwMode="auto">
          <a:xfrm flipH="1" flipV="1">
            <a:off x="4539595" y="4288105"/>
            <a:ext cx="2133924" cy="52505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63" name="円/楕円 62"/>
          <p:cNvSpPr/>
          <p:nvPr/>
        </p:nvSpPr>
        <p:spPr bwMode="auto">
          <a:xfrm>
            <a:off x="6177547" y="5126014"/>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4" name="円/楕円 63"/>
          <p:cNvSpPr/>
          <p:nvPr/>
        </p:nvSpPr>
        <p:spPr bwMode="auto">
          <a:xfrm rot="235090">
            <a:off x="6905025" y="4187137"/>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5" name="円/楕円 64"/>
          <p:cNvSpPr/>
          <p:nvPr/>
        </p:nvSpPr>
        <p:spPr bwMode="auto">
          <a:xfrm>
            <a:off x="7485324" y="5149491"/>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6" name="円/楕円 65"/>
          <p:cNvSpPr/>
          <p:nvPr/>
        </p:nvSpPr>
        <p:spPr bwMode="auto">
          <a:xfrm>
            <a:off x="7478276" y="4628541"/>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67" name="直線コネクタ 66"/>
          <p:cNvCxnSpPr>
            <a:stCxn id="105" idx="6"/>
            <a:endCxn id="66" idx="2"/>
          </p:cNvCxnSpPr>
          <p:nvPr/>
        </p:nvCxnSpPr>
        <p:spPr bwMode="auto">
          <a:xfrm flipV="1">
            <a:off x="7033519" y="4772557"/>
            <a:ext cx="444757" cy="4060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8" name="直線コネクタ 67"/>
          <p:cNvCxnSpPr>
            <a:stCxn id="105" idx="5"/>
            <a:endCxn id="65" idx="1"/>
          </p:cNvCxnSpPr>
          <p:nvPr/>
        </p:nvCxnSpPr>
        <p:spPr bwMode="auto">
          <a:xfrm>
            <a:off x="6980798" y="4940443"/>
            <a:ext cx="546707" cy="25122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9" name="直線コネクタ 68"/>
          <p:cNvCxnSpPr>
            <a:stCxn id="105" idx="3"/>
            <a:endCxn id="63" idx="7"/>
          </p:cNvCxnSpPr>
          <p:nvPr/>
        </p:nvCxnSpPr>
        <p:spPr bwMode="auto">
          <a:xfrm flipH="1">
            <a:off x="6423398" y="4940443"/>
            <a:ext cx="302842" cy="22775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0" name="直線コネクタ 69"/>
          <p:cNvCxnSpPr>
            <a:stCxn id="105" idx="0"/>
            <a:endCxn id="64" idx="3"/>
          </p:cNvCxnSpPr>
          <p:nvPr/>
        </p:nvCxnSpPr>
        <p:spPr bwMode="auto">
          <a:xfrm flipV="1">
            <a:off x="6853519" y="4425791"/>
            <a:ext cx="86966" cy="20737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71" name="円/楕円 70"/>
          <p:cNvSpPr/>
          <p:nvPr/>
        </p:nvSpPr>
        <p:spPr bwMode="auto">
          <a:xfrm>
            <a:off x="1122704" y="5034997"/>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2" name="円/楕円 71"/>
          <p:cNvSpPr/>
          <p:nvPr/>
        </p:nvSpPr>
        <p:spPr bwMode="auto">
          <a:xfrm>
            <a:off x="1077334" y="4034112"/>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3" name="円/楕円 72"/>
          <p:cNvSpPr/>
          <p:nvPr/>
        </p:nvSpPr>
        <p:spPr bwMode="auto">
          <a:xfrm>
            <a:off x="1983243" y="5251326"/>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4" name="円/楕円 73"/>
          <p:cNvSpPr/>
          <p:nvPr/>
        </p:nvSpPr>
        <p:spPr bwMode="auto">
          <a:xfrm>
            <a:off x="2234691" y="4679354"/>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75" name="直線コネクタ 74"/>
          <p:cNvCxnSpPr>
            <a:stCxn id="103" idx="6"/>
            <a:endCxn id="74" idx="2"/>
          </p:cNvCxnSpPr>
          <p:nvPr/>
        </p:nvCxnSpPr>
        <p:spPr bwMode="auto">
          <a:xfrm>
            <a:off x="1767547" y="4667882"/>
            <a:ext cx="467144" cy="15548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6" name="直線コネクタ 75"/>
          <p:cNvCxnSpPr>
            <a:stCxn id="103" idx="5"/>
            <a:endCxn id="73" idx="1"/>
          </p:cNvCxnSpPr>
          <p:nvPr/>
        </p:nvCxnSpPr>
        <p:spPr bwMode="auto">
          <a:xfrm>
            <a:off x="1714826" y="4795161"/>
            <a:ext cx="310598" cy="49834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7" name="直線コネクタ 76"/>
          <p:cNvCxnSpPr>
            <a:stCxn id="103" idx="3"/>
            <a:endCxn id="71" idx="7"/>
          </p:cNvCxnSpPr>
          <p:nvPr/>
        </p:nvCxnSpPr>
        <p:spPr bwMode="auto">
          <a:xfrm flipH="1">
            <a:off x="1368555" y="4795161"/>
            <a:ext cx="91713" cy="28201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8" name="直線コネクタ 77"/>
          <p:cNvCxnSpPr>
            <a:stCxn id="103" idx="0"/>
            <a:endCxn id="72" idx="5"/>
          </p:cNvCxnSpPr>
          <p:nvPr/>
        </p:nvCxnSpPr>
        <p:spPr bwMode="auto">
          <a:xfrm flipH="1" flipV="1">
            <a:off x="1323185" y="4279963"/>
            <a:ext cx="264362" cy="20791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9" name="直線コネクタ 78"/>
          <p:cNvCxnSpPr>
            <a:stCxn id="104" idx="2"/>
            <a:endCxn id="95" idx="6"/>
          </p:cNvCxnSpPr>
          <p:nvPr/>
        </p:nvCxnSpPr>
        <p:spPr bwMode="auto">
          <a:xfrm flipH="1">
            <a:off x="2522723" y="4288105"/>
            <a:ext cx="1656872" cy="424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83" name="テキスト ボックス 82"/>
          <p:cNvSpPr txBox="1"/>
          <p:nvPr/>
        </p:nvSpPr>
        <p:spPr>
          <a:xfrm>
            <a:off x="3268404" y="5936949"/>
            <a:ext cx="1751532" cy="297517"/>
          </a:xfrm>
          <a:prstGeom prst="rect">
            <a:avLst/>
          </a:prstGeom>
          <a:noFill/>
        </p:spPr>
        <p:txBody>
          <a:bodyPr wrap="square" rtlCol="0">
            <a:spAutoFit/>
          </a:bodyPr>
          <a:lstStyle/>
          <a:p>
            <a:pPr>
              <a:lnSpc>
                <a:spcPts val="1600"/>
              </a:lnSpc>
            </a:pPr>
            <a:r>
              <a:rPr lang="en-US" altLang="ja-JP" sz="1400" dirty="0" smtClean="0"/>
              <a:t>802.15.4</a:t>
            </a:r>
            <a:r>
              <a:rPr lang="en-US" altLang="ja-JP" sz="1400" dirty="0"/>
              <a:t> </a:t>
            </a:r>
            <a:r>
              <a:rPr lang="en-US" altLang="ja-JP" sz="1400" dirty="0" smtClean="0"/>
              <a:t>Coordinator</a:t>
            </a:r>
            <a:endParaRPr lang="ja-JP" altLang="en-US" sz="1400" dirty="0"/>
          </a:p>
        </p:txBody>
      </p:sp>
      <p:sp>
        <p:nvSpPr>
          <p:cNvPr id="85" name="円/楕円 84"/>
          <p:cNvSpPr/>
          <p:nvPr/>
        </p:nvSpPr>
        <p:spPr bwMode="auto">
          <a:xfrm>
            <a:off x="3779912" y="5157192"/>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6" name="円/楕円 85"/>
          <p:cNvSpPr/>
          <p:nvPr/>
        </p:nvSpPr>
        <p:spPr bwMode="auto">
          <a:xfrm rot="4958973">
            <a:off x="3653137" y="4382345"/>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7" name="円/楕円 86"/>
          <p:cNvSpPr/>
          <p:nvPr/>
        </p:nvSpPr>
        <p:spPr bwMode="auto">
          <a:xfrm>
            <a:off x="4739834" y="4673586"/>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8" name="円/楕円 87"/>
          <p:cNvSpPr/>
          <p:nvPr/>
        </p:nvSpPr>
        <p:spPr bwMode="auto">
          <a:xfrm rot="15731016">
            <a:off x="4377843" y="3593574"/>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89" name="直線コネクタ 88"/>
          <p:cNvCxnSpPr>
            <a:stCxn id="104" idx="7"/>
            <a:endCxn id="88" idx="2"/>
          </p:cNvCxnSpPr>
          <p:nvPr/>
        </p:nvCxnSpPr>
        <p:spPr bwMode="auto">
          <a:xfrm flipV="1">
            <a:off x="4486874" y="3880268"/>
            <a:ext cx="54571" cy="28055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90" name="直線コネクタ 89"/>
          <p:cNvCxnSpPr>
            <a:stCxn id="104" idx="5"/>
            <a:endCxn id="87" idx="1"/>
          </p:cNvCxnSpPr>
          <p:nvPr/>
        </p:nvCxnSpPr>
        <p:spPr bwMode="auto">
          <a:xfrm>
            <a:off x="4486874" y="4415384"/>
            <a:ext cx="295141" cy="30038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91" name="直線コネクタ 90"/>
          <p:cNvCxnSpPr>
            <a:stCxn id="86" idx="6"/>
            <a:endCxn id="85" idx="1"/>
          </p:cNvCxnSpPr>
          <p:nvPr/>
        </p:nvCxnSpPr>
        <p:spPr bwMode="auto">
          <a:xfrm>
            <a:off x="3815578" y="4669194"/>
            <a:ext cx="6515" cy="53017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92" name="直線コネクタ 91"/>
          <p:cNvCxnSpPr>
            <a:stCxn id="104" idx="3"/>
            <a:endCxn id="86" idx="0"/>
          </p:cNvCxnSpPr>
          <p:nvPr/>
        </p:nvCxnSpPr>
        <p:spPr bwMode="auto">
          <a:xfrm flipH="1">
            <a:off x="3939986" y="4415384"/>
            <a:ext cx="292330" cy="9255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96" name="円/楕円 95"/>
          <p:cNvSpPr/>
          <p:nvPr/>
        </p:nvSpPr>
        <p:spPr>
          <a:xfrm>
            <a:off x="5972174" y="4127172"/>
            <a:ext cx="2053661" cy="1757646"/>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2" name="直線コネクタ 101"/>
          <p:cNvCxnSpPr>
            <a:stCxn id="71" idx="1"/>
            <a:endCxn id="84" idx="5"/>
          </p:cNvCxnSpPr>
          <p:nvPr/>
        </p:nvCxnSpPr>
        <p:spPr bwMode="auto">
          <a:xfrm flipH="1" flipV="1">
            <a:off x="934271" y="4832211"/>
            <a:ext cx="230614" cy="24496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03" name="円/楕円 102"/>
          <p:cNvSpPr/>
          <p:nvPr/>
        </p:nvSpPr>
        <p:spPr bwMode="auto">
          <a:xfrm>
            <a:off x="1407547" y="4487882"/>
            <a:ext cx="360000" cy="360000"/>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4" name="円/楕円 103"/>
          <p:cNvSpPr/>
          <p:nvPr/>
        </p:nvSpPr>
        <p:spPr bwMode="auto">
          <a:xfrm>
            <a:off x="4179595" y="4108105"/>
            <a:ext cx="360000" cy="360000"/>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5" name="円/楕円 104"/>
          <p:cNvSpPr/>
          <p:nvPr/>
        </p:nvSpPr>
        <p:spPr bwMode="auto">
          <a:xfrm>
            <a:off x="6673519" y="4633164"/>
            <a:ext cx="360000" cy="360000"/>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07" name="直線矢印コネクタ 106"/>
          <p:cNvCxnSpPr/>
          <p:nvPr/>
        </p:nvCxnSpPr>
        <p:spPr>
          <a:xfrm flipV="1">
            <a:off x="2725440" y="4192001"/>
            <a:ext cx="656711" cy="28115"/>
          </a:xfrm>
          <a:prstGeom prst="straightConnector1">
            <a:avLst/>
          </a:prstGeom>
          <a:ln w="5715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08" name="直線矢印コネクタ 107"/>
          <p:cNvCxnSpPr/>
          <p:nvPr/>
        </p:nvCxnSpPr>
        <p:spPr>
          <a:xfrm flipH="1" flipV="1">
            <a:off x="5413894" y="4381145"/>
            <a:ext cx="604049" cy="154442"/>
          </a:xfrm>
          <a:prstGeom prst="straightConnector1">
            <a:avLst/>
          </a:prstGeom>
          <a:ln w="5715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54" name="円/楕円 153"/>
          <p:cNvSpPr>
            <a:spLocks noChangeAspect="1"/>
          </p:cNvSpPr>
          <p:nvPr/>
        </p:nvSpPr>
        <p:spPr bwMode="auto">
          <a:xfrm>
            <a:off x="3059832" y="5977708"/>
            <a:ext cx="216000" cy="216000"/>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59" name="直線矢印コネクタ 158"/>
          <p:cNvCxnSpPr/>
          <p:nvPr/>
        </p:nvCxnSpPr>
        <p:spPr>
          <a:xfrm flipH="1">
            <a:off x="5186679" y="6325596"/>
            <a:ext cx="540000" cy="0"/>
          </a:xfrm>
          <a:prstGeom prst="straightConnector1">
            <a:avLst/>
          </a:prstGeom>
          <a:ln w="3810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4124024" y="5013176"/>
            <a:ext cx="895951" cy="307777"/>
          </a:xfrm>
          <a:prstGeom prst="rect">
            <a:avLst/>
          </a:prstGeom>
          <a:noFill/>
        </p:spPr>
        <p:txBody>
          <a:bodyPr wrap="none" rtlCol="0">
            <a:spAutoFit/>
          </a:bodyPr>
          <a:lstStyle/>
          <a:p>
            <a:r>
              <a:rPr kumimoji="1" lang="en-US" altLang="ja-JP" sz="1400" dirty="0" smtClean="0"/>
              <a:t>PAN ID 1</a:t>
            </a:r>
            <a:endParaRPr kumimoji="1" lang="ja-JP" altLang="en-US" sz="1400" dirty="0"/>
          </a:p>
        </p:txBody>
      </p:sp>
      <p:sp>
        <p:nvSpPr>
          <p:cNvPr id="84" name="円/楕円 83"/>
          <p:cNvSpPr/>
          <p:nvPr/>
        </p:nvSpPr>
        <p:spPr bwMode="auto">
          <a:xfrm>
            <a:off x="688420" y="4586360"/>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93" name="円/楕円 92"/>
          <p:cNvSpPr/>
          <p:nvPr/>
        </p:nvSpPr>
        <p:spPr>
          <a:xfrm>
            <a:off x="569885" y="3782363"/>
            <a:ext cx="2155555" cy="1944974"/>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5" name="円/楕円 94"/>
          <p:cNvSpPr/>
          <p:nvPr/>
        </p:nvSpPr>
        <p:spPr bwMode="auto">
          <a:xfrm>
            <a:off x="2234691" y="4186584"/>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32" name="直線コネクタ 31"/>
          <p:cNvCxnSpPr>
            <a:stCxn id="103" idx="7"/>
            <a:endCxn id="95" idx="2"/>
          </p:cNvCxnSpPr>
          <p:nvPr/>
        </p:nvCxnSpPr>
        <p:spPr bwMode="auto">
          <a:xfrm flipV="1">
            <a:off x="1714826" y="4330600"/>
            <a:ext cx="519865" cy="21000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98" name="円/楕円 97"/>
          <p:cNvSpPr/>
          <p:nvPr/>
        </p:nvSpPr>
        <p:spPr>
          <a:xfrm>
            <a:off x="3375861" y="3515828"/>
            <a:ext cx="1930684" cy="2073411"/>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9" name="テキスト ボックス 98"/>
          <p:cNvSpPr txBox="1"/>
          <p:nvPr/>
        </p:nvSpPr>
        <p:spPr>
          <a:xfrm>
            <a:off x="1447766" y="3910555"/>
            <a:ext cx="895951" cy="307777"/>
          </a:xfrm>
          <a:prstGeom prst="rect">
            <a:avLst/>
          </a:prstGeom>
          <a:noFill/>
        </p:spPr>
        <p:txBody>
          <a:bodyPr wrap="none" rtlCol="0">
            <a:spAutoFit/>
          </a:bodyPr>
          <a:lstStyle/>
          <a:p>
            <a:r>
              <a:rPr kumimoji="1" lang="en-US" altLang="ja-JP" sz="1400" dirty="0" smtClean="0"/>
              <a:t>PAN ID 2</a:t>
            </a:r>
            <a:endParaRPr kumimoji="1" lang="ja-JP" altLang="en-US" sz="1400" dirty="0"/>
          </a:p>
        </p:txBody>
      </p:sp>
      <p:sp>
        <p:nvSpPr>
          <p:cNvPr id="100" name="テキスト ボックス 99"/>
          <p:cNvSpPr txBox="1"/>
          <p:nvPr/>
        </p:nvSpPr>
        <p:spPr>
          <a:xfrm>
            <a:off x="6652779" y="5588837"/>
            <a:ext cx="895951" cy="307777"/>
          </a:xfrm>
          <a:prstGeom prst="rect">
            <a:avLst/>
          </a:prstGeom>
          <a:noFill/>
        </p:spPr>
        <p:txBody>
          <a:bodyPr wrap="none" rtlCol="0">
            <a:spAutoFit/>
          </a:bodyPr>
          <a:lstStyle/>
          <a:p>
            <a:r>
              <a:rPr kumimoji="1" lang="en-US" altLang="ja-JP" sz="1400" dirty="0" smtClean="0"/>
              <a:t>PAN ID 3</a:t>
            </a:r>
            <a:endParaRPr kumimoji="1" lang="ja-JP" altLang="en-US" sz="1400" dirty="0"/>
          </a:p>
        </p:txBody>
      </p:sp>
      <p:sp>
        <p:nvSpPr>
          <p:cNvPr id="115" name="円/楕円 114"/>
          <p:cNvSpPr/>
          <p:nvPr/>
        </p:nvSpPr>
        <p:spPr bwMode="auto">
          <a:xfrm>
            <a:off x="6804248" y="5373216"/>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16" name="直線コネクタ 115"/>
          <p:cNvCxnSpPr>
            <a:stCxn id="105" idx="4"/>
            <a:endCxn id="115" idx="1"/>
          </p:cNvCxnSpPr>
          <p:nvPr/>
        </p:nvCxnSpPr>
        <p:spPr bwMode="auto">
          <a:xfrm flipH="1">
            <a:off x="6846429" y="4993164"/>
            <a:ext cx="7090" cy="42223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36" name="円/楕円 135"/>
          <p:cNvSpPr/>
          <p:nvPr/>
        </p:nvSpPr>
        <p:spPr bwMode="auto">
          <a:xfrm>
            <a:off x="8604448" y="2924944"/>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37" name="円/楕円 136"/>
          <p:cNvSpPr/>
          <p:nvPr/>
        </p:nvSpPr>
        <p:spPr bwMode="auto">
          <a:xfrm>
            <a:off x="7655417" y="2659528"/>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38" name="直線コネクタ 137"/>
          <p:cNvCxnSpPr>
            <a:stCxn id="143" idx="1"/>
            <a:endCxn id="137" idx="4"/>
          </p:cNvCxnSpPr>
          <p:nvPr/>
        </p:nvCxnSpPr>
        <p:spPr bwMode="auto">
          <a:xfrm flipH="1" flipV="1">
            <a:off x="7799433" y="2947560"/>
            <a:ext cx="101402" cy="27053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39" name="直線コネクタ 138"/>
          <p:cNvCxnSpPr>
            <a:stCxn id="143" idx="6"/>
            <a:endCxn id="136" idx="2"/>
          </p:cNvCxnSpPr>
          <p:nvPr/>
        </p:nvCxnSpPr>
        <p:spPr bwMode="auto">
          <a:xfrm flipV="1">
            <a:off x="8208114" y="3068960"/>
            <a:ext cx="396334" cy="27641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40" name="直線コネクタ 139"/>
          <p:cNvCxnSpPr>
            <a:stCxn id="143" idx="3"/>
            <a:endCxn id="64" idx="7"/>
          </p:cNvCxnSpPr>
          <p:nvPr/>
        </p:nvCxnSpPr>
        <p:spPr bwMode="auto">
          <a:xfrm flipH="1">
            <a:off x="7157597" y="3472653"/>
            <a:ext cx="743238" cy="76386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43" name="円/楕円 142"/>
          <p:cNvSpPr/>
          <p:nvPr/>
        </p:nvSpPr>
        <p:spPr bwMode="auto">
          <a:xfrm>
            <a:off x="7848114" y="3165374"/>
            <a:ext cx="360000" cy="360000"/>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5" name="テキスト ボックス 144"/>
          <p:cNvSpPr txBox="1"/>
          <p:nvPr/>
        </p:nvSpPr>
        <p:spPr>
          <a:xfrm>
            <a:off x="7900835" y="2639783"/>
            <a:ext cx="895951" cy="307777"/>
          </a:xfrm>
          <a:prstGeom prst="rect">
            <a:avLst/>
          </a:prstGeom>
          <a:noFill/>
        </p:spPr>
        <p:txBody>
          <a:bodyPr wrap="none" rtlCol="0">
            <a:spAutoFit/>
          </a:bodyPr>
          <a:lstStyle/>
          <a:p>
            <a:r>
              <a:rPr kumimoji="1" lang="en-US" altLang="ja-JP" sz="1400" dirty="0" smtClean="0"/>
              <a:t>PAN ID 4</a:t>
            </a:r>
            <a:endParaRPr kumimoji="1" lang="ja-JP" altLang="en-US" sz="1400" dirty="0"/>
          </a:p>
        </p:txBody>
      </p:sp>
      <p:sp>
        <p:nvSpPr>
          <p:cNvPr id="146" name="円/楕円 145"/>
          <p:cNvSpPr/>
          <p:nvPr/>
        </p:nvSpPr>
        <p:spPr bwMode="auto">
          <a:xfrm>
            <a:off x="8244408" y="3717032"/>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47" name="直線コネクタ 146"/>
          <p:cNvCxnSpPr>
            <a:stCxn id="143" idx="4"/>
            <a:endCxn id="146" idx="1"/>
          </p:cNvCxnSpPr>
          <p:nvPr/>
        </p:nvCxnSpPr>
        <p:spPr bwMode="auto">
          <a:xfrm>
            <a:off x="8028114" y="3525374"/>
            <a:ext cx="258475" cy="2338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62" name="円/楕円 161"/>
          <p:cNvSpPr/>
          <p:nvPr/>
        </p:nvSpPr>
        <p:spPr>
          <a:xfrm>
            <a:off x="7500392" y="2432531"/>
            <a:ext cx="1464096" cy="1572533"/>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1" name="直線矢印コネクタ 100"/>
          <p:cNvCxnSpPr/>
          <p:nvPr/>
        </p:nvCxnSpPr>
        <p:spPr>
          <a:xfrm flipH="1">
            <a:off x="7049041" y="3719454"/>
            <a:ext cx="393411" cy="366811"/>
          </a:xfrm>
          <a:prstGeom prst="straightConnector1">
            <a:avLst/>
          </a:prstGeom>
          <a:ln w="5715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2" name="直線矢印コネクタ 111"/>
          <p:cNvCxnSpPr/>
          <p:nvPr/>
        </p:nvCxnSpPr>
        <p:spPr>
          <a:xfrm flipV="1">
            <a:off x="2751088" y="4478194"/>
            <a:ext cx="600071" cy="9688"/>
          </a:xfrm>
          <a:prstGeom prst="straightConnector1">
            <a:avLst/>
          </a:prstGeom>
          <a:ln w="5715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3" name="直線矢印コネクタ 112"/>
          <p:cNvCxnSpPr/>
          <p:nvPr/>
        </p:nvCxnSpPr>
        <p:spPr>
          <a:xfrm flipH="1" flipV="1">
            <a:off x="5369060" y="4708635"/>
            <a:ext cx="561649" cy="127844"/>
          </a:xfrm>
          <a:prstGeom prst="straightConnector1">
            <a:avLst/>
          </a:prstGeom>
          <a:ln w="5715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4" name="直線矢印コネクタ 113"/>
          <p:cNvCxnSpPr/>
          <p:nvPr/>
        </p:nvCxnSpPr>
        <p:spPr>
          <a:xfrm flipH="1">
            <a:off x="7381087" y="3782362"/>
            <a:ext cx="392269" cy="359354"/>
          </a:xfrm>
          <a:prstGeom prst="straightConnector1">
            <a:avLst/>
          </a:prstGeom>
          <a:ln w="5715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7" name="直線矢印コネクタ 116"/>
          <p:cNvCxnSpPr/>
          <p:nvPr/>
        </p:nvCxnSpPr>
        <p:spPr>
          <a:xfrm>
            <a:off x="5194863" y="6081472"/>
            <a:ext cx="540000" cy="0"/>
          </a:xfrm>
          <a:prstGeom prst="straightConnector1">
            <a:avLst/>
          </a:prstGeom>
          <a:ln w="3810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19" name="テキスト ボックス 118"/>
          <p:cNvSpPr txBox="1"/>
          <p:nvPr/>
        </p:nvSpPr>
        <p:spPr>
          <a:xfrm>
            <a:off x="5762743" y="6157875"/>
            <a:ext cx="2193633" cy="307777"/>
          </a:xfrm>
          <a:prstGeom prst="rect">
            <a:avLst/>
          </a:prstGeom>
          <a:noFill/>
        </p:spPr>
        <p:txBody>
          <a:bodyPr wrap="square" rtlCol="0">
            <a:spAutoFit/>
          </a:bodyPr>
          <a:lstStyle/>
          <a:p>
            <a:r>
              <a:rPr kumimoji="1" lang="en-US" altLang="ja-JP" sz="1400" dirty="0" smtClean="0"/>
              <a:t>SRM Information Response</a:t>
            </a:r>
            <a:endParaRPr kumimoji="1" lang="ja-JP" altLang="en-US" sz="1400" dirty="0"/>
          </a:p>
        </p:txBody>
      </p:sp>
      <p:sp>
        <p:nvSpPr>
          <p:cNvPr id="120" name="テキスト ボックス 119"/>
          <p:cNvSpPr txBox="1"/>
          <p:nvPr/>
        </p:nvSpPr>
        <p:spPr>
          <a:xfrm>
            <a:off x="5762743" y="5927231"/>
            <a:ext cx="2147626" cy="307777"/>
          </a:xfrm>
          <a:prstGeom prst="rect">
            <a:avLst/>
          </a:prstGeom>
          <a:noFill/>
        </p:spPr>
        <p:txBody>
          <a:bodyPr wrap="square" rtlCol="0">
            <a:spAutoFit/>
          </a:bodyPr>
          <a:lstStyle/>
          <a:p>
            <a:r>
              <a:rPr kumimoji="1" lang="en-US" altLang="ja-JP" sz="1400" dirty="0" smtClean="0"/>
              <a:t>SRM Information Request</a:t>
            </a:r>
            <a:endParaRPr kumimoji="1" lang="ja-JP" altLang="en-US" sz="1400" dirty="0"/>
          </a:p>
        </p:txBody>
      </p:sp>
      <p:sp>
        <p:nvSpPr>
          <p:cNvPr id="155" name="コンテンツ プレースホルダー 2"/>
          <p:cNvSpPr txBox="1">
            <a:spLocks/>
          </p:cNvSpPr>
          <p:nvPr/>
        </p:nvSpPr>
        <p:spPr>
          <a:xfrm>
            <a:off x="229401" y="1700808"/>
            <a:ext cx="8663079" cy="1447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t>Each PAN Coordinator collect SRM information from device.</a:t>
            </a:r>
          </a:p>
          <a:p>
            <a:pPr lvl="1"/>
            <a:r>
              <a:rPr lang="en-US" altLang="ja-JP" sz="1800" kern="0" dirty="0" smtClean="0"/>
              <a:t>RFD should forward SRM information</a:t>
            </a:r>
          </a:p>
          <a:p>
            <a:r>
              <a:rPr lang="en-US" altLang="ja-JP" sz="2400" kern="0" dirty="0" smtClean="0"/>
              <a:t>The SRM information should include PAN ID.</a:t>
            </a:r>
            <a:endParaRPr lang="ja-JP" altLang="en-US" sz="2400" kern="0" dirty="0"/>
          </a:p>
        </p:txBody>
      </p:sp>
      <p:sp>
        <p:nvSpPr>
          <p:cNvPr id="204" name="テキスト ボックス 203"/>
          <p:cNvSpPr txBox="1"/>
          <p:nvPr/>
        </p:nvSpPr>
        <p:spPr>
          <a:xfrm>
            <a:off x="3268404" y="6202130"/>
            <a:ext cx="1751532" cy="297517"/>
          </a:xfrm>
          <a:prstGeom prst="rect">
            <a:avLst/>
          </a:prstGeom>
          <a:noFill/>
        </p:spPr>
        <p:txBody>
          <a:bodyPr wrap="square" rtlCol="0">
            <a:spAutoFit/>
          </a:bodyPr>
          <a:lstStyle/>
          <a:p>
            <a:pPr>
              <a:lnSpc>
                <a:spcPts val="1600"/>
              </a:lnSpc>
            </a:pPr>
            <a:r>
              <a:rPr lang="en-US" altLang="ja-JP" sz="1400" dirty="0" smtClean="0"/>
              <a:t>802.15.4</a:t>
            </a:r>
            <a:r>
              <a:rPr lang="en-US" altLang="ja-JP" sz="1400" dirty="0"/>
              <a:t> </a:t>
            </a:r>
            <a:r>
              <a:rPr lang="en-US" altLang="ja-JP" sz="1400" dirty="0" smtClean="0"/>
              <a:t>Device</a:t>
            </a:r>
            <a:endParaRPr lang="ja-JP" altLang="en-US" sz="1400" dirty="0"/>
          </a:p>
        </p:txBody>
      </p:sp>
      <p:sp>
        <p:nvSpPr>
          <p:cNvPr id="205" name="円/楕円 204"/>
          <p:cNvSpPr>
            <a:spLocks noChangeAspect="1"/>
          </p:cNvSpPr>
          <p:nvPr/>
        </p:nvSpPr>
        <p:spPr bwMode="auto">
          <a:xfrm>
            <a:off x="3059832" y="6242889"/>
            <a:ext cx="216000" cy="216000"/>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21" name="直線矢印コネクタ 120"/>
          <p:cNvCxnSpPr/>
          <p:nvPr/>
        </p:nvCxnSpPr>
        <p:spPr>
          <a:xfrm flipH="1" flipV="1">
            <a:off x="4572000" y="4437112"/>
            <a:ext cx="216024" cy="216024"/>
          </a:xfrm>
          <a:prstGeom prst="straightConnector1">
            <a:avLst/>
          </a:prstGeom>
          <a:ln w="1905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2" name="直線矢印コネクタ 121"/>
          <p:cNvCxnSpPr/>
          <p:nvPr/>
        </p:nvCxnSpPr>
        <p:spPr>
          <a:xfrm flipH="1" flipV="1">
            <a:off x="4467212" y="4509120"/>
            <a:ext cx="209576" cy="216042"/>
          </a:xfrm>
          <a:prstGeom prst="straightConnector1">
            <a:avLst/>
          </a:prstGeom>
          <a:ln w="1905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23" name="テキスト ボックス 122"/>
          <p:cNvSpPr txBox="1"/>
          <p:nvPr/>
        </p:nvSpPr>
        <p:spPr>
          <a:xfrm>
            <a:off x="229401" y="5936949"/>
            <a:ext cx="2821722" cy="502702"/>
          </a:xfrm>
          <a:prstGeom prst="rect">
            <a:avLst/>
          </a:prstGeom>
          <a:noFill/>
        </p:spPr>
        <p:txBody>
          <a:bodyPr wrap="square" rtlCol="0">
            <a:spAutoFit/>
          </a:bodyPr>
          <a:lstStyle/>
          <a:p>
            <a:pPr>
              <a:lnSpc>
                <a:spcPts val="1600"/>
              </a:lnSpc>
            </a:pPr>
            <a:r>
              <a:rPr lang="en-US" altLang="ja-JP" sz="1400" dirty="0" smtClean="0"/>
              <a:t>SRME:SRM Entity</a:t>
            </a:r>
          </a:p>
          <a:p>
            <a:pPr>
              <a:lnSpc>
                <a:spcPts val="1600"/>
              </a:lnSpc>
            </a:pPr>
            <a:r>
              <a:rPr lang="en-US" altLang="ja-JP" sz="1400" dirty="0" smtClean="0"/>
              <a:t>RFD: Reduced-function </a:t>
            </a:r>
            <a:r>
              <a:rPr lang="en-US" altLang="ja-JP" sz="1400" dirty="0"/>
              <a:t>device</a:t>
            </a:r>
            <a:endParaRPr lang="ja-JP" altLang="en-US" sz="1400" dirty="0"/>
          </a:p>
        </p:txBody>
      </p:sp>
      <p:pic>
        <p:nvPicPr>
          <p:cNvPr id="18435" name="Picture 3"/>
          <p:cNvPicPr>
            <a:picLocks noChangeAspect="1" noChangeArrowheads="1"/>
          </p:cNvPicPr>
          <p:nvPr/>
        </p:nvPicPr>
        <p:blipFill>
          <a:blip r:embed="rId3" cstate="print"/>
          <a:srcRect/>
          <a:stretch>
            <a:fillRect/>
          </a:stretch>
        </p:blipFill>
        <p:spPr bwMode="auto">
          <a:xfrm rot="7584765">
            <a:off x="1254397" y="4114818"/>
            <a:ext cx="352425" cy="523875"/>
          </a:xfrm>
          <a:prstGeom prst="rect">
            <a:avLst/>
          </a:prstGeom>
          <a:noFill/>
          <a:ln w="9525">
            <a:noFill/>
            <a:miter lim="800000"/>
            <a:headEnd/>
            <a:tailEnd/>
          </a:ln>
          <a:effectLst/>
        </p:spPr>
      </p:pic>
      <p:pic>
        <p:nvPicPr>
          <p:cNvPr id="18436" name="Picture 4"/>
          <p:cNvPicPr>
            <a:picLocks noChangeAspect="1" noChangeArrowheads="1"/>
          </p:cNvPicPr>
          <p:nvPr/>
        </p:nvPicPr>
        <p:blipFill>
          <a:blip r:embed="rId4" cstate="print"/>
          <a:srcRect/>
          <a:stretch>
            <a:fillRect/>
          </a:stretch>
        </p:blipFill>
        <p:spPr bwMode="auto">
          <a:xfrm rot="1457859">
            <a:off x="1259632" y="4653136"/>
            <a:ext cx="352425" cy="523875"/>
          </a:xfrm>
          <a:prstGeom prst="rect">
            <a:avLst/>
          </a:prstGeom>
          <a:noFill/>
          <a:ln w="9525">
            <a:noFill/>
            <a:miter lim="800000"/>
            <a:headEnd/>
            <a:tailEnd/>
          </a:ln>
          <a:effectLst/>
        </p:spPr>
      </p:pic>
      <p:pic>
        <p:nvPicPr>
          <p:cNvPr id="163" name="Picture 4"/>
          <p:cNvPicPr>
            <a:picLocks noChangeAspect="1" noChangeArrowheads="1"/>
          </p:cNvPicPr>
          <p:nvPr/>
        </p:nvPicPr>
        <p:blipFill>
          <a:blip r:embed="rId4" cstate="print"/>
          <a:srcRect/>
          <a:stretch>
            <a:fillRect/>
          </a:stretch>
        </p:blipFill>
        <p:spPr bwMode="auto">
          <a:xfrm rot="19828264">
            <a:off x="1677864" y="4775662"/>
            <a:ext cx="352425" cy="523875"/>
          </a:xfrm>
          <a:prstGeom prst="rect">
            <a:avLst/>
          </a:prstGeom>
          <a:noFill/>
          <a:ln w="9525">
            <a:noFill/>
            <a:miter lim="800000"/>
            <a:headEnd/>
            <a:tailEnd/>
          </a:ln>
          <a:effectLst/>
        </p:spPr>
      </p:pic>
      <p:pic>
        <p:nvPicPr>
          <p:cNvPr id="164" name="Picture 4"/>
          <p:cNvPicPr>
            <a:picLocks noChangeAspect="1" noChangeArrowheads="1"/>
          </p:cNvPicPr>
          <p:nvPr/>
        </p:nvPicPr>
        <p:blipFill>
          <a:blip r:embed="rId4" cstate="print"/>
          <a:srcRect/>
          <a:stretch>
            <a:fillRect/>
          </a:stretch>
        </p:blipFill>
        <p:spPr bwMode="auto">
          <a:xfrm rot="14557213">
            <a:off x="1711844" y="4198385"/>
            <a:ext cx="352425" cy="523875"/>
          </a:xfrm>
          <a:prstGeom prst="rect">
            <a:avLst/>
          </a:prstGeom>
          <a:noFill/>
          <a:ln w="9525">
            <a:noFill/>
            <a:miter lim="800000"/>
            <a:headEnd/>
            <a:tailEnd/>
          </a:ln>
          <a:effectLst/>
        </p:spPr>
      </p:pic>
      <p:pic>
        <p:nvPicPr>
          <p:cNvPr id="165" name="Picture 4"/>
          <p:cNvPicPr>
            <a:picLocks noChangeAspect="1" noChangeArrowheads="1"/>
          </p:cNvPicPr>
          <p:nvPr/>
        </p:nvPicPr>
        <p:blipFill>
          <a:blip r:embed="rId4" cstate="print"/>
          <a:srcRect/>
          <a:stretch>
            <a:fillRect/>
          </a:stretch>
        </p:blipFill>
        <p:spPr bwMode="auto">
          <a:xfrm rot="17481779">
            <a:off x="1855861" y="4486417"/>
            <a:ext cx="352425" cy="523875"/>
          </a:xfrm>
          <a:prstGeom prst="rect">
            <a:avLst/>
          </a:prstGeom>
          <a:noFill/>
          <a:ln w="9525">
            <a:noFill/>
            <a:miter lim="800000"/>
            <a:headEnd/>
            <a:tailEnd/>
          </a:ln>
          <a:effectLst/>
        </p:spPr>
      </p:pic>
      <p:pic>
        <p:nvPicPr>
          <p:cNvPr id="18437" name="Picture 5"/>
          <p:cNvPicPr>
            <a:picLocks noChangeAspect="1" noChangeArrowheads="1"/>
          </p:cNvPicPr>
          <p:nvPr/>
        </p:nvPicPr>
        <p:blipFill>
          <a:blip r:embed="rId5" cstate="print"/>
          <a:srcRect/>
          <a:stretch>
            <a:fillRect/>
          </a:stretch>
        </p:blipFill>
        <p:spPr bwMode="auto">
          <a:xfrm rot="18297912">
            <a:off x="8098436" y="2924658"/>
            <a:ext cx="628650" cy="533400"/>
          </a:xfrm>
          <a:prstGeom prst="rect">
            <a:avLst/>
          </a:prstGeom>
          <a:noFill/>
          <a:ln w="9525">
            <a:noFill/>
            <a:miter lim="800000"/>
            <a:headEnd/>
            <a:tailEnd/>
          </a:ln>
          <a:effectLst/>
        </p:spPr>
      </p:pic>
      <p:pic>
        <p:nvPicPr>
          <p:cNvPr id="168" name="Picture 5"/>
          <p:cNvPicPr>
            <a:picLocks noChangeAspect="1" noChangeArrowheads="1"/>
          </p:cNvPicPr>
          <p:nvPr/>
        </p:nvPicPr>
        <p:blipFill>
          <a:blip r:embed="rId5" cstate="print"/>
          <a:srcRect/>
          <a:stretch>
            <a:fillRect/>
          </a:stretch>
        </p:blipFill>
        <p:spPr bwMode="auto">
          <a:xfrm rot="7146651">
            <a:off x="6246462" y="4798488"/>
            <a:ext cx="628650" cy="533400"/>
          </a:xfrm>
          <a:prstGeom prst="rect">
            <a:avLst/>
          </a:prstGeom>
          <a:noFill/>
          <a:ln w="9525">
            <a:noFill/>
            <a:miter lim="800000"/>
            <a:headEnd/>
            <a:tailEnd/>
          </a:ln>
          <a:effectLst/>
        </p:spPr>
      </p:pic>
      <p:pic>
        <p:nvPicPr>
          <p:cNvPr id="18438" name="Picture 6"/>
          <p:cNvPicPr>
            <a:picLocks noChangeAspect="1" noChangeArrowheads="1"/>
          </p:cNvPicPr>
          <p:nvPr/>
        </p:nvPicPr>
        <p:blipFill>
          <a:blip r:embed="rId4" cstate="print"/>
          <a:srcRect/>
          <a:stretch>
            <a:fillRect/>
          </a:stretch>
        </p:blipFill>
        <p:spPr bwMode="auto">
          <a:xfrm>
            <a:off x="3635896" y="4725144"/>
            <a:ext cx="352425" cy="523875"/>
          </a:xfrm>
          <a:prstGeom prst="rect">
            <a:avLst/>
          </a:prstGeom>
          <a:noFill/>
          <a:ln w="9525">
            <a:noFill/>
            <a:miter lim="800000"/>
            <a:headEnd/>
            <a:tailEnd/>
          </a:ln>
          <a:effectLst/>
        </p:spPr>
      </p:pic>
      <p:pic>
        <p:nvPicPr>
          <p:cNvPr id="173" name="Picture 4"/>
          <p:cNvPicPr>
            <a:picLocks noChangeAspect="1" noChangeArrowheads="1"/>
          </p:cNvPicPr>
          <p:nvPr/>
        </p:nvPicPr>
        <p:blipFill>
          <a:blip r:embed="rId4" cstate="print"/>
          <a:srcRect/>
          <a:stretch>
            <a:fillRect/>
          </a:stretch>
        </p:blipFill>
        <p:spPr bwMode="auto">
          <a:xfrm rot="8433373">
            <a:off x="881858" y="4705430"/>
            <a:ext cx="352425" cy="523875"/>
          </a:xfrm>
          <a:prstGeom prst="rect">
            <a:avLst/>
          </a:prstGeom>
          <a:noFill/>
          <a:ln w="9525">
            <a:noFill/>
            <a:miter lim="800000"/>
            <a:headEnd/>
            <a:tailEnd/>
          </a:ln>
          <a:effectLst/>
        </p:spPr>
      </p:pic>
      <p:pic>
        <p:nvPicPr>
          <p:cNvPr id="18439" name="Picture 7"/>
          <p:cNvPicPr>
            <a:picLocks noChangeAspect="1" noChangeArrowheads="1"/>
          </p:cNvPicPr>
          <p:nvPr/>
        </p:nvPicPr>
        <p:blipFill>
          <a:blip r:embed="rId6" cstate="print"/>
          <a:srcRect/>
          <a:stretch>
            <a:fillRect/>
          </a:stretch>
        </p:blipFill>
        <p:spPr bwMode="auto">
          <a:xfrm rot="17615998">
            <a:off x="7087742" y="4828090"/>
            <a:ext cx="352425" cy="523875"/>
          </a:xfrm>
          <a:prstGeom prst="rect">
            <a:avLst/>
          </a:prstGeom>
          <a:noFill/>
          <a:ln w="9525">
            <a:noFill/>
            <a:miter lim="800000"/>
            <a:headEnd/>
            <a:tailEnd/>
          </a:ln>
          <a:effectLst/>
        </p:spPr>
      </p:pic>
      <p:pic>
        <p:nvPicPr>
          <p:cNvPr id="180" name="Picture 6"/>
          <p:cNvPicPr>
            <a:picLocks noChangeAspect="1" noChangeArrowheads="1"/>
          </p:cNvPicPr>
          <p:nvPr/>
        </p:nvPicPr>
        <p:blipFill>
          <a:blip r:embed="rId4" cstate="print"/>
          <a:srcRect/>
          <a:stretch>
            <a:fillRect/>
          </a:stretch>
        </p:blipFill>
        <p:spPr bwMode="auto">
          <a:xfrm>
            <a:off x="6660232" y="5013176"/>
            <a:ext cx="352425" cy="523875"/>
          </a:xfrm>
          <a:prstGeom prst="rect">
            <a:avLst/>
          </a:prstGeom>
          <a:noFill/>
          <a:ln w="9525">
            <a:noFill/>
            <a:miter lim="800000"/>
            <a:headEnd/>
            <a:tailEnd/>
          </a:ln>
          <a:effectLst/>
        </p:spPr>
      </p:pic>
      <p:pic>
        <p:nvPicPr>
          <p:cNvPr id="184" name="Picture 4"/>
          <p:cNvPicPr>
            <a:picLocks noChangeAspect="1" noChangeArrowheads="1"/>
          </p:cNvPicPr>
          <p:nvPr/>
        </p:nvPicPr>
        <p:blipFill>
          <a:blip r:embed="rId4" cstate="print"/>
          <a:srcRect/>
          <a:stretch>
            <a:fillRect/>
          </a:stretch>
        </p:blipFill>
        <p:spPr bwMode="auto">
          <a:xfrm rot="4651927">
            <a:off x="3897503" y="4234599"/>
            <a:ext cx="352425" cy="523875"/>
          </a:xfrm>
          <a:prstGeom prst="rect">
            <a:avLst/>
          </a:prstGeom>
          <a:noFill/>
          <a:ln w="9525">
            <a:noFill/>
            <a:miter lim="800000"/>
            <a:headEnd/>
            <a:tailEnd/>
          </a:ln>
          <a:effectLst/>
        </p:spPr>
      </p:pic>
      <p:pic>
        <p:nvPicPr>
          <p:cNvPr id="185" name="Picture 5"/>
          <p:cNvPicPr>
            <a:picLocks noChangeAspect="1" noChangeArrowheads="1"/>
          </p:cNvPicPr>
          <p:nvPr/>
        </p:nvPicPr>
        <p:blipFill>
          <a:blip r:embed="rId5" cstate="print"/>
          <a:srcRect/>
          <a:stretch>
            <a:fillRect/>
          </a:stretch>
        </p:blipFill>
        <p:spPr bwMode="auto">
          <a:xfrm rot="13397107">
            <a:off x="7549666" y="2751871"/>
            <a:ext cx="628650" cy="533400"/>
          </a:xfrm>
          <a:prstGeom prst="rect">
            <a:avLst/>
          </a:prstGeom>
          <a:noFill/>
          <a:ln w="9525">
            <a:noFill/>
            <a:miter lim="800000"/>
            <a:headEnd/>
            <a:tailEnd/>
          </a:ln>
          <a:effectLst/>
        </p:spPr>
      </p:pic>
      <p:pic>
        <p:nvPicPr>
          <p:cNvPr id="187" name="Picture 5"/>
          <p:cNvPicPr>
            <a:picLocks noChangeAspect="1" noChangeArrowheads="1"/>
          </p:cNvPicPr>
          <p:nvPr/>
        </p:nvPicPr>
        <p:blipFill>
          <a:blip r:embed="rId5" cstate="print"/>
          <a:srcRect/>
          <a:stretch>
            <a:fillRect/>
          </a:stretch>
        </p:blipFill>
        <p:spPr bwMode="auto">
          <a:xfrm rot="12041644">
            <a:off x="7829824" y="3378853"/>
            <a:ext cx="628650" cy="533400"/>
          </a:xfrm>
          <a:prstGeom prst="rect">
            <a:avLst/>
          </a:prstGeom>
          <a:noFill/>
          <a:ln w="9525">
            <a:noFill/>
            <a:miter lim="800000"/>
            <a:headEnd/>
            <a:tailEnd/>
          </a:ln>
          <a:effectLst/>
        </p:spPr>
      </p:pic>
      <p:pic>
        <p:nvPicPr>
          <p:cNvPr id="188" name="Picture 7"/>
          <p:cNvPicPr>
            <a:picLocks noChangeAspect="1" noChangeArrowheads="1"/>
          </p:cNvPicPr>
          <p:nvPr/>
        </p:nvPicPr>
        <p:blipFill>
          <a:blip r:embed="rId6" cstate="print"/>
          <a:srcRect/>
          <a:stretch>
            <a:fillRect/>
          </a:stretch>
        </p:blipFill>
        <p:spPr bwMode="auto">
          <a:xfrm rot="15625158">
            <a:off x="7082628" y="4513523"/>
            <a:ext cx="352425" cy="523875"/>
          </a:xfrm>
          <a:prstGeom prst="rect">
            <a:avLst/>
          </a:prstGeom>
          <a:noFill/>
          <a:ln w="9525">
            <a:noFill/>
            <a:miter lim="800000"/>
            <a:headEnd/>
            <a:tailEnd/>
          </a:ln>
          <a:effectLst/>
        </p:spPr>
      </p:pic>
      <p:pic>
        <p:nvPicPr>
          <p:cNvPr id="189" name="Picture 7"/>
          <p:cNvPicPr>
            <a:picLocks noChangeAspect="1" noChangeArrowheads="1"/>
          </p:cNvPicPr>
          <p:nvPr/>
        </p:nvPicPr>
        <p:blipFill>
          <a:blip r:embed="rId6" cstate="print"/>
          <a:srcRect/>
          <a:stretch>
            <a:fillRect/>
          </a:stretch>
        </p:blipFill>
        <p:spPr bwMode="auto">
          <a:xfrm rot="12525502">
            <a:off x="6699624" y="4248510"/>
            <a:ext cx="352425" cy="523875"/>
          </a:xfrm>
          <a:prstGeom prst="rect">
            <a:avLst/>
          </a:prstGeom>
          <a:noFill/>
          <a:ln w="9525">
            <a:noFill/>
            <a:miter lim="800000"/>
            <a:headEnd/>
            <a:tailEnd/>
          </a:ln>
          <a:effectLst/>
        </p:spPr>
      </p:pic>
      <p:pic>
        <p:nvPicPr>
          <p:cNvPr id="18440" name="Picture 8"/>
          <p:cNvPicPr>
            <a:picLocks noChangeAspect="1" noChangeArrowheads="1"/>
          </p:cNvPicPr>
          <p:nvPr/>
        </p:nvPicPr>
        <p:blipFill>
          <a:blip r:embed="rId7" cstate="print"/>
          <a:srcRect/>
          <a:stretch>
            <a:fillRect/>
          </a:stretch>
        </p:blipFill>
        <p:spPr bwMode="auto">
          <a:xfrm rot="17575925">
            <a:off x="4254563" y="3778862"/>
            <a:ext cx="581025" cy="4381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SRM PIB</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14604D76-8EE2-4E9D-BCD2-9193E59630B2}" type="slidenum">
              <a:rPr lang="en-US" altLang="ja-JP" smtClean="0"/>
              <a:pPr>
                <a:defRPr/>
              </a:pPr>
              <a:t>4</a:t>
            </a:fld>
            <a:endParaRPr lang="en-US" altLang="ja-JP"/>
          </a:p>
        </p:txBody>
      </p:sp>
      <p:graphicFrame>
        <p:nvGraphicFramePr>
          <p:cNvPr id="7" name="表 6"/>
          <p:cNvGraphicFramePr>
            <a:graphicFrameLocks noGrp="1"/>
          </p:cNvGraphicFramePr>
          <p:nvPr>
            <p:extLst>
              <p:ext uri="{D42A27DB-BD31-4B8C-83A1-F6EECF244321}">
                <p14:modId xmlns:p14="http://schemas.microsoft.com/office/powerpoint/2010/main" xmlns="" val="2933423277"/>
              </p:ext>
            </p:extLst>
          </p:nvPr>
        </p:nvGraphicFramePr>
        <p:xfrm>
          <a:off x="251520" y="3526269"/>
          <a:ext cx="8352000" cy="900000"/>
        </p:xfrm>
        <a:graphic>
          <a:graphicData uri="http://schemas.openxmlformats.org/drawingml/2006/table">
            <a:tbl>
              <a:tblPr firstRow="1" bandRow="1">
                <a:tableStyleId>{5940675A-B579-460E-94D1-54222C63F5DA}</a:tableStyleId>
              </a:tblPr>
              <a:tblGrid>
                <a:gridCol w="1800000"/>
                <a:gridCol w="1008000"/>
                <a:gridCol w="1296000"/>
                <a:gridCol w="3240000"/>
                <a:gridCol w="1008000"/>
              </a:tblGrid>
              <a:tr h="360000">
                <a:tc>
                  <a:txBody>
                    <a:bodyPr/>
                    <a:lstStyle/>
                    <a:p>
                      <a:r>
                        <a:rPr kumimoji="1" lang="en-US" altLang="ja-JP" sz="1400" u="none" strike="noStrike" kern="1200" baseline="0" dirty="0" smtClean="0"/>
                        <a:t>Attribute</a:t>
                      </a:r>
                      <a:endParaRPr kumimoji="1" lang="ja-JP" altLang="en-US" sz="1400" dirty="0"/>
                    </a:p>
                  </a:txBody>
                  <a:tcPr/>
                </a:tc>
                <a:tc>
                  <a:txBody>
                    <a:bodyPr/>
                    <a:lstStyle/>
                    <a:p>
                      <a:r>
                        <a:rPr kumimoji="1" lang="en-US" altLang="ja-JP" sz="1400" u="none" strike="noStrike" kern="1200" baseline="0" dirty="0" smtClean="0"/>
                        <a:t>Type</a:t>
                      </a:r>
                      <a:endParaRPr kumimoji="1" lang="ja-JP" altLang="en-US" sz="1400" dirty="0"/>
                    </a:p>
                  </a:txBody>
                  <a:tcPr/>
                </a:tc>
                <a:tc>
                  <a:txBody>
                    <a:bodyPr/>
                    <a:lstStyle/>
                    <a:p>
                      <a:r>
                        <a:rPr kumimoji="1" lang="en-US" altLang="ja-JP" sz="1400" dirty="0" smtClean="0"/>
                        <a:t>Range</a:t>
                      </a:r>
                      <a:endParaRPr kumimoji="1" lang="ja-JP" altLang="en-US" sz="1400" dirty="0"/>
                    </a:p>
                  </a:txBody>
                  <a:tcPr/>
                </a:tc>
                <a:tc>
                  <a:txBody>
                    <a:bodyPr/>
                    <a:lstStyle/>
                    <a:p>
                      <a:r>
                        <a:rPr kumimoji="1" lang="en-US" altLang="ja-JP" sz="1400" u="none" strike="noStrike" kern="1200" baseline="0" dirty="0" smtClean="0"/>
                        <a:t>Description</a:t>
                      </a:r>
                      <a:endParaRPr kumimoji="1" lang="ja-JP" altLang="en-US" sz="1400" dirty="0"/>
                    </a:p>
                  </a:txBody>
                  <a:tcPr/>
                </a:tc>
                <a:tc>
                  <a:txBody>
                    <a:bodyPr/>
                    <a:lstStyle/>
                    <a:p>
                      <a:r>
                        <a:rPr kumimoji="1" lang="en-US" altLang="ja-JP" sz="1400" u="none" strike="noStrike" kern="1200" baseline="0" dirty="0" smtClean="0"/>
                        <a:t>Default</a:t>
                      </a:r>
                      <a:endParaRPr kumimoji="1" lang="ja-JP" altLang="en-US" sz="1400" dirty="0"/>
                    </a:p>
                  </a:txBody>
                  <a:tcPr/>
                </a:tc>
              </a:tr>
              <a:tr h="540000">
                <a:tc>
                  <a:txBody>
                    <a:bodyPr/>
                    <a:lstStyle/>
                    <a:p>
                      <a:r>
                        <a:rPr kumimoji="1" lang="en-US" altLang="ja-JP" sz="1400" u="none" strike="noStrike" kern="1200" baseline="0" dirty="0" err="1" smtClean="0"/>
                        <a:t>macSRMEnabled</a:t>
                      </a:r>
                      <a:endParaRPr kumimoji="1" lang="ja-JP" altLang="en-US" sz="1400" dirty="0"/>
                    </a:p>
                  </a:txBody>
                  <a:tcPr/>
                </a:tc>
                <a:tc>
                  <a:txBody>
                    <a:bodyPr/>
                    <a:lstStyle/>
                    <a:p>
                      <a:r>
                        <a:rPr kumimoji="1" lang="en-US" altLang="ja-JP" sz="1400" u="none" strike="noStrike" kern="1200" baseline="0" dirty="0" smtClean="0"/>
                        <a:t>Boolean</a:t>
                      </a:r>
                      <a:endParaRPr kumimoji="1" lang="ja-JP" altLang="en-US" sz="1400" dirty="0"/>
                    </a:p>
                  </a:txBody>
                  <a:tcPr/>
                </a:tc>
                <a:tc>
                  <a:txBody>
                    <a:bodyPr/>
                    <a:lstStyle/>
                    <a:p>
                      <a:r>
                        <a:rPr kumimoji="1" lang="en-US" altLang="ja-JP" sz="1400" u="none" strike="noStrike" kern="1200" baseline="0" dirty="0" smtClean="0"/>
                        <a:t>TRUE,</a:t>
                      </a:r>
                    </a:p>
                    <a:p>
                      <a:r>
                        <a:rPr kumimoji="1" lang="en-US" altLang="ja-JP" sz="1400" u="none" strike="noStrike" kern="1200" baseline="0" dirty="0" smtClean="0"/>
                        <a:t>FALSE</a:t>
                      </a:r>
                      <a:endParaRPr kumimoji="1" lang="ja-JP" altLang="en-US" sz="1400" dirty="0"/>
                    </a:p>
                  </a:txBody>
                  <a:tcPr/>
                </a:tc>
                <a:tc>
                  <a:txBody>
                    <a:bodyPr/>
                    <a:lstStyle/>
                    <a:p>
                      <a:r>
                        <a:rPr kumimoji="1" lang="en-US" altLang="ja-JP" sz="1400" u="none" strike="noStrike" kern="1200" baseline="0" dirty="0" smtClean="0"/>
                        <a:t>If TRUE, the device is using functionality specific to SRM</a:t>
                      </a:r>
                      <a:endParaRPr kumimoji="1" lang="ja-JP" altLang="en-US" sz="1400" dirty="0"/>
                    </a:p>
                  </a:txBody>
                  <a:tcPr/>
                </a:tc>
                <a:tc>
                  <a:txBody>
                    <a:bodyPr/>
                    <a:lstStyle/>
                    <a:p>
                      <a:r>
                        <a:rPr kumimoji="1" lang="en-US" altLang="ja-JP" sz="1400" u="none" strike="noStrike" kern="1200" baseline="0" dirty="0" smtClean="0"/>
                        <a:t>—</a:t>
                      </a:r>
                      <a:endParaRPr kumimoji="1" lang="ja-JP" altLang="en-US" sz="1400" dirty="0"/>
                    </a:p>
                  </a:txBody>
                  <a:tcPr/>
                </a:tc>
              </a:tr>
            </a:tbl>
          </a:graphicData>
        </a:graphic>
      </p:graphicFrame>
      <p:sp>
        <p:nvSpPr>
          <p:cNvPr id="8" name="テキスト ボックス 7"/>
          <p:cNvSpPr txBox="1"/>
          <p:nvPr/>
        </p:nvSpPr>
        <p:spPr>
          <a:xfrm>
            <a:off x="251520" y="3140968"/>
            <a:ext cx="6194196" cy="338554"/>
          </a:xfrm>
          <a:prstGeom prst="rect">
            <a:avLst/>
          </a:prstGeom>
          <a:noFill/>
        </p:spPr>
        <p:txBody>
          <a:bodyPr wrap="none" rtlCol="0">
            <a:spAutoFit/>
          </a:bodyPr>
          <a:lstStyle/>
          <a:p>
            <a:r>
              <a:rPr lang="en-US" altLang="ja-JP" sz="1600" b="1" dirty="0"/>
              <a:t>Table 133—General MAC PIB attributes for functional organization</a:t>
            </a:r>
            <a:endParaRPr kumimoji="1" lang="ja-JP" altLang="en-US" sz="1600" dirty="0"/>
          </a:p>
        </p:txBody>
      </p:sp>
      <p:sp>
        <p:nvSpPr>
          <p:cNvPr id="9" name="コンテンツ プレースホルダー 2"/>
          <p:cNvSpPr txBox="1">
            <a:spLocks/>
          </p:cNvSpPr>
          <p:nvPr/>
        </p:nvSpPr>
        <p:spPr>
          <a:xfrm>
            <a:off x="685800" y="1981200"/>
            <a:ext cx="7772400" cy="1447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t>The SRM enabled PIB should be add in MAC PIB, for </a:t>
            </a:r>
            <a:r>
              <a:rPr lang="en-US" altLang="ja-JP" sz="2400" kern="0" dirty="0"/>
              <a:t>the collection of SRM </a:t>
            </a:r>
            <a:r>
              <a:rPr lang="en-US" altLang="ja-JP" sz="2400" kern="0" dirty="0" smtClean="0"/>
              <a:t>information.</a:t>
            </a:r>
            <a:endParaRPr lang="ja-JP" altLang="en-US" sz="2400" kern="0" dirty="0"/>
          </a:p>
        </p:txBody>
      </p:sp>
    </p:spTree>
    <p:extLst>
      <p:ext uri="{BB962C8B-B14F-4D97-AF65-F5344CB8AC3E}">
        <p14:creationId xmlns:p14="http://schemas.microsoft.com/office/powerpoint/2010/main" xmlns="" val="2754272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SRM information consideration</a:t>
            </a:r>
            <a:endParaRPr kumimoji="1" lang="ja-JP" altLang="en-US" dirty="0"/>
          </a:p>
        </p:txBody>
      </p:sp>
      <p:sp>
        <p:nvSpPr>
          <p:cNvPr id="6" name="コンテンツ プレースホルダー 5"/>
          <p:cNvSpPr>
            <a:spLocks noGrp="1"/>
          </p:cNvSpPr>
          <p:nvPr>
            <p:ph idx="1"/>
          </p:nvPr>
        </p:nvSpPr>
        <p:spPr>
          <a:xfrm>
            <a:off x="251520" y="1628800"/>
            <a:ext cx="8640960" cy="1008112"/>
          </a:xfrm>
        </p:spPr>
        <p:txBody>
          <a:bodyPr/>
          <a:lstStyle/>
          <a:p>
            <a:r>
              <a:rPr lang="en-US" altLang="ja-JP" sz="2000" dirty="0" smtClean="0"/>
              <a:t>Last meeting the group </a:t>
            </a:r>
            <a:r>
              <a:rPr lang="en-US" altLang="ja-JP" sz="2000" dirty="0"/>
              <a:t>review </a:t>
            </a:r>
            <a:r>
              <a:rPr lang="en-US" altLang="ja-JP" sz="2000" dirty="0" smtClean="0"/>
              <a:t>“SRMM </a:t>
            </a:r>
            <a:r>
              <a:rPr lang="en-US" altLang="ja-JP" sz="2000" dirty="0"/>
              <a:t>requirement table</a:t>
            </a:r>
            <a:r>
              <a:rPr lang="en-US" altLang="ja-JP" sz="2000" dirty="0" smtClean="0"/>
              <a:t>”</a:t>
            </a:r>
          </a:p>
          <a:p>
            <a:r>
              <a:rPr kumimoji="1" lang="en-US" altLang="ja-JP" sz="2000" dirty="0" smtClean="0"/>
              <a:t>The group need to discuss this issue.</a:t>
            </a:r>
          </a:p>
          <a:p>
            <a:pPr lvl="1"/>
            <a:endParaRPr kumimoji="1" lang="ja-JP" altLang="en-US" sz="1800" dirty="0"/>
          </a:p>
        </p:txBody>
      </p:sp>
      <p:sp>
        <p:nvSpPr>
          <p:cNvPr id="3" name="日付プレースホルダー 2"/>
          <p:cNvSpPr>
            <a:spLocks noGrp="1"/>
          </p:cNvSpPr>
          <p:nvPr>
            <p:ph type="dt" sz="half" idx="10"/>
          </p:nvPr>
        </p:nvSpPr>
        <p:spPr/>
        <p:txBody>
          <a:bodyPr/>
          <a:lstStyle/>
          <a:p>
            <a:pPr>
              <a:defRPr/>
            </a:pPr>
            <a:r>
              <a:rPr lang="en-US" altLang="ja-JP" smtClean="0"/>
              <a:t>March, 2015</a:t>
            </a:r>
            <a:endParaRPr lang="en-US" altLang="ja-JP"/>
          </a:p>
        </p:txBody>
      </p:sp>
      <p:sp>
        <p:nvSpPr>
          <p:cNvPr id="4" name="フッター プレースホルダー 3"/>
          <p:cNvSpPr>
            <a:spLocks noGrp="1"/>
          </p:cNvSpPr>
          <p:nvPr>
            <p:ph type="ftr" sz="quarter" idx="11"/>
          </p:nvPr>
        </p:nvSpPr>
        <p:spPr/>
        <p:txBody>
          <a:bodyPr/>
          <a:lstStyle/>
          <a:p>
            <a:pPr>
              <a:defRPr/>
            </a:pPr>
            <a:r>
              <a:rPr lang="en-US" altLang="ja-JP" smtClean="0"/>
              <a:t>Shoichi Kitazawa,ATR</a:t>
            </a:r>
            <a:endParaRPr lang="en-US" altLang="ja-JP"/>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013CA11-FAFA-4B4F-8CF4-DC7F9195745C}" type="slidenum">
              <a:rPr lang="en-US" altLang="ja-JP" smtClean="0"/>
              <a:pPr>
                <a:defRPr/>
              </a:pPr>
              <a:t>5</a:t>
            </a:fld>
            <a:endParaRPr lang="en-US" altLang="ja-JP"/>
          </a:p>
        </p:txBody>
      </p:sp>
      <p:graphicFrame>
        <p:nvGraphicFramePr>
          <p:cNvPr id="10" name="表 9"/>
          <p:cNvGraphicFramePr>
            <a:graphicFrameLocks noGrp="1"/>
          </p:cNvGraphicFramePr>
          <p:nvPr>
            <p:extLst>
              <p:ext uri="{D42A27DB-BD31-4B8C-83A1-F6EECF244321}">
                <p14:modId xmlns:p14="http://schemas.microsoft.com/office/powerpoint/2010/main" xmlns="" val="350928772"/>
              </p:ext>
            </p:extLst>
          </p:nvPr>
        </p:nvGraphicFramePr>
        <p:xfrm>
          <a:off x="251520" y="2527977"/>
          <a:ext cx="4176464" cy="3853351"/>
        </p:xfrm>
        <a:graphic>
          <a:graphicData uri="http://schemas.openxmlformats.org/drawingml/2006/table">
            <a:tbl>
              <a:tblPr>
                <a:tableStyleId>{616DA210-FB5B-4158-B5E0-FEB733F419BA}</a:tableStyleId>
              </a:tblPr>
              <a:tblGrid>
                <a:gridCol w="144016"/>
                <a:gridCol w="1080120"/>
                <a:gridCol w="2160240"/>
                <a:gridCol w="792088"/>
              </a:tblGrid>
              <a:tr h="112824">
                <a:tc>
                  <a:txBody>
                    <a:bodyPr/>
                    <a:lstStyle/>
                    <a:p>
                      <a:pPr algn="l" fontAlgn="b"/>
                      <a:r>
                        <a:rPr lang="ja-JP" altLang="en-US" sz="900" u="none" strike="noStrike" dirty="0">
                          <a:effectLst/>
                        </a:rPr>
                        <a:t>　</a:t>
                      </a:r>
                      <a:endParaRPr lang="ja-JP" altLang="en-US" sz="900" b="0" i="0" u="none" strike="noStrike" dirty="0">
                        <a:solidFill>
                          <a:srgbClr val="000000"/>
                        </a:solidFill>
                        <a:effectLst/>
                        <a:latin typeface="Arial"/>
                      </a:endParaRPr>
                    </a:p>
                  </a:txBody>
                  <a:tcPr marL="3639" marR="3639" marT="3639" marB="0" anchor="b"/>
                </a:tc>
                <a:tc>
                  <a:txBody>
                    <a:bodyPr/>
                    <a:lstStyle/>
                    <a:p>
                      <a:pPr algn="ctr" fontAlgn="ctr"/>
                      <a:r>
                        <a:rPr lang="en-US" sz="900" u="none" strike="noStrike">
                          <a:effectLst/>
                        </a:rPr>
                        <a:t>Items</a:t>
                      </a:r>
                      <a:endParaRPr lang="en-US" sz="900" b="0" i="0" u="none" strike="noStrike">
                        <a:solidFill>
                          <a:srgbClr val="000000"/>
                        </a:solidFill>
                        <a:effectLst/>
                        <a:latin typeface="Arial"/>
                      </a:endParaRPr>
                    </a:p>
                  </a:txBody>
                  <a:tcPr marL="3639" marR="3639" marT="3639" marB="0" anchor="ctr"/>
                </a:tc>
                <a:tc>
                  <a:txBody>
                    <a:bodyPr/>
                    <a:lstStyle/>
                    <a:p>
                      <a:pPr algn="ctr" fontAlgn="ctr"/>
                      <a:r>
                        <a:rPr lang="en-US" sz="900" u="none" strike="noStrike">
                          <a:effectLst/>
                        </a:rPr>
                        <a:t>Detailed Items</a:t>
                      </a:r>
                      <a:endParaRPr lang="en-US" sz="900" b="0" i="0" u="none" strike="noStrike">
                        <a:solidFill>
                          <a:srgbClr val="000000"/>
                        </a:solidFill>
                        <a:effectLst/>
                        <a:latin typeface="Arial"/>
                      </a:endParaRPr>
                    </a:p>
                  </a:txBody>
                  <a:tcPr marL="3639" marR="3639" marT="3639" marB="0" anchor="ctr"/>
                </a:tc>
                <a:tc>
                  <a:txBody>
                    <a:bodyPr/>
                    <a:lstStyle/>
                    <a:p>
                      <a:pPr algn="ctr" fontAlgn="ctr"/>
                      <a:r>
                        <a:rPr lang="en-US" sz="900" u="none" strike="noStrike" dirty="0">
                          <a:effectLst/>
                        </a:rPr>
                        <a:t>Primitives</a:t>
                      </a:r>
                      <a:endParaRPr lang="en-US" sz="900" b="0" i="0" u="none" strike="noStrike" dirty="0">
                        <a:solidFill>
                          <a:srgbClr val="000000"/>
                        </a:solidFill>
                        <a:effectLst/>
                        <a:latin typeface="Arial"/>
                      </a:endParaRPr>
                    </a:p>
                  </a:txBody>
                  <a:tcPr marL="3639" marR="3639" marT="3639" marB="0" anchor="ctr"/>
                </a:tc>
              </a:tr>
              <a:tr h="87348">
                <a:tc rowSpan="26">
                  <a:txBody>
                    <a:bodyPr/>
                    <a:lstStyle/>
                    <a:p>
                      <a:pPr algn="ctr" fontAlgn="ctr"/>
                      <a:r>
                        <a:rPr lang="en-US" sz="900" u="none" strike="noStrike" dirty="0">
                          <a:effectLst/>
                        </a:rPr>
                        <a:t>Measurement</a:t>
                      </a:r>
                      <a:endParaRPr lang="en-US" sz="900" b="1" i="0" u="none" strike="noStrike" dirty="0">
                        <a:solidFill>
                          <a:srgbClr val="000000"/>
                        </a:solidFill>
                        <a:effectLst/>
                        <a:latin typeface="Arial"/>
                      </a:endParaRPr>
                    </a:p>
                  </a:txBody>
                  <a:tcPr marL="3639" marR="3639" marT="3639" marB="0" vert="vert270" anchor="ctr"/>
                </a:tc>
                <a:tc rowSpan="6">
                  <a:txBody>
                    <a:bodyPr/>
                    <a:lstStyle/>
                    <a:p>
                      <a:pPr algn="l" fontAlgn="ctr"/>
                      <a:r>
                        <a:rPr lang="en-US" sz="900" u="none" strike="noStrike" dirty="0">
                          <a:effectLst/>
                        </a:rPr>
                        <a:t>Channel Load</a:t>
                      </a:r>
                      <a:endParaRPr lang="en-US" sz="900" b="0" i="0" u="none" strike="noStrike" dirty="0">
                        <a:solidFill>
                          <a:srgbClr val="000000"/>
                        </a:solidFill>
                        <a:effectLst/>
                        <a:latin typeface="Arial"/>
                      </a:endParaRPr>
                    </a:p>
                  </a:txBody>
                  <a:tcPr marL="3639" marR="3639" marT="3639" marB="0" anchor="ctr"/>
                </a:tc>
                <a:tc>
                  <a:txBody>
                    <a:bodyPr/>
                    <a:lstStyle/>
                    <a:p>
                      <a:pPr algn="l" fontAlgn="b"/>
                      <a:r>
                        <a:rPr lang="en-US" sz="900" u="none" strike="noStrike">
                          <a:effectLst/>
                        </a:rPr>
                        <a:t>   ED (Passive)</a:t>
                      </a:r>
                      <a:endParaRPr lang="en-US" sz="900" b="0" i="0" u="none" strike="noStrike">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vMerge="1">
                  <a:txBody>
                    <a:bodyPr/>
                    <a:lstStyle/>
                    <a:p>
                      <a:endParaRPr kumimoji="1" lang="ja-JP" altLang="en-US"/>
                    </a:p>
                  </a:txBody>
                  <a:tcPr/>
                </a:tc>
                <a:tc>
                  <a:txBody>
                    <a:bodyPr/>
                    <a:lstStyle/>
                    <a:p>
                      <a:pPr algn="l" fontAlgn="b"/>
                      <a:r>
                        <a:rPr lang="en-US" sz="900" u="none" strike="noStrike">
                          <a:effectLst/>
                        </a:rPr>
                        <a:t>   CCA (Passive)</a:t>
                      </a:r>
                      <a:endParaRPr lang="en-US" sz="900" b="0" i="0" u="none" strike="noStrike">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vMerge="1">
                  <a:txBody>
                    <a:bodyPr/>
                    <a:lstStyle/>
                    <a:p>
                      <a:endParaRPr kumimoji="1" lang="ja-JP" altLang="en-US"/>
                    </a:p>
                  </a:txBody>
                  <a:tcPr/>
                </a:tc>
                <a:tc>
                  <a:txBody>
                    <a:bodyPr/>
                    <a:lstStyle/>
                    <a:p>
                      <a:pPr algn="l" fontAlgn="b"/>
                      <a:r>
                        <a:rPr lang="en-US" sz="900" u="none" strike="noStrike">
                          <a:effectLst/>
                        </a:rPr>
                        <a:t>   Active Scan</a:t>
                      </a:r>
                      <a:endParaRPr lang="en-US" sz="900" b="0" i="0" u="none" strike="noStrike">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vMerge="1">
                  <a:txBody>
                    <a:bodyPr/>
                    <a:lstStyle/>
                    <a:p>
                      <a:endParaRPr kumimoji="1" lang="ja-JP" altLang="en-US"/>
                    </a:p>
                  </a:txBody>
                  <a:tcPr/>
                </a:tc>
                <a:tc>
                  <a:txBody>
                    <a:bodyPr/>
                    <a:lstStyle/>
                    <a:p>
                      <a:pPr algn="l" fontAlgn="b"/>
                      <a:r>
                        <a:rPr lang="en-US" sz="900" u="none" strike="noStrike">
                          <a:effectLst/>
                        </a:rPr>
                        <a:t>   CCA value histgram</a:t>
                      </a:r>
                      <a:endParaRPr lang="en-US" sz="900" b="0" i="0" u="none" strike="noStrike">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vMerge="1">
                  <a:txBody>
                    <a:bodyPr/>
                    <a:lstStyle/>
                    <a:p>
                      <a:endParaRPr kumimoji="1" lang="ja-JP" altLang="en-US"/>
                    </a:p>
                  </a:txBody>
                  <a:tcPr/>
                </a:tc>
                <a:tc>
                  <a:txBody>
                    <a:bodyPr/>
                    <a:lstStyle/>
                    <a:p>
                      <a:pPr algn="l" fontAlgn="b"/>
                      <a:r>
                        <a:rPr lang="en-US" sz="900" u="none" strike="noStrike">
                          <a:effectLst/>
                        </a:rPr>
                        <a:t>   CA count</a:t>
                      </a:r>
                      <a:endParaRPr lang="en-US" sz="900" b="0" i="0" u="none" strike="noStrike">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vMerge="1">
                  <a:txBody>
                    <a:bodyPr/>
                    <a:lstStyle/>
                    <a:p>
                      <a:endParaRPr kumimoji="1" lang="ja-JP" altLang="en-US"/>
                    </a:p>
                  </a:txBody>
                  <a:tcPr/>
                </a:tc>
                <a:tc>
                  <a:txBody>
                    <a:bodyPr/>
                    <a:lstStyle/>
                    <a:p>
                      <a:pPr algn="l" fontAlgn="b"/>
                      <a:r>
                        <a:rPr lang="en-US" sz="900" u="none" strike="noStrike">
                          <a:effectLst/>
                        </a:rPr>
                        <a:t>   Noise?</a:t>
                      </a:r>
                      <a:endParaRPr lang="en-US" sz="900" b="0" i="0" u="none" strike="noStrike">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rowSpan="3">
                  <a:txBody>
                    <a:bodyPr/>
                    <a:lstStyle/>
                    <a:p>
                      <a:pPr algn="l" fontAlgn="ctr"/>
                      <a:r>
                        <a:rPr lang="en-US" sz="900" u="none" strike="noStrike">
                          <a:effectLst/>
                        </a:rPr>
                        <a:t>Link Statistics</a:t>
                      </a:r>
                      <a:endParaRPr lang="en-US" sz="900" b="0" i="0" u="none" strike="noStrike">
                        <a:solidFill>
                          <a:srgbClr val="000000"/>
                        </a:solidFill>
                        <a:effectLst/>
                        <a:latin typeface="Arial"/>
                      </a:endParaRPr>
                    </a:p>
                  </a:txBody>
                  <a:tcPr marL="3639" marR="3639" marT="3639" marB="0" anchor="ctr"/>
                </a:tc>
                <a:tc>
                  <a:txBody>
                    <a:bodyPr/>
                    <a:lstStyle/>
                    <a:p>
                      <a:pPr algn="l" fontAlgn="b"/>
                      <a:r>
                        <a:rPr lang="en-US" sz="900" u="none" strike="noStrike" dirty="0">
                          <a:effectLst/>
                        </a:rPr>
                        <a:t>   LQI value</a:t>
                      </a:r>
                      <a:endParaRPr lang="en-US" sz="900" b="0" i="0" u="none" strike="noStrike" dirty="0">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vMerge="1">
                  <a:txBody>
                    <a:bodyPr/>
                    <a:lstStyle/>
                    <a:p>
                      <a:endParaRPr kumimoji="1" lang="ja-JP" altLang="en-US"/>
                    </a:p>
                  </a:txBody>
                  <a:tcPr/>
                </a:tc>
                <a:tc>
                  <a:txBody>
                    <a:bodyPr/>
                    <a:lstStyle/>
                    <a:p>
                      <a:pPr algn="l" fontAlgn="b"/>
                      <a:r>
                        <a:rPr lang="en-US" sz="900" u="none" strike="noStrike">
                          <a:effectLst/>
                        </a:rPr>
                        <a:t>   LQI Histogram (History)</a:t>
                      </a:r>
                      <a:endParaRPr lang="en-US" sz="900" b="0" i="0" u="none" strike="noStrike">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900" u="none" strike="noStrike" dirty="0">
                          <a:effectLst/>
                        </a:rPr>
                        <a:t>　</a:t>
                      </a:r>
                      <a:endParaRPr lang="ja-JP" altLang="en-US" sz="900" b="0" i="0" u="none" strike="noStrike" dirty="0">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rowSpan="5">
                  <a:txBody>
                    <a:bodyPr/>
                    <a:lstStyle/>
                    <a:p>
                      <a:pPr algn="l" fontAlgn="ctr"/>
                      <a:r>
                        <a:rPr lang="en-US" sz="900" u="none" strike="noStrike">
                          <a:effectLst/>
                        </a:rPr>
                        <a:t>Interference measurement</a:t>
                      </a:r>
                      <a:endParaRPr lang="en-US" sz="900" b="0" i="0" u="none" strike="noStrike">
                        <a:solidFill>
                          <a:srgbClr val="000000"/>
                        </a:solidFill>
                        <a:effectLst/>
                        <a:latin typeface="Arial"/>
                      </a:endParaRPr>
                    </a:p>
                  </a:txBody>
                  <a:tcPr marL="3639" marR="3639" marT="3639" marB="0" anchor="ctr"/>
                </a:tc>
                <a:tc>
                  <a:txBody>
                    <a:bodyPr/>
                    <a:lstStyle/>
                    <a:p>
                      <a:pPr algn="l" fontAlgn="b"/>
                      <a:r>
                        <a:rPr lang="en-US" sz="900" u="none" strike="noStrike">
                          <a:effectLst/>
                        </a:rPr>
                        <a:t>   What is different from ED ?</a:t>
                      </a:r>
                      <a:endParaRPr lang="en-US" sz="900" b="0" i="0" u="none" strike="noStrike">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vMerge="1">
                  <a:txBody>
                    <a:bodyPr/>
                    <a:lstStyle/>
                    <a:p>
                      <a:endParaRPr kumimoji="1" lang="ja-JP" altLang="en-US"/>
                    </a:p>
                  </a:txBody>
                  <a:tcPr/>
                </a:tc>
                <a:tc>
                  <a:txBody>
                    <a:bodyPr/>
                    <a:lstStyle/>
                    <a:p>
                      <a:pPr algn="l" fontAlgn="b"/>
                      <a:r>
                        <a:rPr lang="en-US" sz="900" u="none" strike="noStrike" dirty="0">
                          <a:effectLst/>
                        </a:rPr>
                        <a:t>   Fluctuation of floor ?</a:t>
                      </a:r>
                      <a:endParaRPr lang="en-US" sz="900" b="0" i="0" u="none" strike="noStrike" dirty="0">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166688">
                <a:tc vMerge="1">
                  <a:txBody>
                    <a:bodyPr/>
                    <a:lstStyle/>
                    <a:p>
                      <a:endParaRPr kumimoji="1" lang="ja-JP" altLang="en-US"/>
                    </a:p>
                  </a:txBody>
                  <a:tcPr/>
                </a:tc>
                <a:tc vMerge="1">
                  <a:txBody>
                    <a:bodyPr/>
                    <a:lstStyle/>
                    <a:p>
                      <a:endParaRPr kumimoji="1" lang="ja-JP" altLang="en-US"/>
                    </a:p>
                  </a:txBody>
                  <a:tcPr/>
                </a:tc>
                <a:tc>
                  <a:txBody>
                    <a:bodyPr/>
                    <a:lstStyle/>
                    <a:p>
                      <a:pPr algn="l" fontAlgn="b"/>
                      <a:r>
                        <a:rPr lang="en-US" sz="900" u="none" strike="noStrike">
                          <a:effectLst/>
                        </a:rPr>
                        <a:t>   Deviation to fluctuation of floor ?</a:t>
                      </a:r>
                      <a:endParaRPr lang="en-US" sz="900" b="0" i="0" u="none" strike="noStrike">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166688">
                <a:tc vMerge="1">
                  <a:txBody>
                    <a:bodyPr/>
                    <a:lstStyle/>
                    <a:p>
                      <a:endParaRPr kumimoji="1" lang="ja-JP" altLang="en-US"/>
                    </a:p>
                  </a:txBody>
                  <a:tcPr/>
                </a:tc>
                <a:tc vMerge="1">
                  <a:txBody>
                    <a:bodyPr/>
                    <a:lstStyle/>
                    <a:p>
                      <a:endParaRPr kumimoji="1" lang="ja-JP" altLang="en-US"/>
                    </a:p>
                  </a:txBody>
                  <a:tcPr/>
                </a:tc>
                <a:tc>
                  <a:txBody>
                    <a:bodyPr/>
                    <a:lstStyle/>
                    <a:p>
                      <a:pPr algn="l" fontAlgn="b"/>
                      <a:r>
                        <a:rPr lang="en-US" sz="900" u="none" strike="noStrike" dirty="0">
                          <a:effectLst/>
                        </a:rPr>
                        <a:t>   Same as media sensing Histogram ?</a:t>
                      </a:r>
                      <a:endParaRPr lang="en-US" sz="900" b="0" i="0" u="none" strike="noStrike" dirty="0">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rowSpan="3">
                  <a:txBody>
                    <a:bodyPr/>
                    <a:lstStyle/>
                    <a:p>
                      <a:pPr algn="l" fontAlgn="ctr"/>
                      <a:r>
                        <a:rPr lang="en-US" sz="900" u="none" strike="noStrike">
                          <a:effectLst/>
                        </a:rPr>
                        <a:t>Node Statistics </a:t>
                      </a:r>
                      <a:endParaRPr lang="en-US" sz="900" b="0" i="0" u="none" strike="noStrike">
                        <a:solidFill>
                          <a:srgbClr val="000000"/>
                        </a:solidFill>
                        <a:effectLst/>
                        <a:latin typeface="Arial"/>
                      </a:endParaRPr>
                    </a:p>
                  </a:txBody>
                  <a:tcPr marL="3639" marR="3639" marT="3639" marB="0" anchor="ctr"/>
                </a:tc>
                <a:tc>
                  <a:txBody>
                    <a:bodyPr/>
                    <a:lstStyle/>
                    <a:p>
                      <a:pPr algn="l" fontAlgn="b"/>
                      <a:r>
                        <a:rPr lang="en-US" sz="900" u="none" strike="noStrike" dirty="0">
                          <a:effectLst/>
                        </a:rPr>
                        <a:t>   Frame Error Count</a:t>
                      </a:r>
                      <a:endParaRPr lang="en-US" sz="900" b="0" i="0" u="none" strike="noStrike" dirty="0">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vMerge="1">
                  <a:txBody>
                    <a:bodyPr/>
                    <a:lstStyle/>
                    <a:p>
                      <a:endParaRPr kumimoji="1" lang="ja-JP" altLang="en-US"/>
                    </a:p>
                  </a:txBody>
                  <a:tcPr/>
                </a:tc>
                <a:tc>
                  <a:txBody>
                    <a:bodyPr/>
                    <a:lstStyle/>
                    <a:p>
                      <a:pPr algn="l" fontAlgn="b"/>
                      <a:r>
                        <a:rPr lang="en-US" sz="900" u="none" strike="noStrike" dirty="0">
                          <a:effectLst/>
                        </a:rPr>
                        <a:t>   Time out </a:t>
                      </a:r>
                      <a:r>
                        <a:rPr lang="en-US" sz="900" u="none" strike="noStrike" dirty="0" err="1">
                          <a:effectLst/>
                        </a:rPr>
                        <a:t>Occurance</a:t>
                      </a:r>
                      <a:r>
                        <a:rPr lang="en-US" sz="900" u="none" strike="noStrike" dirty="0">
                          <a:effectLst/>
                        </a:rPr>
                        <a:t> Count</a:t>
                      </a:r>
                      <a:endParaRPr lang="en-US" sz="900" b="0" i="0" u="none" strike="noStrike" dirty="0">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vMerge="1">
                  <a:txBody>
                    <a:bodyPr/>
                    <a:lstStyle/>
                    <a:p>
                      <a:endParaRPr kumimoji="1" lang="ja-JP" altLang="en-US"/>
                    </a:p>
                  </a:txBody>
                  <a:tcPr/>
                </a:tc>
                <a:tc>
                  <a:txBody>
                    <a:bodyPr/>
                    <a:lstStyle/>
                    <a:p>
                      <a:pPr algn="l" fontAlgn="b"/>
                      <a:r>
                        <a:rPr lang="en-US" sz="900" u="none" strike="noStrike" dirty="0">
                          <a:effectLst/>
                        </a:rPr>
                        <a:t>   Retry Count</a:t>
                      </a:r>
                      <a:endParaRPr lang="en-US" sz="900" b="0" i="0" u="none" strike="noStrike" dirty="0">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rowSpan="2">
                  <a:txBody>
                    <a:bodyPr/>
                    <a:lstStyle/>
                    <a:p>
                      <a:pPr algn="l" fontAlgn="ctr"/>
                      <a:r>
                        <a:rPr lang="en-US" sz="900" u="none" strike="noStrike">
                          <a:effectLst/>
                        </a:rPr>
                        <a:t>Channel Ocupancy Statistics</a:t>
                      </a:r>
                      <a:endParaRPr lang="en-US" sz="900" b="0" i="0" u="none" strike="noStrike">
                        <a:solidFill>
                          <a:srgbClr val="000000"/>
                        </a:solidFill>
                        <a:effectLst/>
                        <a:latin typeface="Arial"/>
                      </a:endParaRPr>
                    </a:p>
                  </a:txBody>
                  <a:tcPr marL="3639" marR="3639" marT="3639" marB="0" anchor="ctr"/>
                </a:tc>
                <a:tc>
                  <a:txBody>
                    <a:bodyPr/>
                    <a:lstStyle/>
                    <a:p>
                      <a:pPr algn="l" fontAlgn="b"/>
                      <a:r>
                        <a:rPr lang="en-US" sz="900" u="none" strike="noStrike" dirty="0">
                          <a:effectLst/>
                        </a:rPr>
                        <a:t>   Frame Air Time</a:t>
                      </a:r>
                      <a:endParaRPr lang="en-US" sz="900" b="0" i="0" u="none" strike="noStrike" dirty="0">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900" u="none" strike="noStrike" dirty="0">
                          <a:effectLst/>
                        </a:rPr>
                        <a:t>　</a:t>
                      </a:r>
                      <a:endParaRPr lang="ja-JP" altLang="en-US" sz="900" b="0" i="0" u="none" strike="noStrike" dirty="0">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rowSpan="5">
                  <a:txBody>
                    <a:bodyPr/>
                    <a:lstStyle/>
                    <a:p>
                      <a:pPr algn="l" fontAlgn="ctr"/>
                      <a:r>
                        <a:rPr lang="en-US" sz="900" u="none" strike="noStrike">
                          <a:effectLst/>
                        </a:rPr>
                        <a:t>Wakeup statistics </a:t>
                      </a:r>
                      <a:endParaRPr lang="en-US" sz="900" b="0" i="0" u="none" strike="noStrike">
                        <a:solidFill>
                          <a:srgbClr val="000000"/>
                        </a:solidFill>
                        <a:effectLst/>
                        <a:latin typeface="Arial"/>
                      </a:endParaRPr>
                    </a:p>
                  </a:txBody>
                  <a:tcPr marL="3639" marR="3639" marT="3639" marB="0" anchor="ctr"/>
                </a:tc>
                <a:tc>
                  <a:txBody>
                    <a:bodyPr/>
                    <a:lstStyle/>
                    <a:p>
                      <a:pPr algn="l" fontAlgn="b"/>
                      <a:r>
                        <a:rPr lang="en-US" sz="900" u="none" strike="noStrike">
                          <a:effectLst/>
                        </a:rPr>
                        <a:t>   Average interval</a:t>
                      </a:r>
                      <a:endParaRPr lang="en-US" sz="900" b="0" i="0" u="none" strike="noStrike">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vMerge="1">
                  <a:txBody>
                    <a:bodyPr/>
                    <a:lstStyle/>
                    <a:p>
                      <a:endParaRPr kumimoji="1" lang="ja-JP" altLang="en-US"/>
                    </a:p>
                  </a:txBody>
                  <a:tcPr/>
                </a:tc>
                <a:tc>
                  <a:txBody>
                    <a:bodyPr/>
                    <a:lstStyle/>
                    <a:p>
                      <a:pPr algn="l" fontAlgn="b"/>
                      <a:r>
                        <a:rPr lang="en-US" sz="900" u="none" strike="noStrike">
                          <a:effectLst/>
                        </a:rPr>
                        <a:t>   Min./Max. interval</a:t>
                      </a:r>
                      <a:endParaRPr lang="en-US" sz="900" b="0" i="0" u="none" strike="noStrike">
                        <a:solidFill>
                          <a:srgbClr val="000000"/>
                        </a:solidFill>
                        <a:effectLst/>
                        <a:latin typeface="Arial"/>
                      </a:endParaRPr>
                    </a:p>
                  </a:txBody>
                  <a:tcPr marL="3639" marR="3639" marT="3639" marB="0" anchor="b"/>
                </a:tc>
                <a:tc>
                  <a:txBody>
                    <a:bodyPr/>
                    <a:lstStyle/>
                    <a:p>
                      <a:pPr algn="l" fontAlgn="b"/>
                      <a:r>
                        <a:rPr lang="ja-JP" altLang="en-US" sz="900" u="none" strike="noStrike" dirty="0">
                          <a:effectLst/>
                        </a:rPr>
                        <a:t>　</a:t>
                      </a:r>
                      <a:endParaRPr lang="ja-JP" altLang="en-US" sz="900" b="0" i="0" u="none" strike="noStrike" dirty="0">
                        <a:solidFill>
                          <a:srgbClr val="000000"/>
                        </a:solidFill>
                        <a:effectLst/>
                        <a:latin typeface="Arial"/>
                      </a:endParaRPr>
                    </a:p>
                  </a:txBody>
                  <a:tcPr marL="3639" marR="3639" marT="3639" marB="0" anchor="b"/>
                </a:tc>
              </a:tr>
              <a:tr h="87348">
                <a:tc vMerge="1">
                  <a:txBody>
                    <a:bodyPr/>
                    <a:lstStyle/>
                    <a:p>
                      <a:endParaRPr kumimoji="1" lang="ja-JP" altLang="en-US"/>
                    </a:p>
                  </a:txBody>
                  <a:tcPr/>
                </a:tc>
                <a:tc vMerge="1">
                  <a:txBody>
                    <a:bodyPr/>
                    <a:lstStyle/>
                    <a:p>
                      <a:endParaRPr kumimoji="1" lang="ja-JP" altLang="en-US"/>
                    </a:p>
                  </a:txBody>
                  <a:tcPr/>
                </a:tc>
                <a:tc>
                  <a:txBody>
                    <a:bodyPr/>
                    <a:lstStyle/>
                    <a:p>
                      <a:pPr algn="l" fontAlgn="b"/>
                      <a:r>
                        <a:rPr lang="en-US" sz="900" u="none" strike="noStrike">
                          <a:effectLst/>
                        </a:rPr>
                        <a:t>   Aperiodic wakeup count</a:t>
                      </a:r>
                      <a:endParaRPr lang="en-US" sz="900" b="0" i="0" u="none" strike="noStrike">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vMerge="1">
                  <a:txBody>
                    <a:bodyPr/>
                    <a:lstStyle/>
                    <a:p>
                      <a:endParaRPr kumimoji="1" lang="ja-JP" altLang="en-US"/>
                    </a:p>
                  </a:txBody>
                  <a:tcPr/>
                </a:tc>
                <a:tc>
                  <a:txBody>
                    <a:bodyPr/>
                    <a:lstStyle/>
                    <a:p>
                      <a:pPr algn="l" fontAlgn="b"/>
                      <a:r>
                        <a:rPr lang="en-US" sz="900" u="none" strike="noStrike">
                          <a:effectLst/>
                        </a:rPr>
                        <a:t>   Average awake duration</a:t>
                      </a:r>
                      <a:endParaRPr lang="en-US" sz="900" b="0" i="0" u="none" strike="noStrike">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vMerge="1">
                  <a:txBody>
                    <a:bodyPr/>
                    <a:lstStyle/>
                    <a:p>
                      <a:endParaRPr kumimoji="1" lang="ja-JP" altLang="en-US"/>
                    </a:p>
                  </a:txBody>
                  <a:tcPr/>
                </a:tc>
                <a:tc>
                  <a:txBody>
                    <a:bodyPr/>
                    <a:lstStyle/>
                    <a:p>
                      <a:pPr algn="l" fontAlgn="b"/>
                      <a:r>
                        <a:rPr lang="en-US" sz="900" u="none" strike="noStrike">
                          <a:effectLst/>
                        </a:rPr>
                        <a:t>   Min./Max. awake duration </a:t>
                      </a:r>
                      <a:endParaRPr lang="en-US" sz="900" b="0" i="0" u="none" strike="noStrike">
                        <a:solidFill>
                          <a:srgbClr val="000000"/>
                        </a:solidFill>
                        <a:effectLst/>
                        <a:latin typeface="Arial"/>
                      </a:endParaRPr>
                    </a:p>
                  </a:txBody>
                  <a:tcPr marL="3639" marR="3639" marT="3639" marB="0" anchor="b"/>
                </a:tc>
                <a:tc>
                  <a:txBody>
                    <a:bodyPr/>
                    <a:lstStyle/>
                    <a:p>
                      <a:pPr algn="l" fontAlgn="b"/>
                      <a:r>
                        <a:rPr lang="ja-JP" altLang="en-US" sz="900" u="none" strike="noStrike" dirty="0">
                          <a:effectLst/>
                        </a:rPr>
                        <a:t>　</a:t>
                      </a:r>
                      <a:endParaRPr lang="ja-JP" altLang="en-US" sz="900" b="0" i="0" u="none" strike="noStrike" dirty="0">
                        <a:solidFill>
                          <a:srgbClr val="000000"/>
                        </a:solidFill>
                        <a:effectLst/>
                        <a:latin typeface="Arial"/>
                      </a:endParaRPr>
                    </a:p>
                  </a:txBody>
                  <a:tcPr marL="3639" marR="3639" marT="3639" marB="0" anchor="b"/>
                </a:tc>
              </a:tr>
              <a:tr h="87348">
                <a:tc vMerge="1">
                  <a:txBody>
                    <a:bodyPr/>
                    <a:lstStyle/>
                    <a:p>
                      <a:endParaRPr kumimoji="1" lang="ja-JP" altLang="en-US"/>
                    </a:p>
                  </a:txBody>
                  <a:tcPr/>
                </a:tc>
                <a:tc rowSpan="2">
                  <a:txBody>
                    <a:bodyPr/>
                    <a:lstStyle/>
                    <a:p>
                      <a:pPr algn="l" fontAlgn="ctr"/>
                      <a:r>
                        <a:rPr lang="en-US" sz="900" u="none" strike="noStrike">
                          <a:effectLst/>
                        </a:rPr>
                        <a:t>Time synch. Error</a:t>
                      </a:r>
                      <a:endParaRPr lang="en-US" sz="900" b="0" i="0" u="none" strike="noStrike">
                        <a:solidFill>
                          <a:srgbClr val="000000"/>
                        </a:solidFill>
                        <a:effectLst/>
                        <a:latin typeface="Arial"/>
                      </a:endParaRPr>
                    </a:p>
                  </a:txBody>
                  <a:tcPr marL="3639" marR="3639" marT="3639" marB="0" anchor="ctr"/>
                </a:tc>
                <a:tc>
                  <a:txBody>
                    <a:bodyPr/>
                    <a:lstStyle/>
                    <a:p>
                      <a:pPr algn="l" fontAlgn="b"/>
                      <a:r>
                        <a:rPr lang="en-US" sz="900" u="none" strike="noStrike">
                          <a:effectLst/>
                        </a:rPr>
                        <a:t>   Corrected error value</a:t>
                      </a:r>
                      <a:endParaRPr lang="en-US" sz="900" b="0" i="0" u="none" strike="noStrike">
                        <a:solidFill>
                          <a:srgbClr val="000000"/>
                        </a:solidFill>
                        <a:effectLst/>
                        <a:latin typeface="Arial"/>
                      </a:endParaRPr>
                    </a:p>
                  </a:txBody>
                  <a:tcPr marL="3639" marR="3639" marT="3639" marB="0" anchor="b"/>
                </a:tc>
                <a:tc>
                  <a:txBody>
                    <a:bodyPr/>
                    <a:lstStyle/>
                    <a:p>
                      <a:pPr algn="l" fontAlgn="b"/>
                      <a:r>
                        <a:rPr lang="ja-JP" altLang="en-US" sz="900" u="none" strike="noStrike">
                          <a:effectLst/>
                        </a:rPr>
                        <a:t>　</a:t>
                      </a:r>
                      <a:endParaRPr lang="ja-JP" altLang="en-US" sz="9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vMerge="1">
                  <a:txBody>
                    <a:bodyPr/>
                    <a:lstStyle/>
                    <a:p>
                      <a:endParaRPr kumimoji="1" lang="ja-JP" altLang="en-US"/>
                    </a:p>
                  </a:txBody>
                  <a:tcPr/>
                </a:tc>
                <a:tc>
                  <a:txBody>
                    <a:bodyPr/>
                    <a:lstStyle/>
                    <a:p>
                      <a:pPr algn="l" fontAlgn="b"/>
                      <a:r>
                        <a:rPr lang="en-US" sz="900" u="none" strike="noStrike">
                          <a:effectLst/>
                        </a:rPr>
                        <a:t>   Drift rate</a:t>
                      </a:r>
                      <a:endParaRPr lang="en-US" sz="900" b="0" i="0" u="none" strike="noStrike">
                        <a:solidFill>
                          <a:srgbClr val="000000"/>
                        </a:solidFill>
                        <a:effectLst/>
                        <a:latin typeface="Arial"/>
                      </a:endParaRPr>
                    </a:p>
                  </a:txBody>
                  <a:tcPr marL="3639" marR="3639" marT="3639" marB="0" anchor="b"/>
                </a:tc>
                <a:tc>
                  <a:txBody>
                    <a:bodyPr/>
                    <a:lstStyle/>
                    <a:p>
                      <a:pPr algn="l" fontAlgn="b"/>
                      <a:r>
                        <a:rPr lang="ja-JP" altLang="en-US" sz="900" u="none" strike="noStrike" dirty="0">
                          <a:effectLst/>
                        </a:rPr>
                        <a:t>　</a:t>
                      </a:r>
                      <a:endParaRPr lang="ja-JP" altLang="en-US" sz="900" b="0" i="0" u="none" strike="noStrike" dirty="0">
                        <a:solidFill>
                          <a:srgbClr val="000000"/>
                        </a:solidFill>
                        <a:effectLst/>
                        <a:latin typeface="Arial"/>
                      </a:endParaRPr>
                    </a:p>
                  </a:txBody>
                  <a:tcPr marL="3639" marR="3639" marT="3639" marB="0" anchor="b"/>
                </a:tc>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xmlns="" val="969856978"/>
              </p:ext>
            </p:extLst>
          </p:nvPr>
        </p:nvGraphicFramePr>
        <p:xfrm>
          <a:off x="4788024" y="2527977"/>
          <a:ext cx="3964611" cy="2572824"/>
        </p:xfrm>
        <a:graphic>
          <a:graphicData uri="http://schemas.openxmlformats.org/drawingml/2006/table">
            <a:tbl>
              <a:tblPr>
                <a:tableStyleId>{616DA210-FB5B-4158-B5E0-FEB733F419BA}</a:tableStyleId>
              </a:tblPr>
              <a:tblGrid>
                <a:gridCol w="144016"/>
                <a:gridCol w="1296144"/>
                <a:gridCol w="1224136"/>
                <a:gridCol w="1300315"/>
              </a:tblGrid>
              <a:tr h="112824">
                <a:tc>
                  <a:txBody>
                    <a:bodyPr/>
                    <a:lstStyle/>
                    <a:p>
                      <a:pPr algn="l" fontAlgn="b"/>
                      <a:r>
                        <a:rPr lang="ja-JP" altLang="en-US" sz="800" u="none" strike="noStrike" dirty="0">
                          <a:effectLst/>
                        </a:rPr>
                        <a:t>　</a:t>
                      </a:r>
                      <a:endParaRPr lang="ja-JP" altLang="en-US" sz="800" b="0" i="0" u="none" strike="noStrike" dirty="0">
                        <a:solidFill>
                          <a:srgbClr val="000000"/>
                        </a:solidFill>
                        <a:effectLst/>
                        <a:latin typeface="Arial"/>
                      </a:endParaRPr>
                    </a:p>
                  </a:txBody>
                  <a:tcPr marL="3639" marR="3639" marT="3639" marB="0" anchor="b"/>
                </a:tc>
                <a:tc>
                  <a:txBody>
                    <a:bodyPr/>
                    <a:lstStyle/>
                    <a:p>
                      <a:pPr algn="ctr" fontAlgn="ctr"/>
                      <a:r>
                        <a:rPr lang="en-US" sz="900" u="none" strike="noStrike">
                          <a:effectLst/>
                        </a:rPr>
                        <a:t>Items</a:t>
                      </a:r>
                      <a:endParaRPr lang="en-US" sz="900" b="0" i="0" u="none" strike="noStrike">
                        <a:solidFill>
                          <a:srgbClr val="000000"/>
                        </a:solidFill>
                        <a:effectLst/>
                        <a:latin typeface="Arial"/>
                      </a:endParaRPr>
                    </a:p>
                  </a:txBody>
                  <a:tcPr marL="3639" marR="3639" marT="3639" marB="0" anchor="ctr"/>
                </a:tc>
                <a:tc>
                  <a:txBody>
                    <a:bodyPr/>
                    <a:lstStyle/>
                    <a:p>
                      <a:pPr algn="ctr" fontAlgn="ctr"/>
                      <a:r>
                        <a:rPr lang="en-US" sz="800" u="none" strike="noStrike">
                          <a:effectLst/>
                        </a:rPr>
                        <a:t>Detailed Items</a:t>
                      </a:r>
                      <a:endParaRPr lang="en-US" sz="800" b="0" i="0" u="none" strike="noStrike">
                        <a:solidFill>
                          <a:srgbClr val="000000"/>
                        </a:solidFill>
                        <a:effectLst/>
                        <a:latin typeface="Arial"/>
                      </a:endParaRPr>
                    </a:p>
                  </a:txBody>
                  <a:tcPr marL="3639" marR="3639" marT="3639" marB="0" anchor="ctr"/>
                </a:tc>
                <a:tc>
                  <a:txBody>
                    <a:bodyPr/>
                    <a:lstStyle/>
                    <a:p>
                      <a:pPr algn="ctr" fontAlgn="ctr"/>
                      <a:r>
                        <a:rPr lang="en-US" sz="800" u="none" strike="noStrike">
                          <a:effectLst/>
                        </a:rPr>
                        <a:t>Primitives</a:t>
                      </a:r>
                      <a:endParaRPr lang="en-US" sz="800" b="0" i="0" u="none" strike="noStrike">
                        <a:solidFill>
                          <a:srgbClr val="000000"/>
                        </a:solidFill>
                        <a:effectLst/>
                        <a:latin typeface="Arial"/>
                      </a:endParaRPr>
                    </a:p>
                  </a:txBody>
                  <a:tcPr marL="3639" marR="3639" marT="3639" marB="0" anchor="ctr"/>
                </a:tc>
              </a:tr>
              <a:tr h="87348">
                <a:tc rowSpan="15">
                  <a:txBody>
                    <a:bodyPr/>
                    <a:lstStyle/>
                    <a:p>
                      <a:pPr algn="ctr" fontAlgn="ctr"/>
                      <a:r>
                        <a:rPr lang="en-US" sz="800" u="none" strike="noStrike" dirty="0">
                          <a:effectLst/>
                        </a:rPr>
                        <a:t>Management Report</a:t>
                      </a:r>
                      <a:endParaRPr lang="en-US" sz="800" b="1" i="0" u="none" strike="noStrike" dirty="0">
                        <a:solidFill>
                          <a:srgbClr val="000000"/>
                        </a:solidFill>
                        <a:effectLst/>
                        <a:latin typeface="Arial"/>
                      </a:endParaRPr>
                    </a:p>
                  </a:txBody>
                  <a:tcPr marL="3639" marR="3639" marT="3639" marB="0" vert="vert270" anchor="ctr"/>
                </a:tc>
                <a:tc rowSpan="2">
                  <a:txBody>
                    <a:bodyPr/>
                    <a:lstStyle/>
                    <a:p>
                      <a:pPr algn="l" fontAlgn="ctr"/>
                      <a:r>
                        <a:rPr lang="en-US" sz="900" u="none" strike="noStrike">
                          <a:effectLst/>
                        </a:rPr>
                        <a:t>Beacon Report</a:t>
                      </a:r>
                      <a:endParaRPr lang="en-US" sz="900" b="0" i="0" u="none" strike="noStrike">
                        <a:solidFill>
                          <a:srgbClr val="000000"/>
                        </a:solidFill>
                        <a:effectLst/>
                        <a:latin typeface="Arial"/>
                      </a:endParaRPr>
                    </a:p>
                  </a:txBody>
                  <a:tcPr marL="3639" marR="3639" marT="3639" marB="0" anchor="ctr"/>
                </a:tc>
                <a:tc>
                  <a:txBody>
                    <a:bodyPr/>
                    <a:lstStyle/>
                    <a:p>
                      <a:pPr algn="l" fontAlgn="b"/>
                      <a:r>
                        <a:rPr lang="ja-JP" altLang="en-US" sz="800" u="none" strike="noStrike">
                          <a:effectLst/>
                        </a:rPr>
                        <a:t>　</a:t>
                      </a:r>
                      <a:endParaRPr lang="ja-JP" altLang="en-US" sz="800" b="0" i="0" u="none" strike="noStrike">
                        <a:solidFill>
                          <a:srgbClr val="000000"/>
                        </a:solidFill>
                        <a:effectLst/>
                        <a:latin typeface="Arial"/>
                      </a:endParaRPr>
                    </a:p>
                  </a:txBody>
                  <a:tcPr marL="3639" marR="3639" marT="3639" marB="0" anchor="b"/>
                </a:tc>
                <a:tc>
                  <a:txBody>
                    <a:bodyPr/>
                    <a:lstStyle/>
                    <a:p>
                      <a:pPr algn="l" fontAlgn="b"/>
                      <a:r>
                        <a:rPr lang="ja-JP" altLang="en-US" sz="800" u="none" strike="noStrike" dirty="0">
                          <a:effectLst/>
                        </a:rPr>
                        <a:t>　</a:t>
                      </a:r>
                      <a:endParaRPr lang="ja-JP" altLang="en-US" sz="800" b="0" i="0" u="none" strike="noStrike" dirty="0">
                        <a:solidFill>
                          <a:srgbClr val="000000"/>
                        </a:solidFill>
                        <a:effectLst/>
                        <a:latin typeface="Arial"/>
                      </a:endParaRPr>
                    </a:p>
                  </a:txBody>
                  <a:tcPr marL="3639" marR="3639" marT="3639" marB="0" anchor="b"/>
                </a:tc>
              </a:tr>
              <a:tr h="87348">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800" u="none" strike="noStrike">
                          <a:effectLst/>
                        </a:rPr>
                        <a:t>　</a:t>
                      </a:r>
                      <a:endParaRPr lang="ja-JP" altLang="en-US" sz="800" b="0" i="0" u="none" strike="noStrike">
                        <a:solidFill>
                          <a:srgbClr val="000000"/>
                        </a:solidFill>
                        <a:effectLst/>
                        <a:latin typeface="Arial"/>
                      </a:endParaRPr>
                    </a:p>
                  </a:txBody>
                  <a:tcPr marL="3639" marR="3639" marT="3639" marB="0" anchor="b"/>
                </a:tc>
                <a:tc>
                  <a:txBody>
                    <a:bodyPr/>
                    <a:lstStyle/>
                    <a:p>
                      <a:pPr algn="l" fontAlgn="b"/>
                      <a:r>
                        <a:rPr lang="ja-JP" altLang="en-US" sz="800" u="none" strike="noStrike" dirty="0">
                          <a:effectLst/>
                        </a:rPr>
                        <a:t>　</a:t>
                      </a:r>
                      <a:endParaRPr lang="ja-JP" altLang="en-US" sz="800" b="0" i="0" u="none" strike="noStrike" dirty="0">
                        <a:solidFill>
                          <a:srgbClr val="000000"/>
                        </a:solidFill>
                        <a:effectLst/>
                        <a:latin typeface="Arial"/>
                      </a:endParaRPr>
                    </a:p>
                  </a:txBody>
                  <a:tcPr marL="3639" marR="3639" marT="3639" marB="0" anchor="b"/>
                </a:tc>
              </a:tr>
              <a:tr h="87348">
                <a:tc vMerge="1">
                  <a:txBody>
                    <a:bodyPr/>
                    <a:lstStyle/>
                    <a:p>
                      <a:endParaRPr kumimoji="1" lang="ja-JP" altLang="en-US"/>
                    </a:p>
                  </a:txBody>
                  <a:tcPr/>
                </a:tc>
                <a:tc rowSpan="2">
                  <a:txBody>
                    <a:bodyPr/>
                    <a:lstStyle/>
                    <a:p>
                      <a:pPr algn="l" fontAlgn="ctr"/>
                      <a:r>
                        <a:rPr lang="en-US" sz="900" u="none" strike="noStrike">
                          <a:effectLst/>
                        </a:rPr>
                        <a:t>Slotframe Report</a:t>
                      </a:r>
                      <a:endParaRPr lang="en-US" sz="900" b="0" i="0" u="none" strike="noStrike">
                        <a:solidFill>
                          <a:srgbClr val="000000"/>
                        </a:solidFill>
                        <a:effectLst/>
                        <a:latin typeface="Arial"/>
                      </a:endParaRPr>
                    </a:p>
                  </a:txBody>
                  <a:tcPr marL="3639" marR="3639" marT="3639" marB="0" anchor="ctr"/>
                </a:tc>
                <a:tc>
                  <a:txBody>
                    <a:bodyPr/>
                    <a:lstStyle/>
                    <a:p>
                      <a:pPr algn="l" fontAlgn="b"/>
                      <a:r>
                        <a:rPr lang="ja-JP" altLang="en-US" sz="800" u="none" strike="noStrike">
                          <a:effectLst/>
                        </a:rPr>
                        <a:t>　</a:t>
                      </a:r>
                      <a:endParaRPr lang="ja-JP" altLang="en-US" sz="800" b="0" i="0" u="none" strike="noStrike">
                        <a:solidFill>
                          <a:srgbClr val="000000"/>
                        </a:solidFill>
                        <a:effectLst/>
                        <a:latin typeface="Arial"/>
                      </a:endParaRPr>
                    </a:p>
                  </a:txBody>
                  <a:tcPr marL="3639" marR="3639" marT="3639" marB="0" anchor="b"/>
                </a:tc>
                <a:tc>
                  <a:txBody>
                    <a:bodyPr/>
                    <a:lstStyle/>
                    <a:p>
                      <a:pPr algn="l" fontAlgn="b"/>
                      <a:r>
                        <a:rPr lang="ja-JP" altLang="en-US" sz="800" u="none" strike="noStrike">
                          <a:effectLst/>
                        </a:rPr>
                        <a:t>　</a:t>
                      </a:r>
                      <a:endParaRPr lang="ja-JP" altLang="en-US" sz="8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800" u="none" strike="noStrike">
                          <a:effectLst/>
                        </a:rPr>
                        <a:t>　</a:t>
                      </a:r>
                      <a:endParaRPr lang="ja-JP" altLang="en-US" sz="800" b="0" i="0" u="none" strike="noStrike">
                        <a:solidFill>
                          <a:srgbClr val="000000"/>
                        </a:solidFill>
                        <a:effectLst/>
                        <a:latin typeface="Arial"/>
                      </a:endParaRPr>
                    </a:p>
                  </a:txBody>
                  <a:tcPr marL="3639" marR="3639" marT="3639" marB="0" anchor="b"/>
                </a:tc>
                <a:tc>
                  <a:txBody>
                    <a:bodyPr/>
                    <a:lstStyle/>
                    <a:p>
                      <a:pPr algn="l" fontAlgn="b"/>
                      <a:r>
                        <a:rPr lang="ja-JP" altLang="en-US" sz="800" u="none" strike="noStrike" dirty="0">
                          <a:effectLst/>
                        </a:rPr>
                        <a:t>　</a:t>
                      </a:r>
                      <a:endParaRPr lang="ja-JP" altLang="en-US" sz="800" b="0" i="0" u="none" strike="noStrike" dirty="0">
                        <a:solidFill>
                          <a:srgbClr val="000000"/>
                        </a:solidFill>
                        <a:effectLst/>
                        <a:latin typeface="Arial"/>
                      </a:endParaRPr>
                    </a:p>
                  </a:txBody>
                  <a:tcPr marL="3639" marR="3639" marT="3639" marB="0" anchor="b"/>
                </a:tc>
              </a:tr>
              <a:tr h="87348">
                <a:tc vMerge="1">
                  <a:txBody>
                    <a:bodyPr/>
                    <a:lstStyle/>
                    <a:p>
                      <a:endParaRPr kumimoji="1" lang="ja-JP" altLang="en-US"/>
                    </a:p>
                  </a:txBody>
                  <a:tcPr/>
                </a:tc>
                <a:tc rowSpan="2">
                  <a:txBody>
                    <a:bodyPr/>
                    <a:lstStyle/>
                    <a:p>
                      <a:pPr algn="l" fontAlgn="ctr"/>
                      <a:r>
                        <a:rPr lang="en-US" sz="900" u="none" strike="noStrike">
                          <a:effectLst/>
                        </a:rPr>
                        <a:t>Anormaly Detection</a:t>
                      </a:r>
                      <a:endParaRPr lang="en-US" sz="900" b="0" i="0" u="none" strike="noStrike">
                        <a:solidFill>
                          <a:srgbClr val="000000"/>
                        </a:solidFill>
                        <a:effectLst/>
                        <a:latin typeface="Arial"/>
                      </a:endParaRPr>
                    </a:p>
                  </a:txBody>
                  <a:tcPr marL="3639" marR="3639" marT="3639" marB="0" anchor="ctr"/>
                </a:tc>
                <a:tc>
                  <a:txBody>
                    <a:bodyPr/>
                    <a:lstStyle/>
                    <a:p>
                      <a:pPr algn="l" fontAlgn="b"/>
                      <a:r>
                        <a:rPr lang="ja-JP" altLang="en-US" sz="800" u="none" strike="noStrike">
                          <a:effectLst/>
                        </a:rPr>
                        <a:t>　</a:t>
                      </a:r>
                      <a:endParaRPr lang="ja-JP" altLang="en-US" sz="800" b="0" i="0" u="none" strike="noStrike">
                        <a:solidFill>
                          <a:srgbClr val="000000"/>
                        </a:solidFill>
                        <a:effectLst/>
                        <a:latin typeface="Arial"/>
                      </a:endParaRPr>
                    </a:p>
                  </a:txBody>
                  <a:tcPr marL="3639" marR="3639" marT="3639" marB="0" anchor="b"/>
                </a:tc>
                <a:tc>
                  <a:txBody>
                    <a:bodyPr/>
                    <a:lstStyle/>
                    <a:p>
                      <a:pPr algn="l" fontAlgn="b"/>
                      <a:r>
                        <a:rPr lang="ja-JP" altLang="en-US" sz="800" u="none" strike="noStrike" dirty="0">
                          <a:effectLst/>
                        </a:rPr>
                        <a:t>　</a:t>
                      </a:r>
                      <a:endParaRPr lang="ja-JP" altLang="en-US" sz="800" b="0" i="0" u="none" strike="noStrike" dirty="0">
                        <a:solidFill>
                          <a:srgbClr val="000000"/>
                        </a:solidFill>
                        <a:effectLst/>
                        <a:latin typeface="Arial"/>
                      </a:endParaRPr>
                    </a:p>
                  </a:txBody>
                  <a:tcPr marL="3639" marR="3639" marT="3639" marB="0" anchor="b"/>
                </a:tc>
              </a:tr>
              <a:tr h="87348">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800" u="none" strike="noStrike">
                          <a:effectLst/>
                        </a:rPr>
                        <a:t>　</a:t>
                      </a:r>
                      <a:endParaRPr lang="ja-JP" altLang="en-US" sz="800" b="0" i="0" u="none" strike="noStrike">
                        <a:solidFill>
                          <a:srgbClr val="000000"/>
                        </a:solidFill>
                        <a:effectLst/>
                        <a:latin typeface="Arial"/>
                      </a:endParaRPr>
                    </a:p>
                  </a:txBody>
                  <a:tcPr marL="3639" marR="3639" marT="3639" marB="0" anchor="b"/>
                </a:tc>
                <a:tc>
                  <a:txBody>
                    <a:bodyPr/>
                    <a:lstStyle/>
                    <a:p>
                      <a:pPr algn="l" fontAlgn="b"/>
                      <a:r>
                        <a:rPr lang="ja-JP" altLang="en-US" sz="800" u="none" strike="noStrike">
                          <a:effectLst/>
                        </a:rPr>
                        <a:t>　</a:t>
                      </a:r>
                      <a:endParaRPr lang="ja-JP" altLang="en-US" sz="800" b="0" i="0" u="none" strike="noStrike">
                        <a:solidFill>
                          <a:srgbClr val="000000"/>
                        </a:solidFill>
                        <a:effectLst/>
                        <a:latin typeface="Arial"/>
                      </a:endParaRPr>
                    </a:p>
                  </a:txBody>
                  <a:tcPr marL="3639" marR="3639" marT="3639" marB="0" anchor="b"/>
                </a:tc>
              </a:tr>
              <a:tr h="87348">
                <a:tc vMerge="1">
                  <a:txBody>
                    <a:bodyPr/>
                    <a:lstStyle/>
                    <a:p>
                      <a:endParaRPr kumimoji="1" lang="ja-JP" altLang="en-US"/>
                    </a:p>
                  </a:txBody>
                  <a:tcPr/>
                </a:tc>
                <a:tc>
                  <a:txBody>
                    <a:bodyPr/>
                    <a:lstStyle/>
                    <a:p>
                      <a:pPr algn="l" fontAlgn="ctr"/>
                      <a:r>
                        <a:rPr lang="en-US" sz="900" u="none" strike="noStrike">
                          <a:effectLst/>
                        </a:rPr>
                        <a:t>Data/Ack Report</a:t>
                      </a:r>
                      <a:endParaRPr lang="en-US" sz="900" b="0" i="0" u="none" strike="noStrike">
                        <a:solidFill>
                          <a:srgbClr val="000000"/>
                        </a:solidFill>
                        <a:effectLst/>
                        <a:latin typeface="Arial"/>
                      </a:endParaRPr>
                    </a:p>
                  </a:txBody>
                  <a:tcPr marL="3639" marR="3639" marT="3639" marB="0" anchor="ctr"/>
                </a:tc>
                <a:tc>
                  <a:txBody>
                    <a:bodyPr/>
                    <a:lstStyle/>
                    <a:p>
                      <a:pPr algn="l" fontAlgn="b"/>
                      <a:r>
                        <a:rPr lang="ja-JP" altLang="en-US" sz="800" u="none" strike="noStrike">
                          <a:effectLst/>
                        </a:rPr>
                        <a:t>　</a:t>
                      </a:r>
                      <a:endParaRPr lang="ja-JP" altLang="en-US" sz="800" b="0" i="0" u="none" strike="noStrike">
                        <a:solidFill>
                          <a:srgbClr val="000000"/>
                        </a:solidFill>
                        <a:effectLst/>
                        <a:latin typeface="Arial"/>
                      </a:endParaRPr>
                    </a:p>
                  </a:txBody>
                  <a:tcPr marL="3639" marR="3639" marT="3639" marB="0" anchor="b"/>
                </a:tc>
                <a:tc>
                  <a:txBody>
                    <a:bodyPr/>
                    <a:lstStyle/>
                    <a:p>
                      <a:pPr algn="l" fontAlgn="b"/>
                      <a:r>
                        <a:rPr lang="ja-JP" altLang="en-US" sz="800" u="none" strike="noStrike" dirty="0">
                          <a:effectLst/>
                        </a:rPr>
                        <a:t>　</a:t>
                      </a:r>
                      <a:endParaRPr lang="ja-JP" altLang="en-US" sz="800" b="0" i="0" u="none" strike="noStrike" dirty="0">
                        <a:solidFill>
                          <a:srgbClr val="000000"/>
                        </a:solidFill>
                        <a:effectLst/>
                        <a:latin typeface="Arial"/>
                      </a:endParaRPr>
                    </a:p>
                  </a:txBody>
                  <a:tcPr marL="3639" marR="3639" marT="3639" marB="0" anchor="b"/>
                </a:tc>
              </a:tr>
              <a:tr h="87348">
                <a:tc vMerge="1">
                  <a:txBody>
                    <a:bodyPr/>
                    <a:lstStyle/>
                    <a:p>
                      <a:endParaRPr kumimoji="1" lang="ja-JP" altLang="en-US"/>
                    </a:p>
                  </a:txBody>
                  <a:tcPr/>
                </a:tc>
                <a:tc>
                  <a:txBody>
                    <a:bodyPr/>
                    <a:lstStyle/>
                    <a:p>
                      <a:pPr algn="l" fontAlgn="ctr"/>
                      <a:r>
                        <a:rPr lang="en-US" sz="900" u="none" strike="noStrike">
                          <a:effectLst/>
                        </a:rPr>
                        <a:t>Hopping Channel Report</a:t>
                      </a:r>
                      <a:endParaRPr lang="en-US" sz="900" b="0" i="0" u="none" strike="noStrike">
                        <a:solidFill>
                          <a:srgbClr val="000000"/>
                        </a:solidFill>
                        <a:effectLst/>
                        <a:latin typeface="Arial"/>
                      </a:endParaRPr>
                    </a:p>
                  </a:txBody>
                  <a:tcPr marL="3639" marR="3639" marT="3639" marB="0" anchor="ctr"/>
                </a:tc>
                <a:tc>
                  <a:txBody>
                    <a:bodyPr/>
                    <a:lstStyle/>
                    <a:p>
                      <a:pPr algn="l" fontAlgn="b"/>
                      <a:r>
                        <a:rPr lang="ja-JP" altLang="en-US" sz="800" u="none" strike="noStrike">
                          <a:effectLst/>
                        </a:rPr>
                        <a:t>　</a:t>
                      </a:r>
                      <a:endParaRPr lang="ja-JP" altLang="en-US" sz="800" b="0" i="0" u="none" strike="noStrike">
                        <a:solidFill>
                          <a:srgbClr val="000000"/>
                        </a:solidFill>
                        <a:effectLst/>
                        <a:latin typeface="Arial"/>
                      </a:endParaRPr>
                    </a:p>
                  </a:txBody>
                  <a:tcPr marL="3639" marR="3639" marT="3639" marB="0" anchor="b"/>
                </a:tc>
                <a:tc>
                  <a:txBody>
                    <a:bodyPr/>
                    <a:lstStyle/>
                    <a:p>
                      <a:pPr algn="l" fontAlgn="b"/>
                      <a:r>
                        <a:rPr lang="ja-JP" altLang="en-US" sz="800" u="none" strike="noStrike" dirty="0">
                          <a:effectLst/>
                        </a:rPr>
                        <a:t>　</a:t>
                      </a:r>
                      <a:endParaRPr lang="ja-JP" altLang="en-US" sz="800" b="0" i="0" u="none" strike="noStrike" dirty="0">
                        <a:solidFill>
                          <a:srgbClr val="000000"/>
                        </a:solidFill>
                        <a:effectLst/>
                        <a:latin typeface="Arial"/>
                      </a:endParaRPr>
                    </a:p>
                  </a:txBody>
                  <a:tcPr marL="3639" marR="3639" marT="3639" marB="0" anchor="b"/>
                </a:tc>
              </a:tr>
              <a:tr h="87348">
                <a:tc vMerge="1">
                  <a:txBody>
                    <a:bodyPr/>
                    <a:lstStyle/>
                    <a:p>
                      <a:endParaRPr kumimoji="1" lang="ja-JP" altLang="en-US"/>
                    </a:p>
                  </a:txBody>
                  <a:tcPr/>
                </a:tc>
                <a:tc>
                  <a:txBody>
                    <a:bodyPr/>
                    <a:lstStyle/>
                    <a:p>
                      <a:pPr algn="l" fontAlgn="ctr"/>
                      <a:r>
                        <a:rPr lang="en-US" sz="900" u="none" strike="noStrike" dirty="0">
                          <a:effectLst/>
                        </a:rPr>
                        <a:t>Noise &amp; Interference Histogram</a:t>
                      </a:r>
                      <a:endParaRPr lang="en-US" sz="900" b="0" i="0" u="none" strike="noStrike" dirty="0">
                        <a:solidFill>
                          <a:srgbClr val="000000"/>
                        </a:solidFill>
                        <a:effectLst/>
                        <a:latin typeface="Arial"/>
                      </a:endParaRPr>
                    </a:p>
                  </a:txBody>
                  <a:tcPr marL="3639" marR="3639" marT="3639" marB="0" anchor="ctr"/>
                </a:tc>
                <a:tc>
                  <a:txBody>
                    <a:bodyPr/>
                    <a:lstStyle/>
                    <a:p>
                      <a:pPr algn="l" fontAlgn="b"/>
                      <a:r>
                        <a:rPr lang="ja-JP" altLang="en-US" sz="800" u="none" strike="noStrike">
                          <a:effectLst/>
                        </a:rPr>
                        <a:t>　</a:t>
                      </a:r>
                      <a:endParaRPr lang="ja-JP" altLang="en-US" sz="800" b="0" i="0" u="none" strike="noStrike">
                        <a:solidFill>
                          <a:srgbClr val="000000"/>
                        </a:solidFill>
                        <a:effectLst/>
                        <a:latin typeface="Arial"/>
                      </a:endParaRPr>
                    </a:p>
                  </a:txBody>
                  <a:tcPr marL="3639" marR="3639" marT="3639" marB="0" anchor="b"/>
                </a:tc>
                <a:tc>
                  <a:txBody>
                    <a:bodyPr/>
                    <a:lstStyle/>
                    <a:p>
                      <a:pPr algn="l" fontAlgn="b"/>
                      <a:r>
                        <a:rPr lang="ja-JP" altLang="en-US" sz="800" u="none" strike="noStrike" dirty="0">
                          <a:effectLst/>
                        </a:rPr>
                        <a:t>　</a:t>
                      </a:r>
                      <a:endParaRPr lang="ja-JP" altLang="en-US" sz="800" b="0" i="0" u="none" strike="noStrike" dirty="0">
                        <a:solidFill>
                          <a:srgbClr val="000000"/>
                        </a:solidFill>
                        <a:effectLst/>
                        <a:latin typeface="Arial"/>
                      </a:endParaRPr>
                    </a:p>
                  </a:txBody>
                  <a:tcPr marL="3639" marR="3639" marT="3639" marB="0" anchor="b"/>
                </a:tc>
              </a:tr>
              <a:tr h="87348">
                <a:tc vMerge="1">
                  <a:txBody>
                    <a:bodyPr/>
                    <a:lstStyle/>
                    <a:p>
                      <a:endParaRPr kumimoji="1" lang="ja-JP" altLang="en-US"/>
                    </a:p>
                  </a:txBody>
                  <a:tcPr/>
                </a:tc>
                <a:tc>
                  <a:txBody>
                    <a:bodyPr/>
                    <a:lstStyle/>
                    <a:p>
                      <a:pPr algn="l" fontAlgn="ctr"/>
                      <a:r>
                        <a:rPr lang="en-US" sz="900" u="none" strike="noStrike">
                          <a:effectLst/>
                        </a:rPr>
                        <a:t>Node Statistics Report</a:t>
                      </a:r>
                      <a:endParaRPr lang="en-US" sz="900" b="0" i="0" u="none" strike="noStrike">
                        <a:solidFill>
                          <a:srgbClr val="000000"/>
                        </a:solidFill>
                        <a:effectLst/>
                        <a:latin typeface="Arial"/>
                      </a:endParaRPr>
                    </a:p>
                  </a:txBody>
                  <a:tcPr marL="3639" marR="3639" marT="3639" marB="0" anchor="ctr"/>
                </a:tc>
                <a:tc>
                  <a:txBody>
                    <a:bodyPr/>
                    <a:lstStyle/>
                    <a:p>
                      <a:pPr algn="l" fontAlgn="b"/>
                      <a:r>
                        <a:rPr lang="ja-JP" altLang="en-US" sz="800" u="none" strike="noStrike">
                          <a:effectLst/>
                        </a:rPr>
                        <a:t>　</a:t>
                      </a:r>
                      <a:endParaRPr lang="ja-JP" altLang="en-US" sz="800" b="0" i="0" u="none" strike="noStrike">
                        <a:solidFill>
                          <a:srgbClr val="000000"/>
                        </a:solidFill>
                        <a:effectLst/>
                        <a:latin typeface="Arial"/>
                      </a:endParaRPr>
                    </a:p>
                  </a:txBody>
                  <a:tcPr marL="3639" marR="3639" marT="3639" marB="0" anchor="b"/>
                </a:tc>
                <a:tc>
                  <a:txBody>
                    <a:bodyPr/>
                    <a:lstStyle/>
                    <a:p>
                      <a:pPr algn="l" fontAlgn="b"/>
                      <a:r>
                        <a:rPr lang="ja-JP" altLang="en-US" sz="800" u="none" strike="noStrike" dirty="0">
                          <a:effectLst/>
                        </a:rPr>
                        <a:t>　</a:t>
                      </a:r>
                      <a:endParaRPr lang="ja-JP" altLang="en-US" sz="800" b="0" i="0" u="none" strike="noStrike" dirty="0">
                        <a:solidFill>
                          <a:srgbClr val="000000"/>
                        </a:solidFill>
                        <a:effectLst/>
                        <a:latin typeface="Arial"/>
                      </a:endParaRPr>
                    </a:p>
                  </a:txBody>
                  <a:tcPr marL="3639" marR="3639" marT="3639" marB="0" anchor="b"/>
                </a:tc>
              </a:tr>
              <a:tr h="87348">
                <a:tc vMerge="1">
                  <a:txBody>
                    <a:bodyPr/>
                    <a:lstStyle/>
                    <a:p>
                      <a:endParaRPr kumimoji="1" lang="ja-JP" altLang="en-US"/>
                    </a:p>
                  </a:txBody>
                  <a:tcPr/>
                </a:tc>
                <a:tc>
                  <a:txBody>
                    <a:bodyPr/>
                    <a:lstStyle/>
                    <a:p>
                      <a:pPr algn="l" fontAlgn="ctr"/>
                      <a:r>
                        <a:rPr lang="en-US" sz="900" u="none" strike="noStrike">
                          <a:effectLst/>
                        </a:rPr>
                        <a:t>Media Sensing Histogram</a:t>
                      </a:r>
                      <a:endParaRPr lang="en-US" sz="900" b="0" i="0" u="none" strike="noStrike">
                        <a:solidFill>
                          <a:srgbClr val="000000"/>
                        </a:solidFill>
                        <a:effectLst/>
                        <a:latin typeface="Arial"/>
                      </a:endParaRPr>
                    </a:p>
                  </a:txBody>
                  <a:tcPr marL="3639" marR="3639" marT="3639" marB="0" anchor="ctr"/>
                </a:tc>
                <a:tc>
                  <a:txBody>
                    <a:bodyPr/>
                    <a:lstStyle/>
                    <a:p>
                      <a:pPr algn="l" fontAlgn="b"/>
                      <a:r>
                        <a:rPr lang="ja-JP" altLang="en-US" sz="800" u="none" strike="noStrike">
                          <a:effectLst/>
                        </a:rPr>
                        <a:t>　</a:t>
                      </a:r>
                      <a:endParaRPr lang="ja-JP" altLang="en-US" sz="800" b="0" i="0" u="none" strike="noStrike">
                        <a:solidFill>
                          <a:srgbClr val="000000"/>
                        </a:solidFill>
                        <a:effectLst/>
                        <a:latin typeface="Arial"/>
                      </a:endParaRPr>
                    </a:p>
                  </a:txBody>
                  <a:tcPr marL="3639" marR="3639" marT="3639" marB="0" anchor="b"/>
                </a:tc>
                <a:tc>
                  <a:txBody>
                    <a:bodyPr/>
                    <a:lstStyle/>
                    <a:p>
                      <a:pPr algn="l" fontAlgn="b"/>
                      <a:r>
                        <a:rPr lang="ja-JP" altLang="en-US" sz="800" u="none" strike="noStrike" dirty="0">
                          <a:effectLst/>
                        </a:rPr>
                        <a:t>　</a:t>
                      </a:r>
                      <a:endParaRPr lang="ja-JP" altLang="en-US" sz="800" b="0" i="0" u="none" strike="noStrike" dirty="0">
                        <a:solidFill>
                          <a:srgbClr val="000000"/>
                        </a:solidFill>
                        <a:effectLst/>
                        <a:latin typeface="Arial"/>
                      </a:endParaRPr>
                    </a:p>
                  </a:txBody>
                  <a:tcPr marL="3639" marR="3639" marT="3639" marB="0" anchor="b"/>
                </a:tc>
              </a:tr>
              <a:tr h="87348">
                <a:tc vMerge="1">
                  <a:txBody>
                    <a:bodyPr/>
                    <a:lstStyle/>
                    <a:p>
                      <a:endParaRPr kumimoji="1" lang="ja-JP" altLang="en-US"/>
                    </a:p>
                  </a:txBody>
                  <a:tcPr/>
                </a:tc>
                <a:tc>
                  <a:txBody>
                    <a:bodyPr/>
                    <a:lstStyle/>
                    <a:p>
                      <a:pPr algn="l" fontAlgn="ctr"/>
                      <a:r>
                        <a:rPr lang="en-US" sz="900" u="none" strike="noStrike">
                          <a:effectLst/>
                        </a:rPr>
                        <a:t>Channel Ocupancy Statistics</a:t>
                      </a:r>
                      <a:endParaRPr lang="en-US" sz="900" b="0" i="0" u="none" strike="noStrike">
                        <a:solidFill>
                          <a:srgbClr val="000000"/>
                        </a:solidFill>
                        <a:effectLst/>
                        <a:latin typeface="Arial"/>
                      </a:endParaRPr>
                    </a:p>
                  </a:txBody>
                  <a:tcPr marL="3639" marR="3639" marT="3639" marB="0" anchor="ctr"/>
                </a:tc>
                <a:tc>
                  <a:txBody>
                    <a:bodyPr/>
                    <a:lstStyle/>
                    <a:p>
                      <a:pPr algn="l" fontAlgn="b"/>
                      <a:r>
                        <a:rPr lang="ja-JP" altLang="en-US" sz="800" u="none" strike="noStrike">
                          <a:effectLst/>
                        </a:rPr>
                        <a:t>　</a:t>
                      </a:r>
                      <a:endParaRPr lang="ja-JP" altLang="en-US" sz="800" b="0" i="0" u="none" strike="noStrike">
                        <a:solidFill>
                          <a:srgbClr val="000000"/>
                        </a:solidFill>
                        <a:effectLst/>
                        <a:latin typeface="Arial"/>
                      </a:endParaRPr>
                    </a:p>
                  </a:txBody>
                  <a:tcPr marL="3639" marR="3639" marT="3639" marB="0" anchor="b"/>
                </a:tc>
                <a:tc>
                  <a:txBody>
                    <a:bodyPr/>
                    <a:lstStyle/>
                    <a:p>
                      <a:pPr algn="l" fontAlgn="b"/>
                      <a:r>
                        <a:rPr lang="ja-JP" altLang="en-US" sz="800" u="none" strike="noStrike" dirty="0">
                          <a:effectLst/>
                        </a:rPr>
                        <a:t>　</a:t>
                      </a:r>
                      <a:endParaRPr lang="ja-JP" altLang="en-US" sz="800" b="0" i="0" u="none" strike="noStrike" dirty="0">
                        <a:solidFill>
                          <a:srgbClr val="000000"/>
                        </a:solidFill>
                        <a:effectLst/>
                        <a:latin typeface="Arial"/>
                      </a:endParaRPr>
                    </a:p>
                  </a:txBody>
                  <a:tcPr marL="3639" marR="3639" marT="3639" marB="0" anchor="b"/>
                </a:tc>
              </a:tr>
              <a:tr h="87348">
                <a:tc vMerge="1">
                  <a:txBody>
                    <a:bodyPr/>
                    <a:lstStyle/>
                    <a:p>
                      <a:endParaRPr kumimoji="1" lang="ja-JP" altLang="en-US"/>
                    </a:p>
                  </a:txBody>
                  <a:tcPr/>
                </a:tc>
                <a:tc>
                  <a:txBody>
                    <a:bodyPr/>
                    <a:lstStyle/>
                    <a:p>
                      <a:pPr algn="l" fontAlgn="ctr"/>
                      <a:r>
                        <a:rPr lang="en-US" sz="900" u="none" strike="noStrike">
                          <a:effectLst/>
                        </a:rPr>
                        <a:t>PANID list </a:t>
                      </a:r>
                      <a:endParaRPr lang="en-US" sz="900" b="0" i="0" u="none" strike="noStrike">
                        <a:solidFill>
                          <a:srgbClr val="000000"/>
                        </a:solidFill>
                        <a:effectLst/>
                        <a:latin typeface="Arial"/>
                      </a:endParaRPr>
                    </a:p>
                  </a:txBody>
                  <a:tcPr marL="3639" marR="3639" marT="3639" marB="0" anchor="ctr"/>
                </a:tc>
                <a:tc>
                  <a:txBody>
                    <a:bodyPr/>
                    <a:lstStyle/>
                    <a:p>
                      <a:pPr algn="l" fontAlgn="b"/>
                      <a:r>
                        <a:rPr lang="ja-JP" altLang="en-US" sz="800" u="none" strike="noStrike">
                          <a:effectLst/>
                        </a:rPr>
                        <a:t>　</a:t>
                      </a:r>
                      <a:endParaRPr lang="ja-JP" altLang="en-US" sz="800" b="0" i="0" u="none" strike="noStrike">
                        <a:solidFill>
                          <a:srgbClr val="000000"/>
                        </a:solidFill>
                        <a:effectLst/>
                        <a:latin typeface="Arial"/>
                      </a:endParaRPr>
                    </a:p>
                  </a:txBody>
                  <a:tcPr marL="3639" marR="3639" marT="3639" marB="0" anchor="b"/>
                </a:tc>
                <a:tc>
                  <a:txBody>
                    <a:bodyPr/>
                    <a:lstStyle/>
                    <a:p>
                      <a:pPr algn="l" fontAlgn="b"/>
                      <a:r>
                        <a:rPr lang="ja-JP" altLang="en-US" sz="800" u="none" strike="noStrike" dirty="0">
                          <a:effectLst/>
                        </a:rPr>
                        <a:t>　</a:t>
                      </a:r>
                      <a:endParaRPr lang="ja-JP" altLang="en-US" sz="800" b="0" i="0" u="none" strike="noStrike" dirty="0">
                        <a:solidFill>
                          <a:srgbClr val="000000"/>
                        </a:solidFill>
                        <a:effectLst/>
                        <a:latin typeface="Arial"/>
                      </a:endParaRPr>
                    </a:p>
                  </a:txBody>
                  <a:tcPr marL="3639" marR="3639" marT="3639" marB="0" anchor="b"/>
                </a:tc>
              </a:tr>
              <a:tr h="87348">
                <a:tc vMerge="1">
                  <a:txBody>
                    <a:bodyPr/>
                    <a:lstStyle/>
                    <a:p>
                      <a:endParaRPr kumimoji="1" lang="ja-JP" altLang="en-US"/>
                    </a:p>
                  </a:txBody>
                  <a:tcPr/>
                </a:tc>
                <a:tc>
                  <a:txBody>
                    <a:bodyPr/>
                    <a:lstStyle/>
                    <a:p>
                      <a:pPr algn="l" fontAlgn="ctr"/>
                      <a:r>
                        <a:rPr lang="en-US" sz="900" u="none" strike="noStrike">
                          <a:effectLst/>
                        </a:rPr>
                        <a:t>Misuse detection Report</a:t>
                      </a:r>
                      <a:endParaRPr lang="en-US" sz="900" b="0" i="0" u="none" strike="noStrike">
                        <a:solidFill>
                          <a:srgbClr val="000000"/>
                        </a:solidFill>
                        <a:effectLst/>
                        <a:latin typeface="Arial"/>
                      </a:endParaRPr>
                    </a:p>
                  </a:txBody>
                  <a:tcPr marL="3639" marR="3639" marT="3639" marB="0" anchor="ctr"/>
                </a:tc>
                <a:tc>
                  <a:txBody>
                    <a:bodyPr/>
                    <a:lstStyle/>
                    <a:p>
                      <a:pPr algn="l" fontAlgn="b"/>
                      <a:r>
                        <a:rPr lang="en-US" sz="800" u="none" strike="noStrike">
                          <a:effectLst/>
                        </a:rPr>
                        <a:t>Channel usage violation</a:t>
                      </a:r>
                      <a:endParaRPr lang="en-US" sz="800" b="0" i="0" u="none" strike="noStrike">
                        <a:solidFill>
                          <a:srgbClr val="000000"/>
                        </a:solidFill>
                        <a:effectLst/>
                        <a:latin typeface="Arial"/>
                      </a:endParaRPr>
                    </a:p>
                  </a:txBody>
                  <a:tcPr marL="3639" marR="3639" marT="3639" marB="0" anchor="b"/>
                </a:tc>
                <a:tc>
                  <a:txBody>
                    <a:bodyPr/>
                    <a:lstStyle/>
                    <a:p>
                      <a:pPr algn="l" fontAlgn="b"/>
                      <a:r>
                        <a:rPr lang="ja-JP" altLang="en-US" sz="800" u="none" strike="noStrike" dirty="0">
                          <a:effectLst/>
                        </a:rPr>
                        <a:t>　</a:t>
                      </a:r>
                      <a:endParaRPr lang="ja-JP" altLang="en-US" sz="800" b="0" i="0" u="none" strike="noStrike" dirty="0">
                        <a:solidFill>
                          <a:srgbClr val="000000"/>
                        </a:solidFill>
                        <a:effectLst/>
                        <a:latin typeface="Arial"/>
                      </a:endParaRPr>
                    </a:p>
                  </a:txBody>
                  <a:tcPr marL="3639" marR="3639" marT="3639" marB="0" anchor="b"/>
                </a:tc>
              </a:tr>
              <a:tr h="87348">
                <a:tc vMerge="1">
                  <a:txBody>
                    <a:bodyPr/>
                    <a:lstStyle/>
                    <a:p>
                      <a:endParaRPr kumimoji="1" lang="ja-JP" altLang="en-US"/>
                    </a:p>
                  </a:txBody>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Arial"/>
                      </a:endParaRPr>
                    </a:p>
                  </a:txBody>
                  <a:tcPr marL="3639" marR="3639" marT="3639" marB="0" anchor="ctr"/>
                </a:tc>
                <a:tc>
                  <a:txBody>
                    <a:bodyPr/>
                    <a:lstStyle/>
                    <a:p>
                      <a:pPr algn="l" fontAlgn="b"/>
                      <a:r>
                        <a:rPr lang="ja-JP" altLang="en-US" sz="800" u="none" strike="noStrike">
                          <a:effectLst/>
                        </a:rPr>
                        <a:t>　</a:t>
                      </a:r>
                      <a:endParaRPr lang="ja-JP" altLang="en-US" sz="800" b="0" i="0" u="none" strike="noStrike">
                        <a:solidFill>
                          <a:srgbClr val="000000"/>
                        </a:solidFill>
                        <a:effectLst/>
                        <a:latin typeface="Arial"/>
                      </a:endParaRPr>
                    </a:p>
                  </a:txBody>
                  <a:tcPr marL="3639" marR="3639" marT="3639" marB="0" anchor="b"/>
                </a:tc>
                <a:tc>
                  <a:txBody>
                    <a:bodyPr/>
                    <a:lstStyle/>
                    <a:p>
                      <a:pPr algn="l" fontAlgn="b"/>
                      <a:r>
                        <a:rPr lang="ja-JP" altLang="en-US" sz="800" u="none" strike="noStrike" dirty="0">
                          <a:effectLst/>
                        </a:rPr>
                        <a:t>　</a:t>
                      </a:r>
                      <a:endParaRPr lang="ja-JP" altLang="en-US" sz="800" b="0" i="0" u="none" strike="noStrike" dirty="0">
                        <a:solidFill>
                          <a:srgbClr val="000000"/>
                        </a:solidFill>
                        <a:effectLst/>
                        <a:latin typeface="Arial"/>
                      </a:endParaRPr>
                    </a:p>
                  </a:txBody>
                  <a:tcPr marL="3639" marR="3639" marT="3639" marB="0" anchor="b"/>
                </a:tc>
              </a:tr>
            </a:tbl>
          </a:graphicData>
        </a:graphic>
      </p:graphicFrame>
      <p:sp>
        <p:nvSpPr>
          <p:cNvPr id="12" name="テキスト ボックス 11"/>
          <p:cNvSpPr txBox="1"/>
          <p:nvPr/>
        </p:nvSpPr>
        <p:spPr>
          <a:xfrm>
            <a:off x="4572000" y="5991671"/>
            <a:ext cx="4320480" cy="461665"/>
          </a:xfrm>
          <a:prstGeom prst="rect">
            <a:avLst/>
          </a:prstGeom>
          <a:noFill/>
        </p:spPr>
        <p:txBody>
          <a:bodyPr wrap="square" rtlCol="0">
            <a:spAutoFit/>
          </a:bodyPr>
          <a:lstStyle/>
          <a:p>
            <a:r>
              <a:rPr kumimoji="1" lang="en-US" altLang="ja-JP" dirty="0"/>
              <a:t>Spectrum Resource Measurement and Management requirement </a:t>
            </a:r>
            <a:r>
              <a:rPr kumimoji="1" lang="en-US" altLang="ja-JP" dirty="0" smtClean="0"/>
              <a:t>table (15-15-089)</a:t>
            </a:r>
            <a:endParaRPr kumimoji="1" lang="ja-JP" altLang="en-US" dirty="0"/>
          </a:p>
        </p:txBody>
      </p:sp>
    </p:spTree>
    <p:extLst>
      <p:ext uri="{BB962C8B-B14F-4D97-AF65-F5344CB8AC3E}">
        <p14:creationId xmlns:p14="http://schemas.microsoft.com/office/powerpoint/2010/main" xmlns="" val="23657009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Existing MAC </a:t>
            </a:r>
            <a:r>
              <a:rPr lang="en-US" altLang="ja-JP" dirty="0"/>
              <a:t>Metrics</a:t>
            </a:r>
            <a:endParaRPr kumimoji="1" lang="ja-JP" altLang="en-US" dirty="0"/>
          </a:p>
        </p:txBody>
      </p:sp>
      <p:sp>
        <p:nvSpPr>
          <p:cNvPr id="10" name="コンテンツ プレースホルダー 9"/>
          <p:cNvSpPr>
            <a:spLocks noGrp="1"/>
          </p:cNvSpPr>
          <p:nvPr>
            <p:ph idx="1"/>
          </p:nvPr>
        </p:nvSpPr>
        <p:spPr>
          <a:xfrm>
            <a:off x="251520" y="1981200"/>
            <a:ext cx="8640960" cy="4114800"/>
          </a:xfrm>
        </p:spPr>
        <p:txBody>
          <a:bodyPr/>
          <a:lstStyle/>
          <a:p>
            <a:r>
              <a:rPr lang="en-US" altLang="ja-JP" sz="2400" dirty="0"/>
              <a:t>Existing MAC </a:t>
            </a:r>
            <a:r>
              <a:rPr lang="en-US" altLang="ja-JP" sz="2400" dirty="0" smtClean="0"/>
              <a:t>Metrics are defined MAC Metrics IE and MAC PIB.</a:t>
            </a:r>
          </a:p>
          <a:p>
            <a:pPr lvl="1"/>
            <a:r>
              <a:rPr lang="en-US" altLang="ja-JP" sz="2000" dirty="0"/>
              <a:t>MAC Metrics </a:t>
            </a:r>
            <a:r>
              <a:rPr lang="en-US" altLang="ja-JP" sz="2000" dirty="0" smtClean="0"/>
              <a:t>IE(Sub-ID </a:t>
            </a:r>
            <a:r>
              <a:rPr lang="en-US" altLang="ja-JP" sz="2000" dirty="0"/>
              <a:t>0x1f</a:t>
            </a:r>
            <a:r>
              <a:rPr lang="en-US" altLang="ja-JP" sz="2000" dirty="0" smtClean="0"/>
              <a:t>) defined in 7.4.3.7 </a:t>
            </a:r>
            <a:r>
              <a:rPr lang="en-US" altLang="ja-JP" sz="2000" dirty="0"/>
              <a:t>MAC Metrics IE </a:t>
            </a:r>
            <a:r>
              <a:rPr lang="en-US" altLang="ja-JP" sz="2000" dirty="0" smtClean="0"/>
              <a:t>in draft document P802.15.4-REVc-DF3</a:t>
            </a:r>
            <a:r>
              <a:rPr lang="en-US" altLang="ja-JP" sz="2000" dirty="0"/>
              <a:t>.</a:t>
            </a:r>
            <a:endParaRPr kumimoji="1" lang="ja-JP" altLang="en-US" sz="2000" dirty="0"/>
          </a:p>
        </p:txBody>
      </p:sp>
      <p:sp>
        <p:nvSpPr>
          <p:cNvPr id="4" name="日付プレースホルダー 3"/>
          <p:cNvSpPr>
            <a:spLocks noGrp="1"/>
          </p:cNvSpPr>
          <p:nvPr>
            <p:ph type="dt" sz="half" idx="10"/>
          </p:nvPr>
        </p:nvSpPr>
        <p:spPr/>
        <p:txBody>
          <a:bodyPr/>
          <a:lstStyle/>
          <a:p>
            <a:pPr>
              <a:defRPr/>
            </a:pPr>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14604D76-8EE2-4E9D-BCD2-9193E59630B2}" type="slidenum">
              <a:rPr lang="en-US" altLang="ja-JP" smtClean="0"/>
              <a:pPr>
                <a:defRPr/>
              </a:pPr>
              <a:t>6</a:t>
            </a:fld>
            <a:endParaRPr lang="en-US" altLang="ja-JP"/>
          </a:p>
        </p:txBody>
      </p:sp>
      <p:graphicFrame>
        <p:nvGraphicFramePr>
          <p:cNvPr id="7" name="表 6"/>
          <p:cNvGraphicFramePr>
            <a:graphicFrameLocks noGrp="1"/>
          </p:cNvGraphicFramePr>
          <p:nvPr>
            <p:extLst>
              <p:ext uri="{D42A27DB-BD31-4B8C-83A1-F6EECF244321}">
                <p14:modId xmlns:p14="http://schemas.microsoft.com/office/powerpoint/2010/main" xmlns="" val="928176506"/>
              </p:ext>
            </p:extLst>
          </p:nvPr>
        </p:nvGraphicFramePr>
        <p:xfrm>
          <a:off x="251520" y="3943511"/>
          <a:ext cx="8352000" cy="900000"/>
        </p:xfrm>
        <a:graphic>
          <a:graphicData uri="http://schemas.openxmlformats.org/drawingml/2006/table">
            <a:tbl>
              <a:tblPr firstRow="1" bandRow="1">
                <a:tableStyleId>{5940675A-B579-460E-94D1-54222C63F5DA}</a:tableStyleId>
              </a:tblPr>
              <a:tblGrid>
                <a:gridCol w="1800000"/>
                <a:gridCol w="1008000"/>
                <a:gridCol w="1296000"/>
                <a:gridCol w="3240000"/>
                <a:gridCol w="1008000"/>
              </a:tblGrid>
              <a:tr h="360000">
                <a:tc>
                  <a:txBody>
                    <a:bodyPr/>
                    <a:lstStyle/>
                    <a:p>
                      <a:r>
                        <a:rPr kumimoji="1" lang="en-US" altLang="ja-JP" sz="1400" u="none" strike="noStrike" kern="1200" baseline="0" dirty="0" smtClean="0"/>
                        <a:t>Attribute</a:t>
                      </a:r>
                      <a:endParaRPr kumimoji="1" lang="ja-JP" altLang="en-US" sz="1400" dirty="0"/>
                    </a:p>
                  </a:txBody>
                  <a:tcPr/>
                </a:tc>
                <a:tc>
                  <a:txBody>
                    <a:bodyPr/>
                    <a:lstStyle/>
                    <a:p>
                      <a:r>
                        <a:rPr kumimoji="1" lang="en-US" altLang="ja-JP" sz="1400" u="none" strike="noStrike" kern="1200" baseline="0" dirty="0" smtClean="0"/>
                        <a:t>Type</a:t>
                      </a:r>
                      <a:endParaRPr kumimoji="1" lang="ja-JP" altLang="en-US" sz="1400" dirty="0"/>
                    </a:p>
                  </a:txBody>
                  <a:tcPr/>
                </a:tc>
                <a:tc>
                  <a:txBody>
                    <a:bodyPr/>
                    <a:lstStyle/>
                    <a:p>
                      <a:r>
                        <a:rPr kumimoji="1" lang="en-US" altLang="ja-JP" sz="1400" dirty="0" smtClean="0"/>
                        <a:t>Range</a:t>
                      </a:r>
                      <a:endParaRPr kumimoji="1" lang="ja-JP" altLang="en-US" sz="1400" dirty="0"/>
                    </a:p>
                  </a:txBody>
                  <a:tcPr/>
                </a:tc>
                <a:tc>
                  <a:txBody>
                    <a:bodyPr/>
                    <a:lstStyle/>
                    <a:p>
                      <a:r>
                        <a:rPr kumimoji="1" lang="en-US" altLang="ja-JP" sz="1400" u="none" strike="noStrike" kern="1200" baseline="0" dirty="0" smtClean="0"/>
                        <a:t>Description</a:t>
                      </a:r>
                      <a:endParaRPr kumimoji="1" lang="ja-JP" altLang="en-US" sz="1400" dirty="0"/>
                    </a:p>
                  </a:txBody>
                  <a:tcPr/>
                </a:tc>
                <a:tc>
                  <a:txBody>
                    <a:bodyPr/>
                    <a:lstStyle/>
                    <a:p>
                      <a:r>
                        <a:rPr kumimoji="1" lang="en-US" altLang="ja-JP" sz="1400" u="none" strike="noStrike" kern="1200" baseline="0" dirty="0" smtClean="0"/>
                        <a:t>Default</a:t>
                      </a:r>
                      <a:endParaRPr kumimoji="1" lang="ja-JP" altLang="en-US" sz="1400" dirty="0"/>
                    </a:p>
                  </a:txBody>
                  <a:tcPr/>
                </a:tc>
              </a:tr>
              <a:tr h="540000">
                <a:tc>
                  <a:txBody>
                    <a:bodyPr/>
                    <a:lstStyle/>
                    <a:p>
                      <a:r>
                        <a:rPr kumimoji="1" lang="en-US" altLang="ja-JP" sz="1400" b="0" i="1" u="none" strike="noStrike" kern="1200" baseline="0" dirty="0" err="1" smtClean="0">
                          <a:solidFill>
                            <a:schemeClr val="tx1"/>
                          </a:solidFill>
                          <a:latin typeface="+mn-lt"/>
                          <a:ea typeface="+mn-ea"/>
                          <a:cs typeface="+mn-cs"/>
                        </a:rPr>
                        <a:t>macMetricsEnabled</a:t>
                      </a:r>
                      <a:endParaRPr kumimoji="1" lang="ja-JP" altLang="en-US" sz="1400" dirty="0"/>
                    </a:p>
                  </a:txBody>
                  <a:tcPr/>
                </a:tc>
                <a:tc>
                  <a:txBody>
                    <a:bodyPr/>
                    <a:lstStyle/>
                    <a:p>
                      <a:r>
                        <a:rPr kumimoji="1" lang="en-US" altLang="ja-JP" sz="1400" u="none" strike="noStrike" kern="1200" baseline="0" dirty="0" smtClean="0"/>
                        <a:t>Boolean</a:t>
                      </a:r>
                      <a:endParaRPr kumimoji="1" lang="ja-JP" altLang="en-US" sz="1400" dirty="0"/>
                    </a:p>
                  </a:txBody>
                  <a:tcPr/>
                </a:tc>
                <a:tc>
                  <a:txBody>
                    <a:bodyPr/>
                    <a:lstStyle/>
                    <a:p>
                      <a:r>
                        <a:rPr kumimoji="1" lang="en-US" altLang="ja-JP" sz="1400" u="none" strike="noStrike" kern="1200" baseline="0" dirty="0" smtClean="0"/>
                        <a:t>TRUE,</a:t>
                      </a:r>
                    </a:p>
                    <a:p>
                      <a:r>
                        <a:rPr kumimoji="1" lang="en-US" altLang="ja-JP" sz="1400" u="none" strike="noStrike" kern="1200" baseline="0" dirty="0" smtClean="0"/>
                        <a:t>FALSE</a:t>
                      </a:r>
                      <a:endParaRPr kumimoji="1" lang="ja-JP" altLang="en-US" sz="1400" dirty="0"/>
                    </a:p>
                  </a:txBody>
                  <a:tcPr/>
                </a:tc>
                <a:tc>
                  <a:txBody>
                    <a:bodyPr/>
                    <a:lstStyle/>
                    <a:p>
                      <a:r>
                        <a:rPr kumimoji="1" lang="en-US" altLang="ja-JP" sz="1400" u="none" strike="noStrike" kern="1200" baseline="0" dirty="0" smtClean="0"/>
                        <a:t>If TRUE, the device is providing additional MAC Metrics</a:t>
                      </a:r>
                      <a:endParaRPr kumimoji="1" lang="ja-JP" altLang="en-US" sz="1400" dirty="0"/>
                    </a:p>
                  </a:txBody>
                  <a:tcPr/>
                </a:tc>
                <a:tc>
                  <a:txBody>
                    <a:bodyPr/>
                    <a:lstStyle/>
                    <a:p>
                      <a:r>
                        <a:rPr kumimoji="1" lang="en-US" altLang="ja-JP" sz="1400" u="none" strike="noStrike" kern="1200" baseline="0" dirty="0" smtClean="0"/>
                        <a:t>—</a:t>
                      </a:r>
                      <a:endParaRPr kumimoji="1" lang="ja-JP" altLang="en-US" sz="1400" dirty="0"/>
                    </a:p>
                  </a:txBody>
                  <a:tcPr/>
                </a:tc>
              </a:tr>
            </a:tbl>
          </a:graphicData>
        </a:graphic>
      </p:graphicFrame>
      <p:sp>
        <p:nvSpPr>
          <p:cNvPr id="8" name="テキスト ボックス 7"/>
          <p:cNvSpPr txBox="1"/>
          <p:nvPr/>
        </p:nvSpPr>
        <p:spPr>
          <a:xfrm>
            <a:off x="251520" y="3558210"/>
            <a:ext cx="6194196" cy="338554"/>
          </a:xfrm>
          <a:prstGeom prst="rect">
            <a:avLst/>
          </a:prstGeom>
          <a:noFill/>
        </p:spPr>
        <p:txBody>
          <a:bodyPr wrap="none" rtlCol="0">
            <a:spAutoFit/>
          </a:bodyPr>
          <a:lstStyle/>
          <a:p>
            <a:r>
              <a:rPr lang="en-US" altLang="ja-JP" sz="1600" b="1" dirty="0"/>
              <a:t>Table 133—General MAC PIB attributes for functional organization</a:t>
            </a:r>
            <a:endParaRPr kumimoji="1" lang="ja-JP" altLang="en-US" sz="1600" dirty="0"/>
          </a:p>
        </p:txBody>
      </p:sp>
      <p:sp>
        <p:nvSpPr>
          <p:cNvPr id="3" name="テキスト ボックス 2"/>
          <p:cNvSpPr txBox="1"/>
          <p:nvPr/>
        </p:nvSpPr>
        <p:spPr>
          <a:xfrm>
            <a:off x="251520" y="5085184"/>
            <a:ext cx="8640960" cy="1200329"/>
          </a:xfrm>
          <a:prstGeom prst="rect">
            <a:avLst/>
          </a:prstGeom>
          <a:noFill/>
        </p:spPr>
        <p:txBody>
          <a:bodyPr wrap="square" rtlCol="0">
            <a:spAutoFit/>
          </a:bodyPr>
          <a:lstStyle/>
          <a:p>
            <a:pPr marL="342900" indent="-342900">
              <a:buFont typeface="Arial" panose="020B0604020202020204" pitchFamily="34" charset="0"/>
              <a:buChar char="•"/>
            </a:pPr>
            <a:r>
              <a:rPr lang="en-US" altLang="ja-JP" sz="2400" dirty="0">
                <a:latin typeface="+mn-lt"/>
              </a:rPr>
              <a:t>If </a:t>
            </a:r>
            <a:r>
              <a:rPr lang="en-US" altLang="ja-JP" sz="2400" i="1" dirty="0" err="1">
                <a:latin typeface="+mn-lt"/>
              </a:rPr>
              <a:t>macMetricsEnabled</a:t>
            </a:r>
            <a:r>
              <a:rPr lang="en-US" altLang="ja-JP" sz="2400" i="1" dirty="0">
                <a:latin typeface="+mn-lt"/>
              </a:rPr>
              <a:t> </a:t>
            </a:r>
            <a:r>
              <a:rPr lang="en-US" altLang="ja-JP" sz="2400" dirty="0">
                <a:latin typeface="+mn-lt"/>
              </a:rPr>
              <a:t>is TRUE</a:t>
            </a:r>
            <a:r>
              <a:rPr lang="en-US" altLang="ja-JP" sz="2400" dirty="0" smtClean="0">
                <a:latin typeface="+mn-lt"/>
              </a:rPr>
              <a:t>, the </a:t>
            </a:r>
            <a:r>
              <a:rPr lang="en-US" altLang="ja-JP" sz="2400" dirty="0">
                <a:latin typeface="+mn-lt"/>
              </a:rPr>
              <a:t>MAC </a:t>
            </a:r>
            <a:r>
              <a:rPr lang="en-US" altLang="ja-JP" sz="2400" dirty="0" smtClean="0">
                <a:latin typeface="+mn-lt"/>
              </a:rPr>
              <a:t>shall collect </a:t>
            </a:r>
            <a:r>
              <a:rPr lang="en-US" altLang="ja-JP" sz="2400" dirty="0">
                <a:latin typeface="+mn-lt"/>
              </a:rPr>
              <a:t>the metrics listed in Table 143</a:t>
            </a:r>
            <a:r>
              <a:rPr lang="en-US" altLang="ja-JP" sz="2400" dirty="0" smtClean="0">
                <a:latin typeface="+mn-lt"/>
              </a:rPr>
              <a:t>.</a:t>
            </a:r>
          </a:p>
          <a:p>
            <a:pPr marL="342900" indent="-342900">
              <a:buFont typeface="Arial" panose="020B0604020202020204" pitchFamily="34" charset="0"/>
              <a:buChar char="•"/>
            </a:pPr>
            <a:r>
              <a:rPr kumimoji="1" lang="en-US" altLang="ja-JP" sz="2400" dirty="0" smtClean="0">
                <a:latin typeface="+mn-lt"/>
              </a:rPr>
              <a:t>One idea is adding SRM related metrics in this Table.</a:t>
            </a:r>
            <a:endParaRPr kumimoji="1" lang="ja-JP" altLang="en-US" sz="2400" dirty="0">
              <a:latin typeface="+mn-lt"/>
            </a:endParaRPr>
          </a:p>
        </p:txBody>
      </p:sp>
      <p:sp>
        <p:nvSpPr>
          <p:cNvPr id="11" name="テキスト ボックス 10"/>
          <p:cNvSpPr txBox="1"/>
          <p:nvPr/>
        </p:nvSpPr>
        <p:spPr>
          <a:xfrm>
            <a:off x="6822683" y="6229016"/>
            <a:ext cx="2069797" cy="276999"/>
          </a:xfrm>
          <a:prstGeom prst="rect">
            <a:avLst/>
          </a:prstGeom>
          <a:noFill/>
        </p:spPr>
        <p:txBody>
          <a:bodyPr wrap="none" rtlCol="0">
            <a:spAutoFit/>
          </a:bodyPr>
          <a:lstStyle/>
          <a:p>
            <a:r>
              <a:rPr kumimoji="1" lang="en-US" altLang="ja-JP" dirty="0"/>
              <a:t>Source</a:t>
            </a:r>
            <a:r>
              <a:rPr kumimoji="1" lang="en-US" altLang="ja-JP" dirty="0" smtClean="0"/>
              <a:t>:</a:t>
            </a:r>
            <a:r>
              <a:rPr lang="en-US" altLang="ja-JP" dirty="0"/>
              <a:t> P802.15.4-REVc-DF3</a:t>
            </a:r>
            <a:endParaRPr kumimoji="1" lang="ja-JP" altLang="en-US" dirty="0"/>
          </a:p>
        </p:txBody>
      </p:sp>
    </p:spTree>
    <p:extLst>
      <p:ext uri="{BB962C8B-B14F-4D97-AF65-F5344CB8AC3E}">
        <p14:creationId xmlns:p14="http://schemas.microsoft.com/office/powerpoint/2010/main" xmlns="" val="2659876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MAC Metrics IE</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14604D76-8EE2-4E9D-BCD2-9193E59630B2}" type="slidenum">
              <a:rPr lang="en-US" altLang="ja-JP" smtClean="0"/>
              <a:pPr>
                <a:defRPr/>
              </a:pPr>
              <a:t>7</a:t>
            </a:fld>
            <a:endParaRPr lang="en-US" altLang="ja-JP"/>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572000" y="1988840"/>
            <a:ext cx="4043536" cy="422112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7171"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5511" y="4099402"/>
            <a:ext cx="4231491" cy="136333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7" name="テキスト ボックス 6"/>
          <p:cNvSpPr txBox="1"/>
          <p:nvPr/>
        </p:nvSpPr>
        <p:spPr>
          <a:xfrm>
            <a:off x="6822683" y="6229016"/>
            <a:ext cx="2069797" cy="276999"/>
          </a:xfrm>
          <a:prstGeom prst="rect">
            <a:avLst/>
          </a:prstGeom>
          <a:noFill/>
        </p:spPr>
        <p:txBody>
          <a:bodyPr wrap="none" rtlCol="0">
            <a:spAutoFit/>
          </a:bodyPr>
          <a:lstStyle/>
          <a:p>
            <a:r>
              <a:rPr kumimoji="1" lang="en-US" altLang="ja-JP" dirty="0"/>
              <a:t>Source</a:t>
            </a:r>
            <a:r>
              <a:rPr kumimoji="1" lang="en-US" altLang="ja-JP" dirty="0" smtClean="0"/>
              <a:t>:</a:t>
            </a:r>
            <a:r>
              <a:rPr lang="en-US" altLang="ja-JP" dirty="0"/>
              <a:t> P802.15.4-REVc-DF3</a:t>
            </a:r>
            <a:endParaRPr kumimoji="1" lang="ja-JP" altLang="en-US" dirty="0"/>
          </a:p>
        </p:txBody>
      </p:sp>
    </p:spTree>
    <p:extLst>
      <p:ext uri="{BB962C8B-B14F-4D97-AF65-F5344CB8AC3E}">
        <p14:creationId xmlns:p14="http://schemas.microsoft.com/office/powerpoint/2010/main" xmlns="" val="1831399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2800" b="1" dirty="0"/>
              <a:t>Table 143—Metrics-specific MAC PIB attributes</a:t>
            </a:r>
            <a:endParaRPr kumimoji="1" lang="ja-JP" altLang="en-US" sz="2800" dirty="0"/>
          </a:p>
        </p:txBody>
      </p:sp>
      <p:sp>
        <p:nvSpPr>
          <p:cNvPr id="3" name="日付プレースホルダー 2"/>
          <p:cNvSpPr>
            <a:spLocks noGrp="1"/>
          </p:cNvSpPr>
          <p:nvPr>
            <p:ph type="dt" sz="half" idx="10"/>
          </p:nvPr>
        </p:nvSpPr>
        <p:spPr/>
        <p:txBody>
          <a:bodyPr/>
          <a:lstStyle/>
          <a:p>
            <a:pPr>
              <a:defRPr/>
            </a:pPr>
            <a:r>
              <a:rPr lang="en-US" altLang="ja-JP" smtClean="0"/>
              <a:t>March, 2015</a:t>
            </a:r>
            <a:endParaRPr lang="en-US" altLang="ja-JP"/>
          </a:p>
        </p:txBody>
      </p:sp>
      <p:sp>
        <p:nvSpPr>
          <p:cNvPr id="4" name="フッター プレースホルダー 3"/>
          <p:cNvSpPr>
            <a:spLocks noGrp="1"/>
          </p:cNvSpPr>
          <p:nvPr>
            <p:ph type="ftr" sz="quarter" idx="11"/>
          </p:nvPr>
        </p:nvSpPr>
        <p:spPr/>
        <p:txBody>
          <a:bodyPr/>
          <a:lstStyle/>
          <a:p>
            <a:pPr>
              <a:defRPr/>
            </a:pPr>
            <a:r>
              <a:rPr lang="en-US" altLang="ja-JP" smtClean="0"/>
              <a:t>Shoichi Kitazawa,ATR</a:t>
            </a:r>
            <a:endParaRPr lang="en-US" altLang="ja-JP"/>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013CA11-FAFA-4B4F-8CF4-DC7F9195745C}" type="slidenum">
              <a:rPr lang="en-US" altLang="ja-JP" smtClean="0"/>
              <a:pPr>
                <a:defRPr/>
              </a:pPr>
              <a:t>8</a:t>
            </a:fld>
            <a:endParaRPr lang="en-US" altLang="ja-JP"/>
          </a:p>
        </p:txBody>
      </p:sp>
      <p:pic>
        <p:nvPicPr>
          <p:cNvPr id="6145" name="Picture 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016280" y="1412776"/>
            <a:ext cx="5076000" cy="489851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7" name="テキスト ボックス 6"/>
          <p:cNvSpPr txBox="1"/>
          <p:nvPr/>
        </p:nvSpPr>
        <p:spPr>
          <a:xfrm>
            <a:off x="6822683" y="6229016"/>
            <a:ext cx="2069797" cy="276999"/>
          </a:xfrm>
          <a:prstGeom prst="rect">
            <a:avLst/>
          </a:prstGeom>
          <a:noFill/>
        </p:spPr>
        <p:txBody>
          <a:bodyPr wrap="none" rtlCol="0">
            <a:spAutoFit/>
          </a:bodyPr>
          <a:lstStyle/>
          <a:p>
            <a:r>
              <a:rPr kumimoji="1" lang="en-US" altLang="ja-JP" dirty="0"/>
              <a:t>Source</a:t>
            </a:r>
            <a:r>
              <a:rPr kumimoji="1" lang="en-US" altLang="ja-JP" dirty="0" smtClean="0"/>
              <a:t>:</a:t>
            </a:r>
            <a:r>
              <a:rPr lang="en-US" altLang="ja-JP" dirty="0"/>
              <a:t> P802.15.4-REVc-DF3</a:t>
            </a:r>
            <a:endParaRPr kumimoji="1" lang="ja-JP" altLang="en-US" dirty="0"/>
          </a:p>
        </p:txBody>
      </p:sp>
    </p:spTree>
    <p:extLst>
      <p:ext uri="{BB962C8B-B14F-4D97-AF65-F5344CB8AC3E}">
        <p14:creationId xmlns:p14="http://schemas.microsoft.com/office/powerpoint/2010/main" xmlns="" val="1204550030"/>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2861</TotalTime>
  <Words>519</Words>
  <Application>Microsoft Office PowerPoint</Application>
  <PresentationFormat>画面に合わせる (4:3)</PresentationFormat>
  <Paragraphs>208</Paragraphs>
  <Slides>8</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IEEE-P802_15</vt:lpstr>
      <vt:lpstr>Document</vt:lpstr>
      <vt:lpstr>スライド 1</vt:lpstr>
      <vt:lpstr>Additional TG4s use case and consideration of SRM information</vt:lpstr>
      <vt:lpstr>Use Case: Cluster Tree</vt:lpstr>
      <vt:lpstr>SRM PIB</vt:lpstr>
      <vt:lpstr>SRM information consideration</vt:lpstr>
      <vt:lpstr>Existing MAC Metrics</vt:lpstr>
      <vt:lpstr>MAC Metrics IE</vt:lpstr>
      <vt:lpstr>Table 143—Metrics-specific MAC PIB attributes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&lt;doc#&gt;</dc:description>
  <cp:lastModifiedBy>kitazawa</cp:lastModifiedBy>
  <cp:revision>49</cp:revision>
  <cp:lastPrinted>2015-03-06T08:23:44Z</cp:lastPrinted>
  <dcterms:created xsi:type="dcterms:W3CDTF">2015-02-24T07:01:01Z</dcterms:created>
  <dcterms:modified xsi:type="dcterms:W3CDTF">2015-03-09T13:35:59Z</dcterms:modified>
</cp:coreProperties>
</file>