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87" r:id="rId2"/>
    <p:sldId id="264" r:id="rId3"/>
    <p:sldId id="311" r:id="rId4"/>
    <p:sldId id="312" r:id="rId5"/>
    <p:sldId id="313" r:id="rId6"/>
    <p:sldId id="314" r:id="rId7"/>
    <p:sldId id="315" r:id="rId8"/>
    <p:sldId id="294" r:id="rId9"/>
    <p:sldId id="309" r:id="rId10"/>
    <p:sldId id="295" r:id="rId11"/>
    <p:sldId id="296" r:id="rId12"/>
    <p:sldId id="310" r:id="rId13"/>
    <p:sldId id="297" r:id="rId14"/>
    <p:sldId id="298" r:id="rId15"/>
    <p:sldId id="299" r:id="rId16"/>
    <p:sldId id="300" r:id="rId17"/>
    <p:sldId id="301" r:id="rId18"/>
    <p:sldId id="302" r:id="rId19"/>
    <p:sldId id="303" r:id="rId20"/>
    <p:sldId id="304" r:id="rId21"/>
    <p:sldId id="305" r:id="rId22"/>
    <p:sldId id="289" r:id="rId23"/>
    <p:sldId id="290" r:id="rId24"/>
    <p:sldId id="291" r:id="rId25"/>
    <p:sldId id="293" r:id="rId26"/>
    <p:sldId id="274" r:id="rId2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2024" y="-1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7</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7</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&lt;March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14-0198-00-006T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hyperlink" Target="http://www.ietf.org/id/draft-piro-6tisch-security-issues-03.tx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hyperlink" Target="https://ciscosales.webex.com/ciscosales/j.php?ED=219615007&amp;UID=481905242&amp;PW=NZTRkNDAwOTE1&amp;RT=MiMyMw=="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March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9 Mar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March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March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Security</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r>
              <a:rPr lang="en-US" sz="2400" b="1" dirty="0" smtClean="0">
                <a:solidFill>
                  <a:srgbClr val="0000FF"/>
                </a:solidFill>
                <a:hlinkClick r:id="rId3"/>
              </a:rPr>
              <a:t>Layer</a:t>
            </a:r>
            <a:r>
              <a:rPr lang="en-US" sz="2400" b="1" dirty="0">
                <a:solidFill>
                  <a:srgbClr val="0000FF"/>
                </a:solidFill>
                <a:hlinkClick r:id="rId3"/>
              </a:rPr>
              <a:t>-2 security aspects for the IEEE 802.15.4e MAC draft-piro-6tisch-security-issues-</a:t>
            </a:r>
            <a:r>
              <a:rPr lang="en-US" sz="2400" b="1" dirty="0" smtClean="0">
                <a:solidFill>
                  <a:srgbClr val="0000FF"/>
                </a:solidFill>
                <a:hlinkClick r:id="rId3"/>
              </a:rPr>
              <a:t>03</a:t>
            </a:r>
            <a:endParaRPr lang="en-US" sz="2400" b="1" dirty="0" smtClean="0">
              <a:solidFill>
                <a:srgbClr val="0000FF"/>
              </a:solidFill>
            </a:endParaRPr>
          </a:p>
          <a:p>
            <a:pPr marL="342900" indent="-342900">
              <a:buClr>
                <a:srgbClr val="FF0000"/>
              </a:buClr>
              <a:buFont typeface="Wingdings" charset="2"/>
              <a:buChar char="q"/>
            </a:pPr>
            <a:r>
              <a:rPr lang="en-US" sz="2000" dirty="0"/>
              <a:t>This d</a:t>
            </a:r>
            <a:r>
              <a:rPr lang="en-US" sz="2000" dirty="0" smtClean="0"/>
              <a:t>raft </a:t>
            </a:r>
            <a:r>
              <a:rPr lang="en-US" sz="2000" dirty="0"/>
              <a:t>focuses on layer-2 security aspects and describes standard compliant procedures for configuring layer-2 security services in IEEE 802.15.4e-based Low-power and Lossy Networks. In particular, main features covered by this document are</a:t>
            </a:r>
            <a:r>
              <a:rPr lang="en-US" sz="2000" dirty="0" smtClean="0"/>
              <a:t>:</a:t>
            </a:r>
          </a:p>
          <a:p>
            <a:pPr marL="800100" lvl="1" indent="-342900">
              <a:buClr>
                <a:srgbClr val="FF0000"/>
              </a:buClr>
              <a:buFont typeface="Wingdings" charset="2"/>
              <a:buChar char="q"/>
            </a:pPr>
            <a:r>
              <a:rPr lang="en-US" sz="2000" dirty="0" smtClean="0"/>
              <a:t>a </a:t>
            </a:r>
            <a:r>
              <a:rPr lang="en-US" sz="2000" dirty="0"/>
              <a:t>review of security aspects presented in both IEEE 802.15.4 and IEEE 802.15.4e specifications, with particular attention to the set of parameters that need to be set for enabling security services at the MAC </a:t>
            </a:r>
            <a:r>
              <a:rPr lang="en-US" sz="2000" dirty="0" smtClean="0"/>
              <a:t>layer</a:t>
            </a:r>
          </a:p>
          <a:p>
            <a:pPr marL="800100" lvl="1" indent="-342900">
              <a:buClr>
                <a:srgbClr val="FF0000"/>
              </a:buClr>
              <a:buFont typeface="Wingdings" charset="2"/>
              <a:buChar char="q"/>
            </a:pPr>
            <a:r>
              <a:rPr lang="en-US" sz="2000" dirty="0" smtClean="0"/>
              <a:t>the </a:t>
            </a:r>
            <a:r>
              <a:rPr lang="en-US" sz="2000" dirty="0"/>
              <a:t>definition of types and properties of layer-2 </a:t>
            </a:r>
            <a:r>
              <a:rPr lang="en-US" sz="2000" dirty="0" smtClean="0"/>
              <a:t>keys </a:t>
            </a:r>
          </a:p>
          <a:p>
            <a:pPr marL="800100" lvl="1" indent="-342900">
              <a:buClr>
                <a:srgbClr val="FF0000"/>
              </a:buClr>
              <a:buFont typeface="Wingdings" charset="2"/>
              <a:buChar char="q"/>
            </a:pPr>
            <a:r>
              <a:rPr lang="en-US" sz="2000" dirty="0" smtClean="0"/>
              <a:t>the </a:t>
            </a:r>
            <a:r>
              <a:rPr lang="en-US" sz="2000" dirty="0"/>
              <a:t>classification of possible secure network configurations, which include Fully Secure, Unsecure, Partial Secure, and Hybrid Secure </a:t>
            </a:r>
            <a:r>
              <a:rPr lang="en-US" sz="2000" dirty="0" smtClean="0"/>
              <a:t>networks</a:t>
            </a:r>
          </a:p>
          <a:p>
            <a:pPr marL="800100" lvl="1" indent="-342900">
              <a:buClr>
                <a:srgbClr val="FF0000"/>
              </a:buClr>
              <a:buFont typeface="Wingdings" charset="2"/>
              <a:buChar char="q"/>
            </a:pPr>
            <a:r>
              <a:rPr lang="en-US" sz="2000" dirty="0" smtClean="0"/>
              <a:t>the </a:t>
            </a:r>
            <a:r>
              <a:rPr lang="en-US" sz="2000" dirty="0"/>
              <a:t>description of a set of consecutive steps (i.e., Setting-up, Bootstrap, Join, and Key Negotiation phases) that are required to establish a layer-2 secure link among a couple of </a:t>
            </a:r>
            <a:r>
              <a:rPr lang="en-US" sz="2000" dirty="0" smtClean="0"/>
              <a:t>nodes</a:t>
            </a:r>
          </a:p>
          <a:p>
            <a:pPr marL="800100" lvl="1" indent="-342900">
              <a:buClr>
                <a:srgbClr val="FF0000"/>
              </a:buClr>
              <a:buFont typeface="Wingdings" charset="2"/>
              <a:buChar char="q"/>
            </a:pPr>
            <a:r>
              <a:rPr lang="en-US" sz="2000" dirty="0" smtClean="0"/>
              <a:t>the </a:t>
            </a:r>
            <a:r>
              <a:rPr lang="en-US" sz="2000" dirty="0"/>
              <a:t>design of a lightweight Key Management Protocol useful for negotiating a per-peer layer-2 </a:t>
            </a:r>
            <a:r>
              <a:rPr lang="en-US" sz="2000" dirty="0" smtClean="0"/>
              <a:t>key</a:t>
            </a:r>
            <a:endParaRPr lang="en-US" sz="2000" b="1" dirty="0" smtClean="0"/>
          </a:p>
        </p:txBody>
      </p:sp>
    </p:spTree>
    <p:extLst>
      <p:ext uri="{BB962C8B-B14F-4D97-AF65-F5344CB8AC3E}">
        <p14:creationId xmlns:p14="http://schemas.microsoft.com/office/powerpoint/2010/main" val="247174745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IETF 92 6TISCH </a:t>
            </a:r>
            <a:r>
              <a:rPr lang="en-US" b="1" dirty="0" smtClean="0">
                <a:latin typeface="Times New Roman" charset="0"/>
                <a:ea typeface="ＭＳ Ｐゴシック" charset="0"/>
                <a:cs typeface="ＭＳ Ｐゴシック" charset="0"/>
              </a:rPr>
              <a:t>Agenda- Monday</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839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7663" indent="-342900">
              <a:spcBef>
                <a:spcPts val="600"/>
              </a:spcBef>
              <a:buFont typeface="Arial"/>
              <a:buChar char="•"/>
            </a:pPr>
            <a:r>
              <a:rPr lang="en-US" sz="2400" dirty="0"/>
              <a:t>Distributed Scheduling OTF (Diego) [30 min] </a:t>
            </a:r>
            <a:endParaRPr lang="en-US" sz="2400" dirty="0" smtClean="0"/>
          </a:p>
          <a:p>
            <a:pPr marL="347663" indent="-342900">
              <a:spcBef>
                <a:spcPts val="600"/>
              </a:spcBef>
              <a:buFont typeface="Arial"/>
              <a:buChar char="•"/>
            </a:pPr>
            <a:r>
              <a:rPr lang="en-US" sz="2400" dirty="0" err="1" smtClean="0"/>
              <a:t>DetNet</a:t>
            </a:r>
            <a:r>
              <a:rPr lang="en-US" sz="2400" dirty="0" smtClean="0"/>
              <a:t> </a:t>
            </a:r>
            <a:r>
              <a:rPr lang="en-US" sz="2400" dirty="0"/>
              <a:t>draft-</a:t>
            </a:r>
            <a:r>
              <a:rPr lang="en-US" sz="2400" dirty="0" err="1"/>
              <a:t>finn</a:t>
            </a:r>
            <a:r>
              <a:rPr lang="en-US" sz="2400" dirty="0"/>
              <a:t>-</a:t>
            </a:r>
            <a:r>
              <a:rPr lang="en-US" sz="2400" dirty="0" err="1"/>
              <a:t>detnet</a:t>
            </a:r>
            <a:r>
              <a:rPr lang="en-US" sz="2400" dirty="0"/>
              <a:t>-architecture (Norm) [20 min] </a:t>
            </a:r>
            <a:endParaRPr lang="en-US" sz="2400" dirty="0" smtClean="0"/>
          </a:p>
          <a:p>
            <a:pPr marL="347663" indent="-342900">
              <a:spcBef>
                <a:spcPts val="600"/>
              </a:spcBef>
              <a:buFont typeface="Arial"/>
              <a:buChar char="•"/>
            </a:pPr>
            <a:r>
              <a:rPr lang="en-US" sz="2400" dirty="0" smtClean="0"/>
              <a:t>draft</a:t>
            </a:r>
            <a:r>
              <a:rPr lang="en-US" sz="2400" dirty="0"/>
              <a:t>-</a:t>
            </a:r>
            <a:r>
              <a:rPr lang="en-US" sz="2400" dirty="0" err="1"/>
              <a:t>gunther</a:t>
            </a:r>
            <a:r>
              <a:rPr lang="en-US" sz="2400" dirty="0"/>
              <a:t>-</a:t>
            </a:r>
            <a:r>
              <a:rPr lang="en-US" sz="2400" dirty="0" err="1"/>
              <a:t>detnet-proaudio-req</a:t>
            </a:r>
            <a:r>
              <a:rPr lang="en-US" sz="2400" dirty="0"/>
              <a:t> (Craig) [10 min] </a:t>
            </a:r>
            <a:endParaRPr lang="en-US" sz="2400" dirty="0" smtClean="0"/>
          </a:p>
          <a:p>
            <a:pPr marL="347663" indent="-342900">
              <a:spcBef>
                <a:spcPts val="600"/>
              </a:spcBef>
              <a:buFont typeface="Arial"/>
              <a:buChar char="•"/>
            </a:pPr>
            <a:r>
              <a:rPr lang="en-US" sz="2400" dirty="0" smtClean="0"/>
              <a:t>draft</a:t>
            </a:r>
            <a:r>
              <a:rPr lang="en-US" sz="2400" dirty="0"/>
              <a:t>-</a:t>
            </a:r>
            <a:r>
              <a:rPr lang="en-US" sz="2400" dirty="0" err="1"/>
              <a:t>wetterwald</a:t>
            </a:r>
            <a:r>
              <a:rPr lang="en-US" sz="2400" dirty="0"/>
              <a:t>-</a:t>
            </a:r>
            <a:r>
              <a:rPr lang="en-US" sz="2400" dirty="0" err="1"/>
              <a:t>detnet</a:t>
            </a:r>
            <a:r>
              <a:rPr lang="en-US" sz="2400" dirty="0"/>
              <a:t>-utilities-</a:t>
            </a:r>
            <a:r>
              <a:rPr lang="en-US" sz="2400" dirty="0" err="1"/>
              <a:t>reqs</a:t>
            </a:r>
            <a:r>
              <a:rPr lang="en-US" sz="2400" dirty="0"/>
              <a:t> (Patrick) [10 min] </a:t>
            </a:r>
            <a:endParaRPr lang="en-US" sz="2400" dirty="0" smtClean="0"/>
          </a:p>
          <a:p>
            <a:pPr marL="347663" indent="-342900">
              <a:spcBef>
                <a:spcPts val="600"/>
              </a:spcBef>
              <a:buFont typeface="Arial"/>
              <a:buChar char="•"/>
            </a:pPr>
            <a:r>
              <a:rPr lang="en-US" sz="2400" dirty="0" smtClean="0"/>
              <a:t>6TiSCH </a:t>
            </a:r>
            <a:r>
              <a:rPr lang="en-US" sz="2400" dirty="0" err="1"/>
              <a:t>reqs</a:t>
            </a:r>
            <a:r>
              <a:rPr lang="en-US" sz="2400" dirty="0"/>
              <a:t> (</a:t>
            </a:r>
            <a:r>
              <a:rPr lang="en-US" sz="2400" dirty="0" err="1"/>
              <a:t>Chonggang</a:t>
            </a:r>
            <a:r>
              <a:rPr lang="en-US" sz="2400" dirty="0"/>
              <a:t>) [10 min] Wrap up for </a:t>
            </a:r>
            <a:r>
              <a:rPr lang="en-US" sz="2400" dirty="0" err="1"/>
              <a:t>rechartering</a:t>
            </a:r>
            <a:r>
              <a:rPr lang="en-US" sz="2400" dirty="0"/>
              <a:t> [10 min] </a:t>
            </a:r>
            <a:endParaRPr lang="en-US" sz="2400" dirty="0" smtClean="0"/>
          </a:p>
        </p:txBody>
      </p:sp>
    </p:spTree>
    <p:extLst>
      <p:ext uri="{BB962C8B-B14F-4D97-AF65-F5344CB8AC3E}">
        <p14:creationId xmlns:p14="http://schemas.microsoft.com/office/powerpoint/2010/main" val="197363975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IETF 92 6TISCH </a:t>
            </a:r>
            <a:r>
              <a:rPr lang="en-US" b="1" dirty="0" smtClean="0">
                <a:latin typeface="Times New Roman" charset="0"/>
                <a:ea typeface="ＭＳ Ｐゴシック" charset="0"/>
                <a:cs typeface="ＭＳ Ｐゴシック" charset="0"/>
              </a:rPr>
              <a:t>Agenda - Thursday</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143000"/>
            <a:ext cx="8839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7663" indent="-342900">
              <a:spcBef>
                <a:spcPts val="600"/>
              </a:spcBef>
              <a:buFont typeface="Arial"/>
              <a:buChar char="•"/>
            </a:pPr>
            <a:r>
              <a:rPr lang="en-US" sz="2400" dirty="0"/>
              <a:t>Thursday -------- Last Call Status [40 </a:t>
            </a:r>
            <a:r>
              <a:rPr lang="en-US" sz="2400" dirty="0" err="1"/>
              <a:t>mins</a:t>
            </a:r>
            <a:r>
              <a:rPr lang="en-US" sz="2400" dirty="0"/>
              <a:t>] </a:t>
            </a:r>
          </a:p>
          <a:p>
            <a:pPr marL="347663" indent="-342900">
              <a:spcBef>
                <a:spcPts val="600"/>
              </a:spcBef>
              <a:buFont typeface="Arial"/>
              <a:buChar char="•"/>
            </a:pPr>
            <a:r>
              <a:rPr lang="en-US" sz="2400" dirty="0"/>
              <a:t>draft-ietf-6tisch-tsch(Thomas) draft-ietf-6tisch-minimal (</a:t>
            </a:r>
            <a:r>
              <a:rPr lang="en-US" sz="2400" dirty="0" err="1"/>
              <a:t>Xavi</a:t>
            </a:r>
            <a:r>
              <a:rPr lang="en-US" sz="2400" dirty="0"/>
              <a:t>) draft-ietf-6tisch-architecture (Pascal) draft-ietf-6tisch-terminology (Maria-Rita) Other Drafts [30 </a:t>
            </a:r>
            <a:r>
              <a:rPr lang="en-US" sz="2400" dirty="0" err="1"/>
              <a:t>mins</a:t>
            </a:r>
            <a:r>
              <a:rPr lang="en-US" sz="2400" dirty="0"/>
              <a:t>] </a:t>
            </a:r>
          </a:p>
          <a:p>
            <a:pPr marL="347663" indent="-342900">
              <a:spcBef>
                <a:spcPts val="600"/>
              </a:spcBef>
              <a:buFont typeface="Arial"/>
              <a:buChar char="•"/>
            </a:pPr>
            <a:r>
              <a:rPr lang="en-US" sz="2400" dirty="0"/>
              <a:t>draft-ietf-6tisch-6top-interface (Qin/</a:t>
            </a:r>
            <a:r>
              <a:rPr lang="en-US" sz="2400" dirty="0" err="1"/>
              <a:t>Xavi</a:t>
            </a:r>
            <a:r>
              <a:rPr lang="en-US" sz="2400" dirty="0"/>
              <a:t>) draft-wang-6tisch-6top (Qin/</a:t>
            </a:r>
            <a:r>
              <a:rPr lang="en-US" sz="2400" dirty="0" err="1"/>
              <a:t>Xavi</a:t>
            </a:r>
            <a:r>
              <a:rPr lang="en-US" sz="2400" dirty="0"/>
              <a:t>)</a:t>
            </a:r>
          </a:p>
          <a:p>
            <a:pPr marL="347663" indent="-342900">
              <a:spcBef>
                <a:spcPts val="600"/>
              </a:spcBef>
              <a:buFont typeface="Arial"/>
              <a:buChar char="•"/>
            </a:pPr>
            <a:r>
              <a:rPr lang="en-US" sz="2400" dirty="0"/>
              <a:t> draft-ietf-6tisch-coap (</a:t>
            </a:r>
            <a:r>
              <a:rPr lang="en-US" sz="2400" dirty="0" err="1"/>
              <a:t>Raghuram</a:t>
            </a:r>
            <a:r>
              <a:rPr lang="en-US" sz="2400" dirty="0"/>
              <a:t>/</a:t>
            </a:r>
            <a:r>
              <a:rPr lang="en-US" sz="2400" dirty="0" err="1"/>
              <a:t>Pouria</a:t>
            </a:r>
            <a:r>
              <a:rPr lang="en-US" sz="2400" dirty="0"/>
              <a:t>) </a:t>
            </a:r>
            <a:r>
              <a:rPr lang="en-US" sz="2400" dirty="0" err="1"/>
              <a:t>Plugtest</a:t>
            </a:r>
            <a:r>
              <a:rPr lang="en-US" sz="2400" dirty="0"/>
              <a:t> [10 </a:t>
            </a:r>
            <a:r>
              <a:rPr lang="en-US" sz="2400" dirty="0" err="1"/>
              <a:t>mins</a:t>
            </a:r>
            <a:r>
              <a:rPr lang="en-US" sz="2400" dirty="0"/>
              <a:t>]</a:t>
            </a:r>
          </a:p>
          <a:p>
            <a:pPr marL="347663" indent="-342900">
              <a:spcBef>
                <a:spcPts val="600"/>
              </a:spcBef>
              <a:buFont typeface="Arial"/>
              <a:buChar char="•"/>
            </a:pPr>
            <a:r>
              <a:rPr lang="en-US" sz="2400" dirty="0"/>
              <a:t>Security [30 </a:t>
            </a:r>
            <a:r>
              <a:rPr lang="en-US" sz="2400" dirty="0" err="1"/>
              <a:t>mins</a:t>
            </a:r>
            <a:r>
              <a:rPr lang="en-US" sz="2400" dirty="0"/>
              <a:t>] </a:t>
            </a:r>
          </a:p>
          <a:p>
            <a:pPr marL="347663" indent="-342900">
              <a:spcBef>
                <a:spcPts val="600"/>
              </a:spcBef>
              <a:buFont typeface="Arial"/>
              <a:buChar char="•"/>
            </a:pPr>
            <a:r>
              <a:rPr lang="en-US" sz="2400" dirty="0"/>
              <a:t>DT status and design goals (Michael) draft-struik-6tisch-security-architecture-elements (René) </a:t>
            </a:r>
            <a:r>
              <a:rPr lang="en-US" sz="2400" dirty="0" err="1"/>
              <a:t>Rechartering</a:t>
            </a:r>
            <a:r>
              <a:rPr lang="en-US" sz="2400" dirty="0"/>
              <a:t> [40 </a:t>
            </a:r>
            <a:r>
              <a:rPr lang="en-US" sz="2400" dirty="0" err="1"/>
              <a:t>mins</a:t>
            </a:r>
            <a:r>
              <a:rPr lang="en-US" sz="2400" dirty="0"/>
              <a:t>] </a:t>
            </a:r>
          </a:p>
          <a:p>
            <a:pPr marL="347663" indent="-342900">
              <a:spcBef>
                <a:spcPts val="600"/>
              </a:spcBef>
              <a:buFont typeface="Arial"/>
              <a:buChar char="•"/>
            </a:pPr>
            <a:r>
              <a:rPr lang="en-US" sz="2400" dirty="0"/>
              <a:t>Summary of Monday's meeting Scheduling goals and deliverables Security goals and deliverables</a:t>
            </a:r>
            <a:endParaRPr lang="en-US" sz="1800" b="1" dirty="0"/>
          </a:p>
        </p:txBody>
      </p:sp>
    </p:spTree>
    <p:extLst>
      <p:ext uri="{BB962C8B-B14F-4D97-AF65-F5344CB8AC3E}">
        <p14:creationId xmlns:p14="http://schemas.microsoft.com/office/powerpoint/2010/main" val="163577146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839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400" b="1" dirty="0"/>
              <a:t>Network Formation </a:t>
            </a:r>
            <a:endParaRPr lang="en-US" sz="2400" b="1" dirty="0" smtClean="0"/>
          </a:p>
          <a:p>
            <a:pPr marL="4763">
              <a:spcBef>
                <a:spcPts val="600"/>
              </a:spcBef>
            </a:pPr>
            <a:r>
              <a:rPr lang="en-US" sz="2400" dirty="0" smtClean="0"/>
              <a:t>The </a:t>
            </a:r>
            <a:r>
              <a:rPr lang="en-US" sz="2400" dirty="0"/>
              <a:t>LLC needs to control the way the network is formed, including how new nodes join, and how already joined nodes advertise the presence of the network. The LLC needs to: </a:t>
            </a:r>
            <a:endParaRPr lang="en-US" sz="2400" dirty="0" smtClean="0"/>
          </a:p>
          <a:p>
            <a:pPr marL="461963" indent="-457200">
              <a:spcBef>
                <a:spcPts val="600"/>
              </a:spcBef>
              <a:buAutoNum type="arabicPeriod"/>
            </a:pPr>
            <a:r>
              <a:rPr lang="en-US" sz="2000" dirty="0" smtClean="0"/>
              <a:t>Define </a:t>
            </a:r>
            <a:r>
              <a:rPr lang="en-US" sz="2000" dirty="0"/>
              <a:t>the Information Elements included in the Enhanced Beacons advertising the presence of the network. </a:t>
            </a:r>
            <a:endParaRPr lang="en-US" sz="2000" dirty="0" smtClean="0"/>
          </a:p>
          <a:p>
            <a:pPr marL="461963" indent="-457200">
              <a:spcBef>
                <a:spcPts val="600"/>
              </a:spcBef>
              <a:buAutoNum type="arabicPeriod"/>
            </a:pPr>
            <a:r>
              <a:rPr lang="en-US" sz="2000" dirty="0" smtClean="0"/>
              <a:t>For </a:t>
            </a:r>
            <a:r>
              <a:rPr lang="en-US" sz="2000" dirty="0"/>
              <a:t>a new node, define rules to process and filter received Enhanced Beacons. </a:t>
            </a:r>
            <a:endParaRPr lang="en-US" sz="2000" dirty="0" smtClean="0"/>
          </a:p>
          <a:p>
            <a:pPr marL="461963" indent="-457200">
              <a:spcBef>
                <a:spcPts val="600"/>
              </a:spcBef>
              <a:buAutoNum type="arabicPeriod"/>
            </a:pPr>
            <a:r>
              <a:rPr lang="en-US" sz="2000" dirty="0" smtClean="0"/>
              <a:t>Define </a:t>
            </a:r>
            <a:r>
              <a:rPr lang="en-US" sz="2000" dirty="0"/>
              <a:t>the joining procedure. This might include a mechanism to assign a unique 16-bit address to a node, and the management of initial keying material. </a:t>
            </a:r>
            <a:endParaRPr lang="en-US" sz="2000" dirty="0" smtClean="0"/>
          </a:p>
          <a:p>
            <a:pPr marL="461963" indent="-457200">
              <a:spcBef>
                <a:spcPts val="600"/>
              </a:spcBef>
              <a:buAutoNum type="arabicPeriod"/>
            </a:pPr>
            <a:r>
              <a:rPr lang="en-US" sz="2000" dirty="0" smtClean="0"/>
              <a:t>Define </a:t>
            </a:r>
            <a:r>
              <a:rPr lang="en-US" sz="2000" dirty="0"/>
              <a:t>a mechanism to secure the joining process and the subsequent optional process of scheduling more communication cells. </a:t>
            </a:r>
            <a:endParaRPr lang="en-US" sz="2000" b="1" dirty="0" smtClean="0"/>
          </a:p>
        </p:txBody>
      </p:sp>
    </p:spTree>
    <p:extLst>
      <p:ext uri="{BB962C8B-B14F-4D97-AF65-F5344CB8AC3E}">
        <p14:creationId xmlns:p14="http://schemas.microsoft.com/office/powerpoint/2010/main" val="36226965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458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400" b="1" dirty="0"/>
              <a:t>Network Maintenance </a:t>
            </a:r>
            <a:endParaRPr lang="en-US" sz="2400" b="1" dirty="0" smtClean="0"/>
          </a:p>
          <a:p>
            <a:pPr marL="4763">
              <a:spcBef>
                <a:spcPts val="600"/>
              </a:spcBef>
            </a:pPr>
            <a:r>
              <a:rPr lang="en-US" sz="2400" dirty="0" smtClean="0"/>
              <a:t>Once </a:t>
            </a:r>
            <a:r>
              <a:rPr lang="en-US" sz="2400" dirty="0"/>
              <a:t>a network is formed, the LLC needs to maintain the network's health, allowing for nodes to stay synchronized. The LLC needs to</a:t>
            </a:r>
            <a:r>
              <a:rPr lang="en-US" sz="2400" dirty="0" smtClean="0"/>
              <a:t>:</a:t>
            </a:r>
          </a:p>
          <a:p>
            <a:pPr marL="461963" indent="-457200">
              <a:spcBef>
                <a:spcPts val="600"/>
              </a:spcBef>
              <a:buFont typeface="+mj-lt"/>
              <a:buAutoNum type="arabicPeriod"/>
            </a:pPr>
            <a:r>
              <a:rPr lang="en-US" sz="2400" dirty="0" smtClean="0"/>
              <a:t>Manage </a:t>
            </a:r>
            <a:r>
              <a:rPr lang="en-US" sz="2400" dirty="0"/>
              <a:t>each node's time source neighbor</a:t>
            </a:r>
            <a:r>
              <a:rPr lang="en-US" sz="2400" dirty="0" smtClean="0"/>
              <a:t>.</a:t>
            </a:r>
          </a:p>
          <a:p>
            <a:pPr marL="461963" indent="-457200">
              <a:spcBef>
                <a:spcPts val="600"/>
              </a:spcBef>
              <a:buFont typeface="+mj-lt"/>
              <a:buAutoNum type="arabicPeriod"/>
            </a:pPr>
            <a:r>
              <a:rPr lang="en-US" sz="2400" dirty="0" smtClean="0"/>
              <a:t>Define </a:t>
            </a:r>
            <a:r>
              <a:rPr lang="en-US" sz="2400" dirty="0"/>
              <a:t>a mechanism for a node to update the join priority it announces in its Enhanced Beacon</a:t>
            </a:r>
            <a:r>
              <a:rPr lang="en-US" sz="2400" dirty="0" smtClean="0"/>
              <a:t>.</a:t>
            </a:r>
          </a:p>
          <a:p>
            <a:pPr marL="461963" indent="-457200">
              <a:spcBef>
                <a:spcPts val="600"/>
              </a:spcBef>
              <a:buFont typeface="+mj-lt"/>
              <a:buAutoNum type="arabicPeriod"/>
            </a:pPr>
            <a:r>
              <a:rPr lang="en-US" sz="2400" dirty="0" smtClean="0"/>
              <a:t>Schedule </a:t>
            </a:r>
            <a:r>
              <a:rPr lang="en-US" sz="2400" dirty="0"/>
              <a:t>transmissions of Enhanced Beacons to advertise the presence of the network.</a:t>
            </a:r>
            <a:endParaRPr lang="en-US" sz="1800" b="1" dirty="0" smtClean="0"/>
          </a:p>
        </p:txBody>
      </p:sp>
    </p:spTree>
    <p:extLst>
      <p:ext uri="{BB962C8B-B14F-4D97-AF65-F5344CB8AC3E}">
        <p14:creationId xmlns:p14="http://schemas.microsoft.com/office/powerpoint/2010/main" val="212920954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76400"/>
            <a:ext cx="8839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400" b="1" dirty="0"/>
              <a:t>Multi-Hop Topology </a:t>
            </a:r>
            <a:endParaRPr lang="en-US" sz="2400" b="1" dirty="0" smtClean="0"/>
          </a:p>
          <a:p>
            <a:pPr marL="4763">
              <a:spcBef>
                <a:spcPts val="600"/>
              </a:spcBef>
            </a:pPr>
            <a:r>
              <a:rPr lang="en-US" sz="2400" dirty="0" smtClean="0"/>
              <a:t>RPL</a:t>
            </a:r>
            <a:r>
              <a:rPr lang="en-US" sz="2400" dirty="0"/>
              <a:t>, given a weighted connectivity graph, determines multi-hop routes. The LLC needs to</a:t>
            </a:r>
            <a:r>
              <a:rPr lang="en-US" sz="2400" dirty="0" smtClean="0"/>
              <a:t>:</a:t>
            </a:r>
          </a:p>
          <a:p>
            <a:pPr marL="461963" indent="-457200">
              <a:spcBef>
                <a:spcPts val="600"/>
              </a:spcBef>
              <a:buFont typeface="+mj-lt"/>
              <a:buAutoNum type="arabicPeriod"/>
            </a:pPr>
            <a:r>
              <a:rPr lang="en-US" sz="2400" dirty="0" smtClean="0"/>
              <a:t>Define </a:t>
            </a:r>
            <a:r>
              <a:rPr lang="en-US" sz="2400" dirty="0"/>
              <a:t>a mechanism to gather topological information, node and link state, which it can then feed to </a:t>
            </a:r>
            <a:r>
              <a:rPr lang="en-US" sz="2400" dirty="0" smtClean="0"/>
              <a:t>RPL</a:t>
            </a:r>
          </a:p>
          <a:p>
            <a:pPr marL="461963" indent="-457200">
              <a:spcBef>
                <a:spcPts val="600"/>
              </a:spcBef>
              <a:buFont typeface="+mj-lt"/>
              <a:buAutoNum type="arabicPeriod"/>
            </a:pPr>
            <a:r>
              <a:rPr lang="en-US" sz="2400" dirty="0" smtClean="0"/>
              <a:t>Ensure </a:t>
            </a:r>
            <a:r>
              <a:rPr lang="en-US" sz="2400" dirty="0"/>
              <a:t>that the TSCH schedule contains cells along the multi-hop routes identified by </a:t>
            </a:r>
            <a:r>
              <a:rPr lang="en-US" sz="2400" dirty="0" smtClean="0"/>
              <a:t>RPL</a:t>
            </a:r>
          </a:p>
          <a:p>
            <a:pPr marL="461963" indent="-457200">
              <a:spcBef>
                <a:spcPts val="600"/>
              </a:spcBef>
              <a:buFont typeface="+mj-lt"/>
              <a:buAutoNum type="arabicPeriod"/>
            </a:pPr>
            <a:r>
              <a:rPr lang="en-US" sz="2400" dirty="0" smtClean="0"/>
              <a:t>Where </a:t>
            </a:r>
            <a:r>
              <a:rPr lang="en-US" sz="2400" dirty="0"/>
              <a:t>applicable, maintain independent sets of cells to transport independent flows of data.</a:t>
            </a:r>
            <a:endParaRPr lang="en-US" sz="1800" b="1" dirty="0" smtClean="0"/>
          </a:p>
        </p:txBody>
      </p:sp>
    </p:spTree>
    <p:extLst>
      <p:ext uri="{BB962C8B-B14F-4D97-AF65-F5344CB8AC3E}">
        <p14:creationId xmlns:p14="http://schemas.microsoft.com/office/powerpoint/2010/main" val="342709926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16</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92100" y="1066800"/>
            <a:ext cx="8839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400" b="1" dirty="0"/>
              <a:t>Routing and Timing Parents</a:t>
            </a:r>
            <a:r>
              <a:rPr lang="en-US" sz="2400" dirty="0"/>
              <a:t> </a:t>
            </a:r>
            <a:endParaRPr lang="en-US" sz="2400" dirty="0" smtClean="0"/>
          </a:p>
          <a:p>
            <a:pPr marL="4763">
              <a:spcBef>
                <a:spcPts val="600"/>
              </a:spcBef>
            </a:pPr>
            <a:r>
              <a:rPr lang="en-US" sz="2400" dirty="0" smtClean="0"/>
              <a:t>At </a:t>
            </a:r>
            <a:r>
              <a:rPr lang="en-US" sz="2400" dirty="0"/>
              <a:t>all times, a TSCH node needs to have a time source neighbor it can synchronize to. The LLC therefore needs to assign a time source neighbor to allow for correct operation of the TSCH network. A time source neighbors could, or not, be taken from the RPL routing parent set. </a:t>
            </a:r>
            <a:endParaRPr lang="en-US" sz="2400" dirty="0" smtClean="0"/>
          </a:p>
        </p:txBody>
      </p:sp>
    </p:spTree>
    <p:extLst>
      <p:ext uri="{BB962C8B-B14F-4D97-AF65-F5344CB8AC3E}">
        <p14:creationId xmlns:p14="http://schemas.microsoft.com/office/powerpoint/2010/main" val="44556966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17</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839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400" b="1" dirty="0" smtClean="0"/>
              <a:t>Resource </a:t>
            </a:r>
            <a:r>
              <a:rPr lang="en-US" sz="2400" b="1" dirty="0"/>
              <a:t>Management </a:t>
            </a:r>
            <a:endParaRPr lang="en-US" sz="2400" b="1" dirty="0" smtClean="0"/>
          </a:p>
          <a:p>
            <a:pPr marL="4763">
              <a:spcBef>
                <a:spcPts val="600"/>
              </a:spcBef>
            </a:pPr>
            <a:r>
              <a:rPr lang="en-US" sz="2400" dirty="0" smtClean="0"/>
              <a:t>A </a:t>
            </a:r>
            <a:r>
              <a:rPr lang="en-US" sz="2400" dirty="0"/>
              <a:t>cell in a TSCH schedule is an atomic "unit" of resource. The number of cells to assign between neighbor nodes needs to be appropriate for the size of the traffic flow. The LLC needs to</a:t>
            </a:r>
            <a:r>
              <a:rPr lang="en-US" sz="2400" dirty="0" smtClean="0"/>
              <a:t>:</a:t>
            </a:r>
          </a:p>
          <a:p>
            <a:pPr marL="461963" indent="-457200">
              <a:spcBef>
                <a:spcPts val="600"/>
              </a:spcBef>
              <a:buFont typeface="+mj-lt"/>
              <a:buAutoNum type="arabicPeriod"/>
            </a:pPr>
            <a:r>
              <a:rPr lang="en-US" sz="2400" dirty="0" smtClean="0"/>
              <a:t>Define </a:t>
            </a:r>
            <a:r>
              <a:rPr lang="en-US" sz="2400" dirty="0"/>
              <a:t>a mechanism for neighbor nodes to exchange information about their schedule and, if applicable, negotiate the addition/ deletion of </a:t>
            </a:r>
            <a:r>
              <a:rPr lang="en-US" sz="2400" dirty="0" smtClean="0"/>
              <a:t>cells </a:t>
            </a:r>
          </a:p>
          <a:p>
            <a:pPr marL="461963" indent="-457200">
              <a:spcBef>
                <a:spcPts val="600"/>
              </a:spcBef>
              <a:buFont typeface="+mj-lt"/>
              <a:buAutoNum type="arabicPeriod"/>
            </a:pPr>
            <a:r>
              <a:rPr lang="en-US" sz="2400" dirty="0" smtClean="0"/>
              <a:t>Allow </a:t>
            </a:r>
            <a:r>
              <a:rPr lang="en-US" sz="2400" dirty="0"/>
              <a:t>for an entity (e.g., a set of devices, a distributed protocol, a PCE, etc.) to take control of the </a:t>
            </a:r>
            <a:r>
              <a:rPr lang="en-US" sz="2400" dirty="0" smtClean="0"/>
              <a:t>schedule</a:t>
            </a:r>
            <a:endParaRPr lang="en-US" sz="1800" b="1" dirty="0" smtClean="0"/>
          </a:p>
        </p:txBody>
      </p:sp>
    </p:spTree>
    <p:extLst>
      <p:ext uri="{BB962C8B-B14F-4D97-AF65-F5344CB8AC3E}">
        <p14:creationId xmlns:p14="http://schemas.microsoft.com/office/powerpoint/2010/main" val="996836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18</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2438400"/>
            <a:ext cx="8839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400" b="1" dirty="0" smtClean="0"/>
              <a:t>Dataflow </a:t>
            </a:r>
            <a:r>
              <a:rPr lang="en-US" sz="2400" b="1" dirty="0"/>
              <a:t>Control </a:t>
            </a:r>
            <a:endParaRPr lang="en-US" sz="2400" b="1" dirty="0" smtClean="0"/>
          </a:p>
          <a:p>
            <a:pPr marL="4763">
              <a:spcBef>
                <a:spcPts val="600"/>
              </a:spcBef>
            </a:pPr>
            <a:r>
              <a:rPr lang="en-US" sz="2400" dirty="0" smtClean="0"/>
              <a:t>TSCH </a:t>
            </a:r>
            <a:r>
              <a:rPr lang="en-US" sz="2400" dirty="0"/>
              <a:t>defines mechanisms for a node to signal it cannot accept an incoming packet. It does not, however, define the policy which determines when to stop accepting packets. The LLC needs to</a:t>
            </a:r>
            <a:r>
              <a:rPr lang="en-US" sz="2400" dirty="0" smtClean="0"/>
              <a:t>: </a:t>
            </a:r>
          </a:p>
          <a:p>
            <a:pPr marL="461963" indent="-457200">
              <a:spcBef>
                <a:spcPts val="600"/>
              </a:spcBef>
              <a:buFont typeface="+mj-lt"/>
              <a:buAutoNum type="arabicPeriod"/>
            </a:pPr>
            <a:r>
              <a:rPr lang="en-US" sz="2400" dirty="0" smtClean="0"/>
              <a:t>Define </a:t>
            </a:r>
            <a:r>
              <a:rPr lang="en-US" sz="2400" dirty="0"/>
              <a:t>a queuing policy for incoming and outgoing </a:t>
            </a:r>
            <a:r>
              <a:rPr lang="en-US" sz="2400" dirty="0" smtClean="0"/>
              <a:t>packets.</a:t>
            </a:r>
          </a:p>
          <a:p>
            <a:pPr marL="461963" indent="-457200">
              <a:spcBef>
                <a:spcPts val="600"/>
              </a:spcBef>
              <a:buFont typeface="+mj-lt"/>
              <a:buAutoNum type="arabicPeriod"/>
            </a:pPr>
            <a:r>
              <a:rPr lang="en-US" sz="2400" dirty="0" smtClean="0"/>
              <a:t>Manage </a:t>
            </a:r>
            <a:r>
              <a:rPr lang="en-US" sz="2400" dirty="0"/>
              <a:t>the buffer space, and indicate to TSCH when to stop accepting incoming </a:t>
            </a:r>
            <a:r>
              <a:rPr lang="en-US" sz="2400" dirty="0" smtClean="0"/>
              <a:t>packets</a:t>
            </a:r>
          </a:p>
          <a:p>
            <a:pPr marL="461963" indent="-457200">
              <a:spcBef>
                <a:spcPts val="600"/>
              </a:spcBef>
              <a:buFont typeface="+mj-lt"/>
              <a:buAutoNum type="arabicPeriod"/>
            </a:pPr>
            <a:r>
              <a:rPr lang="en-US" sz="2400" dirty="0" smtClean="0"/>
              <a:t>Handle </a:t>
            </a:r>
            <a:r>
              <a:rPr lang="en-US" sz="2400" dirty="0"/>
              <a:t>transmissions that have failed. A transmission is declared failed when TSCH has retransmitted the packet multiple times, without receiving an acknowledgment. This covers both dedicated and shared cells.</a:t>
            </a:r>
            <a:endParaRPr lang="en-US" sz="1800" b="1" dirty="0" smtClean="0"/>
          </a:p>
        </p:txBody>
      </p:sp>
    </p:spTree>
    <p:extLst>
      <p:ext uri="{BB962C8B-B14F-4D97-AF65-F5344CB8AC3E}">
        <p14:creationId xmlns:p14="http://schemas.microsoft.com/office/powerpoint/2010/main" val="149679736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447800"/>
            <a:ext cx="8839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400" b="1" dirty="0"/>
              <a:t>Deterministic Behavior </a:t>
            </a:r>
            <a:endParaRPr lang="en-US" sz="2400" b="1" dirty="0" smtClean="0"/>
          </a:p>
          <a:p>
            <a:pPr marL="4763">
              <a:spcBef>
                <a:spcPts val="600"/>
              </a:spcBef>
            </a:pPr>
            <a:r>
              <a:rPr lang="en-US" sz="2400" dirty="0" smtClean="0"/>
              <a:t>As </a:t>
            </a:r>
            <a:r>
              <a:rPr lang="en-US" sz="2400" dirty="0"/>
              <a:t>highlighted in [RFC5673], in some applications, data is generated periodically and has a well understood data bandwidth requirement, which is deterministic and predictable. The LLC needs to</a:t>
            </a:r>
            <a:r>
              <a:rPr lang="en-US" sz="2400" dirty="0" smtClean="0"/>
              <a:t>:</a:t>
            </a:r>
          </a:p>
          <a:p>
            <a:pPr marL="461963" indent="-457200">
              <a:spcBef>
                <a:spcPts val="600"/>
              </a:spcBef>
              <a:buFont typeface="+mj-lt"/>
              <a:buAutoNum type="arabicPeriod"/>
            </a:pPr>
            <a:r>
              <a:rPr lang="en-US" sz="2400" dirty="0" smtClean="0"/>
              <a:t>Ensure </a:t>
            </a:r>
            <a:r>
              <a:rPr lang="en-US" sz="2400" dirty="0"/>
              <a:t>timely delivery of such data</a:t>
            </a:r>
            <a:r>
              <a:rPr lang="en-US" sz="2400" dirty="0" smtClean="0"/>
              <a:t>.</a:t>
            </a:r>
          </a:p>
          <a:p>
            <a:pPr marL="461963" indent="-457200">
              <a:spcBef>
                <a:spcPts val="600"/>
              </a:spcBef>
              <a:buFont typeface="+mj-lt"/>
              <a:buAutoNum type="arabicPeriod"/>
            </a:pPr>
            <a:r>
              <a:rPr lang="en-US" sz="2400" dirty="0" smtClean="0"/>
              <a:t>Provide </a:t>
            </a:r>
            <a:r>
              <a:rPr lang="en-US" sz="2400" dirty="0"/>
              <a:t>a mechanism for such deterministic flows to coexist with </a:t>
            </a:r>
            <a:r>
              <a:rPr lang="en-US" sz="2400" dirty="0" err="1"/>
              <a:t>bursty</a:t>
            </a:r>
            <a:r>
              <a:rPr lang="en-US" sz="2400" dirty="0"/>
              <a:t> or infrequent traffic flows of different priorities.</a:t>
            </a:r>
            <a:endParaRPr lang="en-US" sz="1800" b="1" dirty="0" smtClean="0"/>
          </a:p>
        </p:txBody>
      </p:sp>
    </p:spTree>
    <p:extLst>
      <p:ext uri="{BB962C8B-B14F-4D97-AF65-F5344CB8AC3E}">
        <p14:creationId xmlns:p14="http://schemas.microsoft.com/office/powerpoint/2010/main" val="234986911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 </a:t>
            </a:r>
            <a:r>
              <a:rPr lang="en-US" sz="2800" dirty="0" smtClean="0">
                <a:latin typeface="Times New Roman" charset="0"/>
                <a:ea typeface="ＭＳ Ｐゴシック" charset="0"/>
                <a:cs typeface="ＭＳ Ｐゴシック" charset="0"/>
              </a:rPr>
              <a:t>(Agenda 15-15-0184-00)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295400"/>
            <a:ext cx="87630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Monday 9 March, PM2: </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Status of </a:t>
            </a:r>
            <a:r>
              <a:rPr lang="en-US" sz="2800" dirty="0">
                <a:solidFill>
                  <a:srgbClr val="000000"/>
                </a:solidFill>
                <a:latin typeface="+mj-lt"/>
                <a:ea typeface="Lucida Grande"/>
                <a:cs typeface="Lucida Grande"/>
              </a:rPr>
              <a:t>IETF </a:t>
            </a:r>
            <a:r>
              <a:rPr lang="en-US" sz="2800" dirty="0" smtClean="0">
                <a:solidFill>
                  <a:srgbClr val="000000"/>
                </a:solidFill>
                <a:latin typeface="+mj-lt"/>
                <a:ea typeface="Lucida Grande"/>
                <a:cs typeface="Lucida Grande"/>
              </a:rPr>
              <a:t>6TiSCH</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RPL overhead</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Security</a:t>
            </a:r>
          </a:p>
          <a:p>
            <a:pPr marL="1257300" lvl="2" indent="-342900">
              <a:buClr>
                <a:srgbClr val="FF0000"/>
              </a:buClr>
              <a:buFont typeface="Wingdings" charset="2"/>
              <a:buChar char="q"/>
            </a:pPr>
            <a:r>
              <a:rPr lang="en-US" sz="2800" dirty="0" err="1" smtClean="0">
                <a:solidFill>
                  <a:srgbClr val="000000"/>
                </a:solidFill>
                <a:latin typeface="+mj-lt"/>
                <a:ea typeface="Lucida Grande"/>
                <a:cs typeface="Lucida Grande"/>
              </a:rPr>
              <a:t>ReCharter</a:t>
            </a:r>
            <a:endParaRPr lang="en-US" sz="2800"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Next Meeting – IETF92, Dallas; 22 – 27 March 2015</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143000"/>
            <a:ext cx="88392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000" b="1" dirty="0"/>
              <a:t>Scheduling Mechanisms </a:t>
            </a:r>
            <a:endParaRPr lang="en-US" sz="2000" b="1" dirty="0" smtClean="0"/>
          </a:p>
          <a:p>
            <a:pPr marL="4763">
              <a:spcBef>
                <a:spcPts val="600"/>
              </a:spcBef>
            </a:pPr>
            <a:r>
              <a:rPr lang="en-US" sz="2000" dirty="0" smtClean="0"/>
              <a:t>Several </a:t>
            </a:r>
            <a:r>
              <a:rPr lang="en-US" sz="2000" dirty="0"/>
              <a:t>scheduling mechanisms can be envisioned, and possibly coexist in the same network. For example, [I-</a:t>
            </a:r>
            <a:r>
              <a:rPr lang="en-US" sz="2000" dirty="0" err="1"/>
              <a:t>D.phinney</a:t>
            </a:r>
            <a:r>
              <a:rPr lang="en-US" sz="2000" dirty="0"/>
              <a:t>-roll-</a:t>
            </a:r>
            <a:r>
              <a:rPr lang="en-US" sz="2000" dirty="0" err="1"/>
              <a:t>rpl</a:t>
            </a:r>
            <a:r>
              <a:rPr lang="en-US" sz="2000" dirty="0"/>
              <a:t>-industrial-applicability] describes how the allocation of bandwidth can be optimized by an external Path Computation Element (PCE). Another centralized (PCE-based) traffic- aware scheduling algorithm is defined in [TASA-PIMRC]. Alternatively, two neighbor nodes can adapt the number of cells autonomously by monitoring the amount of traffic, and negotiating the allocation to extra cell when needed. An example of decentralized algorithm is provided in [tinka10decentralized]. This mechanism can be used to establish multi-hop paths in a fashion similar to RSVP. The LLC needs </a:t>
            </a:r>
            <a:r>
              <a:rPr lang="en-US" sz="2000" dirty="0" smtClean="0"/>
              <a:t>to:</a:t>
            </a:r>
          </a:p>
          <a:p>
            <a:pPr marL="461963" indent="-457200">
              <a:spcBef>
                <a:spcPts val="600"/>
              </a:spcBef>
              <a:buFont typeface="+mj-lt"/>
              <a:buAutoNum type="arabicPeriod"/>
            </a:pPr>
            <a:r>
              <a:rPr lang="en-US" sz="2000" dirty="0" smtClean="0"/>
              <a:t>Provide </a:t>
            </a:r>
            <a:r>
              <a:rPr lang="en-US" sz="2000" dirty="0"/>
              <a:t>a mechanism for two 6TiSCH devices to negotiate the allocation and deallocation of cells between </a:t>
            </a:r>
            <a:r>
              <a:rPr lang="en-US" sz="2000" dirty="0" smtClean="0"/>
              <a:t>them</a:t>
            </a:r>
          </a:p>
          <a:p>
            <a:pPr marL="461963" indent="-457200">
              <a:spcBef>
                <a:spcPts val="600"/>
              </a:spcBef>
              <a:buFont typeface="+mj-lt"/>
              <a:buAutoNum type="arabicPeriod"/>
            </a:pPr>
            <a:r>
              <a:rPr lang="en-US" sz="2000" dirty="0" smtClean="0"/>
              <a:t>Provide </a:t>
            </a:r>
            <a:r>
              <a:rPr lang="en-US" sz="2000" dirty="0"/>
              <a:t>a mechanism for device to monitor and manage the 6TiSCH capabilities of a node several hops </a:t>
            </a:r>
            <a:r>
              <a:rPr lang="en-US" sz="2000" dirty="0" smtClean="0"/>
              <a:t>away</a:t>
            </a:r>
          </a:p>
          <a:p>
            <a:pPr marL="461963" indent="-457200">
              <a:spcBef>
                <a:spcPts val="600"/>
              </a:spcBef>
              <a:buFont typeface="+mj-lt"/>
              <a:buAutoNum type="arabicPeriod"/>
            </a:pPr>
            <a:r>
              <a:rPr lang="en-US" sz="2000" dirty="0" smtClean="0"/>
              <a:t>Define </a:t>
            </a:r>
            <a:r>
              <a:rPr lang="en-US" sz="2000" dirty="0"/>
              <a:t>an mechanism for these different scheduling mechanisms to coexist in the same network. </a:t>
            </a:r>
            <a:endParaRPr lang="en-US" sz="1600" b="1" dirty="0" smtClean="0"/>
          </a:p>
        </p:txBody>
      </p:sp>
    </p:spTree>
    <p:extLst>
      <p:ext uri="{BB962C8B-B14F-4D97-AF65-F5344CB8AC3E}">
        <p14:creationId xmlns:p14="http://schemas.microsoft.com/office/powerpoint/2010/main" val="29087340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143000"/>
            <a:ext cx="8839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000" b="1" dirty="0"/>
              <a:t>Secure Communication </a:t>
            </a:r>
            <a:endParaRPr lang="en-US" sz="2000" b="1" dirty="0" smtClean="0"/>
          </a:p>
          <a:p>
            <a:pPr marL="4763">
              <a:spcBef>
                <a:spcPts val="600"/>
              </a:spcBef>
            </a:pPr>
            <a:r>
              <a:rPr lang="en-US" sz="2000" dirty="0" smtClean="0"/>
              <a:t>Given </a:t>
            </a:r>
            <a:r>
              <a:rPr lang="en-US" sz="2000" dirty="0"/>
              <a:t>some keying material, TSCH defines mechanisms to encrypt and authenticate MAC frames. It does not define how this keying material is generated. The LLC needs to</a:t>
            </a:r>
            <a:r>
              <a:rPr lang="en-US" sz="2000" dirty="0" smtClean="0"/>
              <a:t>:</a:t>
            </a:r>
          </a:p>
          <a:p>
            <a:pPr marL="461963" indent="-457200">
              <a:spcBef>
                <a:spcPts val="600"/>
              </a:spcBef>
              <a:buFont typeface="+mj-lt"/>
              <a:buAutoNum type="arabicPeriod"/>
            </a:pPr>
            <a:r>
              <a:rPr lang="en-US" sz="2000" dirty="0" smtClean="0"/>
              <a:t>Define </a:t>
            </a:r>
            <a:r>
              <a:rPr lang="en-US" sz="2000" dirty="0"/>
              <a:t>the keying material and authentication mechanism needed by a new node to join an existing </a:t>
            </a:r>
            <a:r>
              <a:rPr lang="en-US" sz="2000" dirty="0" smtClean="0"/>
              <a:t>network</a:t>
            </a:r>
          </a:p>
          <a:p>
            <a:pPr marL="461963" indent="-457200">
              <a:spcBef>
                <a:spcPts val="600"/>
              </a:spcBef>
              <a:buFont typeface="+mj-lt"/>
              <a:buAutoNum type="arabicPeriod"/>
            </a:pPr>
            <a:r>
              <a:rPr lang="en-US" sz="2000" dirty="0" smtClean="0"/>
              <a:t>Define </a:t>
            </a:r>
            <a:r>
              <a:rPr lang="en-US" sz="2000" dirty="0"/>
              <a:t>a mechanism to allow for the secure transfer of application data between neighbor </a:t>
            </a:r>
            <a:r>
              <a:rPr lang="en-US" sz="2000" dirty="0" smtClean="0"/>
              <a:t>nodes</a:t>
            </a:r>
          </a:p>
          <a:p>
            <a:pPr marL="461963" indent="-457200">
              <a:spcBef>
                <a:spcPts val="600"/>
              </a:spcBef>
              <a:buFont typeface="+mj-lt"/>
              <a:buAutoNum type="arabicPeriod"/>
            </a:pPr>
            <a:r>
              <a:rPr lang="en-US" sz="2000" dirty="0" smtClean="0"/>
              <a:t>Define </a:t>
            </a:r>
            <a:r>
              <a:rPr lang="en-US" sz="2000" dirty="0"/>
              <a:t>a mechanism to allow for the secure transfer of signaling data between nodes and the LLC.</a:t>
            </a:r>
            <a:endParaRPr lang="en-US" sz="1600" b="1" dirty="0" smtClean="0"/>
          </a:p>
        </p:txBody>
      </p:sp>
    </p:spTree>
    <p:extLst>
      <p:ext uri="{BB962C8B-B14F-4D97-AF65-F5344CB8AC3E}">
        <p14:creationId xmlns:p14="http://schemas.microsoft.com/office/powerpoint/2010/main" val="169337307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447800"/>
            <a:ext cx="8839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802.15.4 Revision status presented to 6TISCH </a:t>
            </a:r>
            <a:br>
              <a:rPr lang="en-US" sz="2800" dirty="0" smtClean="0"/>
            </a:br>
            <a:r>
              <a:rPr lang="en-US" sz="2800" dirty="0" smtClean="0"/>
              <a:t>(doc 15-15-0034-00)</a:t>
            </a:r>
          </a:p>
          <a:p>
            <a:pPr marL="800100" lvl="1" indent="-342900">
              <a:buClr>
                <a:srgbClr val="FF0000"/>
              </a:buClr>
              <a:buFont typeface="Wingdings" charset="2"/>
              <a:buChar char="q"/>
            </a:pPr>
            <a:r>
              <a:rPr lang="en-US" sz="2800" dirty="0" smtClean="0"/>
              <a:t>Overview and status of 6TISCH project</a:t>
            </a:r>
          </a:p>
          <a:p>
            <a:pPr marL="800100" lvl="1" indent="-342900">
              <a:buClr>
                <a:srgbClr val="FF0000"/>
              </a:buClr>
              <a:buFont typeface="Wingdings" charset="2"/>
              <a:buChar char="q"/>
            </a:pPr>
            <a:r>
              <a:rPr lang="en-US" sz="2800" dirty="0" smtClean="0"/>
              <a:t>Issues include</a:t>
            </a:r>
            <a:r>
              <a:rPr lang="en-US" sz="2800" dirty="0"/>
              <a:t>: </a:t>
            </a:r>
            <a:endParaRPr lang="en-US" sz="2800" dirty="0" smtClean="0"/>
          </a:p>
          <a:p>
            <a:pPr marL="1257300" lvl="2" indent="-342900">
              <a:buClr>
                <a:srgbClr val="FF0000"/>
              </a:buClr>
              <a:buFont typeface="Wingdings" charset="2"/>
              <a:buChar char="q"/>
            </a:pPr>
            <a:r>
              <a:rPr lang="en-US" sz="2800" dirty="0" smtClean="0"/>
              <a:t>RPL </a:t>
            </a:r>
            <a:r>
              <a:rPr lang="en-US" sz="2800" dirty="0"/>
              <a:t>Hop-by-Hop flow label size </a:t>
            </a:r>
            <a:r>
              <a:rPr lang="en-US" sz="2800" dirty="0" smtClean="0"/>
              <a:t/>
            </a:r>
            <a:br>
              <a:rPr lang="en-US" sz="2800" dirty="0" smtClean="0"/>
            </a:br>
            <a:r>
              <a:rPr lang="en-US" sz="2800" dirty="0" smtClean="0"/>
              <a:t>(+8 </a:t>
            </a:r>
            <a:r>
              <a:rPr lang="en-US" sz="2800" dirty="0"/>
              <a:t>octets), and security </a:t>
            </a:r>
            <a:r>
              <a:rPr lang="en-US" sz="2800" dirty="0" smtClean="0"/>
              <a:t>architecture</a:t>
            </a:r>
          </a:p>
          <a:p>
            <a:pPr marL="1257300" lvl="2" indent="-342900">
              <a:buClr>
                <a:srgbClr val="FF0000"/>
              </a:buClr>
              <a:buFont typeface="Wingdings" charset="2"/>
              <a:buChar char="q"/>
            </a:pPr>
            <a:r>
              <a:rPr lang="en-US" sz="2800" dirty="0" smtClean="0"/>
              <a:t>802.15.4 </a:t>
            </a:r>
            <a:r>
              <a:rPr lang="en-US" sz="2800" dirty="0"/>
              <a:t>TSCH timings must change per band to accommodate data rates, </a:t>
            </a:r>
            <a:r>
              <a:rPr lang="en-US" sz="2800" dirty="0" smtClean="0"/>
              <a:t>etc.</a:t>
            </a:r>
          </a:p>
          <a:p>
            <a:pPr marL="1257300" lvl="2" indent="-342900">
              <a:buClr>
                <a:srgbClr val="FF0000"/>
              </a:buClr>
              <a:buFont typeface="Wingdings" charset="2"/>
              <a:buChar char="q"/>
            </a:pPr>
            <a:r>
              <a:rPr lang="en-US" sz="2800" dirty="0" smtClean="0"/>
              <a:t>Numerous </a:t>
            </a:r>
            <a:r>
              <a:rPr lang="en-US" sz="2800" dirty="0"/>
              <a:t>mistakes in TSCH text must be corrected</a:t>
            </a:r>
          </a:p>
          <a:p>
            <a:pPr marL="800100" lvl="1" indent="-342900">
              <a:buClr>
                <a:srgbClr val="FF0000"/>
              </a:buClr>
              <a:buFont typeface="Wingdings" charset="2"/>
              <a:buChar char="q"/>
            </a:pPr>
            <a:endParaRPr lang="en-US" sz="2800" b="1" dirty="0" smtClean="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6</a:t>
            </a:fld>
            <a:endParaRPr lang="en-US"/>
          </a:p>
        </p:txBody>
      </p:sp>
      <p:sp>
        <p:nvSpPr>
          <p:cNvPr id="30724" name="Rectangle 1026"/>
          <p:cNvSpPr>
            <a:spLocks noGrp="1" noChangeArrowheads="1"/>
          </p:cNvSpPr>
          <p:nvPr>
            <p:ph type="title" idx="4294967295"/>
          </p:nvPr>
        </p:nvSpPr>
        <p:spPr>
          <a:xfrm>
            <a:off x="4572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7</a:t>
            </a:fld>
            <a:endParaRPr lang="en-US"/>
          </a:p>
        </p:txBody>
      </p:sp>
      <p:sp>
        <p:nvSpPr>
          <p:cNvPr id="31748" name="Rectangle 2"/>
          <p:cNvSpPr>
            <a:spLocks noGrp="1" noChangeArrowheads="1"/>
          </p:cNvSpPr>
          <p:nvPr>
            <p:ph type="title" idx="4294967295"/>
          </p:nvPr>
        </p:nvSpPr>
        <p:spPr>
          <a:xfrm>
            <a:off x="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Status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228600" y="1676400"/>
            <a:ext cx="87630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800100" lvl="1" indent="-342900">
              <a:buClr>
                <a:srgbClr val="FF0000"/>
              </a:buClr>
              <a:buFont typeface="Wingdings" charset="2"/>
              <a:buChar char="q"/>
            </a:pPr>
            <a:r>
              <a:rPr lang="en-US" sz="2000" dirty="0" smtClean="0"/>
              <a:t>TSCH draft approved by IESG</a:t>
            </a:r>
          </a:p>
          <a:p>
            <a:pPr marL="800100" lvl="1" indent="-342900">
              <a:buClr>
                <a:srgbClr val="FF0000"/>
              </a:buClr>
              <a:buFont typeface="Wingdings" charset="2"/>
              <a:buChar char="q"/>
            </a:pPr>
            <a:r>
              <a:rPr lang="en-US" sz="2000" dirty="0" smtClean="0"/>
              <a:t>Completed last call for minimal.</a:t>
            </a:r>
          </a:p>
          <a:p>
            <a:pPr marL="800100" lvl="1" indent="-342900">
              <a:buClr>
                <a:srgbClr val="FF0000"/>
              </a:buClr>
              <a:buFont typeface="Wingdings" charset="2"/>
              <a:buChar char="q"/>
            </a:pPr>
            <a:r>
              <a:rPr lang="en-US" sz="2000" dirty="0" smtClean="0">
                <a:solidFill>
                  <a:srgbClr val="000000"/>
                </a:solidFill>
                <a:ea typeface="Lucida Grande"/>
                <a:cs typeface="Lucida Grande"/>
              </a:rPr>
              <a:t>Completed last call for CoAP draft</a:t>
            </a:r>
          </a:p>
          <a:p>
            <a:pPr marL="800100" lvl="1" indent="-342900">
              <a:buClr>
                <a:srgbClr val="FF0000"/>
              </a:buClr>
              <a:buFont typeface="Wingdings" charset="2"/>
              <a:buChar char="q"/>
            </a:pPr>
            <a:r>
              <a:rPr lang="en-US" sz="2000" dirty="0"/>
              <a:t>Using IEEE802.15.4e TSCH in an IoT context: Overview, Problem Statement and Goals draft-ietf-6tisch-tsch-</a:t>
            </a:r>
            <a:r>
              <a:rPr lang="en-US" sz="2000" dirty="0" smtClean="0"/>
              <a:t>06</a:t>
            </a:r>
          </a:p>
          <a:p>
            <a:pPr marL="800100" lvl="1" indent="-342900">
              <a:buClr>
                <a:srgbClr val="FF0000"/>
              </a:buClr>
              <a:buFont typeface="Wingdings" charset="2"/>
              <a:buChar char="q"/>
            </a:pPr>
            <a:r>
              <a:rPr lang="en-US" sz="2000" dirty="0" smtClean="0">
                <a:solidFill>
                  <a:srgbClr val="000000"/>
                </a:solidFill>
                <a:ea typeface="Lucida Grande"/>
                <a:cs typeface="Lucida Grande"/>
              </a:rPr>
              <a:t>6tisch-Security group seems dysfunctional, noting the polarization between members Rene Struik and Pascal Thubert.</a:t>
            </a:r>
            <a:endParaRPr lang="en-US" sz="2000" dirty="0">
              <a:solidFill>
                <a:srgbClr val="000000"/>
              </a:solidFill>
              <a:ea typeface="Lucida Grande"/>
              <a:cs typeface="Lucida Grande"/>
            </a:endParaRPr>
          </a:p>
        </p:txBody>
      </p:sp>
    </p:spTree>
    <p:extLst>
      <p:ext uri="{BB962C8B-B14F-4D97-AF65-F5344CB8AC3E}">
        <p14:creationId xmlns:p14="http://schemas.microsoft.com/office/powerpoint/2010/main" val="366774573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228600" y="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Status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990600"/>
            <a:ext cx="8763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spcAft>
                <a:spcPts val="600"/>
              </a:spcAft>
            </a:pPr>
            <a:r>
              <a:rPr lang="en-US" sz="1600" b="1" dirty="0" smtClean="0"/>
              <a:t>Email from WG Chair to WG requesting consensus on RPL use in 6tisch</a:t>
            </a:r>
          </a:p>
          <a:p>
            <a:pPr>
              <a:spcAft>
                <a:spcPts val="600"/>
              </a:spcAft>
            </a:pPr>
            <a:r>
              <a:rPr lang="en-US" sz="1600" dirty="0" smtClean="0"/>
              <a:t>We are now in last call for draft-ietf-6tisch-minimal-04 which describes an interoperable operation of RPL over 802.15.4e TSCH. In order to guarantee </a:t>
            </a:r>
            <a:r>
              <a:rPr lang="en-US" sz="1600" dirty="0" err="1" smtClean="0"/>
              <a:t>interop</a:t>
            </a:r>
            <a:r>
              <a:rPr lang="en-US" sz="1600" dirty="0" smtClean="0"/>
              <a:t>, the draft must indicate which compression technique to use for the RPL option, and, if any, the RH3 as well.</a:t>
            </a:r>
          </a:p>
          <a:p>
            <a:pPr>
              <a:spcAft>
                <a:spcPts val="600"/>
              </a:spcAft>
            </a:pPr>
            <a:r>
              <a:rPr lang="en-US" sz="1600" dirty="0" smtClean="0"/>
              <a:t>The question was apparently solved at the ROLL meeting in Toronto, and we were going to use the IPv6 flow label to carry the RPI, with no compression for the RH3.</a:t>
            </a:r>
          </a:p>
          <a:p>
            <a:pPr>
              <a:spcAft>
                <a:spcPts val="600"/>
              </a:spcAft>
            </a:pPr>
            <a:r>
              <a:rPr lang="en-US" sz="1600" dirty="0" smtClean="0"/>
              <a:t>Adrian noted that since this is a deviation to RFC 6437, we should go to 6MAN to validate. We went to 6MAN in April and got support from Brian Carpenter. The ask in 4 points was discussed again in Hawaii. But still no final decision to date that we could reset/reuse the flow label in LLNs.</a:t>
            </a:r>
          </a:p>
          <a:p>
            <a:pPr>
              <a:spcAft>
                <a:spcPts val="600"/>
              </a:spcAft>
            </a:pPr>
            <a:r>
              <a:rPr lang="en-US" sz="1600" dirty="0" smtClean="0"/>
              <a:t>Considering the lack of progress at 6MAN earlier in the year, we studied an alternate compression technique for the RPI at 6lo. Decision in Hawaii was that the NHC draft could not be accepted as is, since we should compress also the RH3, and without a clear view of how that would happen, the details of the NHC compression could not be determined. So the NHC approach was abandoned and we proposed a new 6lowpan routing header that would reuse for Route-over the 1/3 of the total dispatch space that is used for Mesh header in Mesh-under. There were interesting discussions and an update but there we are, no WG document anywhere that we can reference, and no consensus that 6lo will adopt that work.</a:t>
            </a:r>
          </a:p>
          <a:p>
            <a:pPr>
              <a:spcAft>
                <a:spcPts val="600"/>
              </a:spcAft>
            </a:pPr>
            <a:r>
              <a:rPr lang="en-US" sz="1600" dirty="0" smtClean="0"/>
              <a:t>Yet we need to choose one compression for the minimal version that we will submit to IESG. At some point we hoped that the NHC would cut it but as I said, the meeting in Hawaii left us with little hope that this would happen. So what should we do now? I think we need to call to 6lo and 6MAN for a decision on the topics we have been asking. And since a decision may not come in time, we also need to define our default.</a:t>
            </a:r>
            <a:endParaRPr lang="en-US" sz="1600" dirty="0"/>
          </a:p>
        </p:txBody>
      </p:sp>
    </p:spTree>
    <p:extLst>
      <p:ext uri="{BB962C8B-B14F-4D97-AF65-F5344CB8AC3E}">
        <p14:creationId xmlns:p14="http://schemas.microsoft.com/office/powerpoint/2010/main" val="12271589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30821</TotalTime>
  <Words>3771</Words>
  <Application>Microsoft Macintosh PowerPoint</Application>
  <PresentationFormat>On-screen Show (4:3)</PresentationFormat>
  <Paragraphs>417</Paragraphs>
  <Slides>26</Slides>
  <Notes>24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PowerPoint Presentation</vt:lpstr>
      <vt:lpstr>IG 6T Meeting Goals (Agenda 15-15-0184-00)</vt:lpstr>
      <vt:lpstr>Instructions for the WG Chair</vt:lpstr>
      <vt:lpstr>Participants, Patents, and Duty to Inform</vt:lpstr>
      <vt:lpstr>Patent Related Links</vt:lpstr>
      <vt:lpstr>Call for Potentially Essential Patents</vt:lpstr>
      <vt:lpstr>Other Guidelines for IEEE WG Meetings</vt:lpstr>
      <vt:lpstr>6TISCH Status</vt:lpstr>
      <vt:lpstr>6TISCH Status</vt:lpstr>
      <vt:lpstr>6TISCH ISSUES - Security</vt:lpstr>
      <vt:lpstr>IETF 92 6TISCH Agenda- Monday</vt:lpstr>
      <vt:lpstr>IETF 92 6TISCH Agenda - Thursday</vt:lpstr>
      <vt:lpstr>6TISCH ISSUES - IoT</vt:lpstr>
      <vt:lpstr>6TISCH ISSUES - IoT</vt:lpstr>
      <vt:lpstr>6TISCH ISSUES - IoT</vt:lpstr>
      <vt:lpstr>6TISCH ISSUES - IoT</vt:lpstr>
      <vt:lpstr>6TISCH ISSUES - IoT</vt:lpstr>
      <vt:lpstr>6TISCH ISSUES - IoT</vt:lpstr>
      <vt:lpstr>6TISCH ISSUES - IoT</vt:lpstr>
      <vt:lpstr>6TISCH ISSUES - IoT</vt:lpstr>
      <vt:lpstr>6TISCH ISSUES - IoT</vt:lpstr>
      <vt:lpstr>Meeting Accomplishments </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Atlanta</dc:title>
  <dc:subject>IEEE 802.15 &lt;IG 6tisch Opening/Closing Report&gt;</dc:subject>
  <dc:creator>Pat Kinney</dc:creator>
  <cp:keywords/>
  <dc:description>&lt;15-10-0025-00-00IG6t&gt;</dc:description>
  <cp:lastModifiedBy>Pat Kinney</cp:lastModifiedBy>
  <cp:revision>571</cp:revision>
  <cp:lastPrinted>1998-02-10T13:28:06Z</cp:lastPrinted>
  <dcterms:created xsi:type="dcterms:W3CDTF">2009-07-12T16:25:16Z</dcterms:created>
  <dcterms:modified xsi:type="dcterms:W3CDTF">2015-03-11T20:10:32Z</dcterms:modified>
  <cp:category/>
</cp:coreProperties>
</file>