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259" r:id="rId2"/>
    <p:sldId id="258" r:id="rId3"/>
    <p:sldId id="268" r:id="rId4"/>
    <p:sldId id="269" r:id="rId5"/>
    <p:sldId id="270" r:id="rId6"/>
    <p:sldId id="271" r:id="rId7"/>
    <p:sldId id="272" r:id="rId8"/>
    <p:sldId id="275" r:id="rId9"/>
    <p:sldId id="274" r:id="rId10"/>
    <p:sldId id="276" r:id="rId11"/>
    <p:sldId id="277" r:id="rId12"/>
    <p:sldId id="279" r:id="rId13"/>
    <p:sldId id="278" r:id="rId14"/>
    <p:sldId id="280" r:id="rId15"/>
    <p:sldId id="273" r:id="rId16"/>
    <p:sldId id="281" r:id="rId17"/>
    <p:sldId id="285" r:id="rId18"/>
    <p:sldId id="282" r:id="rId19"/>
    <p:sldId id="286" r:id="rId20"/>
    <p:sldId id="289" r:id="rId21"/>
    <p:sldId id="288" r:id="rId22"/>
    <p:sldId id="287" r:id="rId23"/>
    <p:sldId id="291" r:id="rId24"/>
    <p:sldId id="290" r:id="rId25"/>
    <p:sldId id="284" r:id="rId26"/>
    <p:sldId id="283" r:id="rId27"/>
    <p:sldId id="294" r:id="rId28"/>
    <p:sldId id="293" r:id="rId29"/>
    <p:sldId id="292" r:id="rId30"/>
    <p:sldId id="297" r:id="rId31"/>
    <p:sldId id="295" r:id="rId32"/>
    <p:sldId id="296" r:id="rId33"/>
    <p:sldId id="298" r:id="rId34"/>
    <p:sldId id="299" r:id="rId35"/>
    <p:sldId id="301" r:id="rId36"/>
    <p:sldId id="300" r:id="rId37"/>
    <p:sldId id="303" r:id="rId38"/>
    <p:sldId id="305" r:id="rId39"/>
    <p:sldId id="306" r:id="rId40"/>
    <p:sldId id="307" r:id="rId41"/>
    <p:sldId id="308" r:id="rId42"/>
    <p:sldId id="304" r:id="rId43"/>
    <p:sldId id="310" r:id="rId44"/>
    <p:sldId id="311" r:id="rId45"/>
    <p:sldId id="312" r:id="rId46"/>
    <p:sldId id="267" r:id="rId47"/>
    <p:sldId id="260" r:id="rId48"/>
    <p:sldId id="261" r:id="rId49"/>
    <p:sldId id="262" r:id="rId50"/>
    <p:sldId id="263" r:id="rId51"/>
    <p:sldId id="264" r:id="rId52"/>
    <p:sldId id="265" r:id="rId53"/>
    <p:sldId id="266" r:id="rId54"/>
    <p:sldId id="309" r:id="rId55"/>
    <p:sldId id="313" r:id="rId56"/>
  </p:sldIdLst>
  <p:sldSz cx="9144000" cy="6858000" type="screen4x3"/>
  <p:notesSz cx="6934200" cy="9280525"/>
  <p:defaultTextStyle>
    <a:defPPr>
      <a:defRPr lang="en-GB"/>
    </a:defPPr>
    <a:lvl1pPr algn="l"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p:cViewPr>
        <p:scale>
          <a:sx n="70" d="100"/>
          <a:sy n="70" d="100"/>
        </p:scale>
        <p:origin x="-1723" y="-29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3" d="100"/>
          <a:sy n="63" d="100"/>
        </p:scale>
        <p:origin x="-3115" y="-77"/>
      </p:cViewPr>
      <p:guideLst>
        <p:guide orient="horz" pos="2923"/>
        <p:guide pos="218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A3C093-D08C-4C1C-A267-2F25BA5A31D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CA"/>
        </a:p>
      </dgm:t>
    </dgm:pt>
    <dgm:pt modelId="{B0B5377E-8FC4-4CAB-A595-0C4D234285FE}">
      <dgm:prSet phldrT="[Text]"/>
      <dgm:spPr>
        <a:solidFill>
          <a:srgbClr val="80B4CE">
            <a:alpha val="80000"/>
          </a:srgbClr>
        </a:solidFill>
      </dgm:spPr>
      <dgm:t>
        <a:bodyPr/>
        <a:lstStyle/>
        <a:p>
          <a:r>
            <a:rPr lang="en-CA" b="1" dirty="0" smtClean="0"/>
            <a:t>Propagation Modeling and Channel Characterization </a:t>
          </a:r>
          <a:endParaRPr lang="en-CA" b="1" dirty="0"/>
        </a:p>
      </dgm:t>
    </dgm:pt>
    <dgm:pt modelId="{98ED3D89-0CD4-4E8D-8A78-001C55BBCB52}" type="parTrans" cxnId="{97C60692-C281-4185-BBB6-791CC4571974}">
      <dgm:prSet/>
      <dgm:spPr/>
      <dgm:t>
        <a:bodyPr/>
        <a:lstStyle/>
        <a:p>
          <a:endParaRPr lang="en-CA"/>
        </a:p>
      </dgm:t>
    </dgm:pt>
    <dgm:pt modelId="{A094B599-FD31-4EC9-83A2-90CE0DB40B34}" type="sibTrans" cxnId="{97C60692-C281-4185-BBB6-791CC4571974}">
      <dgm:prSet/>
      <dgm:spPr>
        <a:solidFill>
          <a:srgbClr val="80B4CE"/>
        </a:solidFill>
        <a:ln>
          <a:solidFill>
            <a:srgbClr val="000000"/>
          </a:solidFill>
        </a:ln>
      </dgm:spPr>
      <dgm:t>
        <a:bodyPr/>
        <a:lstStyle/>
        <a:p>
          <a:endParaRPr lang="en-CA"/>
        </a:p>
      </dgm:t>
    </dgm:pt>
    <dgm:pt modelId="{27E57043-62FC-4D8C-8A24-A607E48C0AAB}">
      <dgm:prSet phldrT="[Text]"/>
      <dgm:spPr>
        <a:solidFill>
          <a:srgbClr val="80B4CE">
            <a:alpha val="80000"/>
          </a:srgbClr>
        </a:solidFill>
      </dgm:spPr>
      <dgm:t>
        <a:bodyPr/>
        <a:lstStyle/>
        <a:p>
          <a:r>
            <a:rPr lang="en-GB" b="1" dirty="0" smtClean="0"/>
            <a:t>Physical Layer Algorithm Design &amp; Verification</a:t>
          </a:r>
          <a:endParaRPr lang="en-CA" dirty="0"/>
        </a:p>
      </dgm:t>
    </dgm:pt>
    <dgm:pt modelId="{13163E72-C9D2-44F1-9080-0008463DEBD8}" type="parTrans" cxnId="{229BDFB8-4864-4D31-8173-7A3740220A36}">
      <dgm:prSet/>
      <dgm:spPr/>
      <dgm:t>
        <a:bodyPr/>
        <a:lstStyle/>
        <a:p>
          <a:endParaRPr lang="en-CA"/>
        </a:p>
      </dgm:t>
    </dgm:pt>
    <dgm:pt modelId="{C9832980-7622-4FAB-A266-B931D3A6D53D}" type="sibTrans" cxnId="{229BDFB8-4864-4D31-8173-7A3740220A36}">
      <dgm:prSet/>
      <dgm:spPr/>
      <dgm:t>
        <a:bodyPr/>
        <a:lstStyle/>
        <a:p>
          <a:endParaRPr lang="en-CA"/>
        </a:p>
      </dgm:t>
    </dgm:pt>
    <dgm:pt modelId="{907A5BC4-17E7-49E7-A1E8-3A5CFFA76FCB}">
      <dgm:prSet phldrT="[Text]"/>
      <dgm:spPr>
        <a:solidFill>
          <a:srgbClr val="80B4CE"/>
        </a:solidFill>
      </dgm:spPr>
      <dgm:t>
        <a:bodyPr/>
        <a:lstStyle/>
        <a:p>
          <a:r>
            <a:rPr lang="en-CA" b="1" dirty="0" smtClean="0"/>
            <a:t>Networking Protocols</a:t>
          </a:r>
          <a:endParaRPr lang="en-CA" b="1" dirty="0"/>
        </a:p>
      </dgm:t>
    </dgm:pt>
    <dgm:pt modelId="{E99CBF6D-BBAA-466F-A329-BE37D19A9ED3}" type="parTrans" cxnId="{D064E69C-2419-4219-BDFD-2130A2AB3D57}">
      <dgm:prSet/>
      <dgm:spPr/>
      <dgm:t>
        <a:bodyPr/>
        <a:lstStyle/>
        <a:p>
          <a:endParaRPr lang="en-CA"/>
        </a:p>
      </dgm:t>
    </dgm:pt>
    <dgm:pt modelId="{7FA80A1F-D383-41EB-9408-088722B98FA3}" type="sibTrans" cxnId="{D064E69C-2419-4219-BDFD-2130A2AB3D57}">
      <dgm:prSet/>
      <dgm:spPr/>
      <dgm:t>
        <a:bodyPr/>
        <a:lstStyle/>
        <a:p>
          <a:endParaRPr lang="en-CA"/>
        </a:p>
      </dgm:t>
    </dgm:pt>
    <dgm:pt modelId="{D65112FA-7177-47A8-B87D-46B18EC19F13}">
      <dgm:prSet phldrT="[Text]"/>
      <dgm:spPr>
        <a:solidFill>
          <a:srgbClr val="80B4CE"/>
        </a:solidFill>
      </dgm:spPr>
      <dgm:t>
        <a:bodyPr/>
        <a:lstStyle/>
        <a:p>
          <a:r>
            <a:rPr lang="en-GB" b="1" dirty="0" smtClean="0"/>
            <a:t>Advanced Photonic Components</a:t>
          </a:r>
          <a:endParaRPr lang="en-CA" dirty="0"/>
        </a:p>
      </dgm:t>
    </dgm:pt>
    <dgm:pt modelId="{B3F3B40B-266A-4001-85BC-7F3B81982415}" type="parTrans" cxnId="{239849CE-CDC0-49B5-ADA9-A82128C62240}">
      <dgm:prSet/>
      <dgm:spPr/>
      <dgm:t>
        <a:bodyPr/>
        <a:lstStyle/>
        <a:p>
          <a:endParaRPr lang="en-CA"/>
        </a:p>
      </dgm:t>
    </dgm:pt>
    <dgm:pt modelId="{DB2DFD6C-51F7-481D-94B0-410EA3BC3D85}" type="sibTrans" cxnId="{239849CE-CDC0-49B5-ADA9-A82128C62240}">
      <dgm:prSet/>
      <dgm:spPr/>
      <dgm:t>
        <a:bodyPr/>
        <a:lstStyle/>
        <a:p>
          <a:endParaRPr lang="en-CA"/>
        </a:p>
      </dgm:t>
    </dgm:pt>
    <dgm:pt modelId="{92E727D7-16A2-4D17-8916-08C1FD35B684}" type="pres">
      <dgm:prSet presAssocID="{12A3C093-D08C-4C1C-A267-2F25BA5A31DC}" presName="Name0" presStyleCnt="0">
        <dgm:presLayoutVars>
          <dgm:chMax val="7"/>
          <dgm:chPref val="7"/>
          <dgm:dir/>
        </dgm:presLayoutVars>
      </dgm:prSet>
      <dgm:spPr/>
      <dgm:t>
        <a:bodyPr/>
        <a:lstStyle/>
        <a:p>
          <a:endParaRPr lang="en-CA"/>
        </a:p>
      </dgm:t>
    </dgm:pt>
    <dgm:pt modelId="{48F10BE7-081B-4E6C-9155-4A195A77E04B}" type="pres">
      <dgm:prSet presAssocID="{12A3C093-D08C-4C1C-A267-2F25BA5A31DC}" presName="Name1" presStyleCnt="0"/>
      <dgm:spPr/>
    </dgm:pt>
    <dgm:pt modelId="{362D306C-21C6-4E3B-AC23-7BECDEF6AE00}" type="pres">
      <dgm:prSet presAssocID="{12A3C093-D08C-4C1C-A267-2F25BA5A31DC}" presName="cycle" presStyleCnt="0"/>
      <dgm:spPr/>
    </dgm:pt>
    <dgm:pt modelId="{5955340C-DF3A-4EE3-8146-5B405FECBC04}" type="pres">
      <dgm:prSet presAssocID="{12A3C093-D08C-4C1C-A267-2F25BA5A31DC}" presName="srcNode" presStyleLbl="node1" presStyleIdx="0" presStyleCnt="4"/>
      <dgm:spPr/>
    </dgm:pt>
    <dgm:pt modelId="{B829D74E-9FD1-4D06-A49E-9C9D96162EB0}" type="pres">
      <dgm:prSet presAssocID="{12A3C093-D08C-4C1C-A267-2F25BA5A31DC}" presName="conn" presStyleLbl="parChTrans1D2" presStyleIdx="0" presStyleCnt="1"/>
      <dgm:spPr/>
      <dgm:t>
        <a:bodyPr/>
        <a:lstStyle/>
        <a:p>
          <a:endParaRPr lang="en-CA"/>
        </a:p>
      </dgm:t>
    </dgm:pt>
    <dgm:pt modelId="{6D2BB2B4-ACC0-45A0-8081-19E811C23F90}" type="pres">
      <dgm:prSet presAssocID="{12A3C093-D08C-4C1C-A267-2F25BA5A31DC}" presName="extraNode" presStyleLbl="node1" presStyleIdx="0" presStyleCnt="4"/>
      <dgm:spPr/>
    </dgm:pt>
    <dgm:pt modelId="{D997AAE2-AAA5-41D5-894D-2CD2E59BAE45}" type="pres">
      <dgm:prSet presAssocID="{12A3C093-D08C-4C1C-A267-2F25BA5A31DC}" presName="dstNode" presStyleLbl="node1" presStyleIdx="0" presStyleCnt="4"/>
      <dgm:spPr/>
    </dgm:pt>
    <dgm:pt modelId="{6C09020B-F5A1-43F9-ACFF-151253AD3E49}" type="pres">
      <dgm:prSet presAssocID="{B0B5377E-8FC4-4CAB-A595-0C4D234285FE}" presName="text_1" presStyleLbl="node1" presStyleIdx="0" presStyleCnt="4">
        <dgm:presLayoutVars>
          <dgm:bulletEnabled val="1"/>
        </dgm:presLayoutVars>
      </dgm:prSet>
      <dgm:spPr/>
      <dgm:t>
        <a:bodyPr/>
        <a:lstStyle/>
        <a:p>
          <a:endParaRPr lang="en-CA"/>
        </a:p>
      </dgm:t>
    </dgm:pt>
    <dgm:pt modelId="{9A711FCD-E49C-45CF-A584-7DCA6C8742C1}" type="pres">
      <dgm:prSet presAssocID="{B0B5377E-8FC4-4CAB-A595-0C4D234285FE}" presName="accent_1" presStyleCnt="0"/>
      <dgm:spPr/>
    </dgm:pt>
    <dgm:pt modelId="{6F7F6F80-B309-4E6F-874F-1310433FE84F}" type="pres">
      <dgm:prSet presAssocID="{B0B5377E-8FC4-4CAB-A595-0C4D234285FE}" presName="accentRepeatNode" presStyleLbl="solidFgAcc1" presStyleIdx="0" presStyleCnt="4"/>
      <dgm:spPr>
        <a:ln>
          <a:solidFill>
            <a:srgbClr val="0070C0"/>
          </a:solidFill>
        </a:ln>
      </dgm:spPr>
      <dgm:t>
        <a:bodyPr/>
        <a:lstStyle/>
        <a:p>
          <a:endParaRPr lang="tr-TR"/>
        </a:p>
      </dgm:t>
    </dgm:pt>
    <dgm:pt modelId="{920DEDBA-09F0-41CA-9A39-F23EE1C5B749}" type="pres">
      <dgm:prSet presAssocID="{27E57043-62FC-4D8C-8A24-A607E48C0AAB}" presName="text_2" presStyleLbl="node1" presStyleIdx="1" presStyleCnt="4">
        <dgm:presLayoutVars>
          <dgm:bulletEnabled val="1"/>
        </dgm:presLayoutVars>
      </dgm:prSet>
      <dgm:spPr/>
      <dgm:t>
        <a:bodyPr/>
        <a:lstStyle/>
        <a:p>
          <a:endParaRPr lang="en-CA"/>
        </a:p>
      </dgm:t>
    </dgm:pt>
    <dgm:pt modelId="{B3D96CA8-23A2-4B3A-9EC7-6888DFCBD3F8}" type="pres">
      <dgm:prSet presAssocID="{27E57043-62FC-4D8C-8A24-A607E48C0AAB}" presName="accent_2" presStyleCnt="0"/>
      <dgm:spPr/>
    </dgm:pt>
    <dgm:pt modelId="{C11B20D8-2D35-4363-B848-E141B723FF52}" type="pres">
      <dgm:prSet presAssocID="{27E57043-62FC-4D8C-8A24-A607E48C0AAB}" presName="accentRepeatNode" presStyleLbl="solidFgAcc1" presStyleIdx="1" presStyleCnt="4"/>
      <dgm:spPr>
        <a:ln>
          <a:solidFill>
            <a:srgbClr val="0070C0"/>
          </a:solidFill>
        </a:ln>
      </dgm:spPr>
      <dgm:t>
        <a:bodyPr/>
        <a:lstStyle/>
        <a:p>
          <a:endParaRPr lang="tr-TR"/>
        </a:p>
      </dgm:t>
    </dgm:pt>
    <dgm:pt modelId="{A9EA8AAB-7EC4-4C73-93BA-396F525E13F8}" type="pres">
      <dgm:prSet presAssocID="{907A5BC4-17E7-49E7-A1E8-3A5CFFA76FCB}" presName="text_3" presStyleLbl="node1" presStyleIdx="2" presStyleCnt="4">
        <dgm:presLayoutVars>
          <dgm:bulletEnabled val="1"/>
        </dgm:presLayoutVars>
      </dgm:prSet>
      <dgm:spPr/>
      <dgm:t>
        <a:bodyPr/>
        <a:lstStyle/>
        <a:p>
          <a:endParaRPr lang="en-CA"/>
        </a:p>
      </dgm:t>
    </dgm:pt>
    <dgm:pt modelId="{AFB3489E-E4D7-49ED-89A8-42A065117BD6}" type="pres">
      <dgm:prSet presAssocID="{907A5BC4-17E7-49E7-A1E8-3A5CFFA76FCB}" presName="accent_3" presStyleCnt="0"/>
      <dgm:spPr/>
    </dgm:pt>
    <dgm:pt modelId="{05E7662C-FBA4-4BC2-9772-2928DD99782C}" type="pres">
      <dgm:prSet presAssocID="{907A5BC4-17E7-49E7-A1E8-3A5CFFA76FCB}" presName="accentRepeatNode" presStyleLbl="solidFgAcc1" presStyleIdx="2" presStyleCnt="4"/>
      <dgm:spPr>
        <a:ln>
          <a:solidFill>
            <a:srgbClr val="0070C0"/>
          </a:solidFill>
        </a:ln>
      </dgm:spPr>
      <dgm:t>
        <a:bodyPr/>
        <a:lstStyle/>
        <a:p>
          <a:endParaRPr lang="tr-TR"/>
        </a:p>
      </dgm:t>
    </dgm:pt>
    <dgm:pt modelId="{FE33F019-F11E-4D79-92A4-F094C7322CF5}" type="pres">
      <dgm:prSet presAssocID="{D65112FA-7177-47A8-B87D-46B18EC19F13}" presName="text_4" presStyleLbl="node1" presStyleIdx="3" presStyleCnt="4">
        <dgm:presLayoutVars>
          <dgm:bulletEnabled val="1"/>
        </dgm:presLayoutVars>
      </dgm:prSet>
      <dgm:spPr/>
      <dgm:t>
        <a:bodyPr/>
        <a:lstStyle/>
        <a:p>
          <a:endParaRPr lang="en-CA"/>
        </a:p>
      </dgm:t>
    </dgm:pt>
    <dgm:pt modelId="{B1654D79-50C9-46DE-802B-1E3D35216574}" type="pres">
      <dgm:prSet presAssocID="{D65112FA-7177-47A8-B87D-46B18EC19F13}" presName="accent_4" presStyleCnt="0"/>
      <dgm:spPr/>
    </dgm:pt>
    <dgm:pt modelId="{795DC095-02C4-47FE-A46E-286251144BAC}" type="pres">
      <dgm:prSet presAssocID="{D65112FA-7177-47A8-B87D-46B18EC19F13}" presName="accentRepeatNode" presStyleLbl="solidFgAcc1" presStyleIdx="3" presStyleCnt="4"/>
      <dgm:spPr>
        <a:ln>
          <a:solidFill>
            <a:srgbClr val="0070C0"/>
          </a:solidFill>
        </a:ln>
      </dgm:spPr>
      <dgm:t>
        <a:bodyPr/>
        <a:lstStyle/>
        <a:p>
          <a:endParaRPr lang="tr-TR"/>
        </a:p>
      </dgm:t>
    </dgm:pt>
  </dgm:ptLst>
  <dgm:cxnLst>
    <dgm:cxn modelId="{229BDFB8-4864-4D31-8173-7A3740220A36}" srcId="{12A3C093-D08C-4C1C-A267-2F25BA5A31DC}" destId="{27E57043-62FC-4D8C-8A24-A607E48C0AAB}" srcOrd="1" destOrd="0" parTransId="{13163E72-C9D2-44F1-9080-0008463DEBD8}" sibTransId="{C9832980-7622-4FAB-A266-B931D3A6D53D}"/>
    <dgm:cxn modelId="{239849CE-CDC0-49B5-ADA9-A82128C62240}" srcId="{12A3C093-D08C-4C1C-A267-2F25BA5A31DC}" destId="{D65112FA-7177-47A8-B87D-46B18EC19F13}" srcOrd="3" destOrd="0" parTransId="{B3F3B40B-266A-4001-85BC-7F3B81982415}" sibTransId="{DB2DFD6C-51F7-481D-94B0-410EA3BC3D85}"/>
    <dgm:cxn modelId="{82B7A5FF-0C6D-416B-8639-7EEB000ACD43}" type="presOf" srcId="{12A3C093-D08C-4C1C-A267-2F25BA5A31DC}" destId="{92E727D7-16A2-4D17-8916-08C1FD35B684}" srcOrd="0" destOrd="0" presId="urn:microsoft.com/office/officeart/2008/layout/VerticalCurvedList"/>
    <dgm:cxn modelId="{4F14CA6A-EA71-4022-AC64-6E54CD4D6877}" type="presOf" srcId="{B0B5377E-8FC4-4CAB-A595-0C4D234285FE}" destId="{6C09020B-F5A1-43F9-ACFF-151253AD3E49}" srcOrd="0" destOrd="0" presId="urn:microsoft.com/office/officeart/2008/layout/VerticalCurvedList"/>
    <dgm:cxn modelId="{B417D0B8-29B3-4C6B-AF2E-42D59B0CC910}" type="presOf" srcId="{D65112FA-7177-47A8-B87D-46B18EC19F13}" destId="{FE33F019-F11E-4D79-92A4-F094C7322CF5}" srcOrd="0" destOrd="0" presId="urn:microsoft.com/office/officeart/2008/layout/VerticalCurvedList"/>
    <dgm:cxn modelId="{299F6BB4-670E-44ED-A940-27D4675BC01F}" type="presOf" srcId="{907A5BC4-17E7-49E7-A1E8-3A5CFFA76FCB}" destId="{A9EA8AAB-7EC4-4C73-93BA-396F525E13F8}" srcOrd="0" destOrd="0" presId="urn:microsoft.com/office/officeart/2008/layout/VerticalCurvedList"/>
    <dgm:cxn modelId="{97C60692-C281-4185-BBB6-791CC4571974}" srcId="{12A3C093-D08C-4C1C-A267-2F25BA5A31DC}" destId="{B0B5377E-8FC4-4CAB-A595-0C4D234285FE}" srcOrd="0" destOrd="0" parTransId="{98ED3D89-0CD4-4E8D-8A78-001C55BBCB52}" sibTransId="{A094B599-FD31-4EC9-83A2-90CE0DB40B34}"/>
    <dgm:cxn modelId="{D064E69C-2419-4219-BDFD-2130A2AB3D57}" srcId="{12A3C093-D08C-4C1C-A267-2F25BA5A31DC}" destId="{907A5BC4-17E7-49E7-A1E8-3A5CFFA76FCB}" srcOrd="2" destOrd="0" parTransId="{E99CBF6D-BBAA-466F-A329-BE37D19A9ED3}" sibTransId="{7FA80A1F-D383-41EB-9408-088722B98FA3}"/>
    <dgm:cxn modelId="{47B15CEF-EC78-4549-B231-07417BC58482}" type="presOf" srcId="{A094B599-FD31-4EC9-83A2-90CE0DB40B34}" destId="{B829D74E-9FD1-4D06-A49E-9C9D96162EB0}" srcOrd="0" destOrd="0" presId="urn:microsoft.com/office/officeart/2008/layout/VerticalCurvedList"/>
    <dgm:cxn modelId="{9BD276F8-0395-4A7A-AE12-BF065BEC908C}" type="presOf" srcId="{27E57043-62FC-4D8C-8A24-A607E48C0AAB}" destId="{920DEDBA-09F0-41CA-9A39-F23EE1C5B749}" srcOrd="0" destOrd="0" presId="urn:microsoft.com/office/officeart/2008/layout/VerticalCurvedList"/>
    <dgm:cxn modelId="{076A2F0F-540E-427C-AE92-3F98B7478E44}" type="presParOf" srcId="{92E727D7-16A2-4D17-8916-08C1FD35B684}" destId="{48F10BE7-081B-4E6C-9155-4A195A77E04B}" srcOrd="0" destOrd="0" presId="urn:microsoft.com/office/officeart/2008/layout/VerticalCurvedList"/>
    <dgm:cxn modelId="{75E135F8-7780-4753-A8C6-99689E3B2594}" type="presParOf" srcId="{48F10BE7-081B-4E6C-9155-4A195A77E04B}" destId="{362D306C-21C6-4E3B-AC23-7BECDEF6AE00}" srcOrd="0" destOrd="0" presId="urn:microsoft.com/office/officeart/2008/layout/VerticalCurvedList"/>
    <dgm:cxn modelId="{05BF7221-9964-44FC-A52F-0EE686C74EE8}" type="presParOf" srcId="{362D306C-21C6-4E3B-AC23-7BECDEF6AE00}" destId="{5955340C-DF3A-4EE3-8146-5B405FECBC04}" srcOrd="0" destOrd="0" presId="urn:microsoft.com/office/officeart/2008/layout/VerticalCurvedList"/>
    <dgm:cxn modelId="{DEB85BDE-0913-47D2-AD83-B623C0DFF3AD}" type="presParOf" srcId="{362D306C-21C6-4E3B-AC23-7BECDEF6AE00}" destId="{B829D74E-9FD1-4D06-A49E-9C9D96162EB0}" srcOrd="1" destOrd="0" presId="urn:microsoft.com/office/officeart/2008/layout/VerticalCurvedList"/>
    <dgm:cxn modelId="{90235EDD-D817-471E-A9E6-3A1C406B539E}" type="presParOf" srcId="{362D306C-21C6-4E3B-AC23-7BECDEF6AE00}" destId="{6D2BB2B4-ACC0-45A0-8081-19E811C23F90}" srcOrd="2" destOrd="0" presId="urn:microsoft.com/office/officeart/2008/layout/VerticalCurvedList"/>
    <dgm:cxn modelId="{A2C2627D-8D30-4B44-A505-9D77E2786294}" type="presParOf" srcId="{362D306C-21C6-4E3B-AC23-7BECDEF6AE00}" destId="{D997AAE2-AAA5-41D5-894D-2CD2E59BAE45}" srcOrd="3" destOrd="0" presId="urn:microsoft.com/office/officeart/2008/layout/VerticalCurvedList"/>
    <dgm:cxn modelId="{F23D7AAE-98AE-4D23-A301-BE47C3ED543F}" type="presParOf" srcId="{48F10BE7-081B-4E6C-9155-4A195A77E04B}" destId="{6C09020B-F5A1-43F9-ACFF-151253AD3E49}" srcOrd="1" destOrd="0" presId="urn:microsoft.com/office/officeart/2008/layout/VerticalCurvedList"/>
    <dgm:cxn modelId="{7D695FE8-11A5-4A8C-B77D-9855D3D37936}" type="presParOf" srcId="{48F10BE7-081B-4E6C-9155-4A195A77E04B}" destId="{9A711FCD-E49C-45CF-A584-7DCA6C8742C1}" srcOrd="2" destOrd="0" presId="urn:microsoft.com/office/officeart/2008/layout/VerticalCurvedList"/>
    <dgm:cxn modelId="{367450D7-1F26-413B-BCE5-D3CFFF3782D1}" type="presParOf" srcId="{9A711FCD-E49C-45CF-A584-7DCA6C8742C1}" destId="{6F7F6F80-B309-4E6F-874F-1310433FE84F}" srcOrd="0" destOrd="0" presId="urn:microsoft.com/office/officeart/2008/layout/VerticalCurvedList"/>
    <dgm:cxn modelId="{77A3A211-B05D-42BE-93D0-FABDAA7AFCB6}" type="presParOf" srcId="{48F10BE7-081B-4E6C-9155-4A195A77E04B}" destId="{920DEDBA-09F0-41CA-9A39-F23EE1C5B749}" srcOrd="3" destOrd="0" presId="urn:microsoft.com/office/officeart/2008/layout/VerticalCurvedList"/>
    <dgm:cxn modelId="{20A0C27F-7C5E-4848-8FB3-44E3C14E3DFB}" type="presParOf" srcId="{48F10BE7-081B-4E6C-9155-4A195A77E04B}" destId="{B3D96CA8-23A2-4B3A-9EC7-6888DFCBD3F8}" srcOrd="4" destOrd="0" presId="urn:microsoft.com/office/officeart/2008/layout/VerticalCurvedList"/>
    <dgm:cxn modelId="{137E7A0B-F4DF-4716-8471-C30CACCF3C73}" type="presParOf" srcId="{B3D96CA8-23A2-4B3A-9EC7-6888DFCBD3F8}" destId="{C11B20D8-2D35-4363-B848-E141B723FF52}" srcOrd="0" destOrd="0" presId="urn:microsoft.com/office/officeart/2008/layout/VerticalCurvedList"/>
    <dgm:cxn modelId="{F17F1A2E-8BCA-443D-AB02-86DA4F1B3410}" type="presParOf" srcId="{48F10BE7-081B-4E6C-9155-4A195A77E04B}" destId="{A9EA8AAB-7EC4-4C73-93BA-396F525E13F8}" srcOrd="5" destOrd="0" presId="urn:microsoft.com/office/officeart/2008/layout/VerticalCurvedList"/>
    <dgm:cxn modelId="{46625DB4-F090-4D35-9F6A-7F178B936303}" type="presParOf" srcId="{48F10BE7-081B-4E6C-9155-4A195A77E04B}" destId="{AFB3489E-E4D7-49ED-89A8-42A065117BD6}" srcOrd="6" destOrd="0" presId="urn:microsoft.com/office/officeart/2008/layout/VerticalCurvedList"/>
    <dgm:cxn modelId="{6B917932-3A14-4189-B1BF-8C95E5167BF0}" type="presParOf" srcId="{AFB3489E-E4D7-49ED-89A8-42A065117BD6}" destId="{05E7662C-FBA4-4BC2-9772-2928DD99782C}" srcOrd="0" destOrd="0" presId="urn:microsoft.com/office/officeart/2008/layout/VerticalCurvedList"/>
    <dgm:cxn modelId="{10F798C2-73AE-4BE2-8DC9-C017112CB5B1}" type="presParOf" srcId="{48F10BE7-081B-4E6C-9155-4A195A77E04B}" destId="{FE33F019-F11E-4D79-92A4-F094C7322CF5}" srcOrd="7" destOrd="0" presId="urn:microsoft.com/office/officeart/2008/layout/VerticalCurvedList"/>
    <dgm:cxn modelId="{0F0F3743-16FF-4117-9863-945FEB01D6F2}" type="presParOf" srcId="{48F10BE7-081B-4E6C-9155-4A195A77E04B}" destId="{B1654D79-50C9-46DE-802B-1E3D35216574}" srcOrd="8" destOrd="0" presId="urn:microsoft.com/office/officeart/2008/layout/VerticalCurvedList"/>
    <dgm:cxn modelId="{E808987B-3F4E-4FED-B597-3AC74BC26181}" type="presParOf" srcId="{B1654D79-50C9-46DE-802B-1E3D35216574}" destId="{795DC095-02C4-47FE-A46E-286251144BA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9D74E-9FD1-4D06-A49E-9C9D96162EB0}">
      <dsp:nvSpPr>
        <dsp:cNvPr id="0" name=""/>
        <dsp:cNvSpPr/>
      </dsp:nvSpPr>
      <dsp:spPr>
        <a:xfrm>
          <a:off x="-3705490" y="-569279"/>
          <a:ext cx="4416931" cy="4416931"/>
        </a:xfrm>
        <a:prstGeom prst="blockArc">
          <a:avLst>
            <a:gd name="adj1" fmla="val 18900000"/>
            <a:gd name="adj2" fmla="val 2700000"/>
            <a:gd name="adj3" fmla="val 489"/>
          </a:avLst>
        </a:prstGeom>
        <a:solidFill>
          <a:srgbClr val="80B4CE"/>
        </a:solidFill>
        <a:ln w="25400" cap="flat" cmpd="sng" algn="ctr">
          <a:solidFill>
            <a:srgbClr val="000000"/>
          </a:solidFill>
          <a:prstDash val="solid"/>
        </a:ln>
        <a:effectLst/>
      </dsp:spPr>
      <dsp:style>
        <a:lnRef idx="2">
          <a:scrgbClr r="0" g="0" b="0"/>
        </a:lnRef>
        <a:fillRef idx="0">
          <a:scrgbClr r="0" g="0" b="0"/>
        </a:fillRef>
        <a:effectRef idx="0">
          <a:scrgbClr r="0" g="0" b="0"/>
        </a:effectRef>
        <a:fontRef idx="minor"/>
      </dsp:style>
    </dsp:sp>
    <dsp:sp modelId="{6C09020B-F5A1-43F9-ACFF-151253AD3E49}">
      <dsp:nvSpPr>
        <dsp:cNvPr id="0" name=""/>
        <dsp:cNvSpPr/>
      </dsp:nvSpPr>
      <dsp:spPr>
        <a:xfrm>
          <a:off x="372919" y="252041"/>
          <a:ext cx="6125096" cy="504344"/>
        </a:xfrm>
        <a:prstGeom prst="rect">
          <a:avLst/>
        </a:prstGeom>
        <a:solidFill>
          <a:srgbClr val="80B4CE">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324" tIns="43180" rIns="43180" bIns="43180" numCol="1" spcCol="1270" anchor="ctr" anchorCtr="0">
          <a:noAutofit/>
        </a:bodyPr>
        <a:lstStyle/>
        <a:p>
          <a:pPr lvl="0" algn="l" defTabSz="755650">
            <a:lnSpc>
              <a:spcPct val="90000"/>
            </a:lnSpc>
            <a:spcBef>
              <a:spcPct val="0"/>
            </a:spcBef>
            <a:spcAft>
              <a:spcPct val="35000"/>
            </a:spcAft>
          </a:pPr>
          <a:r>
            <a:rPr lang="en-CA" sz="1700" b="1" kern="1200" dirty="0" smtClean="0"/>
            <a:t>Propagation Modeling and Channel Characterization </a:t>
          </a:r>
          <a:endParaRPr lang="en-CA" sz="1700" b="1" kern="1200" dirty="0"/>
        </a:p>
      </dsp:txBody>
      <dsp:txXfrm>
        <a:off x="372919" y="252041"/>
        <a:ext cx="6125096" cy="504344"/>
      </dsp:txXfrm>
    </dsp:sp>
    <dsp:sp modelId="{6F7F6F80-B309-4E6F-874F-1310433FE84F}">
      <dsp:nvSpPr>
        <dsp:cNvPr id="0" name=""/>
        <dsp:cNvSpPr/>
      </dsp:nvSpPr>
      <dsp:spPr>
        <a:xfrm>
          <a:off x="57703" y="188998"/>
          <a:ext cx="630430" cy="630430"/>
        </a:xfrm>
        <a:prstGeom prst="ellipse">
          <a:avLst/>
        </a:prstGeom>
        <a:solidFill>
          <a:schemeClr val="lt1">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920DEDBA-09F0-41CA-9A39-F23EE1C5B749}">
      <dsp:nvSpPr>
        <dsp:cNvPr id="0" name=""/>
        <dsp:cNvSpPr/>
      </dsp:nvSpPr>
      <dsp:spPr>
        <a:xfrm>
          <a:off x="662071" y="1008689"/>
          <a:ext cx="5835944" cy="504344"/>
        </a:xfrm>
        <a:prstGeom prst="rect">
          <a:avLst/>
        </a:prstGeom>
        <a:solidFill>
          <a:srgbClr val="80B4CE">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324" tIns="43180" rIns="43180" bIns="43180" numCol="1" spcCol="1270" anchor="ctr" anchorCtr="0">
          <a:noAutofit/>
        </a:bodyPr>
        <a:lstStyle/>
        <a:p>
          <a:pPr lvl="0" algn="l" defTabSz="755650">
            <a:lnSpc>
              <a:spcPct val="90000"/>
            </a:lnSpc>
            <a:spcBef>
              <a:spcPct val="0"/>
            </a:spcBef>
            <a:spcAft>
              <a:spcPct val="35000"/>
            </a:spcAft>
          </a:pPr>
          <a:r>
            <a:rPr lang="en-GB" sz="1700" b="1" kern="1200" dirty="0" smtClean="0"/>
            <a:t>Physical Layer Algorithm Design &amp; Verification</a:t>
          </a:r>
          <a:endParaRPr lang="en-CA" sz="1700" kern="1200" dirty="0"/>
        </a:p>
      </dsp:txBody>
      <dsp:txXfrm>
        <a:off x="662071" y="1008689"/>
        <a:ext cx="5835944" cy="504344"/>
      </dsp:txXfrm>
    </dsp:sp>
    <dsp:sp modelId="{C11B20D8-2D35-4363-B848-E141B723FF52}">
      <dsp:nvSpPr>
        <dsp:cNvPr id="0" name=""/>
        <dsp:cNvSpPr/>
      </dsp:nvSpPr>
      <dsp:spPr>
        <a:xfrm>
          <a:off x="346856" y="945646"/>
          <a:ext cx="630430" cy="630430"/>
        </a:xfrm>
        <a:prstGeom prst="ellipse">
          <a:avLst/>
        </a:prstGeom>
        <a:solidFill>
          <a:schemeClr val="lt1">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A9EA8AAB-7EC4-4C73-93BA-396F525E13F8}">
      <dsp:nvSpPr>
        <dsp:cNvPr id="0" name=""/>
        <dsp:cNvSpPr/>
      </dsp:nvSpPr>
      <dsp:spPr>
        <a:xfrm>
          <a:off x="662071" y="1765337"/>
          <a:ext cx="5835944" cy="504344"/>
        </a:xfrm>
        <a:prstGeom prst="rect">
          <a:avLst/>
        </a:prstGeom>
        <a:solidFill>
          <a:srgbClr val="80B4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324" tIns="43180" rIns="43180" bIns="43180" numCol="1" spcCol="1270" anchor="ctr" anchorCtr="0">
          <a:noAutofit/>
        </a:bodyPr>
        <a:lstStyle/>
        <a:p>
          <a:pPr lvl="0" algn="l" defTabSz="755650">
            <a:lnSpc>
              <a:spcPct val="90000"/>
            </a:lnSpc>
            <a:spcBef>
              <a:spcPct val="0"/>
            </a:spcBef>
            <a:spcAft>
              <a:spcPct val="35000"/>
            </a:spcAft>
          </a:pPr>
          <a:r>
            <a:rPr lang="en-CA" sz="1700" b="1" kern="1200" dirty="0" smtClean="0"/>
            <a:t>Networking Protocols</a:t>
          </a:r>
          <a:endParaRPr lang="en-CA" sz="1700" b="1" kern="1200" dirty="0"/>
        </a:p>
      </dsp:txBody>
      <dsp:txXfrm>
        <a:off x="662071" y="1765337"/>
        <a:ext cx="5835944" cy="504344"/>
      </dsp:txXfrm>
    </dsp:sp>
    <dsp:sp modelId="{05E7662C-FBA4-4BC2-9772-2928DD99782C}">
      <dsp:nvSpPr>
        <dsp:cNvPr id="0" name=""/>
        <dsp:cNvSpPr/>
      </dsp:nvSpPr>
      <dsp:spPr>
        <a:xfrm>
          <a:off x="346856" y="1702294"/>
          <a:ext cx="630430" cy="630430"/>
        </a:xfrm>
        <a:prstGeom prst="ellipse">
          <a:avLst/>
        </a:prstGeom>
        <a:solidFill>
          <a:schemeClr val="lt1">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 modelId="{FE33F019-F11E-4D79-92A4-F094C7322CF5}">
      <dsp:nvSpPr>
        <dsp:cNvPr id="0" name=""/>
        <dsp:cNvSpPr/>
      </dsp:nvSpPr>
      <dsp:spPr>
        <a:xfrm>
          <a:off x="372919" y="2521986"/>
          <a:ext cx="6125096" cy="504344"/>
        </a:xfrm>
        <a:prstGeom prst="rect">
          <a:avLst/>
        </a:prstGeom>
        <a:solidFill>
          <a:srgbClr val="80B4C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324" tIns="43180" rIns="43180" bIns="43180" numCol="1" spcCol="1270" anchor="ctr" anchorCtr="0">
          <a:noAutofit/>
        </a:bodyPr>
        <a:lstStyle/>
        <a:p>
          <a:pPr lvl="0" algn="l" defTabSz="755650">
            <a:lnSpc>
              <a:spcPct val="90000"/>
            </a:lnSpc>
            <a:spcBef>
              <a:spcPct val="0"/>
            </a:spcBef>
            <a:spcAft>
              <a:spcPct val="35000"/>
            </a:spcAft>
          </a:pPr>
          <a:r>
            <a:rPr lang="en-GB" sz="1700" b="1" kern="1200" dirty="0" smtClean="0"/>
            <a:t>Advanced Photonic Components</a:t>
          </a:r>
          <a:endParaRPr lang="en-CA" sz="1700" kern="1200" dirty="0"/>
        </a:p>
      </dsp:txBody>
      <dsp:txXfrm>
        <a:off x="372919" y="2521986"/>
        <a:ext cx="6125096" cy="504344"/>
      </dsp:txXfrm>
    </dsp:sp>
    <dsp:sp modelId="{795DC095-02C4-47FE-A46E-286251144BAC}">
      <dsp:nvSpPr>
        <dsp:cNvPr id="0" name=""/>
        <dsp:cNvSpPr/>
      </dsp:nvSpPr>
      <dsp:spPr>
        <a:xfrm>
          <a:off x="57703" y="2458942"/>
          <a:ext cx="630430" cy="630430"/>
        </a:xfrm>
        <a:prstGeom prst="ellipse">
          <a:avLst/>
        </a:prstGeom>
        <a:solidFill>
          <a:schemeClr val="lt1">
            <a:hueOff val="0"/>
            <a:satOff val="0"/>
            <a:lumOff val="0"/>
            <a:alphaOff val="0"/>
          </a:schemeClr>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9.wmf"/><Relationship Id="rId7" Type="http://schemas.openxmlformats.org/officeDocument/2006/relationships/image" Target="../media/image83.wmf"/><Relationship Id="rId2" Type="http://schemas.openxmlformats.org/officeDocument/2006/relationships/image" Target="../media/image78.wmf"/><Relationship Id="rId1" Type="http://schemas.openxmlformats.org/officeDocument/2006/relationships/image" Target="../media/image77.wmf"/><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8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image" Target="../media/image89.wmf"/><Relationship Id="rId7" Type="http://schemas.openxmlformats.org/officeDocument/2006/relationships/image" Target="../media/image93.wmf"/><Relationship Id="rId2" Type="http://schemas.openxmlformats.org/officeDocument/2006/relationships/image" Target="../media/image88.wmf"/><Relationship Id="rId1" Type="http://schemas.openxmlformats.org/officeDocument/2006/relationships/image" Target="../media/image87.wmf"/><Relationship Id="rId6" Type="http://schemas.openxmlformats.org/officeDocument/2006/relationships/image" Target="../media/image92.wmf"/><Relationship Id="rId5" Type="http://schemas.openxmlformats.org/officeDocument/2006/relationships/image" Target="../media/image91.wmf"/><Relationship Id="rId4" Type="http://schemas.openxmlformats.org/officeDocument/2006/relationships/image" Target="../media/image9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image" Target="../media/image10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lvl1pPr>
          </a:lstStyle>
          <a:p>
            <a:r>
              <a:rPr lang="en-GB" altLang="en-US"/>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GB" altLang="en-US"/>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lvl1pPr>
          </a:lstStyle>
          <a:p>
            <a:r>
              <a:rPr lang="en-GB" altLang="en-US"/>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lvl1pPr>
          </a:lstStyle>
          <a:p>
            <a:r>
              <a:rPr lang="en-GB" altLang="en-US"/>
              <a:t>Page </a:t>
            </a:r>
            <a:fld id="{EA9D6A23-2C60-4813-8E3B-3A650D68B0CB}" type="slidenum">
              <a:rPr lang="en-GB" altLang="en-US"/>
              <a:pPr/>
              <a:t>‹#›</a:t>
            </a:fld>
            <a:endParaRPr lang="en-GB" altLang="en-US"/>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itchFamily="18" charset="0"/>
              </a:defRPr>
            </a:lvl1pPr>
            <a:lvl2pPr marL="461963" defTabSz="933450">
              <a:defRPr sz="2400">
                <a:solidFill>
                  <a:schemeClr val="tx1"/>
                </a:solidFill>
                <a:latin typeface="Times New Roman" pitchFamily="18" charset="0"/>
              </a:defRPr>
            </a:lvl2pPr>
            <a:lvl3pPr marL="923925" defTabSz="933450">
              <a:defRPr sz="2400">
                <a:solidFill>
                  <a:schemeClr val="tx1"/>
                </a:solidFill>
                <a:latin typeface="Times New Roman" pitchFamily="18" charset="0"/>
              </a:defRPr>
            </a:lvl3pPr>
            <a:lvl4pPr marL="1387475" defTabSz="933450">
              <a:defRPr sz="2400">
                <a:solidFill>
                  <a:schemeClr val="tx1"/>
                </a:solidFill>
                <a:latin typeface="Times New Roman" pitchFamily="18" charset="0"/>
              </a:defRPr>
            </a:lvl4pPr>
            <a:lvl5pPr marL="1849438" defTabSz="933450">
              <a:defRPr sz="2400">
                <a:solidFill>
                  <a:schemeClr val="tx1"/>
                </a:solidFill>
                <a:latin typeface="Times New Roman" pitchFamily="18" charset="0"/>
              </a:defRPr>
            </a:lvl5pPr>
            <a:lvl6pPr marL="2306638" defTabSz="933450" eaLnBrk="0" fontAlgn="base" hangingPunct="0">
              <a:spcBef>
                <a:spcPct val="0"/>
              </a:spcBef>
              <a:spcAft>
                <a:spcPct val="0"/>
              </a:spcAft>
              <a:defRPr sz="2400">
                <a:solidFill>
                  <a:schemeClr val="tx1"/>
                </a:solidFill>
                <a:latin typeface="Times New Roman" pitchFamily="18" charset="0"/>
              </a:defRPr>
            </a:lvl6pPr>
            <a:lvl7pPr marL="2763838" defTabSz="933450" eaLnBrk="0" fontAlgn="base" hangingPunct="0">
              <a:spcBef>
                <a:spcPct val="0"/>
              </a:spcBef>
              <a:spcAft>
                <a:spcPct val="0"/>
              </a:spcAft>
              <a:defRPr sz="2400">
                <a:solidFill>
                  <a:schemeClr val="tx1"/>
                </a:solidFill>
                <a:latin typeface="Times New Roman" pitchFamily="18" charset="0"/>
              </a:defRPr>
            </a:lvl7pPr>
            <a:lvl8pPr marL="3221038" defTabSz="933450" eaLnBrk="0" fontAlgn="base" hangingPunct="0">
              <a:spcBef>
                <a:spcPct val="0"/>
              </a:spcBef>
              <a:spcAft>
                <a:spcPct val="0"/>
              </a:spcAft>
              <a:defRPr sz="2400">
                <a:solidFill>
                  <a:schemeClr val="tx1"/>
                </a:solidFill>
                <a:latin typeface="Times New Roman" pitchFamily="18" charset="0"/>
              </a:defRPr>
            </a:lvl8pPr>
            <a:lvl9pPr marL="3678238" defTabSz="933450" eaLnBrk="0" fontAlgn="base" hangingPunct="0">
              <a:spcBef>
                <a:spcPct val="0"/>
              </a:spcBef>
              <a:spcAft>
                <a:spcPct val="0"/>
              </a:spcAft>
              <a:defRPr sz="2400">
                <a:solidFill>
                  <a:schemeClr val="tx1"/>
                </a:solidFill>
                <a:latin typeface="Times New Roman" pitchFamily="18" charset="0"/>
              </a:defRPr>
            </a:lvl9pPr>
          </a:lstStyle>
          <a:p>
            <a:r>
              <a:rPr lang="en-GB" altLang="en-US" sz="1200"/>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extLst>
      <p:ext uri="{BB962C8B-B14F-4D97-AF65-F5344CB8AC3E}">
        <p14:creationId xmlns:p14="http://schemas.microsoft.com/office/powerpoint/2010/main" val="959829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3450">
              <a:defRPr sz="1400" b="1"/>
            </a:lvl1pPr>
          </a:lstStyle>
          <a:p>
            <a:r>
              <a:rPr lang="en-GB" altLang="en-US"/>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62" tIns="46038" rIns="93662" bIns="46038"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lvl5pPr>
          </a:lstStyle>
          <a:p>
            <a:pPr lvl="4"/>
            <a:r>
              <a:rPr lang="en-GB" altLang="en-US"/>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3450">
              <a:defRPr/>
            </a:lvl1pPr>
          </a:lstStyle>
          <a:p>
            <a:r>
              <a:rPr lang="en-GB" altLang="en-US"/>
              <a:t>Page </a:t>
            </a:r>
            <a:fld id="{B5B276EE-FE5E-46E4-8817-585F51D057E1}" type="slidenum">
              <a:rPr lang="en-GB" altLang="en-US"/>
              <a:pPr/>
              <a:t>‹#›</a:t>
            </a:fld>
            <a:endParaRPr lang="en-GB" altLang="en-US"/>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Tree>
    <p:extLst>
      <p:ext uri="{BB962C8B-B14F-4D97-AF65-F5344CB8AC3E}">
        <p14:creationId xmlns:p14="http://schemas.microsoft.com/office/powerpoint/2010/main" val="3901895687"/>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r>
              <a:rPr lang="en-GB" altLang="en-US"/>
              <a:t>&lt;month year&gt;</a:t>
            </a:r>
          </a:p>
        </p:txBody>
      </p:sp>
      <p:sp>
        <p:nvSpPr>
          <p:cNvPr id="5" name="Footer Placeholder 4"/>
          <p:cNvSpPr>
            <a:spLocks noGrp="1"/>
          </p:cNvSpPr>
          <p:nvPr>
            <p:ph type="ftr" sz="quarter" idx="11"/>
          </p:nvPr>
        </p:nvSpPr>
        <p:spPr/>
        <p:txBody>
          <a:bodyPr/>
          <a:lstStyle>
            <a:lvl1pPr>
              <a:defRPr/>
            </a:lvl1pPr>
          </a:lstStyle>
          <a:p>
            <a:r>
              <a:rPr lang="en-GB" altLang="en-US"/>
              <a:t>&lt;author&gt;, &lt;company&gt;</a:t>
            </a:r>
          </a:p>
        </p:txBody>
      </p:sp>
      <p:sp>
        <p:nvSpPr>
          <p:cNvPr id="6" name="Slide Number Placeholder 5"/>
          <p:cNvSpPr>
            <a:spLocks noGrp="1"/>
          </p:cNvSpPr>
          <p:nvPr>
            <p:ph type="sldNum" sz="quarter" idx="12"/>
          </p:nvPr>
        </p:nvSpPr>
        <p:spPr/>
        <p:txBody>
          <a:bodyPr/>
          <a:lstStyle>
            <a:lvl1pPr>
              <a:defRPr/>
            </a:lvl1pPr>
          </a:lstStyle>
          <a:p>
            <a:r>
              <a:rPr lang="en-GB" altLang="en-US"/>
              <a:t>Slide </a:t>
            </a:r>
            <a:fld id="{6C911B8A-1E84-42DB-B751-42B7EDCBCFAE}" type="slidenum">
              <a:rPr lang="en-GB" altLang="en-US"/>
              <a:pPr/>
              <a:t>‹#›</a:t>
            </a:fld>
            <a:endParaRPr lang="en-GB" altLang="en-US"/>
          </a:p>
        </p:txBody>
      </p:sp>
    </p:spTree>
    <p:extLst>
      <p:ext uri="{BB962C8B-B14F-4D97-AF65-F5344CB8AC3E}">
        <p14:creationId xmlns:p14="http://schemas.microsoft.com/office/powerpoint/2010/main" val="324061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ltLang="en-US"/>
              <a:t>&lt;month year&gt;</a:t>
            </a:r>
          </a:p>
        </p:txBody>
      </p:sp>
      <p:sp>
        <p:nvSpPr>
          <p:cNvPr id="5" name="Footer Placeholder 4"/>
          <p:cNvSpPr>
            <a:spLocks noGrp="1"/>
          </p:cNvSpPr>
          <p:nvPr>
            <p:ph type="ftr" sz="quarter" idx="11"/>
          </p:nvPr>
        </p:nvSpPr>
        <p:spPr/>
        <p:txBody>
          <a:bodyPr/>
          <a:lstStyle>
            <a:lvl1pPr>
              <a:defRPr/>
            </a:lvl1pPr>
          </a:lstStyle>
          <a:p>
            <a:r>
              <a:rPr lang="en-GB" altLang="en-US"/>
              <a:t>&lt;author&gt;, &lt;company&gt;</a:t>
            </a:r>
          </a:p>
        </p:txBody>
      </p:sp>
      <p:sp>
        <p:nvSpPr>
          <p:cNvPr id="6" name="Slide Number Placeholder 5"/>
          <p:cNvSpPr>
            <a:spLocks noGrp="1"/>
          </p:cNvSpPr>
          <p:nvPr>
            <p:ph type="sldNum" sz="quarter" idx="12"/>
          </p:nvPr>
        </p:nvSpPr>
        <p:spPr/>
        <p:txBody>
          <a:bodyPr/>
          <a:lstStyle>
            <a:lvl1pPr>
              <a:defRPr/>
            </a:lvl1pPr>
          </a:lstStyle>
          <a:p>
            <a:r>
              <a:rPr lang="en-GB" altLang="en-US"/>
              <a:t>Slide </a:t>
            </a:r>
            <a:fld id="{35953A45-D045-4D4B-AA8E-C0509C7E7D7B}" type="slidenum">
              <a:rPr lang="en-GB" altLang="en-US"/>
              <a:pPr/>
              <a:t>‹#›</a:t>
            </a:fld>
            <a:endParaRPr lang="en-GB" altLang="en-US"/>
          </a:p>
        </p:txBody>
      </p:sp>
    </p:spTree>
    <p:extLst>
      <p:ext uri="{BB962C8B-B14F-4D97-AF65-F5344CB8AC3E}">
        <p14:creationId xmlns:p14="http://schemas.microsoft.com/office/powerpoint/2010/main" val="205007211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ltLang="en-US"/>
              <a:t>&lt;month year&gt;</a:t>
            </a:r>
          </a:p>
        </p:txBody>
      </p:sp>
      <p:sp>
        <p:nvSpPr>
          <p:cNvPr id="5" name="Footer Placeholder 4"/>
          <p:cNvSpPr>
            <a:spLocks noGrp="1"/>
          </p:cNvSpPr>
          <p:nvPr>
            <p:ph type="ftr" sz="quarter" idx="11"/>
          </p:nvPr>
        </p:nvSpPr>
        <p:spPr/>
        <p:txBody>
          <a:bodyPr/>
          <a:lstStyle>
            <a:lvl1pPr>
              <a:defRPr/>
            </a:lvl1pPr>
          </a:lstStyle>
          <a:p>
            <a:r>
              <a:rPr lang="en-GB" altLang="en-US"/>
              <a:t>&lt;author&gt;, &lt;company&gt;</a:t>
            </a:r>
          </a:p>
        </p:txBody>
      </p:sp>
      <p:sp>
        <p:nvSpPr>
          <p:cNvPr id="6" name="Slide Number Placeholder 5"/>
          <p:cNvSpPr>
            <a:spLocks noGrp="1"/>
          </p:cNvSpPr>
          <p:nvPr>
            <p:ph type="sldNum" sz="quarter" idx="12"/>
          </p:nvPr>
        </p:nvSpPr>
        <p:spPr/>
        <p:txBody>
          <a:bodyPr/>
          <a:lstStyle>
            <a:lvl1pPr>
              <a:defRPr/>
            </a:lvl1pPr>
          </a:lstStyle>
          <a:p>
            <a:r>
              <a:rPr lang="en-GB" altLang="en-US"/>
              <a:t>Slide </a:t>
            </a:r>
            <a:fld id="{154E5C07-2DA7-4198-BD66-5BDE63C21B28}" type="slidenum">
              <a:rPr lang="en-GB" altLang="en-US"/>
              <a:pPr/>
              <a:t>‹#›</a:t>
            </a:fld>
            <a:endParaRPr lang="en-GB" altLang="en-US"/>
          </a:p>
        </p:txBody>
      </p:sp>
    </p:spTree>
    <p:extLst>
      <p:ext uri="{BB962C8B-B14F-4D97-AF65-F5344CB8AC3E}">
        <p14:creationId xmlns:p14="http://schemas.microsoft.com/office/powerpoint/2010/main" val="12514432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GB" altLang="en-US"/>
              <a:t>&lt;month year&gt;</a:t>
            </a:r>
          </a:p>
        </p:txBody>
      </p:sp>
      <p:sp>
        <p:nvSpPr>
          <p:cNvPr id="5" name="Footer Placeholder 4"/>
          <p:cNvSpPr>
            <a:spLocks noGrp="1"/>
          </p:cNvSpPr>
          <p:nvPr>
            <p:ph type="ftr" sz="quarter" idx="11"/>
          </p:nvPr>
        </p:nvSpPr>
        <p:spPr/>
        <p:txBody>
          <a:bodyPr/>
          <a:lstStyle>
            <a:lvl1pPr>
              <a:defRPr/>
            </a:lvl1pPr>
          </a:lstStyle>
          <a:p>
            <a:r>
              <a:rPr lang="en-GB" altLang="en-US"/>
              <a:t>&lt;author&gt;, &lt;company&gt;</a:t>
            </a:r>
          </a:p>
        </p:txBody>
      </p:sp>
      <p:sp>
        <p:nvSpPr>
          <p:cNvPr id="6" name="Slide Number Placeholder 5"/>
          <p:cNvSpPr>
            <a:spLocks noGrp="1"/>
          </p:cNvSpPr>
          <p:nvPr>
            <p:ph type="sldNum" sz="quarter" idx="12"/>
          </p:nvPr>
        </p:nvSpPr>
        <p:spPr/>
        <p:txBody>
          <a:bodyPr/>
          <a:lstStyle>
            <a:lvl1pPr>
              <a:defRPr/>
            </a:lvl1pPr>
          </a:lstStyle>
          <a:p>
            <a:r>
              <a:rPr lang="en-GB" altLang="en-US"/>
              <a:t>Slide </a:t>
            </a:r>
            <a:fld id="{DF19CAC6-B0F6-4D16-95A5-5679B1B7088A}" type="slidenum">
              <a:rPr lang="en-GB" altLang="en-US"/>
              <a:pPr/>
              <a:t>‹#›</a:t>
            </a:fld>
            <a:endParaRPr lang="en-GB" altLang="en-US"/>
          </a:p>
        </p:txBody>
      </p:sp>
    </p:spTree>
    <p:extLst>
      <p:ext uri="{BB962C8B-B14F-4D97-AF65-F5344CB8AC3E}">
        <p14:creationId xmlns:p14="http://schemas.microsoft.com/office/powerpoint/2010/main" val="3035410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GB" altLang="en-US"/>
              <a:t>&lt;month year&gt;</a:t>
            </a:r>
          </a:p>
        </p:txBody>
      </p:sp>
      <p:sp>
        <p:nvSpPr>
          <p:cNvPr id="5" name="Footer Placeholder 4"/>
          <p:cNvSpPr>
            <a:spLocks noGrp="1"/>
          </p:cNvSpPr>
          <p:nvPr>
            <p:ph type="ftr" sz="quarter" idx="11"/>
          </p:nvPr>
        </p:nvSpPr>
        <p:spPr/>
        <p:txBody>
          <a:bodyPr/>
          <a:lstStyle>
            <a:lvl1pPr>
              <a:defRPr/>
            </a:lvl1pPr>
          </a:lstStyle>
          <a:p>
            <a:r>
              <a:rPr lang="en-GB" altLang="en-US"/>
              <a:t>&lt;author&gt;, &lt;company&gt;</a:t>
            </a:r>
          </a:p>
        </p:txBody>
      </p:sp>
      <p:sp>
        <p:nvSpPr>
          <p:cNvPr id="6" name="Slide Number Placeholder 5"/>
          <p:cNvSpPr>
            <a:spLocks noGrp="1"/>
          </p:cNvSpPr>
          <p:nvPr>
            <p:ph type="sldNum" sz="quarter" idx="12"/>
          </p:nvPr>
        </p:nvSpPr>
        <p:spPr/>
        <p:txBody>
          <a:bodyPr/>
          <a:lstStyle>
            <a:lvl1pPr>
              <a:defRPr/>
            </a:lvl1pPr>
          </a:lstStyle>
          <a:p>
            <a:r>
              <a:rPr lang="en-GB" altLang="en-US"/>
              <a:t>Slide </a:t>
            </a:r>
            <a:fld id="{C82FD3B0-7715-40E4-8D30-5463ABC511F9}" type="slidenum">
              <a:rPr lang="en-GB" altLang="en-US"/>
              <a:pPr/>
              <a:t>‹#›</a:t>
            </a:fld>
            <a:endParaRPr lang="en-GB" altLang="en-US"/>
          </a:p>
        </p:txBody>
      </p:sp>
    </p:spTree>
    <p:extLst>
      <p:ext uri="{BB962C8B-B14F-4D97-AF65-F5344CB8AC3E}">
        <p14:creationId xmlns:p14="http://schemas.microsoft.com/office/powerpoint/2010/main" val="26136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en-GB" altLang="en-US"/>
              <a:t>&lt;month year&gt;</a:t>
            </a:r>
          </a:p>
        </p:txBody>
      </p:sp>
      <p:sp>
        <p:nvSpPr>
          <p:cNvPr id="6" name="Footer Placeholder 5"/>
          <p:cNvSpPr>
            <a:spLocks noGrp="1"/>
          </p:cNvSpPr>
          <p:nvPr>
            <p:ph type="ftr" sz="quarter" idx="11"/>
          </p:nvPr>
        </p:nvSpPr>
        <p:spPr/>
        <p:txBody>
          <a:bodyPr/>
          <a:lstStyle>
            <a:lvl1pPr>
              <a:defRPr/>
            </a:lvl1pPr>
          </a:lstStyle>
          <a:p>
            <a:r>
              <a:rPr lang="en-GB" altLang="en-US"/>
              <a:t>&lt;author&gt;, &lt;company&gt;</a:t>
            </a:r>
          </a:p>
        </p:txBody>
      </p:sp>
      <p:sp>
        <p:nvSpPr>
          <p:cNvPr id="7" name="Slide Number Placeholder 6"/>
          <p:cNvSpPr>
            <a:spLocks noGrp="1"/>
          </p:cNvSpPr>
          <p:nvPr>
            <p:ph type="sldNum" sz="quarter" idx="12"/>
          </p:nvPr>
        </p:nvSpPr>
        <p:spPr/>
        <p:txBody>
          <a:bodyPr/>
          <a:lstStyle>
            <a:lvl1pPr>
              <a:defRPr/>
            </a:lvl1pPr>
          </a:lstStyle>
          <a:p>
            <a:r>
              <a:rPr lang="en-GB" altLang="en-US"/>
              <a:t>Slide </a:t>
            </a:r>
            <a:fld id="{2B7C4937-661A-4767-B1FD-F6A1B567A676}" type="slidenum">
              <a:rPr lang="en-GB" altLang="en-US"/>
              <a:pPr/>
              <a:t>‹#›</a:t>
            </a:fld>
            <a:endParaRPr lang="en-GB" altLang="en-US"/>
          </a:p>
        </p:txBody>
      </p:sp>
    </p:spTree>
    <p:extLst>
      <p:ext uri="{BB962C8B-B14F-4D97-AF65-F5344CB8AC3E}">
        <p14:creationId xmlns:p14="http://schemas.microsoft.com/office/powerpoint/2010/main" val="2987196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en-GB" altLang="en-US"/>
              <a:t>&lt;month year&gt;</a:t>
            </a:r>
          </a:p>
        </p:txBody>
      </p:sp>
      <p:sp>
        <p:nvSpPr>
          <p:cNvPr id="8" name="Footer Placeholder 7"/>
          <p:cNvSpPr>
            <a:spLocks noGrp="1"/>
          </p:cNvSpPr>
          <p:nvPr>
            <p:ph type="ftr" sz="quarter" idx="11"/>
          </p:nvPr>
        </p:nvSpPr>
        <p:spPr/>
        <p:txBody>
          <a:bodyPr/>
          <a:lstStyle>
            <a:lvl1pPr>
              <a:defRPr/>
            </a:lvl1pPr>
          </a:lstStyle>
          <a:p>
            <a:r>
              <a:rPr lang="en-GB" altLang="en-US"/>
              <a:t>&lt;author&gt;, &lt;company&gt;</a:t>
            </a:r>
          </a:p>
        </p:txBody>
      </p:sp>
      <p:sp>
        <p:nvSpPr>
          <p:cNvPr id="9" name="Slide Number Placeholder 8"/>
          <p:cNvSpPr>
            <a:spLocks noGrp="1"/>
          </p:cNvSpPr>
          <p:nvPr>
            <p:ph type="sldNum" sz="quarter" idx="12"/>
          </p:nvPr>
        </p:nvSpPr>
        <p:spPr/>
        <p:txBody>
          <a:bodyPr/>
          <a:lstStyle>
            <a:lvl1pPr>
              <a:defRPr/>
            </a:lvl1pPr>
          </a:lstStyle>
          <a:p>
            <a:r>
              <a:rPr lang="en-GB" altLang="en-US"/>
              <a:t>Slide </a:t>
            </a:r>
            <a:fld id="{1E31FF97-4AA2-429D-B67D-920088F5F14B}" type="slidenum">
              <a:rPr lang="en-GB" altLang="en-US"/>
              <a:pPr/>
              <a:t>‹#›</a:t>
            </a:fld>
            <a:endParaRPr lang="en-GB" altLang="en-US"/>
          </a:p>
        </p:txBody>
      </p:sp>
    </p:spTree>
    <p:extLst>
      <p:ext uri="{BB962C8B-B14F-4D97-AF65-F5344CB8AC3E}">
        <p14:creationId xmlns:p14="http://schemas.microsoft.com/office/powerpoint/2010/main" val="20168339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GB" altLang="en-US"/>
              <a:t>&lt;month year&gt;</a:t>
            </a:r>
          </a:p>
        </p:txBody>
      </p:sp>
      <p:sp>
        <p:nvSpPr>
          <p:cNvPr id="4" name="Footer Placeholder 3"/>
          <p:cNvSpPr>
            <a:spLocks noGrp="1"/>
          </p:cNvSpPr>
          <p:nvPr>
            <p:ph type="ftr" sz="quarter" idx="11"/>
          </p:nvPr>
        </p:nvSpPr>
        <p:spPr/>
        <p:txBody>
          <a:bodyPr/>
          <a:lstStyle>
            <a:lvl1pPr>
              <a:defRPr/>
            </a:lvl1pPr>
          </a:lstStyle>
          <a:p>
            <a:r>
              <a:rPr lang="en-GB" altLang="en-US"/>
              <a:t>&lt;author&gt;, &lt;company&gt;</a:t>
            </a:r>
          </a:p>
        </p:txBody>
      </p:sp>
      <p:sp>
        <p:nvSpPr>
          <p:cNvPr id="5" name="Slide Number Placeholder 4"/>
          <p:cNvSpPr>
            <a:spLocks noGrp="1"/>
          </p:cNvSpPr>
          <p:nvPr>
            <p:ph type="sldNum" sz="quarter" idx="12"/>
          </p:nvPr>
        </p:nvSpPr>
        <p:spPr/>
        <p:txBody>
          <a:bodyPr/>
          <a:lstStyle>
            <a:lvl1pPr>
              <a:defRPr/>
            </a:lvl1pPr>
          </a:lstStyle>
          <a:p>
            <a:r>
              <a:rPr lang="en-GB" altLang="en-US"/>
              <a:t>Slide </a:t>
            </a:r>
            <a:fld id="{4220CE73-4A81-463D-A345-E847D887284F}" type="slidenum">
              <a:rPr lang="en-GB" altLang="en-US"/>
              <a:pPr/>
              <a:t>‹#›</a:t>
            </a:fld>
            <a:endParaRPr lang="en-GB" altLang="en-US"/>
          </a:p>
        </p:txBody>
      </p:sp>
    </p:spTree>
    <p:extLst>
      <p:ext uri="{BB962C8B-B14F-4D97-AF65-F5344CB8AC3E}">
        <p14:creationId xmlns:p14="http://schemas.microsoft.com/office/powerpoint/2010/main" val="29803340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GB" altLang="en-US" smtClean="0"/>
              <a:t>&lt;month year&gt;</a:t>
            </a:r>
            <a:endParaRPr lang="en-GB" altLang="en-US"/>
          </a:p>
        </p:txBody>
      </p:sp>
      <p:sp>
        <p:nvSpPr>
          <p:cNvPr id="6" name="Footer Placeholder 5"/>
          <p:cNvSpPr>
            <a:spLocks noGrp="1"/>
          </p:cNvSpPr>
          <p:nvPr>
            <p:ph type="ftr" sz="quarter" idx="11"/>
          </p:nvPr>
        </p:nvSpPr>
        <p:spPr/>
        <p:txBody>
          <a:bodyPr/>
          <a:lstStyle/>
          <a:p>
            <a:r>
              <a:rPr lang="en-GB" altLang="en-US" smtClean="0"/>
              <a:t>&lt;author&gt;, &lt;company&gt;</a:t>
            </a:r>
            <a:endParaRPr lang="en-GB" altLang="en-US"/>
          </a:p>
        </p:txBody>
      </p:sp>
      <p:sp>
        <p:nvSpPr>
          <p:cNvPr id="7" name="Slide Number Placeholder 6"/>
          <p:cNvSpPr>
            <a:spLocks noGrp="1"/>
          </p:cNvSpPr>
          <p:nvPr>
            <p:ph type="sldNum" sz="quarter" idx="12"/>
          </p:nvPr>
        </p:nvSpPr>
        <p:spPr/>
        <p:txBody>
          <a:bodyPr/>
          <a:lstStyle/>
          <a:p>
            <a:r>
              <a:rPr lang="en-GB" altLang="en-US" smtClean="0"/>
              <a:t>Slide </a:t>
            </a:r>
            <a:fld id="{2F03CF15-9775-4923-BCFF-1A75B19C3DAF}" type="slidenum">
              <a:rPr lang="en-GB" altLang="en-US" smtClean="0"/>
              <a:pPr/>
              <a:t>‹#›</a:t>
            </a:fld>
            <a:endParaRPr lang="en-GB" altLang="en-US"/>
          </a:p>
        </p:txBody>
      </p:sp>
    </p:spTree>
    <p:extLst>
      <p:ext uri="{BB962C8B-B14F-4D97-AF65-F5344CB8AC3E}">
        <p14:creationId xmlns:p14="http://schemas.microsoft.com/office/powerpoint/2010/main" val="10300069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429000" y="17526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altLang="en-US"/>
              <a:t>&lt;month year&gt;</a:t>
            </a:r>
          </a:p>
        </p:txBody>
      </p:sp>
      <p:sp>
        <p:nvSpPr>
          <p:cNvPr id="6" name="Footer Placeholder 5"/>
          <p:cNvSpPr>
            <a:spLocks noGrp="1"/>
          </p:cNvSpPr>
          <p:nvPr>
            <p:ph type="ftr" sz="quarter" idx="11"/>
          </p:nvPr>
        </p:nvSpPr>
        <p:spPr/>
        <p:txBody>
          <a:bodyPr/>
          <a:lstStyle>
            <a:lvl1pPr>
              <a:defRPr/>
            </a:lvl1pPr>
          </a:lstStyle>
          <a:p>
            <a:r>
              <a:rPr lang="en-GB" altLang="en-US"/>
              <a:t>&lt;author&gt;, &lt;company&gt;</a:t>
            </a:r>
          </a:p>
        </p:txBody>
      </p:sp>
      <p:sp>
        <p:nvSpPr>
          <p:cNvPr id="7" name="Slide Number Placeholder 6"/>
          <p:cNvSpPr>
            <a:spLocks noGrp="1"/>
          </p:cNvSpPr>
          <p:nvPr>
            <p:ph type="sldNum" sz="quarter" idx="12"/>
          </p:nvPr>
        </p:nvSpPr>
        <p:spPr/>
        <p:txBody>
          <a:bodyPr/>
          <a:lstStyle>
            <a:lvl1pPr>
              <a:defRPr/>
            </a:lvl1pPr>
          </a:lstStyle>
          <a:p>
            <a:r>
              <a:rPr lang="en-GB" altLang="en-US"/>
              <a:t>Slide </a:t>
            </a:r>
            <a:fld id="{55533516-1556-46F1-BB44-5BB0BD2B3B67}" type="slidenum">
              <a:rPr lang="en-GB" altLang="en-US"/>
              <a:pPr/>
              <a:t>‹#›</a:t>
            </a:fld>
            <a:endParaRPr lang="en-GB" altLang="en-US"/>
          </a:p>
        </p:txBody>
      </p:sp>
    </p:spTree>
    <p:extLst>
      <p:ext uri="{BB962C8B-B14F-4D97-AF65-F5344CB8AC3E}">
        <p14:creationId xmlns:p14="http://schemas.microsoft.com/office/powerpoint/2010/main" val="41045142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GB" altLang="en-US"/>
              <a:t>&lt;month year&gt;</a:t>
            </a:r>
          </a:p>
        </p:txBody>
      </p:sp>
      <p:sp>
        <p:nvSpPr>
          <p:cNvPr id="6" name="Footer Placeholder 5"/>
          <p:cNvSpPr>
            <a:spLocks noGrp="1"/>
          </p:cNvSpPr>
          <p:nvPr>
            <p:ph type="ftr" sz="quarter" idx="11"/>
          </p:nvPr>
        </p:nvSpPr>
        <p:spPr/>
        <p:txBody>
          <a:bodyPr/>
          <a:lstStyle>
            <a:lvl1pPr>
              <a:defRPr/>
            </a:lvl1pPr>
          </a:lstStyle>
          <a:p>
            <a:r>
              <a:rPr lang="en-GB" altLang="en-US"/>
              <a:t>&lt;author&gt;, &lt;company&gt;</a:t>
            </a:r>
          </a:p>
        </p:txBody>
      </p:sp>
      <p:sp>
        <p:nvSpPr>
          <p:cNvPr id="7" name="Slide Number Placeholder 6"/>
          <p:cNvSpPr>
            <a:spLocks noGrp="1"/>
          </p:cNvSpPr>
          <p:nvPr>
            <p:ph type="sldNum" sz="quarter" idx="12"/>
          </p:nvPr>
        </p:nvSpPr>
        <p:spPr/>
        <p:txBody>
          <a:bodyPr/>
          <a:lstStyle>
            <a:lvl1pPr>
              <a:defRPr/>
            </a:lvl1pPr>
          </a:lstStyle>
          <a:p>
            <a:r>
              <a:rPr lang="en-GB" altLang="en-US"/>
              <a:t>Slide </a:t>
            </a:r>
            <a:fld id="{FB56B31F-B871-40A8-A35F-D4838B6CFF35}" type="slidenum">
              <a:rPr lang="en-GB" altLang="en-US"/>
              <a:pPr/>
              <a:t>‹#›</a:t>
            </a:fld>
            <a:endParaRPr lang="en-GB" altLang="en-US"/>
          </a:p>
        </p:txBody>
      </p:sp>
    </p:spTree>
    <p:extLst>
      <p:ext uri="{BB962C8B-B14F-4D97-AF65-F5344CB8AC3E}">
        <p14:creationId xmlns:p14="http://schemas.microsoft.com/office/powerpoint/2010/main" val="36377905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endParaRPr lang="en-GB" altLang="en-US" dirty="0" smtClean="0"/>
          </a:p>
        </p:txBody>
      </p:sp>
      <p:sp>
        <p:nvSpPr>
          <p:cNvPr id="1028" name="Rectangle 4"/>
          <p:cNvSpPr>
            <a:spLocks noGrp="1" noChangeArrowheads="1"/>
          </p:cNvSpPr>
          <p:nvPr>
            <p:ph type="dt" sz="half" idx="2"/>
          </p:nvPr>
        </p:nvSpPr>
        <p:spPr bwMode="auto">
          <a:xfrm>
            <a:off x="685800" y="381000"/>
            <a:ext cx="160020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r>
              <a:rPr lang="en-GB" altLang="en-US"/>
              <a:t>&lt;month year&gt;</a:t>
            </a:r>
          </a:p>
        </p:txBody>
      </p:sp>
      <p:sp>
        <p:nvSpPr>
          <p:cNvPr id="1029" name="Rectangle 5"/>
          <p:cNvSpPr>
            <a:spLocks noGrp="1" noChangeArrowheads="1"/>
          </p:cNvSpPr>
          <p:nvPr>
            <p:ph type="ftr" sz="quarter" idx="3"/>
          </p:nvPr>
        </p:nvSpPr>
        <p:spPr bwMode="auto">
          <a:xfrm>
            <a:off x="5486400" y="6475413"/>
            <a:ext cx="3124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a:defRPr/>
            </a:lvl1pPr>
          </a:lstStyle>
          <a:p>
            <a:r>
              <a:rPr lang="en-GB" altLang="en-US"/>
              <a:t>&lt;author&gt;, &lt;company&gt;</a:t>
            </a:r>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lgn="ctr">
              <a:defRPr/>
            </a:lvl1pPr>
          </a:lstStyle>
          <a:p>
            <a:r>
              <a:rPr lang="en-GB" altLang="en-US"/>
              <a:t>Slide </a:t>
            </a:r>
            <a:fld id="{2F03CF15-9775-4923-BCFF-1A75B19C3DAF}" type="slidenum">
              <a:rPr lang="en-GB" altLang="en-US"/>
              <a:pPr/>
              <a:t>‹#›</a:t>
            </a:fld>
            <a:endParaRPr lang="en-GB" altLang="en-US"/>
          </a:p>
        </p:txBody>
      </p:sp>
      <p:sp>
        <p:nvSpPr>
          <p:cNvPr id="1031" name="Rectangle 7"/>
          <p:cNvSpPr>
            <a:spLocks noChangeArrowheads="1"/>
          </p:cNvSpPr>
          <p:nvPr/>
        </p:nvSpPr>
        <p:spPr bwMode="auto">
          <a:xfrm>
            <a:off x="4495800" y="394156"/>
            <a:ext cx="39624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0" marR="0" indent="0" algn="just" defTabSz="914400" rtl="0" eaLnBrk="0" fontAlgn="base" latinLnBrk="0" hangingPunct="0">
              <a:lnSpc>
                <a:spcPct val="100000"/>
              </a:lnSpc>
              <a:spcBef>
                <a:spcPct val="0"/>
              </a:spcBef>
              <a:spcAft>
                <a:spcPct val="0"/>
              </a:spcAft>
              <a:buClrTx/>
              <a:buSzTx/>
              <a:buFontTx/>
              <a:buNone/>
              <a:tabLst/>
              <a:defRPr/>
            </a:pPr>
            <a:r>
              <a:rPr lang="tr-TR" sz="1400" b="1" baseline="0" dirty="0" smtClean="0"/>
              <a:t>                          </a:t>
            </a:r>
            <a:r>
              <a:rPr lang="tr-TR" sz="1400" b="1" dirty="0" err="1" smtClean="0"/>
              <a:t>doc</a:t>
            </a:r>
            <a:r>
              <a:rPr lang="tr-TR" sz="1400" b="1" dirty="0" smtClean="0"/>
              <a:t>.: IEEE </a:t>
            </a:r>
            <a:r>
              <a:rPr lang="tr-TR" sz="1400" b="1" dirty="0" smtClean="0"/>
              <a:t>802.15-15-0193-00-wng0</a:t>
            </a:r>
            <a:endParaRPr lang="en-GB" altLang="en-US" sz="1400" dirty="0" smtClean="0">
              <a:solidFill>
                <a:schemeClr val="tx2"/>
              </a:solidFill>
            </a:endParaRP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GB" altLang="en-US"/>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itchFamily="18" charset="0"/>
        </a:defRPr>
      </a:lvl2pPr>
      <a:lvl3pPr algn="ctr" rtl="0" eaLnBrk="1" fontAlgn="base" hangingPunct="1">
        <a:spcBef>
          <a:spcPct val="0"/>
        </a:spcBef>
        <a:spcAft>
          <a:spcPct val="0"/>
        </a:spcAft>
        <a:defRPr sz="3600">
          <a:solidFill>
            <a:schemeClr val="tx2"/>
          </a:solidFill>
          <a:latin typeface="Times New Roman" pitchFamily="18" charset="0"/>
        </a:defRPr>
      </a:lvl3pPr>
      <a:lvl4pPr algn="ctr" rtl="0" eaLnBrk="1" fontAlgn="base" hangingPunct="1">
        <a:spcBef>
          <a:spcPct val="0"/>
        </a:spcBef>
        <a:spcAft>
          <a:spcPct val="0"/>
        </a:spcAft>
        <a:defRPr sz="3600">
          <a:solidFill>
            <a:schemeClr val="tx2"/>
          </a:solidFill>
          <a:latin typeface="Times New Roman" pitchFamily="18" charset="0"/>
        </a:defRPr>
      </a:lvl4pPr>
      <a:lvl5pPr algn="ctr" rtl="0" eaLnBrk="1" fontAlgn="base" hangingPunct="1">
        <a:spcBef>
          <a:spcPct val="0"/>
        </a:spcBef>
        <a:spcAft>
          <a:spcPct val="0"/>
        </a:spcAft>
        <a:defRPr sz="3600">
          <a:solidFill>
            <a:schemeClr val="tx2"/>
          </a:solidFill>
          <a:latin typeface="Times New Roman" pitchFamily="18" charset="0"/>
        </a:defRPr>
      </a:lvl5pPr>
      <a:lvl6pPr marL="457200" algn="ctr" rtl="0" eaLnBrk="1" fontAlgn="base" hangingPunct="1">
        <a:spcBef>
          <a:spcPct val="0"/>
        </a:spcBef>
        <a:spcAft>
          <a:spcPct val="0"/>
        </a:spcAft>
        <a:defRPr sz="3600">
          <a:solidFill>
            <a:schemeClr val="tx2"/>
          </a:solidFill>
          <a:latin typeface="Times New Roman" pitchFamily="18" charset="0"/>
        </a:defRPr>
      </a:lvl6pPr>
      <a:lvl7pPr marL="914400" algn="ctr" rtl="0" eaLnBrk="1" fontAlgn="base" hangingPunct="1">
        <a:spcBef>
          <a:spcPct val="0"/>
        </a:spcBef>
        <a:spcAft>
          <a:spcPct val="0"/>
        </a:spcAft>
        <a:defRPr sz="3600">
          <a:solidFill>
            <a:schemeClr val="tx2"/>
          </a:solidFill>
          <a:latin typeface="Times New Roman" pitchFamily="18" charset="0"/>
        </a:defRPr>
      </a:lvl7pPr>
      <a:lvl8pPr marL="1371600" algn="ctr" rtl="0" eaLnBrk="1" fontAlgn="base" hangingPunct="1">
        <a:spcBef>
          <a:spcPct val="0"/>
        </a:spcBef>
        <a:spcAft>
          <a:spcPct val="0"/>
        </a:spcAft>
        <a:defRPr sz="3600">
          <a:solidFill>
            <a:schemeClr val="tx2"/>
          </a:solidFill>
          <a:latin typeface="Times New Roman" pitchFamily="18" charset="0"/>
        </a:defRPr>
      </a:lvl8pPr>
      <a:lvl9pPr marL="1828800" algn="ctr" rtl="0" eaLnBrk="1" fontAlgn="base" hangingPunct="1">
        <a:spcBef>
          <a:spcPct val="0"/>
        </a:spcBef>
        <a:spcAft>
          <a:spcPct val="0"/>
        </a:spcAft>
        <a:defRPr sz="36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085850" indent="-228600" algn="l" rtl="0" eaLnBrk="1" fontAlgn="base" hangingPunct="1">
        <a:spcBef>
          <a:spcPct val="20000"/>
        </a:spcBef>
        <a:spcAft>
          <a:spcPct val="0"/>
        </a:spcAft>
        <a:buChar char="•"/>
        <a:defRPr sz="2400">
          <a:solidFill>
            <a:schemeClr val="tx1"/>
          </a:solidFill>
          <a:latin typeface="+mn-lt"/>
        </a:defRPr>
      </a:lvl3pPr>
      <a:lvl4pPr marL="1428750" indent="-228600" algn="l" rtl="0" eaLnBrk="1" fontAlgn="base" hangingPunct="1">
        <a:spcBef>
          <a:spcPct val="20000"/>
        </a:spcBef>
        <a:spcAft>
          <a:spcPct val="0"/>
        </a:spcAft>
        <a:buChar char="–"/>
        <a:defRPr sz="2000">
          <a:solidFill>
            <a:schemeClr val="tx1"/>
          </a:solidFill>
          <a:latin typeface="+mn-lt"/>
        </a:defRPr>
      </a:lvl4pPr>
      <a:lvl5pPr marL="1771650" indent="-228600" algn="l" rtl="0" eaLnBrk="1" fontAlgn="base" hangingPunct="1">
        <a:spcBef>
          <a:spcPct val="20000"/>
        </a:spcBef>
        <a:spcAft>
          <a:spcPct val="0"/>
        </a:spcAft>
        <a:buChar char="•"/>
        <a:defRPr sz="2000">
          <a:solidFill>
            <a:schemeClr val="tx1"/>
          </a:solidFill>
          <a:latin typeface="+mn-lt"/>
        </a:defRPr>
      </a:lvl5pPr>
      <a:lvl6pPr marL="2228850" indent="-228600" algn="l" rtl="0" eaLnBrk="1" fontAlgn="base" hangingPunct="1">
        <a:spcBef>
          <a:spcPct val="20000"/>
        </a:spcBef>
        <a:spcAft>
          <a:spcPct val="0"/>
        </a:spcAft>
        <a:buChar char="•"/>
        <a:defRPr sz="2000">
          <a:solidFill>
            <a:schemeClr val="tx1"/>
          </a:solidFill>
          <a:latin typeface="+mn-lt"/>
        </a:defRPr>
      </a:lvl6pPr>
      <a:lvl7pPr marL="2686050" indent="-228600" algn="l" rtl="0" eaLnBrk="1" fontAlgn="base" hangingPunct="1">
        <a:spcBef>
          <a:spcPct val="20000"/>
        </a:spcBef>
        <a:spcAft>
          <a:spcPct val="0"/>
        </a:spcAft>
        <a:buChar char="•"/>
        <a:defRPr sz="2000">
          <a:solidFill>
            <a:schemeClr val="tx1"/>
          </a:solidFill>
          <a:latin typeface="+mn-lt"/>
        </a:defRPr>
      </a:lvl7pPr>
      <a:lvl8pPr marL="3143250" indent="-228600" algn="l" rtl="0" eaLnBrk="1" fontAlgn="base" hangingPunct="1">
        <a:spcBef>
          <a:spcPct val="20000"/>
        </a:spcBef>
        <a:spcAft>
          <a:spcPct val="0"/>
        </a:spcAft>
        <a:buChar char="•"/>
        <a:defRPr sz="2000">
          <a:solidFill>
            <a:schemeClr val="tx1"/>
          </a:solidFill>
          <a:latin typeface="+mn-lt"/>
        </a:defRPr>
      </a:lvl8pPr>
      <a:lvl9pPr marL="360045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olker.jungnickel@hhi.fraunhofer.de" TargetMode="External"/><Relationship Id="rId2" Type="http://schemas.openxmlformats.org/officeDocument/2006/relationships/hyperlink" Target="mailto:murat.uysal@ozyegin.edu.tr"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wmf"/></Relationships>
</file>

<file path=ppt/slides/_rels/slide2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1.xml"/><Relationship Id="rId4" Type="http://schemas.openxmlformats.org/officeDocument/2006/relationships/image" Target="../media/image64.wmf"/></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0.wmf"/><Relationship Id="rId5" Type="http://schemas.openxmlformats.org/officeDocument/2006/relationships/oleObject" Target="../embeddings/oleObject2.bin"/><Relationship Id="rId4" Type="http://schemas.openxmlformats.org/officeDocument/2006/relationships/image" Target="../media/image69.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wmf"/></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79.wmf"/><Relationship Id="rId13" Type="http://schemas.openxmlformats.org/officeDocument/2006/relationships/oleObject" Target="../embeddings/oleObject10.bin"/><Relationship Id="rId18" Type="http://schemas.openxmlformats.org/officeDocument/2006/relationships/image" Target="../media/image84.e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81.wmf"/><Relationship Id="rId17" Type="http://schemas.openxmlformats.org/officeDocument/2006/relationships/oleObject" Target="../embeddings/oleObject12.bin"/><Relationship Id="rId2" Type="http://schemas.openxmlformats.org/officeDocument/2006/relationships/slideLayout" Target="../slideLayouts/slideLayout1.xml"/><Relationship Id="rId16" Type="http://schemas.openxmlformats.org/officeDocument/2006/relationships/image" Target="../media/image83.wmf"/><Relationship Id="rId1" Type="http://schemas.openxmlformats.org/officeDocument/2006/relationships/vmlDrawing" Target="../drawings/vmlDrawing3.vml"/><Relationship Id="rId6" Type="http://schemas.openxmlformats.org/officeDocument/2006/relationships/image" Target="../media/image78.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80.wmf"/><Relationship Id="rId4" Type="http://schemas.openxmlformats.org/officeDocument/2006/relationships/image" Target="../media/image77.wmf"/><Relationship Id="rId9" Type="http://schemas.openxmlformats.org/officeDocument/2006/relationships/oleObject" Target="../embeddings/oleObject8.bin"/><Relationship Id="rId14" Type="http://schemas.openxmlformats.org/officeDocument/2006/relationships/image" Target="../media/image82.wmf"/></Relationships>
</file>

<file path=ppt/slides/_rels/slide33.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oleObject" Target="../embeddings/oleObject18.bin"/><Relationship Id="rId18" Type="http://schemas.openxmlformats.org/officeDocument/2006/relationships/image" Target="../media/image94.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91.wmf"/><Relationship Id="rId17" Type="http://schemas.openxmlformats.org/officeDocument/2006/relationships/oleObject" Target="../embeddings/oleObject20.bin"/><Relationship Id="rId2" Type="http://schemas.openxmlformats.org/officeDocument/2006/relationships/slideLayout" Target="../slideLayouts/slideLayout1.xml"/><Relationship Id="rId16" Type="http://schemas.openxmlformats.org/officeDocument/2006/relationships/image" Target="../media/image93.wmf"/><Relationship Id="rId1" Type="http://schemas.openxmlformats.org/officeDocument/2006/relationships/vmlDrawing" Target="../drawings/vmlDrawing4.vml"/><Relationship Id="rId6" Type="http://schemas.openxmlformats.org/officeDocument/2006/relationships/image" Target="../media/image88.wmf"/><Relationship Id="rId11" Type="http://schemas.openxmlformats.org/officeDocument/2006/relationships/oleObject" Target="../embeddings/oleObject17.bin"/><Relationship Id="rId5" Type="http://schemas.openxmlformats.org/officeDocument/2006/relationships/oleObject" Target="../embeddings/oleObject14.bin"/><Relationship Id="rId15" Type="http://schemas.openxmlformats.org/officeDocument/2006/relationships/oleObject" Target="../embeddings/oleObject19.bin"/><Relationship Id="rId10" Type="http://schemas.openxmlformats.org/officeDocument/2006/relationships/image" Target="../media/image90.wmf"/><Relationship Id="rId4" Type="http://schemas.openxmlformats.org/officeDocument/2006/relationships/image" Target="../media/image87.wmf"/><Relationship Id="rId9" Type="http://schemas.openxmlformats.org/officeDocument/2006/relationships/oleObject" Target="../embeddings/oleObject16.bin"/><Relationship Id="rId14" Type="http://schemas.openxmlformats.org/officeDocument/2006/relationships/image" Target="../media/image92.wmf"/></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wmf"/><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02.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01.emf"/><Relationship Id="rId5" Type="http://schemas.openxmlformats.org/officeDocument/2006/relationships/oleObject" Target="../embeddings/oleObject22.bin"/><Relationship Id="rId4" Type="http://schemas.openxmlformats.org/officeDocument/2006/relationships/image" Target="../media/image100.emf"/></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1.xml"/><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emf"/><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emf"/><Relationship Id="rId4" Type="http://schemas.openxmlformats.org/officeDocument/2006/relationships/image" Target="../media/image119.emf"/></Relationships>
</file>

<file path=ppt/slides/_rels/slide4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gif"/><Relationship Id="rId12" Type="http://schemas.openxmlformats.org/officeDocument/2006/relationships/image" Target="../media/image138.png"/><Relationship Id="rId2" Type="http://schemas.openxmlformats.org/officeDocument/2006/relationships/image" Target="../media/image128.png"/><Relationship Id="rId1" Type="http://schemas.openxmlformats.org/officeDocument/2006/relationships/slideLayout" Target="../slideLayouts/slideLayout1.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gif"/><Relationship Id="rId9" Type="http://schemas.openxmlformats.org/officeDocument/2006/relationships/image" Target="../media/image135.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image" Target="../media/image14.png"/><Relationship Id="rId16"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2"/>
          <p:cNvSpPr>
            <a:spLocks noGrp="1"/>
          </p:cNvSpPr>
          <p:nvPr>
            <p:ph type="ftr" sz="quarter" idx="11"/>
          </p:nvPr>
        </p:nvSpPr>
        <p:spPr>
          <a:xfrm>
            <a:off x="5486400" y="6475413"/>
            <a:ext cx="3124200" cy="184666"/>
          </a:xfrm>
        </p:spPr>
        <p:txBody>
          <a:bodyPr/>
          <a:lstStyle/>
          <a:p>
            <a:r>
              <a:rPr lang="en-GB" altLang="en-US" dirty="0"/>
              <a:t>Murat </a:t>
            </a:r>
            <a:r>
              <a:rPr lang="en-GB" altLang="en-US" dirty="0" err="1"/>
              <a:t>Uysal</a:t>
            </a:r>
            <a:r>
              <a:rPr lang="en-GB" altLang="en-US" dirty="0"/>
              <a:t>, Volker </a:t>
            </a:r>
            <a:r>
              <a:rPr lang="en-GB" altLang="en-US" dirty="0" err="1"/>
              <a:t>Jungnickel</a:t>
            </a:r>
            <a:endParaRPr lang="en-GB" altLang="en-US" dirty="0"/>
          </a:p>
        </p:txBody>
      </p:sp>
      <p:sp>
        <p:nvSpPr>
          <p:cNvPr id="6" name="Slide Number Placeholder 3"/>
          <p:cNvSpPr>
            <a:spLocks noGrp="1"/>
          </p:cNvSpPr>
          <p:nvPr>
            <p:ph type="sldNum" sz="quarter" idx="12"/>
          </p:nvPr>
        </p:nvSpPr>
        <p:spPr>
          <a:xfrm>
            <a:off x="4344988" y="6475413"/>
            <a:ext cx="530225" cy="182562"/>
          </a:xfrm>
        </p:spPr>
        <p:txBody>
          <a:bodyPr/>
          <a:lstStyle/>
          <a:p>
            <a:r>
              <a:rPr lang="en-GB" altLang="en-US"/>
              <a:t>Slide </a:t>
            </a:r>
            <a:fld id="{CFDD6AC5-DC33-4D44-9281-707405832B35}" type="slidenum">
              <a:rPr lang="en-GB" altLang="en-US"/>
              <a:pPr/>
              <a:t>1</a:t>
            </a:fld>
            <a:endParaRPr lang="en-GB" altLang="en-US"/>
          </a:p>
        </p:txBody>
      </p:sp>
      <p:sp>
        <p:nvSpPr>
          <p:cNvPr id="27651" name="Rectangle 3"/>
          <p:cNvSpPr>
            <a:spLocks noChangeArrowheads="1"/>
          </p:cNvSpPr>
          <p:nvPr/>
        </p:nvSpPr>
        <p:spPr bwMode="auto">
          <a:xfrm>
            <a:off x="152400" y="609600"/>
            <a:ext cx="89916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GB" altLang="en-US" sz="1600" b="1" dirty="0">
              <a:solidFill>
                <a:schemeClr val="tx2"/>
              </a:solidFill>
            </a:endParaRPr>
          </a:p>
          <a:p>
            <a:endParaRPr lang="en-GB" altLang="en-US" sz="1600" dirty="0">
              <a:solidFill>
                <a:schemeClr val="tx2"/>
              </a:solidFill>
            </a:endParaRPr>
          </a:p>
          <a:p>
            <a:r>
              <a:rPr lang="en-GB" altLang="en-US" sz="1600" b="1" dirty="0">
                <a:solidFill>
                  <a:schemeClr val="tx2"/>
                </a:solidFill>
              </a:rPr>
              <a:t>Submission Title:</a:t>
            </a:r>
            <a:r>
              <a:rPr lang="en-GB" altLang="en-US" sz="1600" dirty="0">
                <a:solidFill>
                  <a:schemeClr val="tx2"/>
                </a:solidFill>
              </a:rPr>
              <a:t> </a:t>
            </a:r>
            <a:r>
              <a:rPr lang="en-GB" altLang="en-US" sz="1600" dirty="0" smtClean="0">
                <a:solidFill>
                  <a:schemeClr val="tx2"/>
                </a:solidFill>
              </a:rPr>
              <a:t>	</a:t>
            </a:r>
            <a:r>
              <a:rPr lang="de-DE" sz="1600" dirty="0" smtClean="0"/>
              <a:t>Next </a:t>
            </a:r>
            <a:r>
              <a:rPr lang="de-DE" sz="1600" dirty="0"/>
              <a:t>Generation </a:t>
            </a:r>
            <a:r>
              <a:rPr lang="de-DE" sz="1600" dirty="0" err="1"/>
              <a:t>Gbit</a:t>
            </a:r>
            <a:r>
              <a:rPr lang="de-DE" sz="1600" dirty="0"/>
              <a:t>/s Optical Wireless Communications and  </a:t>
            </a:r>
            <a:r>
              <a:rPr lang="de-DE" sz="1600" dirty="0" err="1" smtClean="0"/>
              <a:t>Introduction</a:t>
            </a:r>
            <a:r>
              <a:rPr lang="de-DE" sz="1600" dirty="0" smtClean="0"/>
              <a:t> </a:t>
            </a:r>
            <a:r>
              <a:rPr lang="de-DE" sz="1600" dirty="0"/>
              <a:t>of </a:t>
            </a:r>
            <a:r>
              <a:rPr lang="de-DE" sz="1600" dirty="0" smtClean="0"/>
              <a:t>		OPTICWISE </a:t>
            </a:r>
            <a:r>
              <a:rPr lang="de-DE" sz="1600" dirty="0"/>
              <a:t>Scientific </a:t>
            </a:r>
            <a:r>
              <a:rPr lang="de-DE" sz="1600" dirty="0" smtClean="0"/>
              <a:t>Network</a:t>
            </a:r>
          </a:p>
          <a:p>
            <a:r>
              <a:rPr lang="en-GB" altLang="en-US" sz="1600" b="1" dirty="0" smtClean="0">
                <a:solidFill>
                  <a:schemeClr val="tx2"/>
                </a:solidFill>
              </a:rPr>
              <a:t>Date </a:t>
            </a:r>
            <a:r>
              <a:rPr lang="en-GB" altLang="en-US" sz="1600" b="1" dirty="0">
                <a:solidFill>
                  <a:schemeClr val="tx2"/>
                </a:solidFill>
              </a:rPr>
              <a:t>Submitted: </a:t>
            </a:r>
            <a:r>
              <a:rPr lang="en-GB" altLang="en-US" sz="1600" dirty="0" smtClean="0">
                <a:solidFill>
                  <a:schemeClr val="tx2"/>
                </a:solidFill>
              </a:rPr>
              <a:t>09 March, 2015 	</a:t>
            </a:r>
            <a:endParaRPr lang="en-GB" altLang="en-US" sz="1600" dirty="0">
              <a:solidFill>
                <a:schemeClr val="tx2"/>
              </a:solidFill>
            </a:endParaRPr>
          </a:p>
          <a:p>
            <a:r>
              <a:rPr lang="en-GB" altLang="en-US" sz="1600" b="1" dirty="0">
                <a:solidFill>
                  <a:schemeClr val="tx2"/>
                </a:solidFill>
              </a:rPr>
              <a:t>Source:</a:t>
            </a:r>
            <a:r>
              <a:rPr lang="en-GB" altLang="en-US" sz="1600" dirty="0">
                <a:solidFill>
                  <a:schemeClr val="tx2"/>
                </a:solidFill>
              </a:rPr>
              <a:t> </a:t>
            </a:r>
            <a:r>
              <a:rPr lang="en-GB" altLang="en-US" sz="1600" dirty="0" smtClean="0">
                <a:solidFill>
                  <a:schemeClr val="tx2"/>
                </a:solidFill>
              </a:rPr>
              <a:t>Murat Uysal, </a:t>
            </a:r>
            <a:r>
              <a:rPr lang="en-GB" altLang="en-US" sz="1600" dirty="0" err="1" smtClean="0">
                <a:solidFill>
                  <a:schemeClr val="tx2"/>
                </a:solidFill>
              </a:rPr>
              <a:t>Ozyegin</a:t>
            </a:r>
            <a:r>
              <a:rPr lang="en-GB" altLang="en-US" sz="1600" dirty="0" smtClean="0">
                <a:solidFill>
                  <a:schemeClr val="tx2"/>
                </a:solidFill>
              </a:rPr>
              <a:t> University, Volker Jungnickel, </a:t>
            </a:r>
            <a:r>
              <a:rPr lang="en-GB" altLang="en-US" sz="1600" dirty="0" err="1" smtClean="0">
                <a:solidFill>
                  <a:schemeClr val="tx2"/>
                </a:solidFill>
              </a:rPr>
              <a:t>Fraunhofer</a:t>
            </a:r>
            <a:r>
              <a:rPr lang="en-GB" altLang="en-US" sz="1600" dirty="0" smtClean="0">
                <a:solidFill>
                  <a:schemeClr val="tx2"/>
                </a:solidFill>
              </a:rPr>
              <a:t> Heinrich Hertz Institute Berlin</a:t>
            </a:r>
            <a:endParaRPr lang="en-GB" altLang="en-US" sz="1600" dirty="0">
              <a:solidFill>
                <a:schemeClr val="tx2"/>
              </a:solidFill>
            </a:endParaRPr>
          </a:p>
          <a:p>
            <a:r>
              <a:rPr lang="en-GB" altLang="en-US" sz="1600" dirty="0" smtClean="0">
                <a:solidFill>
                  <a:schemeClr val="tx2"/>
                </a:solidFill>
              </a:rPr>
              <a:t>Addresses </a:t>
            </a:r>
          </a:p>
          <a:p>
            <a:r>
              <a:rPr lang="en-GB" altLang="en-US" sz="1600" i="1" dirty="0" smtClean="0">
                <a:solidFill>
                  <a:schemeClr val="tx2"/>
                </a:solidFill>
              </a:rPr>
              <a:t>Murat Uysal: </a:t>
            </a:r>
            <a:r>
              <a:rPr lang="en-GB" altLang="en-US" sz="1600" dirty="0" err="1" smtClean="0">
                <a:solidFill>
                  <a:schemeClr val="tx2"/>
                </a:solidFill>
              </a:rPr>
              <a:t>Nisantepe</a:t>
            </a:r>
            <a:r>
              <a:rPr lang="en-GB" altLang="en-US" sz="1600" dirty="0" smtClean="0">
                <a:solidFill>
                  <a:schemeClr val="tx2"/>
                </a:solidFill>
              </a:rPr>
              <a:t> </a:t>
            </a:r>
            <a:r>
              <a:rPr lang="en-GB" altLang="en-US" sz="1600" dirty="0" err="1" smtClean="0">
                <a:solidFill>
                  <a:schemeClr val="tx2"/>
                </a:solidFill>
              </a:rPr>
              <a:t>Mh</a:t>
            </a:r>
            <a:r>
              <a:rPr lang="en-GB" altLang="en-US" sz="1600" dirty="0" smtClean="0">
                <a:solidFill>
                  <a:schemeClr val="tx2"/>
                </a:solidFill>
              </a:rPr>
              <a:t>. </a:t>
            </a:r>
            <a:r>
              <a:rPr lang="en-GB" altLang="en-US" sz="1600" dirty="0" err="1" smtClean="0">
                <a:solidFill>
                  <a:schemeClr val="tx2"/>
                </a:solidFill>
              </a:rPr>
              <a:t>Orman</a:t>
            </a:r>
            <a:r>
              <a:rPr lang="en-GB" altLang="en-US" sz="1600" dirty="0" smtClean="0">
                <a:solidFill>
                  <a:schemeClr val="tx2"/>
                </a:solidFill>
              </a:rPr>
              <a:t> Sk. No:34-36 </a:t>
            </a:r>
            <a:r>
              <a:rPr lang="en-GB" altLang="en-US" sz="1600" dirty="0" err="1" smtClean="0">
                <a:solidFill>
                  <a:schemeClr val="tx2"/>
                </a:solidFill>
              </a:rPr>
              <a:t>Çekmekoy</a:t>
            </a:r>
            <a:r>
              <a:rPr lang="en-GB" altLang="en-US" sz="1600" dirty="0" smtClean="0">
                <a:solidFill>
                  <a:schemeClr val="tx2"/>
                </a:solidFill>
              </a:rPr>
              <a:t> 34794 Istanbul, Turkey </a:t>
            </a:r>
          </a:p>
          <a:p>
            <a:r>
              <a:rPr lang="en-GB" altLang="en-US" sz="1600" dirty="0" smtClean="0">
                <a:solidFill>
                  <a:schemeClr val="tx2"/>
                </a:solidFill>
              </a:rPr>
              <a:t>Voice: +90 (216) 5649329, </a:t>
            </a:r>
            <a:r>
              <a:rPr lang="en-GB" altLang="en-US" sz="1600" dirty="0">
                <a:solidFill>
                  <a:schemeClr val="tx2"/>
                </a:solidFill>
              </a:rPr>
              <a:t>FAX</a:t>
            </a:r>
            <a:r>
              <a:rPr lang="en-GB" altLang="en-US" sz="1600" dirty="0" smtClean="0">
                <a:solidFill>
                  <a:schemeClr val="tx2"/>
                </a:solidFill>
              </a:rPr>
              <a:t>: </a:t>
            </a:r>
            <a:r>
              <a:rPr lang="en-GB" sz="1600" dirty="0"/>
              <a:t>+90 (216) </a:t>
            </a:r>
            <a:r>
              <a:rPr lang="en-GB" sz="1600" dirty="0" smtClean="0"/>
              <a:t>5649450</a:t>
            </a:r>
            <a:r>
              <a:rPr lang="en-GB" altLang="en-US" sz="1600" dirty="0" smtClean="0">
                <a:solidFill>
                  <a:schemeClr val="tx2"/>
                </a:solidFill>
              </a:rPr>
              <a:t>, E-Mail: </a:t>
            </a:r>
            <a:r>
              <a:rPr lang="en-GB" altLang="en-US" sz="1600" dirty="0" smtClean="0">
                <a:solidFill>
                  <a:schemeClr val="tx2"/>
                </a:solidFill>
                <a:hlinkClick r:id="rId2"/>
              </a:rPr>
              <a:t>murat.uysal@ozyegin.edu.tr</a:t>
            </a:r>
            <a:endParaRPr lang="en-GB" altLang="en-US" sz="1600" dirty="0" smtClean="0">
              <a:solidFill>
                <a:schemeClr val="tx2"/>
              </a:solidFill>
            </a:endParaRPr>
          </a:p>
          <a:p>
            <a:r>
              <a:rPr lang="en-GB" altLang="en-US" sz="1600" i="1" dirty="0" smtClean="0">
                <a:solidFill>
                  <a:schemeClr val="tx2"/>
                </a:solidFill>
              </a:rPr>
              <a:t>Volker Jungnickel: </a:t>
            </a:r>
            <a:r>
              <a:rPr lang="en-GB" altLang="en-US" sz="1600" dirty="0" err="1" smtClean="0">
                <a:solidFill>
                  <a:schemeClr val="tx2"/>
                </a:solidFill>
              </a:rPr>
              <a:t>Fraunhofer</a:t>
            </a:r>
            <a:r>
              <a:rPr lang="en-GB" altLang="en-US" sz="1600" dirty="0" smtClean="0">
                <a:solidFill>
                  <a:schemeClr val="tx2"/>
                </a:solidFill>
              </a:rPr>
              <a:t> HHI, </a:t>
            </a:r>
            <a:r>
              <a:rPr lang="en-GB" altLang="en-US" sz="1600" dirty="0" err="1" smtClean="0">
                <a:solidFill>
                  <a:schemeClr val="tx2"/>
                </a:solidFill>
              </a:rPr>
              <a:t>Einsteinufer</a:t>
            </a:r>
            <a:r>
              <a:rPr lang="en-GB" altLang="en-US" sz="1600" dirty="0" smtClean="0">
                <a:solidFill>
                  <a:schemeClr val="tx2"/>
                </a:solidFill>
              </a:rPr>
              <a:t> 37, 10587 Berlin, Germany</a:t>
            </a:r>
          </a:p>
          <a:p>
            <a:r>
              <a:rPr lang="en-GB" altLang="en-US" sz="1600" dirty="0" smtClean="0">
                <a:solidFill>
                  <a:schemeClr val="tx2"/>
                </a:solidFill>
              </a:rPr>
              <a:t>Voice: +49 30 31002 768, FAX: +40 30 31002 250, E-Mail: </a:t>
            </a:r>
            <a:r>
              <a:rPr lang="en-GB" altLang="en-US" sz="1600" dirty="0" smtClean="0">
                <a:solidFill>
                  <a:schemeClr val="tx2"/>
                </a:solidFill>
                <a:hlinkClick r:id="rId3"/>
              </a:rPr>
              <a:t>volker.jungnickel@hhi.fraunhofer.de</a:t>
            </a:r>
            <a:endParaRPr lang="en-GB" altLang="en-US" sz="1600" dirty="0" smtClean="0">
              <a:solidFill>
                <a:schemeClr val="tx2"/>
              </a:solidFill>
            </a:endParaRPr>
          </a:p>
          <a:p>
            <a:pPr>
              <a:spcBef>
                <a:spcPts val="600"/>
              </a:spcBef>
              <a:spcAft>
                <a:spcPts val="600"/>
              </a:spcAft>
            </a:pPr>
            <a:r>
              <a:rPr lang="en-GB" altLang="en-US" sz="1600" b="1" dirty="0" smtClean="0">
                <a:solidFill>
                  <a:schemeClr val="tx2"/>
                </a:solidFill>
              </a:rPr>
              <a:t>Abstract</a:t>
            </a:r>
            <a:r>
              <a:rPr lang="en-GB" altLang="en-US" sz="1600" b="1" dirty="0">
                <a:solidFill>
                  <a:schemeClr val="tx2"/>
                </a:solidFill>
              </a:rPr>
              <a:t>:</a:t>
            </a:r>
            <a:r>
              <a:rPr lang="en-GB" altLang="en-US" sz="1600" dirty="0">
                <a:solidFill>
                  <a:schemeClr val="tx2"/>
                </a:solidFill>
              </a:rPr>
              <a:t>	</a:t>
            </a:r>
            <a:r>
              <a:rPr lang="en-GB" altLang="en-US" sz="1600" dirty="0" smtClean="0">
                <a:solidFill>
                  <a:schemeClr val="tx2"/>
                </a:solidFill>
              </a:rPr>
              <a:t>This document summarizes use cases, requirements, research results and key technical solutions for a </a:t>
            </a:r>
            <a:r>
              <a:rPr lang="en-GB" altLang="en-US" sz="1600" dirty="0" err="1" smtClean="0">
                <a:solidFill>
                  <a:schemeClr val="tx2"/>
                </a:solidFill>
              </a:rPr>
              <a:t>Gbit</a:t>
            </a:r>
            <a:r>
              <a:rPr lang="en-GB" altLang="en-US" sz="1600" dirty="0" smtClean="0">
                <a:solidFill>
                  <a:schemeClr val="tx2"/>
                </a:solidFill>
              </a:rPr>
              <a:t>/s optical wireless PHY. It is relevant to </a:t>
            </a:r>
            <a:r>
              <a:rPr lang="tr-TR" altLang="en-US" sz="1600" dirty="0" smtClean="0">
                <a:solidFill>
                  <a:schemeClr val="tx2"/>
                </a:solidFill>
              </a:rPr>
              <a:t>the</a:t>
            </a:r>
            <a:r>
              <a:rPr lang="de-DE" altLang="en-US" sz="1600" dirty="0" smtClean="0">
                <a:solidFill>
                  <a:schemeClr val="tx2"/>
                </a:solidFill>
              </a:rPr>
              <a:t> </a:t>
            </a:r>
            <a:r>
              <a:rPr lang="en-GB" altLang="en-US" sz="1600" dirty="0" smtClean="0">
                <a:solidFill>
                  <a:schemeClr val="tx2"/>
                </a:solidFill>
              </a:rPr>
              <a:t>potential revision of </a:t>
            </a:r>
            <a:r>
              <a:rPr lang="tr-TR" altLang="en-US" sz="1600" dirty="0" err="1" smtClean="0">
                <a:solidFill>
                  <a:schemeClr val="tx2"/>
                </a:solidFill>
              </a:rPr>
              <a:t>the</a:t>
            </a:r>
            <a:r>
              <a:rPr lang="tr-TR" altLang="en-US" sz="1600" dirty="0" smtClean="0">
                <a:solidFill>
                  <a:schemeClr val="tx2"/>
                </a:solidFill>
              </a:rPr>
              <a:t> </a:t>
            </a:r>
            <a:r>
              <a:rPr lang="en-GB" altLang="en-US" sz="1600" dirty="0" smtClean="0">
                <a:solidFill>
                  <a:schemeClr val="tx2"/>
                </a:solidFill>
              </a:rPr>
              <a:t>IEEE 802.15.7 standard.</a:t>
            </a:r>
          </a:p>
          <a:p>
            <a:pPr>
              <a:spcBef>
                <a:spcPts val="600"/>
              </a:spcBef>
              <a:spcAft>
                <a:spcPts val="600"/>
              </a:spcAft>
            </a:pPr>
            <a:r>
              <a:rPr lang="en-GB" altLang="en-US" sz="1600" b="1" dirty="0" smtClean="0">
                <a:solidFill>
                  <a:schemeClr val="tx2"/>
                </a:solidFill>
              </a:rPr>
              <a:t>Purpose</a:t>
            </a:r>
            <a:r>
              <a:rPr lang="en-GB" altLang="en-US" sz="1600" b="1" dirty="0">
                <a:solidFill>
                  <a:schemeClr val="tx2"/>
                </a:solidFill>
              </a:rPr>
              <a:t>:</a:t>
            </a:r>
            <a:r>
              <a:rPr lang="en-GB" altLang="en-US" sz="1600" dirty="0">
                <a:solidFill>
                  <a:schemeClr val="tx2"/>
                </a:solidFill>
              </a:rPr>
              <a:t>	</a:t>
            </a:r>
            <a:r>
              <a:rPr lang="en-GB" altLang="en-US" sz="1600" dirty="0" smtClean="0">
                <a:solidFill>
                  <a:schemeClr val="tx2"/>
                </a:solidFill>
              </a:rPr>
              <a:t>To introduce the state of the art and to show a main new direction for future standardization</a:t>
            </a:r>
            <a:endParaRPr lang="en-GB" altLang="en-US" sz="1600" dirty="0">
              <a:solidFill>
                <a:schemeClr val="tx2"/>
              </a:solidFill>
            </a:endParaRPr>
          </a:p>
          <a:p>
            <a:r>
              <a:rPr lang="en-GB" altLang="en-US" sz="1600" b="1" dirty="0">
                <a:solidFill>
                  <a:schemeClr val="tx2"/>
                </a:solidFill>
              </a:rPr>
              <a:t>Notice:</a:t>
            </a:r>
            <a:r>
              <a:rPr lang="en-GB" altLang="en-US" sz="1600" dirty="0">
                <a:solidFill>
                  <a:schemeClr val="tx2"/>
                </a:solidFill>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r>
              <a:rPr lang="en-GB" altLang="en-US" sz="1600" b="1" dirty="0">
                <a:solidFill>
                  <a:schemeClr val="tx2"/>
                </a:solidFill>
              </a:rPr>
              <a:t>Release:</a:t>
            </a:r>
            <a:r>
              <a:rPr lang="en-GB" altLang="en-US" sz="1600" dirty="0">
                <a:solidFill>
                  <a:schemeClr val="tx2"/>
                </a:solidFill>
              </a:rPr>
              <a:t>	The contributor acknowledges and accepts that this contribution becomes the property of IEEE and may be made publicly available by P802.15</a:t>
            </a:r>
            <a:r>
              <a:rPr lang="en-GB" altLang="en-US" sz="1600" dirty="0" smtClean="0">
                <a:solidFill>
                  <a:schemeClr val="tx2"/>
                </a:solidFill>
              </a:rPr>
              <a:t>.</a:t>
            </a:r>
            <a:r>
              <a:rPr lang="tr-TR" sz="1600" b="1" dirty="0"/>
              <a:t> </a:t>
            </a:r>
            <a:r>
              <a:rPr lang="en-GB" altLang="en-US" sz="1600" dirty="0">
                <a:solidFill>
                  <a:schemeClr val="tx2"/>
                </a:solidFill>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10</a:t>
            </a:fld>
            <a:endParaRPr lang="en-GB" altLang="en-US"/>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3988472"/>
            <a:ext cx="73977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82613" y="1984375"/>
            <a:ext cx="5165044" cy="1785104"/>
          </a:xfrm>
          <a:prstGeom prst="rect">
            <a:avLst/>
          </a:prstGeom>
        </p:spPr>
        <p:txBody>
          <a:bodyPr wrap="square">
            <a:spAutoFit/>
          </a:bodyPr>
          <a:lstStyle/>
          <a:p>
            <a:pPr>
              <a:buClr>
                <a:srgbClr val="0070C0"/>
              </a:buClr>
              <a:buSzPct val="150000"/>
              <a:defRPr/>
            </a:pPr>
            <a:endParaRPr lang="en-CA" sz="1000" dirty="0">
              <a:solidFill>
                <a:schemeClr val="tx2"/>
              </a:solidFill>
            </a:endParaRPr>
          </a:p>
          <a:p>
            <a:pPr marL="342900" indent="-342900">
              <a:buClr>
                <a:srgbClr val="0070C0"/>
              </a:buClr>
              <a:buSzPct val="150000"/>
              <a:buFont typeface="Courier New" pitchFamily="49" charset="0"/>
              <a:buChar char="o"/>
              <a:defRPr/>
            </a:pPr>
            <a:r>
              <a:rPr lang="en-US" sz="2000" dirty="0" smtClean="0">
                <a:solidFill>
                  <a:schemeClr val="tx2"/>
                </a:solidFill>
              </a:rPr>
              <a:t>Personal area networks: “Last </a:t>
            </a:r>
            <a:r>
              <a:rPr lang="en-US" sz="2000" dirty="0">
                <a:solidFill>
                  <a:schemeClr val="tx2"/>
                </a:solidFill>
              </a:rPr>
              <a:t>meter” connectivity for interconnecting devices centered around an individual person's workspace</a:t>
            </a:r>
            <a:endParaRPr lang="tr-TR" sz="2000" dirty="0">
              <a:solidFill>
                <a:schemeClr val="tx2"/>
              </a:solidFill>
            </a:endParaRPr>
          </a:p>
          <a:p>
            <a:pPr marL="342900" indent="-342900">
              <a:buClr>
                <a:srgbClr val="0070C0"/>
              </a:buClr>
              <a:buSzPct val="150000"/>
              <a:buFont typeface="Courier New" pitchFamily="49" charset="0"/>
              <a:buChar char="o"/>
              <a:defRPr/>
            </a:pPr>
            <a:endParaRPr lang="en-US" sz="2000" dirty="0">
              <a:solidFill>
                <a:schemeClr val="tx2"/>
              </a:solidFill>
            </a:endParaRPr>
          </a:p>
        </p:txBody>
      </p:sp>
      <p:sp>
        <p:nvSpPr>
          <p:cNvPr id="9" name="Rectangle 2"/>
          <p:cNvSpPr txBox="1">
            <a:spLocks noChangeArrowheads="1"/>
          </p:cNvSpPr>
          <p:nvPr/>
        </p:nvSpPr>
        <p:spPr>
          <a:xfrm>
            <a:off x="685800" y="609600"/>
            <a:ext cx="7016750"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Optical Wireless PAN</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endParaRPr lang="en-CA" sz="3200" dirty="0" smtClean="0"/>
          </a:p>
          <a:p>
            <a:pPr eaLnBrk="1" hangingPunct="1">
              <a:defRPr/>
            </a:pPr>
            <a:endParaRPr lang="en-CA" sz="3200" dirty="0"/>
          </a:p>
          <a:p>
            <a:pPr eaLnBrk="1" hangingPunct="1">
              <a:defRPr/>
            </a:pP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10" name="Rectangle 9"/>
          <p:cNvSpPr/>
          <p:nvPr/>
        </p:nvSpPr>
        <p:spPr>
          <a:xfrm>
            <a:off x="1928812" y="3912270"/>
            <a:ext cx="6913355" cy="1323439"/>
          </a:xfrm>
          <a:prstGeom prst="rect">
            <a:avLst/>
          </a:prstGeom>
        </p:spPr>
        <p:txBody>
          <a:bodyPr wrap="square">
            <a:spAutoFit/>
          </a:bodyPr>
          <a:lstStyle/>
          <a:p>
            <a:pPr marL="342900" indent="-342900">
              <a:buClr>
                <a:srgbClr val="0070C0"/>
              </a:buClr>
              <a:buSzPct val="100000"/>
              <a:buFont typeface="Arial" pitchFamily="34" charset="0"/>
              <a:buChar char="•"/>
              <a:defRPr/>
            </a:pPr>
            <a:r>
              <a:rPr lang="en-GB" sz="2000" dirty="0">
                <a:solidFill>
                  <a:schemeClr val="tx2"/>
                </a:solidFill>
              </a:rPr>
              <a:t>Giga-IR ~ 1.25 </a:t>
            </a:r>
            <a:r>
              <a:rPr lang="en-GB" sz="2000" dirty="0" smtClean="0">
                <a:solidFill>
                  <a:schemeClr val="tx2"/>
                </a:solidFill>
              </a:rPr>
              <a:t>Gb/s (limited mobility)</a:t>
            </a:r>
            <a:endParaRPr lang="en-GB" sz="2000" dirty="0">
              <a:solidFill>
                <a:schemeClr val="tx2"/>
              </a:solidFill>
            </a:endParaRPr>
          </a:p>
          <a:p>
            <a:pPr>
              <a:buClr>
                <a:srgbClr val="0070C0"/>
              </a:buClr>
              <a:buSzPct val="100000"/>
              <a:defRPr/>
            </a:pPr>
            <a:endParaRPr lang="en-GB" sz="1000" dirty="0">
              <a:solidFill>
                <a:schemeClr val="tx2"/>
              </a:solidFill>
            </a:endParaRPr>
          </a:p>
          <a:p>
            <a:pPr marL="342900" indent="-342900">
              <a:buClr>
                <a:srgbClr val="0070C0"/>
              </a:buClr>
              <a:buSzPct val="100000"/>
              <a:buFont typeface="Arial" pitchFamily="34" charset="0"/>
              <a:buChar char="•"/>
              <a:defRPr/>
            </a:pPr>
            <a:r>
              <a:rPr lang="en-GB" sz="2000" dirty="0">
                <a:solidFill>
                  <a:schemeClr val="tx2"/>
                </a:solidFill>
              </a:rPr>
              <a:t>10Gb/s IR under </a:t>
            </a:r>
            <a:r>
              <a:rPr lang="en-GB" sz="2000" dirty="0" smtClean="0">
                <a:solidFill>
                  <a:schemeClr val="tx2"/>
                </a:solidFill>
              </a:rPr>
              <a:t>development</a:t>
            </a:r>
          </a:p>
          <a:p>
            <a:pPr marL="342900" indent="-342900">
              <a:buClr>
                <a:srgbClr val="0070C0"/>
              </a:buClr>
              <a:buSzPct val="100000"/>
              <a:buFont typeface="Arial" pitchFamily="34" charset="0"/>
              <a:buChar char="•"/>
              <a:defRPr/>
            </a:pPr>
            <a:endParaRPr lang="tr-TR" sz="1000" dirty="0">
              <a:solidFill>
                <a:schemeClr val="tx2"/>
              </a:solidFill>
            </a:endParaRPr>
          </a:p>
          <a:p>
            <a:pPr marL="342900" indent="-342900">
              <a:buClr>
                <a:srgbClr val="0070C0"/>
              </a:buClr>
              <a:buSzPct val="100000"/>
              <a:buFont typeface="Arial" pitchFamily="34" charset="0"/>
              <a:buChar char="•"/>
              <a:defRPr/>
            </a:pPr>
            <a:r>
              <a:rPr lang="de-DE" sz="2000" dirty="0" smtClean="0">
                <a:solidFill>
                  <a:schemeClr val="tx2"/>
                </a:solidFill>
              </a:rPr>
              <a:t>IEEE 802.15.7: Enhanced </a:t>
            </a:r>
            <a:r>
              <a:rPr lang="de-DE" sz="2000" dirty="0" err="1" smtClean="0">
                <a:solidFill>
                  <a:schemeClr val="tx2"/>
                </a:solidFill>
              </a:rPr>
              <a:t>mobility</a:t>
            </a:r>
            <a:r>
              <a:rPr lang="de-DE" sz="2000" dirty="0" smtClean="0">
                <a:solidFill>
                  <a:schemeClr val="tx2"/>
                </a:solidFill>
              </a:rPr>
              <a:t> but limited </a:t>
            </a:r>
            <a:r>
              <a:rPr lang="de-DE" sz="2000" dirty="0" err="1" smtClean="0">
                <a:solidFill>
                  <a:schemeClr val="tx2"/>
                </a:solidFill>
              </a:rPr>
              <a:t>data</a:t>
            </a:r>
            <a:r>
              <a:rPr lang="de-DE" sz="2000" dirty="0" smtClean="0">
                <a:solidFill>
                  <a:schemeClr val="tx2"/>
                </a:solidFill>
              </a:rPr>
              <a:t> rate</a:t>
            </a:r>
            <a:endParaRPr lang="tr-TR" sz="2000" dirty="0">
              <a:solidFill>
                <a:schemeClr val="tx2"/>
              </a:solidFill>
            </a:endParaRPr>
          </a:p>
        </p:txBody>
      </p:sp>
      <p:sp>
        <p:nvSpPr>
          <p:cNvPr id="11" name="Rectangle 14"/>
          <p:cNvSpPr/>
          <p:nvPr/>
        </p:nvSpPr>
        <p:spPr>
          <a:xfrm>
            <a:off x="572632" y="5184761"/>
            <a:ext cx="7765822" cy="1169551"/>
          </a:xfrm>
          <a:prstGeom prst="rect">
            <a:avLst/>
          </a:prstGeom>
        </p:spPr>
        <p:txBody>
          <a:bodyPr wrap="square">
            <a:spAutoFit/>
          </a:bodyPr>
          <a:lstStyle/>
          <a:p>
            <a:pPr>
              <a:buClr>
                <a:srgbClr val="0070C0"/>
              </a:buClr>
              <a:buSzPct val="150000"/>
              <a:defRPr/>
            </a:pPr>
            <a:endParaRPr lang="en-CA" sz="1000" dirty="0">
              <a:solidFill>
                <a:schemeClr val="tx2"/>
              </a:solidFill>
            </a:endParaRPr>
          </a:p>
          <a:p>
            <a:pPr marL="342900" indent="-342900">
              <a:buClr>
                <a:srgbClr val="0070C0"/>
              </a:buClr>
              <a:buSzPct val="150000"/>
              <a:buFont typeface="Courier New" pitchFamily="49" charset="0"/>
              <a:buChar char="o"/>
              <a:defRPr/>
            </a:pPr>
            <a:r>
              <a:rPr lang="en-US" sz="2000" b="1" dirty="0" smtClean="0">
                <a:solidFill>
                  <a:srgbClr val="0070C0"/>
                </a:solidFill>
              </a:rPr>
              <a:t>Smart phone communication using visible light </a:t>
            </a:r>
            <a:r>
              <a:rPr lang="en-US" sz="2000" dirty="0" smtClean="0">
                <a:solidFill>
                  <a:schemeClr val="tx2"/>
                </a:solidFill>
              </a:rPr>
              <a:t>(phone-to-phone, phone-to-TV, phone-to-vending machine, phone-to-</a:t>
            </a:r>
            <a:r>
              <a:rPr lang="tr-TR" sz="2000" dirty="0" smtClean="0">
                <a:solidFill>
                  <a:schemeClr val="tx2"/>
                </a:solidFill>
              </a:rPr>
              <a:t>POS machine</a:t>
            </a:r>
            <a:r>
              <a:rPr lang="en-US" sz="2000" dirty="0" smtClean="0">
                <a:solidFill>
                  <a:schemeClr val="tx2"/>
                </a:solidFill>
              </a:rPr>
              <a:t>, phone-to-ATM </a:t>
            </a:r>
            <a:r>
              <a:rPr lang="en-US" sz="2000" dirty="0" err="1" smtClean="0">
                <a:solidFill>
                  <a:schemeClr val="tx2"/>
                </a:solidFill>
              </a:rPr>
              <a:t>etc</a:t>
            </a:r>
            <a:r>
              <a:rPr lang="en-US" sz="2000" dirty="0" smtClean="0">
                <a:solidFill>
                  <a:schemeClr val="tx2"/>
                </a:solidFill>
              </a:rPr>
              <a:t>)</a:t>
            </a:r>
            <a:endParaRPr lang="en-US" sz="2000" dirty="0">
              <a:solidFill>
                <a:schemeClr val="tx2"/>
              </a:solidFill>
            </a:endParaRPr>
          </a:p>
        </p:txBody>
      </p:sp>
      <p:pic>
        <p:nvPicPr>
          <p:cNvPr id="12" name="Picture 2" descr="C:\Users\Murat\Documents\000_BACKUP\000_RESEARCH\publications\conferences\icton2014\figures_hatef_FINAL\Fig5_WPA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9666" y="1351091"/>
            <a:ext cx="3182501" cy="252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3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11</a:t>
            </a:fld>
            <a:endParaRPr lang="en-GB" altLang="en-US"/>
          </a:p>
        </p:txBody>
      </p:sp>
      <p:sp>
        <p:nvSpPr>
          <p:cNvPr id="7" name="Rectangle 2"/>
          <p:cNvSpPr txBox="1">
            <a:spLocks noChangeArrowheads="1"/>
          </p:cNvSpPr>
          <p:nvPr/>
        </p:nvSpPr>
        <p:spPr>
          <a:xfrm>
            <a:off x="685800" y="609600"/>
            <a:ext cx="7016750"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Optical Wireless LAN</a:t>
            </a:r>
            <a:endParaRPr lang="en-US" b="1" dirty="0">
              <a:solidFill>
                <a:srgbClr val="0070C0"/>
              </a:solidFill>
            </a:endParaRPr>
          </a:p>
          <a:p>
            <a:pPr eaLnBrk="1" hangingPunct="1">
              <a:defRPr/>
            </a:pPr>
            <a:endParaRPr lang="en-US" b="1" dirty="0" smtClean="0">
              <a:solidFill>
                <a:srgbClr val="0070C0"/>
              </a:solidFill>
            </a:endParaRPr>
          </a:p>
          <a:p>
            <a:pPr eaLnBrk="1" hangingPunct="1">
              <a:defRPr/>
            </a:pPr>
            <a:endParaRPr lang="en-US" sz="2000" b="1" dirty="0">
              <a:solidFill>
                <a:srgbClr val="0070C0"/>
              </a:solidFill>
              <a:effectLst>
                <a:outerShdw blurRad="38100" dist="38100" dir="2700000" algn="tl">
                  <a:srgbClr val="000000">
                    <a:alpha val="43137"/>
                  </a:srgbClr>
                </a:outerShdw>
              </a:effectLst>
            </a:endParaRPr>
          </a:p>
          <a:p>
            <a:pPr eaLnBrk="1" hangingPunct="1">
              <a:defRPr/>
            </a:pPr>
            <a:endParaRPr lang="en-US" sz="2000" b="1" dirty="0" smtClean="0">
              <a:solidFill>
                <a:srgbClr val="0070C0"/>
              </a:solidFill>
              <a:effectLst>
                <a:outerShdw blurRad="38100" dist="38100" dir="2700000" algn="tl">
                  <a:srgbClr val="000000">
                    <a:alpha val="43137"/>
                  </a:srgbClr>
                </a:outerShdw>
              </a:effectLst>
            </a:endParaRPr>
          </a:p>
          <a:p>
            <a:pPr eaLnBrk="1" hangingPunct="1">
              <a:defRPr/>
            </a:pP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endParaRPr lang="en-CA" sz="3200" dirty="0" smtClean="0"/>
          </a:p>
          <a:p>
            <a:pPr eaLnBrk="1" hangingPunct="1">
              <a:defRPr/>
            </a:pPr>
            <a:endParaRPr lang="en-CA" sz="3200" dirty="0" smtClean="0"/>
          </a:p>
          <a:p>
            <a:pPr eaLnBrk="1" hangingPunct="1">
              <a:defRPr/>
            </a:pPr>
            <a:endParaRPr lang="en-CA" sz="3200" dirty="0"/>
          </a:p>
          <a:p>
            <a:pPr eaLnBrk="1" hangingPunct="1">
              <a:defRPr/>
            </a:pP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8" name="Rectangle 9"/>
          <p:cNvSpPr/>
          <p:nvPr/>
        </p:nvSpPr>
        <p:spPr>
          <a:xfrm>
            <a:off x="107948" y="3124200"/>
            <a:ext cx="8208962" cy="1015663"/>
          </a:xfrm>
          <a:prstGeom prst="rect">
            <a:avLst/>
          </a:prstGeom>
        </p:spPr>
        <p:txBody>
          <a:bodyPr>
            <a:spAutoFit/>
          </a:bodyPr>
          <a:lstStyle/>
          <a:p>
            <a:pPr>
              <a:buClr>
                <a:srgbClr val="0070C0"/>
              </a:buClr>
              <a:buSzPct val="150000"/>
              <a:defRPr/>
            </a:pPr>
            <a:endParaRPr lang="en-CA" sz="1000" b="1" dirty="0">
              <a:solidFill>
                <a:srgbClr val="0070C0"/>
              </a:solidFill>
            </a:endParaRPr>
          </a:p>
          <a:p>
            <a:pPr marL="800100" lvl="1" indent="-342900">
              <a:buClr>
                <a:srgbClr val="0070C0"/>
              </a:buClr>
              <a:buSzPct val="150000"/>
              <a:buFont typeface="Courier New" pitchFamily="49" charset="0"/>
              <a:buChar char="o"/>
              <a:defRPr/>
            </a:pPr>
            <a:r>
              <a:rPr lang="en-CA" sz="2000" dirty="0">
                <a:solidFill>
                  <a:srgbClr val="0070C0"/>
                </a:solidFill>
              </a:rPr>
              <a:t>Visible light </a:t>
            </a:r>
            <a:r>
              <a:rPr lang="en-CA" sz="2000" dirty="0" smtClean="0">
                <a:solidFill>
                  <a:srgbClr val="0070C0"/>
                </a:solidFill>
              </a:rPr>
              <a:t>communications (VLC) </a:t>
            </a:r>
            <a:r>
              <a:rPr lang="en-CA" sz="2000" dirty="0" err="1" smtClean="0">
                <a:solidFill>
                  <a:srgbClr val="0070C0"/>
                </a:solidFill>
              </a:rPr>
              <a:t>a.k.a</a:t>
            </a:r>
            <a:r>
              <a:rPr lang="en-CA" sz="2000" dirty="0" smtClean="0">
                <a:solidFill>
                  <a:srgbClr val="0070C0"/>
                </a:solidFill>
              </a:rPr>
              <a:t> Li-Fi</a:t>
            </a:r>
            <a:endParaRPr lang="en-CA" sz="2000" dirty="0">
              <a:solidFill>
                <a:srgbClr val="0070C0"/>
              </a:solidFill>
            </a:endParaRPr>
          </a:p>
          <a:p>
            <a:pPr marL="1257300" lvl="2" indent="-342900">
              <a:buClr>
                <a:srgbClr val="0070C0"/>
              </a:buClr>
              <a:buSzPct val="100000"/>
              <a:buFont typeface="Arial" pitchFamily="34" charset="0"/>
              <a:buChar char="•"/>
              <a:defRPr/>
            </a:pPr>
            <a:r>
              <a:rPr lang="en-CA" sz="2000" dirty="0">
                <a:solidFill>
                  <a:schemeClr val="tx2"/>
                </a:solidFill>
              </a:rPr>
              <a:t>Dual use of lightning for illumination and communication</a:t>
            </a:r>
          </a:p>
          <a:p>
            <a:pPr lvl="1">
              <a:buClr>
                <a:srgbClr val="0070C0"/>
              </a:buClr>
              <a:buSzPct val="100000"/>
              <a:defRPr/>
            </a:pPr>
            <a:endParaRPr lang="en-US" sz="1000" dirty="0">
              <a:solidFill>
                <a:schemeClr val="tx2"/>
              </a:solidFill>
            </a:endParaRPr>
          </a:p>
        </p:txBody>
      </p:sp>
      <p:sp>
        <p:nvSpPr>
          <p:cNvPr id="9" name="TextBox 2"/>
          <p:cNvSpPr txBox="1"/>
          <p:nvPr/>
        </p:nvSpPr>
        <p:spPr>
          <a:xfrm>
            <a:off x="4799693" y="4419600"/>
            <a:ext cx="3929743" cy="1631216"/>
          </a:xfrm>
          <a:prstGeom prst="rect">
            <a:avLst/>
          </a:prstGeom>
          <a:noFill/>
        </p:spPr>
        <p:txBody>
          <a:bodyPr wrap="square" rtlCol="0">
            <a:spAutoFit/>
          </a:bodyPr>
          <a:lstStyle/>
          <a:p>
            <a:pPr marL="285750" indent="-285750">
              <a:buClr>
                <a:srgbClr val="0070C0"/>
              </a:buClr>
              <a:buFont typeface="Courier New" panose="02070309020205020404" pitchFamily="49" charset="0"/>
              <a:buChar char="o"/>
            </a:pPr>
            <a:r>
              <a:rPr lang="en-US" sz="2000" dirty="0" smtClean="0">
                <a:solidFill>
                  <a:srgbClr val="0070C0"/>
                </a:solidFill>
              </a:rPr>
              <a:t>Start-up companies on VLC</a:t>
            </a:r>
          </a:p>
          <a:p>
            <a:pPr marL="800100" lvl="1" indent="-342900">
              <a:buClr>
                <a:srgbClr val="0070C0"/>
              </a:buClr>
              <a:buFont typeface="Arial" panose="020B0604020202020204" pitchFamily="34" charset="0"/>
              <a:buChar char="•"/>
            </a:pPr>
            <a:r>
              <a:rPr lang="en-US" sz="2000" dirty="0" err="1" smtClean="0">
                <a:solidFill>
                  <a:schemeClr val="tx2"/>
                </a:solidFill>
              </a:rPr>
              <a:t>PureVLC</a:t>
            </a:r>
            <a:r>
              <a:rPr lang="en-US" sz="2000" dirty="0" smtClean="0">
                <a:solidFill>
                  <a:schemeClr val="tx2"/>
                </a:solidFill>
              </a:rPr>
              <a:t> (UK)</a:t>
            </a:r>
          </a:p>
          <a:p>
            <a:pPr marL="800100" lvl="1" indent="-342900">
              <a:buClr>
                <a:srgbClr val="0070C0"/>
              </a:buClr>
              <a:buFont typeface="Arial" panose="020B0604020202020204" pitchFamily="34" charset="0"/>
              <a:buChar char="•"/>
            </a:pPr>
            <a:r>
              <a:rPr lang="en-US" sz="2000" dirty="0" smtClean="0">
                <a:solidFill>
                  <a:schemeClr val="tx2"/>
                </a:solidFill>
              </a:rPr>
              <a:t>OLEDCOMM (France)</a:t>
            </a:r>
          </a:p>
          <a:p>
            <a:pPr marL="800100" lvl="1" indent="-342900">
              <a:buClr>
                <a:srgbClr val="0070C0"/>
              </a:buClr>
              <a:buFont typeface="Arial" panose="020B0604020202020204" pitchFamily="34" charset="0"/>
              <a:buChar char="•"/>
            </a:pPr>
            <a:r>
              <a:rPr lang="en-US" sz="2000" dirty="0" err="1" smtClean="0">
                <a:solidFill>
                  <a:schemeClr val="tx2"/>
                </a:solidFill>
              </a:rPr>
              <a:t>Visilink</a:t>
            </a:r>
            <a:r>
              <a:rPr lang="en-US" sz="2000" dirty="0" smtClean="0">
                <a:solidFill>
                  <a:schemeClr val="tx2"/>
                </a:solidFill>
              </a:rPr>
              <a:t> (Japan)</a:t>
            </a:r>
          </a:p>
          <a:p>
            <a:pPr marL="800100" lvl="1" indent="-342900">
              <a:buClr>
                <a:srgbClr val="0070C0"/>
              </a:buClr>
              <a:buFont typeface="Arial" panose="020B0604020202020204" pitchFamily="34" charset="0"/>
              <a:buChar char="•"/>
            </a:pPr>
            <a:r>
              <a:rPr lang="en-US" sz="2000" dirty="0" smtClean="0">
                <a:solidFill>
                  <a:schemeClr val="tx2"/>
                </a:solidFill>
              </a:rPr>
              <a:t>LVX (US)</a:t>
            </a:r>
          </a:p>
        </p:txBody>
      </p:sp>
      <p:sp>
        <p:nvSpPr>
          <p:cNvPr id="10" name="Rectangle 10"/>
          <p:cNvSpPr/>
          <p:nvPr/>
        </p:nvSpPr>
        <p:spPr>
          <a:xfrm>
            <a:off x="563563" y="1676400"/>
            <a:ext cx="5774898" cy="1631216"/>
          </a:xfrm>
          <a:prstGeom prst="rect">
            <a:avLst/>
          </a:prstGeom>
        </p:spPr>
        <p:txBody>
          <a:bodyPr wrap="square">
            <a:spAutoFit/>
          </a:bodyPr>
          <a:lstStyle/>
          <a:p>
            <a:pPr marL="342900" indent="-342900">
              <a:buClr>
                <a:srgbClr val="0070C0"/>
              </a:buClr>
              <a:buSzPct val="150000"/>
              <a:buFont typeface="Courier New" pitchFamily="49" charset="0"/>
              <a:buChar char="o"/>
              <a:defRPr/>
            </a:pPr>
            <a:r>
              <a:rPr lang="en-US" sz="2000" dirty="0">
                <a:solidFill>
                  <a:schemeClr val="tx2"/>
                </a:solidFill>
              </a:rPr>
              <a:t>In line with governmental plans worldwide to phase out incandescent bulbs and fluorescent </a:t>
            </a:r>
            <a:r>
              <a:rPr lang="en-US" sz="2000" dirty="0" smtClean="0">
                <a:solidFill>
                  <a:schemeClr val="tx2"/>
                </a:solidFill>
              </a:rPr>
              <a:t>lights, </a:t>
            </a:r>
            <a:r>
              <a:rPr lang="en-US" sz="2000" dirty="0">
                <a:solidFill>
                  <a:schemeClr val="tx2"/>
                </a:solidFill>
              </a:rPr>
              <a:t>it is predicted that LEDs will be the ultimate light source in the near future. </a:t>
            </a:r>
            <a:endParaRPr lang="en-US" sz="2000" dirty="0" smtClean="0">
              <a:solidFill>
                <a:schemeClr val="tx2"/>
              </a:solidFill>
            </a:endParaRPr>
          </a:p>
          <a:p>
            <a:pPr>
              <a:buClr>
                <a:srgbClr val="0070C0"/>
              </a:buClr>
              <a:buSzPct val="150000"/>
              <a:defRPr/>
            </a:pPr>
            <a:endParaRPr lang="en-US" sz="2000" dirty="0" smtClean="0">
              <a:solidFill>
                <a:schemeClr val="tx2"/>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200" y="1676400"/>
            <a:ext cx="2139950"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Murat\Documents\000_BACKUP\000_RESEARCH\publications\conferences\icton2014\figures_hatef_FINAL\Fig6_VLC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 y="4204763"/>
            <a:ext cx="4385355" cy="196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5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12</a:t>
            </a:fld>
            <a:endParaRPr lang="en-GB" altLang="en-US"/>
          </a:p>
        </p:txBody>
      </p:sp>
      <p:sp>
        <p:nvSpPr>
          <p:cNvPr id="7" name="Rectangle 2"/>
          <p:cNvSpPr txBox="1">
            <a:spLocks noChangeArrowheads="1"/>
          </p:cNvSpPr>
          <p:nvPr/>
        </p:nvSpPr>
        <p:spPr bwMode="auto">
          <a:xfrm>
            <a:off x="685800" y="617538"/>
            <a:ext cx="7972425"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0" b="1" dirty="0" smtClean="0">
                <a:solidFill>
                  <a:srgbClr val="0070C0"/>
                </a:solidFill>
                <a:latin typeface="+mj-lt"/>
              </a:rPr>
              <a:t>Optical Wireless Underwater</a:t>
            </a:r>
            <a:r>
              <a:rPr lang="en-CA" sz="3200" dirty="0">
                <a:solidFill>
                  <a:schemeClr val="tx2"/>
                </a:solidFill>
                <a:latin typeface="+mj-lt"/>
              </a:rPr>
              <a:t/>
            </a:r>
            <a:br>
              <a:rPr lang="en-CA" sz="3200" dirty="0">
                <a:solidFill>
                  <a:schemeClr val="tx2"/>
                </a:solidFill>
                <a:latin typeface="+mj-lt"/>
              </a:rPr>
            </a:br>
            <a:endParaRPr lang="en-CA" sz="3200" dirty="0">
              <a:solidFill>
                <a:schemeClr val="tx2"/>
              </a:solidFill>
              <a:latin typeface="+mj-lt"/>
            </a:endParaRPr>
          </a:p>
          <a:p>
            <a:pPr eaLnBrk="1" hangingPunct="1"/>
            <a:endParaRPr lang="en-CA" sz="3200" dirty="0">
              <a:solidFill>
                <a:schemeClr val="tx2"/>
              </a:solidFill>
              <a:latin typeface="+mj-lt"/>
            </a:endParaRPr>
          </a:p>
          <a:p>
            <a:pPr>
              <a:buClr>
                <a:srgbClr val="0070C0"/>
              </a:buClr>
              <a:buSzPct val="150000"/>
            </a:pPr>
            <a:endParaRPr lang="en-CA" sz="1000" dirty="0">
              <a:solidFill>
                <a:schemeClr val="tx2"/>
              </a:solidFill>
              <a:latin typeface="+mj-lt"/>
            </a:endParaRPr>
          </a:p>
        </p:txBody>
      </p:sp>
      <p:sp>
        <p:nvSpPr>
          <p:cNvPr id="8" name="TextBox 6"/>
          <p:cNvSpPr txBox="1"/>
          <p:nvPr/>
        </p:nvSpPr>
        <p:spPr>
          <a:xfrm>
            <a:off x="5174456" y="1775028"/>
            <a:ext cx="3632087" cy="2862322"/>
          </a:xfrm>
          <a:prstGeom prst="rect">
            <a:avLst/>
          </a:prstGeom>
          <a:noFill/>
        </p:spPr>
        <p:txBody>
          <a:bodyPr wrap="square">
            <a:spAutoFit/>
          </a:bodyPr>
          <a:lstStyle/>
          <a:p>
            <a:pPr marL="342900" lvl="8" indent="-342900">
              <a:buClr>
                <a:srgbClr val="3366CC"/>
              </a:buClr>
              <a:buSzPct val="150000"/>
              <a:buFont typeface="Courier New" panose="02070309020205020404" pitchFamily="49" charset="0"/>
              <a:buChar char="o"/>
              <a:defRPr/>
            </a:pPr>
            <a:r>
              <a:rPr lang="en-US" sz="2000" dirty="0" smtClean="0">
                <a:solidFill>
                  <a:schemeClr val="tx2"/>
                </a:solidFill>
              </a:rPr>
              <a:t>Typical choice for underwater transmission is acoustic </a:t>
            </a:r>
            <a:r>
              <a:rPr lang="en-US" sz="2000" dirty="0" smtClean="0">
                <a:solidFill>
                  <a:schemeClr val="tx2"/>
                </a:solidFill>
                <a:sym typeface="Wingdings" panose="05000000000000000000" pitchFamily="2" charset="2"/>
              </a:rPr>
              <a:t> kbps @ km’s </a:t>
            </a:r>
            <a:endParaRPr lang="en-US" sz="2000" dirty="0" smtClean="0">
              <a:solidFill>
                <a:schemeClr val="tx2"/>
              </a:solidFill>
            </a:endParaRPr>
          </a:p>
          <a:p>
            <a:pPr marL="342900" lvl="8" indent="-342900">
              <a:buClr>
                <a:srgbClr val="3366CC"/>
              </a:buClr>
              <a:buSzPct val="150000"/>
              <a:buFont typeface="Courier New" panose="02070309020205020404" pitchFamily="49" charset="0"/>
              <a:buChar char="o"/>
              <a:defRPr/>
            </a:pPr>
            <a:endParaRPr lang="en-US" sz="2000" dirty="0" smtClean="0">
              <a:solidFill>
                <a:schemeClr val="tx2"/>
              </a:solidFill>
            </a:endParaRPr>
          </a:p>
          <a:p>
            <a:pPr marL="342900" lvl="8" indent="-342900">
              <a:buClr>
                <a:srgbClr val="3366CC"/>
              </a:buClr>
              <a:buSzPct val="150000"/>
              <a:buFont typeface="Courier New" panose="02070309020205020404" pitchFamily="49" charset="0"/>
              <a:buChar char="o"/>
              <a:defRPr/>
            </a:pPr>
            <a:r>
              <a:rPr lang="en-US" sz="2000" dirty="0" smtClean="0">
                <a:solidFill>
                  <a:schemeClr val="tx2"/>
                </a:solidFill>
              </a:rPr>
              <a:t>Complimentary </a:t>
            </a:r>
            <a:r>
              <a:rPr lang="en-US" sz="2000" dirty="0">
                <a:solidFill>
                  <a:schemeClr val="tx2"/>
                </a:solidFill>
              </a:rPr>
              <a:t>to </a:t>
            </a:r>
            <a:r>
              <a:rPr lang="en-US" sz="2000" dirty="0">
                <a:solidFill>
                  <a:srgbClr val="0070C0"/>
                </a:solidFill>
              </a:rPr>
              <a:t>long range underwater acoustic </a:t>
            </a:r>
            <a:r>
              <a:rPr lang="en-US" sz="2000" dirty="0" smtClean="0">
                <a:solidFill>
                  <a:srgbClr val="0070C0"/>
                </a:solidFill>
              </a:rPr>
              <a:t>systems</a:t>
            </a:r>
          </a:p>
          <a:p>
            <a:pPr marL="0" lvl="8">
              <a:buClr>
                <a:srgbClr val="3366CC"/>
              </a:buClr>
              <a:buSzPct val="150000"/>
              <a:defRPr/>
            </a:pPr>
            <a:endParaRPr lang="en-US" sz="2000" dirty="0" smtClean="0">
              <a:solidFill>
                <a:schemeClr val="tx2"/>
              </a:solidFill>
            </a:endParaRPr>
          </a:p>
          <a:p>
            <a:pPr marL="342900" lvl="8" indent="-342900">
              <a:buClr>
                <a:srgbClr val="3366CC"/>
              </a:buClr>
              <a:buSzPct val="150000"/>
              <a:buFont typeface="Courier New" panose="02070309020205020404" pitchFamily="49" charset="0"/>
              <a:buChar char="o"/>
              <a:defRPr/>
            </a:pPr>
            <a:r>
              <a:rPr lang="en-US" sz="2000" dirty="0" smtClean="0">
                <a:solidFill>
                  <a:schemeClr val="tx2"/>
                </a:solidFill>
              </a:rPr>
              <a:t>Visible </a:t>
            </a:r>
            <a:r>
              <a:rPr lang="en-US" sz="2000" dirty="0">
                <a:solidFill>
                  <a:schemeClr val="tx2"/>
                </a:solidFill>
              </a:rPr>
              <a:t>light band  </a:t>
            </a:r>
            <a:r>
              <a:rPr lang="en-US" sz="2000" dirty="0" smtClean="0">
                <a:solidFill>
                  <a:schemeClr val="tx2"/>
                </a:solidFill>
              </a:rPr>
              <a:t>(</a:t>
            </a:r>
            <a:r>
              <a:rPr lang="en-US" sz="2000" dirty="0">
                <a:solidFill>
                  <a:schemeClr val="tx2"/>
                </a:solidFill>
              </a:rPr>
              <a:t>380 nm - 760 nm) </a:t>
            </a:r>
            <a:r>
              <a:rPr lang="en-US" sz="2000" dirty="0" smtClean="0">
                <a:solidFill>
                  <a:schemeClr val="tx2"/>
                </a:solidFill>
              </a:rPr>
              <a:t>useful for short links </a:t>
            </a:r>
            <a:endParaRPr lang="en-US" sz="2000" dirty="0">
              <a:solidFill>
                <a:schemeClr val="tx2"/>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1676400"/>
            <a:ext cx="4847092" cy="4099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93750" y="5892776"/>
            <a:ext cx="4058669" cy="646331"/>
          </a:xfrm>
          <a:prstGeom prst="rect">
            <a:avLst/>
          </a:prstGeom>
          <a:noFill/>
        </p:spPr>
        <p:txBody>
          <a:bodyPr wrap="square">
            <a:spAutoFit/>
          </a:bodyPr>
          <a:lstStyle/>
          <a:p>
            <a:pPr marL="0" lvl="8" algn="ctr">
              <a:buClr>
                <a:srgbClr val="3366CC"/>
              </a:buClr>
              <a:buSzPct val="150000"/>
              <a:defRPr/>
            </a:pPr>
            <a:r>
              <a:rPr lang="en-US" b="1" dirty="0" smtClean="0">
                <a:solidFill>
                  <a:schemeClr val="tx2"/>
                </a:solidFill>
              </a:rPr>
              <a:t>Envisioned hybrid acoustic/optical underwater sensor network</a:t>
            </a:r>
            <a:endParaRPr lang="en-US" b="1" dirty="0">
              <a:solidFill>
                <a:schemeClr val="tx2"/>
              </a:solidFill>
            </a:endParaRPr>
          </a:p>
        </p:txBody>
      </p:sp>
    </p:spTree>
    <p:extLst>
      <p:ext uri="{BB962C8B-B14F-4D97-AF65-F5344CB8AC3E}">
        <p14:creationId xmlns:p14="http://schemas.microsoft.com/office/powerpoint/2010/main" val="1073463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7" y="2884651"/>
            <a:ext cx="5529263" cy="3135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13</a:t>
            </a:fld>
            <a:endParaRPr lang="en-GB" altLang="en-US"/>
          </a:p>
        </p:txBody>
      </p:sp>
      <p:sp>
        <p:nvSpPr>
          <p:cNvPr id="7" name="Rectangle 2"/>
          <p:cNvSpPr txBox="1">
            <a:spLocks noChangeArrowheads="1"/>
          </p:cNvSpPr>
          <p:nvPr/>
        </p:nvSpPr>
        <p:spPr>
          <a:xfrm>
            <a:off x="685800" y="609600"/>
            <a:ext cx="7016750"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Optical Wireless VANET</a:t>
            </a:r>
          </a:p>
          <a:p>
            <a:pPr eaLnBrk="1" hangingPunct="1">
              <a:defRPr/>
            </a:pPr>
            <a:endParaRPr lang="en-US" b="1" dirty="0">
              <a:solidFill>
                <a:srgbClr val="0070C0"/>
              </a:solidFill>
            </a:endParaRPr>
          </a:p>
          <a:p>
            <a:pPr eaLnBrk="1" hangingPunct="1">
              <a:defRPr/>
            </a:pPr>
            <a:endParaRPr lang="en-US" b="1" dirty="0" smtClean="0">
              <a:solidFill>
                <a:srgbClr val="0070C0"/>
              </a:solidFill>
            </a:endParaRPr>
          </a:p>
          <a:p>
            <a:pPr eaLnBrk="1" hangingPunct="1">
              <a:defRPr/>
            </a:pPr>
            <a:endParaRPr lang="en-US" sz="2000" b="1" dirty="0">
              <a:solidFill>
                <a:srgbClr val="0070C0"/>
              </a:solidFill>
              <a:effectLst>
                <a:outerShdw blurRad="38100" dist="38100" dir="2700000" algn="tl">
                  <a:srgbClr val="000000">
                    <a:alpha val="43137"/>
                  </a:srgbClr>
                </a:outerShdw>
              </a:effectLst>
            </a:endParaRPr>
          </a:p>
          <a:p>
            <a:pPr eaLnBrk="1" hangingPunct="1">
              <a:defRPr/>
            </a:pPr>
            <a:endParaRPr lang="en-US" sz="2000" b="1" dirty="0" smtClean="0">
              <a:solidFill>
                <a:srgbClr val="0070C0"/>
              </a:solidFill>
              <a:effectLst>
                <a:outerShdw blurRad="38100" dist="38100" dir="2700000" algn="tl">
                  <a:srgbClr val="000000">
                    <a:alpha val="43137"/>
                  </a:srgbClr>
                </a:outerShdw>
              </a:effectLst>
            </a:endParaRPr>
          </a:p>
          <a:p>
            <a:pPr eaLnBrk="1" hangingPunct="1">
              <a:defRPr/>
            </a:pP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endParaRPr lang="en-CA" sz="3200" dirty="0" smtClean="0"/>
          </a:p>
          <a:p>
            <a:pPr eaLnBrk="1" hangingPunct="1">
              <a:defRPr/>
            </a:pPr>
            <a:endParaRPr lang="en-CA" sz="3200" dirty="0" smtClean="0"/>
          </a:p>
          <a:p>
            <a:pPr eaLnBrk="1" hangingPunct="1">
              <a:defRPr/>
            </a:pPr>
            <a:endParaRPr lang="en-CA" sz="3200" dirty="0"/>
          </a:p>
          <a:p>
            <a:pPr eaLnBrk="1" hangingPunct="1">
              <a:defRPr/>
            </a:pP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32" name="Rectangle 35"/>
          <p:cNvSpPr/>
          <p:nvPr/>
        </p:nvSpPr>
        <p:spPr>
          <a:xfrm>
            <a:off x="299244" y="1738695"/>
            <a:ext cx="6406112" cy="1015663"/>
          </a:xfrm>
          <a:prstGeom prst="rect">
            <a:avLst/>
          </a:prstGeom>
        </p:spPr>
        <p:txBody>
          <a:bodyPr wrap="square">
            <a:spAutoFit/>
          </a:bodyPr>
          <a:lstStyle/>
          <a:p>
            <a:pPr marL="342900" indent="-342900" algn="just">
              <a:lnSpc>
                <a:spcPts val="2400"/>
              </a:lnSpc>
              <a:buClr>
                <a:schemeClr val="tx2">
                  <a:lumMod val="60000"/>
                  <a:lumOff val="40000"/>
                </a:schemeClr>
              </a:buClr>
              <a:buSzPct val="150000"/>
              <a:buFont typeface="Courier New" panose="02070309020205020404" pitchFamily="49" charset="0"/>
              <a:buChar char="o"/>
            </a:pPr>
            <a:r>
              <a:rPr lang="en-US" sz="2000" dirty="0" smtClean="0">
                <a:solidFill>
                  <a:srgbClr val="000000"/>
                </a:solidFill>
                <a:cs typeface="Times New Roman" pitchFamily="18" charset="0"/>
              </a:rPr>
              <a:t>Vehicle-to-vehicle communication (V2V)</a:t>
            </a:r>
          </a:p>
          <a:p>
            <a:pPr algn="just">
              <a:lnSpc>
                <a:spcPts val="2400"/>
              </a:lnSpc>
              <a:buClr>
                <a:schemeClr val="tx2">
                  <a:lumMod val="60000"/>
                  <a:lumOff val="40000"/>
                </a:schemeClr>
              </a:buClr>
              <a:buSzPct val="150000"/>
            </a:pPr>
            <a:endParaRPr lang="en-US" sz="2000" dirty="0" smtClean="0">
              <a:solidFill>
                <a:srgbClr val="000000"/>
              </a:solidFill>
              <a:cs typeface="Times New Roman" pitchFamily="18" charset="0"/>
            </a:endParaRPr>
          </a:p>
          <a:p>
            <a:pPr marL="342900" indent="-342900" algn="just">
              <a:lnSpc>
                <a:spcPts val="2400"/>
              </a:lnSpc>
              <a:buClr>
                <a:schemeClr val="tx2">
                  <a:lumMod val="60000"/>
                  <a:lumOff val="40000"/>
                </a:schemeClr>
              </a:buClr>
              <a:buSzPct val="150000"/>
              <a:buFont typeface="Courier New" panose="02070309020205020404" pitchFamily="49" charset="0"/>
              <a:buChar char="o"/>
            </a:pPr>
            <a:r>
              <a:rPr lang="en-US" sz="2000" dirty="0" smtClean="0">
                <a:solidFill>
                  <a:srgbClr val="000000"/>
                </a:solidFill>
                <a:cs typeface="Times New Roman" pitchFamily="18" charset="0"/>
              </a:rPr>
              <a:t>Vehicle-to-infrastructure communication (V2I</a:t>
            </a:r>
            <a:r>
              <a:rPr lang="en-US" sz="2000" dirty="0" smtClean="0">
                <a:cs typeface="Times New Roman" pitchFamily="18" charset="0"/>
              </a:rPr>
              <a:t>)</a:t>
            </a:r>
          </a:p>
        </p:txBody>
      </p:sp>
      <p:pic>
        <p:nvPicPr>
          <p:cNvPr id="33"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862" y="1447800"/>
            <a:ext cx="24765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8157" y="2024827"/>
            <a:ext cx="1028242" cy="1713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827772"/>
            <a:ext cx="3505444" cy="226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8169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14</a:t>
            </a:fld>
            <a:endParaRPr lang="en-GB" altLang="en-US"/>
          </a:p>
        </p:txBody>
      </p:sp>
      <p:pic>
        <p:nvPicPr>
          <p:cNvPr id="7" name="Picture 8" descr="DSC069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560142"/>
            <a:ext cx="506571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p:nvPr/>
        </p:nvSpPr>
        <p:spPr>
          <a:xfrm>
            <a:off x="5449888" y="1568079"/>
            <a:ext cx="3230562" cy="1938992"/>
          </a:xfrm>
          <a:prstGeom prst="rect">
            <a:avLst/>
          </a:prstGeom>
        </p:spPr>
        <p:txBody>
          <a:bodyPr>
            <a:spAutoFit/>
          </a:bodyPr>
          <a:lstStyle/>
          <a:p>
            <a:pPr marL="800100" lvl="1" indent="-342900">
              <a:buClr>
                <a:srgbClr val="3366CC"/>
              </a:buClr>
              <a:buSzPct val="150000"/>
              <a:buFont typeface="Courier New" pitchFamily="49" charset="0"/>
              <a:buChar char="o"/>
              <a:defRPr/>
            </a:pPr>
            <a:r>
              <a:rPr lang="en-CA" sz="2000" dirty="0">
                <a:solidFill>
                  <a:schemeClr val="tx2"/>
                </a:solidFill>
              </a:rPr>
              <a:t>Aircraft-to-aircraft</a:t>
            </a:r>
          </a:p>
          <a:p>
            <a:pPr marL="800100" lvl="1" indent="-342900">
              <a:buClr>
                <a:srgbClr val="3366CC"/>
              </a:buClr>
              <a:buSzPct val="150000"/>
              <a:buFont typeface="Courier New" pitchFamily="49" charset="0"/>
              <a:buChar char="o"/>
              <a:defRPr/>
            </a:pPr>
            <a:r>
              <a:rPr lang="en-CA" sz="2000" dirty="0">
                <a:solidFill>
                  <a:schemeClr val="tx2"/>
                </a:solidFill>
              </a:rPr>
              <a:t>Aircraft-to-ground</a:t>
            </a:r>
          </a:p>
          <a:p>
            <a:pPr marL="800100" lvl="1" indent="-342900">
              <a:buClr>
                <a:srgbClr val="3366CC"/>
              </a:buClr>
              <a:buSzPct val="150000"/>
              <a:buFont typeface="Courier New" pitchFamily="49" charset="0"/>
              <a:buChar char="o"/>
              <a:defRPr/>
            </a:pPr>
            <a:r>
              <a:rPr lang="en-CA" sz="2000" dirty="0">
                <a:solidFill>
                  <a:schemeClr val="tx2"/>
                </a:solidFill>
              </a:rPr>
              <a:t>Aircraft-to-satellite</a:t>
            </a:r>
          </a:p>
          <a:p>
            <a:pPr marL="800100" lvl="1" indent="-342900">
              <a:buClr>
                <a:srgbClr val="3366CC"/>
              </a:buClr>
              <a:buSzPct val="150000"/>
              <a:buFont typeface="Courier New" pitchFamily="49" charset="0"/>
              <a:buChar char="o"/>
              <a:defRPr/>
            </a:pPr>
            <a:r>
              <a:rPr lang="en-CA" sz="2000" dirty="0" smtClean="0">
                <a:solidFill>
                  <a:schemeClr val="tx2"/>
                </a:solidFill>
              </a:rPr>
              <a:t>Aircraft-to-HAP</a:t>
            </a:r>
          </a:p>
          <a:p>
            <a:pPr marL="800100" lvl="1" indent="-342900">
              <a:buClr>
                <a:srgbClr val="3366CC"/>
              </a:buClr>
              <a:buSzPct val="150000"/>
              <a:buFont typeface="Courier New" pitchFamily="49" charset="0"/>
              <a:buChar char="o"/>
              <a:defRPr/>
            </a:pPr>
            <a:r>
              <a:rPr lang="en-CA" sz="2000" dirty="0" smtClean="0">
                <a:solidFill>
                  <a:schemeClr val="tx2"/>
                </a:solidFill>
              </a:rPr>
              <a:t>Drones</a:t>
            </a:r>
            <a:endParaRPr lang="en-CA" sz="2000" dirty="0">
              <a:solidFill>
                <a:schemeClr val="tx2"/>
              </a:solidFill>
            </a:endParaRPr>
          </a:p>
          <a:p>
            <a:pPr lvl="1">
              <a:buClr>
                <a:srgbClr val="3366CC"/>
              </a:buClr>
              <a:buSzPct val="150000"/>
              <a:defRPr/>
            </a:pPr>
            <a:endParaRPr lang="en-CA" sz="2000" dirty="0">
              <a:solidFill>
                <a:schemeClr val="tx2"/>
              </a:solidFill>
            </a:endParaRPr>
          </a:p>
        </p:txBody>
      </p:sp>
      <p:sp>
        <p:nvSpPr>
          <p:cNvPr id="9" name="Rectangle 2"/>
          <p:cNvSpPr txBox="1">
            <a:spLocks noChangeArrowheads="1"/>
          </p:cNvSpPr>
          <p:nvPr/>
        </p:nvSpPr>
        <p:spPr>
          <a:xfrm>
            <a:off x="685800" y="617538"/>
            <a:ext cx="7278688"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a:solidFill>
                  <a:srgbClr val="0070C0"/>
                </a:solidFill>
              </a:rPr>
              <a:t>Optical Wireless </a:t>
            </a:r>
            <a:r>
              <a:rPr lang="en-US" b="1" dirty="0" smtClean="0">
                <a:solidFill>
                  <a:srgbClr val="0070C0"/>
                </a:solidFill>
              </a:rPr>
              <a:t>for Airborne</a:t>
            </a:r>
            <a:r>
              <a:rPr lang="en-CA" sz="3200" dirty="0" smtClean="0"/>
              <a:t/>
            </a:r>
            <a:br>
              <a:rPr lang="en-CA" sz="3200" dirty="0" smtClean="0"/>
            </a:br>
            <a:endParaRPr lang="en-CA" sz="3200" dirty="0" smtClean="0"/>
          </a:p>
          <a:p>
            <a:pPr eaLnBrk="1" hangingPunct="1">
              <a:defRPr/>
            </a:pPr>
            <a:endParaRPr lang="en-CA" sz="3200" dirty="0" smtClean="0"/>
          </a:p>
          <a:p>
            <a:pPr>
              <a:buClr>
                <a:srgbClr val="0070C0"/>
              </a:buClr>
              <a:buSzPct val="150000"/>
              <a:defRPr/>
            </a:pPr>
            <a:endParaRPr lang="en-CA" sz="1000" dirty="0">
              <a:cs typeface="Arial" charset="0"/>
            </a:endParaRPr>
          </a:p>
        </p:txBody>
      </p:sp>
      <p:pic>
        <p:nvPicPr>
          <p:cNvPr id="10" name="Grafik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9538" y="3479429"/>
            <a:ext cx="373538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p:nvSpPr>
        <p:spPr bwMode="auto">
          <a:xfrm>
            <a:off x="6588919" y="5522766"/>
            <a:ext cx="2751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dirty="0">
                <a:solidFill>
                  <a:schemeClr val="bg1"/>
                </a:solidFill>
              </a:rPr>
              <a:t>Corner Cube </a:t>
            </a:r>
            <a:r>
              <a:rPr lang="de-DE" altLang="en-US" dirty="0" err="1">
                <a:solidFill>
                  <a:schemeClr val="bg1"/>
                </a:solidFill>
              </a:rPr>
              <a:t>reflector</a:t>
            </a:r>
            <a:r>
              <a:rPr lang="de-DE" altLang="en-US" dirty="0">
                <a:solidFill>
                  <a:schemeClr val="bg1"/>
                </a:solidFill>
              </a:rPr>
              <a:t>  </a:t>
            </a:r>
            <a:endParaRPr lang="de-DE" altLang="en-US" dirty="0" smtClean="0">
              <a:solidFill>
                <a:schemeClr val="bg1"/>
              </a:solidFill>
            </a:endParaRPr>
          </a:p>
        </p:txBody>
      </p:sp>
      <p:pic>
        <p:nvPicPr>
          <p:cNvPr id="12" name="Picture 8" descr="WAOseewass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864643" y="4962379"/>
            <a:ext cx="1460501"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Gerade Verbindung mit Pfeil 6"/>
          <p:cNvCxnSpPr>
            <a:cxnSpLocks noChangeShapeType="1"/>
          </p:cNvCxnSpPr>
          <p:nvPr/>
        </p:nvCxnSpPr>
        <p:spPr bwMode="auto">
          <a:xfrm flipV="1">
            <a:off x="4419600" y="4962379"/>
            <a:ext cx="2169319" cy="295422"/>
          </a:xfrm>
          <a:prstGeom prst="straightConnector1">
            <a:avLst/>
          </a:prstGeom>
          <a:noFill/>
          <a:ln w="50800" algn="ctr">
            <a:solidFill>
              <a:srgbClr val="FF0000"/>
            </a:solidFill>
            <a:round/>
            <a:headEnd/>
            <a:tailEnd type="arrow" w="med" len="med"/>
          </a:ln>
          <a:effectLst>
            <a:prstShdw prst="shdw17" dist="38100">
              <a:srgbClr val="5F5F5F"/>
            </a:prstShdw>
          </a:effectLst>
          <a:extLst>
            <a:ext uri="{909E8E84-426E-40DD-AFC4-6F175D3DCCD1}">
              <a14:hiddenFill xmlns:a14="http://schemas.microsoft.com/office/drawing/2010/main">
                <a:noFill/>
              </a14:hiddenFill>
            </a:ext>
          </a:extLst>
        </p:spPr>
      </p:cxnSp>
      <p:sp>
        <p:nvSpPr>
          <p:cNvPr id="14" name="Textfeld 9"/>
          <p:cNvSpPr txBox="1">
            <a:spLocks noChangeArrowheads="1"/>
          </p:cNvSpPr>
          <p:nvPr/>
        </p:nvSpPr>
        <p:spPr bwMode="auto">
          <a:xfrm>
            <a:off x="990600" y="5799765"/>
            <a:ext cx="2455863" cy="29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010" tIns="40005" rIns="80010" bIns="40005">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de-DE" altLang="en-US" sz="1400" dirty="0" err="1">
                <a:solidFill>
                  <a:schemeClr val="tx2"/>
                </a:solidFill>
                <a:ea typeface="ＭＳ Ｐゴシック" pitchFamily="34" charset="-128"/>
              </a:rPr>
              <a:t>Ground</a:t>
            </a:r>
            <a:r>
              <a:rPr lang="de-DE" altLang="en-US" sz="1400" dirty="0">
                <a:solidFill>
                  <a:schemeClr val="tx2"/>
                </a:solidFill>
                <a:ea typeface="ＭＳ Ｐゴシック" pitchFamily="34" charset="-128"/>
              </a:rPr>
              <a:t> </a:t>
            </a:r>
            <a:r>
              <a:rPr lang="de-DE" altLang="en-US" sz="1400" dirty="0" err="1">
                <a:solidFill>
                  <a:schemeClr val="tx2"/>
                </a:solidFill>
                <a:ea typeface="ＭＳ Ｐゴシック" pitchFamily="34" charset="-128"/>
              </a:rPr>
              <a:t>station</a:t>
            </a:r>
            <a:r>
              <a:rPr lang="de-DE" altLang="en-US" sz="1400" dirty="0">
                <a:solidFill>
                  <a:schemeClr val="tx2"/>
                </a:solidFill>
                <a:ea typeface="ＭＳ Ｐゴシック" pitchFamily="34" charset="-128"/>
              </a:rPr>
              <a:t> @ 4 km</a:t>
            </a:r>
          </a:p>
        </p:txBody>
      </p:sp>
      <p:cxnSp>
        <p:nvCxnSpPr>
          <p:cNvPr id="18" name="Straight Arrow Connector 3"/>
          <p:cNvCxnSpPr>
            <a:cxnSpLocks noChangeShapeType="1"/>
          </p:cNvCxnSpPr>
          <p:nvPr/>
        </p:nvCxnSpPr>
        <p:spPr bwMode="auto">
          <a:xfrm flipV="1">
            <a:off x="2060918" y="3607969"/>
            <a:ext cx="1016000" cy="733425"/>
          </a:xfrm>
          <a:prstGeom prst="straightConnector1">
            <a:avLst/>
          </a:prstGeom>
          <a:noFill/>
          <a:ln w="95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5"/>
          <p:cNvSpPr txBox="1">
            <a:spLocks noChangeArrowheads="1"/>
          </p:cNvSpPr>
          <p:nvPr/>
        </p:nvSpPr>
        <p:spPr bwMode="auto">
          <a:xfrm>
            <a:off x="1280318" y="4341394"/>
            <a:ext cx="18764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chemeClr val="bg1"/>
                </a:solidFill>
              </a:rPr>
              <a:t>OWC </a:t>
            </a:r>
            <a:r>
              <a:rPr lang="en-US" altLang="en-US" sz="1400" dirty="0">
                <a:solidFill>
                  <a:schemeClr val="bg1"/>
                </a:solidFill>
              </a:rPr>
              <a:t>terminal</a:t>
            </a:r>
            <a:endParaRPr lang="en-US" altLang="en-US" dirty="0">
              <a:solidFill>
                <a:schemeClr val="bg1"/>
              </a:solidFill>
            </a:endParaRPr>
          </a:p>
        </p:txBody>
      </p:sp>
    </p:spTree>
    <p:extLst>
      <p:ext uri="{BB962C8B-B14F-4D97-AF65-F5344CB8AC3E}">
        <p14:creationId xmlns:p14="http://schemas.microsoft.com/office/powerpoint/2010/main" val="2382916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15</a:t>
            </a:fld>
            <a:endParaRPr lang="en-GB" altLang="en-US"/>
          </a:p>
        </p:txBody>
      </p:sp>
      <p:sp>
        <p:nvSpPr>
          <p:cNvPr id="7" name="Rectangle 2"/>
          <p:cNvSpPr txBox="1">
            <a:spLocks noChangeArrowheads="1"/>
          </p:cNvSpPr>
          <p:nvPr/>
        </p:nvSpPr>
        <p:spPr>
          <a:xfrm>
            <a:off x="685800" y="609600"/>
            <a:ext cx="7405688"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Terrestrial Optical Wireless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8" name="Rectangle 2"/>
          <p:cNvSpPr>
            <a:spLocks noChangeArrowheads="1"/>
          </p:cNvSpPr>
          <p:nvPr/>
        </p:nvSpPr>
        <p:spPr bwMode="auto">
          <a:xfrm>
            <a:off x="563563" y="3124200"/>
            <a:ext cx="7878762"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marL="342900" indent="-342900" algn="just" eaLnBrk="0" hangingPunct="0">
              <a:spcAft>
                <a:spcPts val="1000"/>
              </a:spcAft>
              <a:buClr>
                <a:srgbClr val="0070C0"/>
              </a:buClr>
              <a:buSzPct val="150000"/>
              <a:buFont typeface="Courier New" pitchFamily="49" charset="0"/>
              <a:buChar char="o"/>
            </a:pPr>
            <a:r>
              <a:rPr lang="en-US" altLang="en-US" sz="2000" dirty="0">
                <a:solidFill>
                  <a:srgbClr val="000000"/>
                </a:solidFill>
              </a:rPr>
              <a:t>Atmospheric line-of-sight (LOS) infrared </a:t>
            </a:r>
            <a:r>
              <a:rPr lang="en-US" altLang="en-US" sz="2000" dirty="0" smtClean="0">
                <a:solidFill>
                  <a:srgbClr val="000000"/>
                </a:solidFill>
              </a:rPr>
              <a:t>communication using lasers/LEDs, a.k.a. </a:t>
            </a:r>
            <a:r>
              <a:rPr lang="en-CA" altLang="en-US" sz="2000" dirty="0" smtClean="0">
                <a:solidFill>
                  <a:srgbClr val="0070C0"/>
                </a:solidFill>
              </a:rPr>
              <a:t>free-space </a:t>
            </a:r>
            <a:r>
              <a:rPr lang="en-CA" altLang="en-US" sz="2000" dirty="0">
                <a:solidFill>
                  <a:srgbClr val="0070C0"/>
                </a:solidFill>
              </a:rPr>
              <a:t>optical (FSO) </a:t>
            </a:r>
            <a:r>
              <a:rPr lang="en-CA" altLang="en-US" sz="2000" dirty="0">
                <a:solidFill>
                  <a:schemeClr val="tx2"/>
                </a:solidFill>
              </a:rPr>
              <a:t>communications</a:t>
            </a:r>
            <a:endParaRPr lang="en-US" altLang="en-US" sz="2000" dirty="0">
              <a:solidFill>
                <a:srgbClr val="000000"/>
              </a:solidFill>
            </a:endParaRPr>
          </a:p>
          <a:p>
            <a:pPr marL="800100" lvl="1" indent="-342900" algn="just" eaLnBrk="0" hangingPunct="0">
              <a:spcAft>
                <a:spcPts val="1000"/>
              </a:spcAft>
              <a:buClr>
                <a:srgbClr val="0070C0"/>
              </a:buClr>
              <a:buFont typeface="Arial" charset="0"/>
              <a:buChar char="•"/>
            </a:pPr>
            <a:r>
              <a:rPr lang="en-US" altLang="en-US" sz="1600" dirty="0">
                <a:solidFill>
                  <a:schemeClr val="tx2"/>
                </a:solidFill>
              </a:rPr>
              <a:t>metropolitan area network (MAN) extension</a:t>
            </a:r>
          </a:p>
          <a:p>
            <a:pPr marL="800100" lvl="1" indent="-342900" algn="just" eaLnBrk="0" hangingPunct="0">
              <a:spcAft>
                <a:spcPts val="1000"/>
              </a:spcAft>
              <a:buClr>
                <a:srgbClr val="0070C0"/>
              </a:buClr>
              <a:buFont typeface="Arial" charset="0"/>
              <a:buChar char="•"/>
            </a:pPr>
            <a:r>
              <a:rPr lang="en-US" altLang="en-US" sz="1600" dirty="0">
                <a:solidFill>
                  <a:schemeClr val="tx2"/>
                </a:solidFill>
              </a:rPr>
              <a:t>enterprise/campus connectivity</a:t>
            </a:r>
          </a:p>
          <a:p>
            <a:pPr marL="800100" lvl="1" indent="-342900" algn="just" eaLnBrk="0" hangingPunct="0">
              <a:spcAft>
                <a:spcPts val="1000"/>
              </a:spcAft>
              <a:buClr>
                <a:srgbClr val="0070C0"/>
              </a:buClr>
              <a:buFont typeface="Arial" charset="0"/>
              <a:buChar char="•"/>
            </a:pPr>
            <a:r>
              <a:rPr lang="en-US" altLang="en-US" sz="1600" dirty="0">
                <a:solidFill>
                  <a:schemeClr val="tx2"/>
                </a:solidFill>
              </a:rPr>
              <a:t>optical </a:t>
            </a:r>
            <a:r>
              <a:rPr lang="en-US" altLang="en-US" sz="1600" dirty="0" smtClean="0">
                <a:solidFill>
                  <a:schemeClr val="tx2"/>
                </a:solidFill>
              </a:rPr>
              <a:t>fiber </a:t>
            </a:r>
            <a:r>
              <a:rPr lang="en-US" altLang="en-US" sz="1600" dirty="0">
                <a:solidFill>
                  <a:schemeClr val="tx2"/>
                </a:solidFill>
              </a:rPr>
              <a:t>back-up</a:t>
            </a:r>
          </a:p>
          <a:p>
            <a:pPr marL="800100" lvl="1" indent="-342900" algn="just" eaLnBrk="0" hangingPunct="0">
              <a:spcAft>
                <a:spcPts val="1000"/>
              </a:spcAft>
              <a:buClr>
                <a:srgbClr val="0070C0"/>
              </a:buClr>
              <a:buFont typeface="Arial" charset="0"/>
              <a:buChar char="•"/>
            </a:pPr>
            <a:r>
              <a:rPr lang="en-US" altLang="en-US" sz="1600" dirty="0" smtClean="0">
                <a:solidFill>
                  <a:schemeClr val="tx2"/>
                </a:solidFill>
              </a:rPr>
              <a:t>backhaul for small cells and </a:t>
            </a:r>
            <a:r>
              <a:rPr lang="en-US" altLang="en-US" sz="1600" dirty="0">
                <a:solidFill>
                  <a:schemeClr val="tx2"/>
                </a:solidFill>
              </a:rPr>
              <a:t>coverage extension</a:t>
            </a:r>
          </a:p>
          <a:p>
            <a:pPr marL="800100" lvl="1" indent="-342900" algn="just" eaLnBrk="0" hangingPunct="0">
              <a:spcAft>
                <a:spcPts val="1000"/>
              </a:spcAft>
              <a:buClr>
                <a:srgbClr val="0070C0"/>
              </a:buClr>
              <a:buFont typeface="Arial" charset="0"/>
              <a:buChar char="•"/>
            </a:pPr>
            <a:r>
              <a:rPr lang="en-US" altLang="en-US" sz="1600" dirty="0" smtClean="0">
                <a:solidFill>
                  <a:schemeClr val="tx2"/>
                </a:solidFill>
              </a:rPr>
              <a:t>temporary </a:t>
            </a:r>
            <a:r>
              <a:rPr lang="en-US" altLang="en-US" sz="1600" dirty="0">
                <a:solidFill>
                  <a:schemeClr val="tx2"/>
                </a:solidFill>
              </a:rPr>
              <a:t>links for disaster recovery &amp; emergency </a:t>
            </a:r>
            <a:r>
              <a:rPr lang="en-US" altLang="en-US" sz="1600" dirty="0" smtClean="0">
                <a:solidFill>
                  <a:schemeClr val="tx2"/>
                </a:solidFill>
              </a:rPr>
              <a:t>response</a:t>
            </a:r>
          </a:p>
          <a:p>
            <a:pPr marL="800100" lvl="1" indent="-342900" algn="just" eaLnBrk="0" hangingPunct="0">
              <a:spcAft>
                <a:spcPts val="1000"/>
              </a:spcAft>
              <a:buClr>
                <a:srgbClr val="0070C0"/>
              </a:buClr>
              <a:buFont typeface="Arial" charset="0"/>
              <a:buChar char="•"/>
            </a:pPr>
            <a:r>
              <a:rPr lang="en-US" altLang="en-US" sz="1600" dirty="0" smtClean="0">
                <a:solidFill>
                  <a:schemeClr val="tx2"/>
                </a:solidFill>
              </a:rPr>
              <a:t>adaptation to environmental conditions is important </a:t>
            </a:r>
            <a:r>
              <a:rPr lang="en-US" altLang="en-US" sz="1600" dirty="0">
                <a:solidFill>
                  <a:schemeClr val="tx2"/>
                </a:solidFill>
              </a:rPr>
              <a:t>(fog, sunlight</a:t>
            </a:r>
            <a:r>
              <a:rPr lang="en-US" altLang="en-US" sz="1600" dirty="0" smtClean="0">
                <a:solidFill>
                  <a:schemeClr val="tx2"/>
                </a:solidFill>
              </a:rPr>
              <a:t>)</a:t>
            </a:r>
            <a:endParaRPr lang="en-US" altLang="en-US" sz="1600" dirty="0">
              <a:solidFill>
                <a:schemeClr val="tx2"/>
              </a:solidFill>
            </a:endParaRPr>
          </a:p>
        </p:txBody>
      </p:sp>
      <p:grpSp>
        <p:nvGrpSpPr>
          <p:cNvPr id="9" name="Group 6"/>
          <p:cNvGrpSpPr>
            <a:grpSpLocks/>
          </p:cNvGrpSpPr>
          <p:nvPr/>
        </p:nvGrpSpPr>
        <p:grpSpPr bwMode="auto">
          <a:xfrm>
            <a:off x="2616200" y="1666875"/>
            <a:ext cx="4338638" cy="1000125"/>
            <a:chOff x="304800" y="2743200"/>
            <a:chExt cx="8712200" cy="1785937"/>
          </a:xfrm>
        </p:grpSpPr>
        <p:pic>
          <p:nvPicPr>
            <p:cNvPr id="10" name="Picture 4" descr="home_misc copy"/>
            <p:cNvPicPr>
              <a:picLocks noChangeAspect="1" noChangeArrowheads="1"/>
            </p:cNvPicPr>
            <p:nvPr/>
          </p:nvPicPr>
          <p:blipFill>
            <a:blip r:embed="rId2">
              <a:extLst>
                <a:ext uri="{28A0092B-C50C-407E-A947-70E740481C1C}">
                  <a14:useLocalDpi xmlns:a14="http://schemas.microsoft.com/office/drawing/2010/main" val="0"/>
                </a:ext>
              </a:extLst>
            </a:blip>
            <a:srcRect r="15776"/>
            <a:stretch>
              <a:fillRect/>
            </a:stretch>
          </p:blipFill>
          <p:spPr bwMode="auto">
            <a:xfrm>
              <a:off x="304800" y="2743200"/>
              <a:ext cx="7500937" cy="17859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 descr="elliptica_front-Tin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3200400"/>
              <a:ext cx="1625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818244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16</a:t>
            </a:fld>
            <a:endParaRPr lang="en-GB" altLang="en-US"/>
          </a:p>
        </p:txBody>
      </p:sp>
      <p:sp>
        <p:nvSpPr>
          <p:cNvPr id="7" name="Rectangle 2"/>
          <p:cNvSpPr txBox="1">
            <a:spLocks noChangeArrowheads="1"/>
          </p:cNvSpPr>
          <p:nvPr/>
        </p:nvSpPr>
        <p:spPr>
          <a:xfrm>
            <a:off x="67945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Main Requirements</a:t>
            </a: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8" name="Rectangle 1"/>
          <p:cNvSpPr/>
          <p:nvPr/>
        </p:nvSpPr>
        <p:spPr>
          <a:xfrm>
            <a:off x="489620" y="1743075"/>
            <a:ext cx="8436666" cy="4632037"/>
          </a:xfrm>
          <a:prstGeom prst="rect">
            <a:avLst/>
          </a:prstGeom>
        </p:spPr>
        <p:txBody>
          <a:bodyPr wrap="square">
            <a:spAutoFit/>
          </a:bodyPr>
          <a:lstStyle/>
          <a:p>
            <a:pPr>
              <a:defRPr/>
            </a:pPr>
            <a:endParaRPr lang="en-CA" sz="1000" dirty="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High speed: &gt; 1 Gb/s per link</a:t>
            </a:r>
          </a:p>
          <a:p>
            <a:pPr marL="358775" lvl="2" indent="-184150">
              <a:spcBef>
                <a:spcPts val="600"/>
              </a:spcBef>
              <a:buFont typeface="Symbol" pitchFamily="18" charset="2"/>
              <a:buChar char="-"/>
            </a:pPr>
            <a:r>
              <a:rPr lang="en-US" sz="1600" dirty="0" smtClean="0">
                <a:solidFill>
                  <a:prstClr val="black"/>
                </a:solidFill>
              </a:rPr>
              <a:t>Ultra-dense wireless scenarios, </a:t>
            </a:r>
            <a:r>
              <a:rPr lang="en-US" sz="1600" dirty="0" smtClean="0">
                <a:solidFill>
                  <a:prstClr val="black"/>
                </a:solidFill>
                <a:sym typeface="Wingdings" pitchFamily="2" charset="2"/>
              </a:rPr>
              <a:t>Short- to medium range (1 m diffuse to100 m directed)</a:t>
            </a:r>
            <a:endParaRPr lang="en-US" sz="1600" dirty="0" smtClean="0">
              <a:solidFill>
                <a:prstClr val="black"/>
              </a:solidFill>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Mobility and adaptation to the channel</a:t>
            </a:r>
          </a:p>
          <a:p>
            <a:pPr marL="358775" lvl="2" indent="-184150">
              <a:spcBef>
                <a:spcPts val="600"/>
              </a:spcBef>
              <a:buFont typeface="Symbol" pitchFamily="18" charset="2"/>
              <a:buChar char="-"/>
            </a:pPr>
            <a:r>
              <a:rPr lang="en-US" sz="1600" dirty="0">
                <a:solidFill>
                  <a:prstClr val="black"/>
                </a:solidFill>
                <a:sym typeface="Wingdings" pitchFamily="2" charset="2"/>
              </a:rPr>
              <a:t>Seamless mobility support for heterogeneous wireless </a:t>
            </a:r>
            <a:r>
              <a:rPr lang="en-US" sz="1600" dirty="0" smtClean="0">
                <a:solidFill>
                  <a:prstClr val="black"/>
                </a:solidFill>
                <a:sym typeface="Wingdings" pitchFamily="2" charset="2"/>
              </a:rPr>
              <a:t>environments</a:t>
            </a: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Robustness: &lt; 0.1 % outage in coverage area</a:t>
            </a:r>
          </a:p>
          <a:p>
            <a:pPr marL="358775" lvl="2" indent="-184150">
              <a:spcBef>
                <a:spcPts val="600"/>
              </a:spcBef>
              <a:buFont typeface="Symbol" pitchFamily="18" charset="2"/>
              <a:buChar char="-"/>
            </a:pPr>
            <a:r>
              <a:rPr lang="en-US" sz="1600" dirty="0" smtClean="0">
                <a:solidFill>
                  <a:prstClr val="black"/>
                </a:solidFill>
                <a:sym typeface="Wingdings" pitchFamily="2" charset="2"/>
              </a:rPr>
              <a:t>Multipoint multiuser support  low latency, horizontal and vertical handover to Wi-Fi</a:t>
            </a:r>
            <a:endParaRPr lang="en-US" sz="2000" dirty="0" smtClean="0">
              <a:solidFill>
                <a:schemeClr val="tx2"/>
              </a:solidFill>
              <a:latin typeface="+mn-lt"/>
              <a:cs typeface="+mn-cs"/>
            </a:endParaRP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Low latency: &lt; 1ms</a:t>
            </a:r>
          </a:p>
          <a:p>
            <a:pPr marL="358775" lvl="2" indent="-184150">
              <a:spcBef>
                <a:spcPts val="600"/>
              </a:spcBef>
              <a:buFont typeface="Symbol" pitchFamily="18" charset="2"/>
              <a:buChar char="-"/>
            </a:pPr>
            <a:r>
              <a:rPr lang="en-US" sz="1600" dirty="0" smtClean="0">
                <a:solidFill>
                  <a:prstClr val="black"/>
                </a:solidFill>
              </a:rPr>
              <a:t>Short response times for the Industrial Internet</a:t>
            </a:r>
          </a:p>
          <a:p>
            <a:pPr marL="342900" indent="-342900">
              <a:spcBef>
                <a:spcPts val="600"/>
              </a:spcBef>
              <a:buClr>
                <a:srgbClr val="0070C0"/>
              </a:buClr>
              <a:buSzPct val="150000"/>
              <a:buFont typeface="Courier New" pitchFamily="49" charset="0"/>
              <a:buChar char="o"/>
              <a:defRPr/>
            </a:pPr>
            <a:r>
              <a:rPr lang="en-US" sz="2000" dirty="0" smtClean="0">
                <a:solidFill>
                  <a:schemeClr val="tx2"/>
                </a:solidFill>
                <a:latin typeface="+mn-lt"/>
                <a:cs typeface="+mn-cs"/>
              </a:rPr>
              <a:t>Precise positioning: &lt; 10 cm</a:t>
            </a:r>
            <a:endParaRPr lang="en-US" sz="2000" dirty="0">
              <a:solidFill>
                <a:schemeClr val="tx2"/>
              </a:solidFill>
              <a:latin typeface="+mn-lt"/>
              <a:cs typeface="+mn-cs"/>
            </a:endParaRPr>
          </a:p>
          <a:p>
            <a:pPr marL="358775" lvl="2" indent="-184150">
              <a:spcBef>
                <a:spcPts val="600"/>
              </a:spcBef>
              <a:buFont typeface="Symbol" pitchFamily="18" charset="2"/>
              <a:buChar char="-"/>
            </a:pPr>
            <a:r>
              <a:rPr lang="en-US" sz="1600" dirty="0" smtClean="0">
                <a:solidFill>
                  <a:prstClr val="black"/>
                </a:solidFill>
              </a:rPr>
              <a:t>Enhanced security support: Wireless data only near the user location</a:t>
            </a:r>
            <a:endParaRPr lang="en-US" sz="2000" dirty="0" smtClean="0">
              <a:solidFill>
                <a:schemeClr val="tx2"/>
              </a:solidFill>
              <a:latin typeface="+mn-lt"/>
              <a:cs typeface="+mn-cs"/>
            </a:endParaRPr>
          </a:p>
          <a:p>
            <a:pPr marL="342900" indent="-342900">
              <a:buClr>
                <a:srgbClr val="0070C0"/>
              </a:buClr>
              <a:buSzPct val="150000"/>
              <a:buFont typeface="Courier New" pitchFamily="49" charset="0"/>
              <a:buChar char="o"/>
              <a:defRPr/>
            </a:pPr>
            <a:endParaRPr lang="en-US" sz="2000" dirty="0">
              <a:solidFill>
                <a:schemeClr val="tx2"/>
              </a:solidFill>
              <a:latin typeface="+mn-lt"/>
              <a:cs typeface="+mn-cs"/>
            </a:endParaRPr>
          </a:p>
          <a:p>
            <a:pPr marL="342900" indent="-342900">
              <a:buClr>
                <a:srgbClr val="0070C0"/>
              </a:buClr>
              <a:buSzPct val="150000"/>
              <a:buFont typeface="Courier New" pitchFamily="49" charset="0"/>
              <a:buChar char="o"/>
              <a:defRPr/>
            </a:pPr>
            <a:endParaRPr lang="en-US" sz="1000" dirty="0">
              <a:solidFill>
                <a:schemeClr val="tx2"/>
              </a:solidFill>
              <a:latin typeface="Arial" charset="0"/>
              <a:cs typeface="Arial" charset="0"/>
            </a:endParaRPr>
          </a:p>
          <a:p>
            <a:pPr>
              <a:buClr>
                <a:srgbClr val="0070C0"/>
              </a:buClr>
              <a:buSzPct val="150000"/>
              <a:defRPr/>
            </a:pPr>
            <a:endParaRPr lang="en-CA" sz="1000" dirty="0">
              <a:solidFill>
                <a:schemeClr val="tx2"/>
              </a:solidFill>
              <a:latin typeface="+mn-lt"/>
            </a:endParaRPr>
          </a:p>
          <a:p>
            <a:pPr algn="ctr">
              <a:defRPr/>
            </a:pPr>
            <a:endParaRPr lang="en-CA" dirty="0">
              <a:latin typeface="Arial" charset="0"/>
              <a:cs typeface="+mn-cs"/>
            </a:endParaRPr>
          </a:p>
        </p:txBody>
      </p:sp>
    </p:spTree>
    <p:extLst>
      <p:ext uri="{BB962C8B-B14F-4D97-AF65-F5344CB8AC3E}">
        <p14:creationId xmlns:p14="http://schemas.microsoft.com/office/powerpoint/2010/main" val="3877356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17</a:t>
            </a:fld>
            <a:endParaRPr lang="en-GB" altLang="en-US"/>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383" y="2096852"/>
            <a:ext cx="4194699" cy="262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4931230" y="2014478"/>
            <a:ext cx="4033384" cy="2862322"/>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2000" dirty="0" smtClean="0">
                <a:solidFill>
                  <a:srgbClr val="262626"/>
                </a:solidFill>
                <a:ea typeface="Tahoma"/>
                <a:cs typeface="Arial" charset="0"/>
              </a:rPr>
              <a:t>Focus will be on short range</a:t>
            </a:r>
          </a:p>
          <a:p>
            <a:pPr marL="287338" lvl="1" indent="-287338" eaLnBrk="0" hangingPunct="0">
              <a:spcBef>
                <a:spcPct val="50000"/>
              </a:spcBef>
              <a:buClr>
                <a:srgbClr val="00B3DF"/>
              </a:buClr>
              <a:buSzPct val="80000"/>
              <a:buFont typeface="Wingdings" pitchFamily="2" charset="2"/>
              <a:buChar char=""/>
              <a:defRPr/>
            </a:pPr>
            <a:r>
              <a:rPr lang="en-US" sz="2000" dirty="0" smtClean="0">
                <a:solidFill>
                  <a:srgbClr val="262626"/>
                </a:solidFill>
                <a:ea typeface="Tahoma"/>
                <a:cs typeface="Arial" charset="0"/>
              </a:rPr>
              <a:t>Using infrared (IR) and visible light communications (VLC)</a:t>
            </a:r>
          </a:p>
          <a:p>
            <a:pPr marL="287338" lvl="1" indent="-287338" eaLnBrk="0" hangingPunct="0">
              <a:spcBef>
                <a:spcPct val="50000"/>
              </a:spcBef>
              <a:buClr>
                <a:srgbClr val="00B3DF"/>
              </a:buClr>
              <a:buSzPct val="80000"/>
              <a:buFont typeface="Wingdings" pitchFamily="2" charset="2"/>
              <a:buChar char=""/>
              <a:defRPr/>
            </a:pPr>
            <a:r>
              <a:rPr lang="en-US" sz="2000" dirty="0" smtClean="0">
                <a:solidFill>
                  <a:srgbClr val="262626"/>
                </a:solidFill>
                <a:ea typeface="Tahoma"/>
                <a:cs typeface="Arial" charset="0"/>
              </a:rPr>
              <a:t>Optical personal small cells</a:t>
            </a:r>
          </a:p>
          <a:p>
            <a:pPr marL="287338" lvl="1" indent="-287338" eaLnBrk="0" hangingPunct="0">
              <a:spcBef>
                <a:spcPct val="50000"/>
              </a:spcBef>
              <a:buClr>
                <a:srgbClr val="00B3DF"/>
              </a:buClr>
              <a:buSzPct val="80000"/>
              <a:buFont typeface="Wingdings" pitchFamily="2" charset="2"/>
              <a:buChar char=""/>
              <a:defRPr/>
            </a:pPr>
            <a:r>
              <a:rPr lang="de-DE" sz="2000" dirty="0" smtClean="0">
                <a:solidFill>
                  <a:srgbClr val="262626"/>
                </a:solidFill>
                <a:ea typeface="Tahoma"/>
                <a:cs typeface="Arial" charset="0"/>
              </a:rPr>
              <a:t>10 </a:t>
            </a:r>
            <a:r>
              <a:rPr lang="de-DE" sz="2000" dirty="0" err="1">
                <a:solidFill>
                  <a:srgbClr val="262626"/>
                </a:solidFill>
                <a:ea typeface="Tahoma"/>
                <a:cs typeface="Arial" charset="0"/>
              </a:rPr>
              <a:t>Mbit</a:t>
            </a:r>
            <a:r>
              <a:rPr lang="de-DE" sz="2000" dirty="0">
                <a:solidFill>
                  <a:srgbClr val="262626"/>
                </a:solidFill>
                <a:ea typeface="Tahoma"/>
                <a:cs typeface="Arial" charset="0"/>
              </a:rPr>
              <a:t>/s … </a:t>
            </a:r>
            <a:r>
              <a:rPr lang="de-DE" sz="2000" dirty="0" err="1">
                <a:solidFill>
                  <a:srgbClr val="262626"/>
                </a:solidFill>
                <a:ea typeface="Tahoma"/>
                <a:cs typeface="Arial" charset="0"/>
              </a:rPr>
              <a:t>few</a:t>
            </a:r>
            <a:r>
              <a:rPr lang="de-DE" sz="2000" dirty="0">
                <a:solidFill>
                  <a:srgbClr val="262626"/>
                </a:solidFill>
                <a:ea typeface="Tahoma"/>
                <a:cs typeface="Arial" charset="0"/>
              </a:rPr>
              <a:t> </a:t>
            </a:r>
            <a:r>
              <a:rPr lang="de-DE" sz="2000" dirty="0" err="1">
                <a:solidFill>
                  <a:srgbClr val="262626"/>
                </a:solidFill>
                <a:ea typeface="Tahoma"/>
                <a:cs typeface="Arial" charset="0"/>
              </a:rPr>
              <a:t>Gbit</a:t>
            </a:r>
            <a:r>
              <a:rPr lang="de-DE" sz="2000" dirty="0">
                <a:solidFill>
                  <a:srgbClr val="262626"/>
                </a:solidFill>
                <a:ea typeface="Tahoma"/>
                <a:cs typeface="Arial" charset="0"/>
              </a:rPr>
              <a:t>/s per </a:t>
            </a:r>
            <a:r>
              <a:rPr lang="de-DE" sz="2000" dirty="0" smtClean="0">
                <a:solidFill>
                  <a:srgbClr val="262626"/>
                </a:solidFill>
                <a:ea typeface="Tahoma"/>
                <a:cs typeface="Arial" charset="0"/>
              </a:rPr>
              <a:t>link</a:t>
            </a:r>
            <a:endParaRPr lang="de-DE" sz="2000" dirty="0">
              <a:solidFill>
                <a:srgbClr val="262626"/>
              </a:solidFill>
              <a:ea typeface="Tahoma"/>
              <a:cs typeface="Arial" charset="0"/>
            </a:endParaRPr>
          </a:p>
          <a:p>
            <a:pPr marL="287338" lvl="1" indent="-287338" eaLnBrk="0" hangingPunct="0">
              <a:spcBef>
                <a:spcPct val="50000"/>
              </a:spcBef>
              <a:buClr>
                <a:srgbClr val="00B3DF"/>
              </a:buClr>
              <a:buSzPct val="80000"/>
              <a:buFont typeface="Wingdings" pitchFamily="2" charset="2"/>
              <a:buChar char=""/>
              <a:defRPr/>
            </a:pPr>
            <a:r>
              <a:rPr lang="de-DE" sz="2000" dirty="0" smtClean="0">
                <a:solidFill>
                  <a:srgbClr val="262626"/>
                </a:solidFill>
                <a:ea typeface="Tahoma"/>
                <a:cs typeface="Arial" charset="0"/>
              </a:rPr>
              <a:t>Low-</a:t>
            </a:r>
            <a:r>
              <a:rPr lang="de-DE" sz="2000" dirty="0" err="1" smtClean="0">
                <a:solidFill>
                  <a:srgbClr val="262626"/>
                </a:solidFill>
                <a:ea typeface="Tahoma"/>
                <a:cs typeface="Arial" charset="0"/>
              </a:rPr>
              <a:t>cost</a:t>
            </a:r>
            <a:r>
              <a:rPr lang="de-DE" sz="2000" dirty="0" smtClean="0">
                <a:solidFill>
                  <a:srgbClr val="262626"/>
                </a:solidFill>
                <a:ea typeface="Tahoma"/>
                <a:cs typeface="Arial" charset="0"/>
              </a:rPr>
              <a:t>: LEDs, </a:t>
            </a:r>
            <a:r>
              <a:rPr lang="de-DE" sz="2000" dirty="0" err="1" smtClean="0">
                <a:solidFill>
                  <a:srgbClr val="262626"/>
                </a:solidFill>
                <a:ea typeface="Tahoma"/>
                <a:cs typeface="Arial" charset="0"/>
              </a:rPr>
              <a:t>photodiodes</a:t>
            </a:r>
            <a:r>
              <a:rPr lang="de-DE" sz="2000" dirty="0" smtClean="0">
                <a:solidFill>
                  <a:srgbClr val="262626"/>
                </a:solidFill>
                <a:ea typeface="Tahoma"/>
                <a:cs typeface="Arial" charset="0"/>
              </a:rPr>
              <a:t>, digital </a:t>
            </a:r>
            <a:r>
              <a:rPr lang="de-DE" sz="2000" dirty="0" err="1" smtClean="0">
                <a:solidFill>
                  <a:srgbClr val="262626"/>
                </a:solidFill>
                <a:ea typeface="Tahoma"/>
                <a:cs typeface="Arial" charset="0"/>
              </a:rPr>
              <a:t>signal</a:t>
            </a:r>
            <a:r>
              <a:rPr lang="de-DE" sz="2000" dirty="0" smtClean="0">
                <a:solidFill>
                  <a:srgbClr val="262626"/>
                </a:solidFill>
                <a:ea typeface="Tahoma"/>
                <a:cs typeface="Arial" charset="0"/>
              </a:rPr>
              <a:t> </a:t>
            </a:r>
            <a:r>
              <a:rPr lang="de-DE" sz="2000" dirty="0" err="1" smtClean="0">
                <a:solidFill>
                  <a:srgbClr val="262626"/>
                </a:solidFill>
                <a:ea typeface="Tahoma"/>
                <a:cs typeface="Arial" charset="0"/>
              </a:rPr>
              <a:t>processing</a:t>
            </a:r>
            <a:endParaRPr lang="de-DE" sz="2000" dirty="0">
              <a:solidFill>
                <a:srgbClr val="262626"/>
              </a:solidFill>
              <a:ea typeface="Tahoma"/>
              <a:cs typeface="Arial" charset="0"/>
            </a:endParaRPr>
          </a:p>
        </p:txBody>
      </p:sp>
      <p:sp>
        <p:nvSpPr>
          <p:cNvPr id="9"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de-DE" b="1" dirty="0" smtClean="0">
                <a:solidFill>
                  <a:srgbClr val="0070C0"/>
                </a:solidFill>
              </a:rPr>
              <a:t>Research </a:t>
            </a:r>
            <a:r>
              <a:rPr lang="de-DE" b="1" dirty="0" err="1" smtClean="0">
                <a:solidFill>
                  <a:srgbClr val="0070C0"/>
                </a:solidFill>
              </a:rPr>
              <a:t>results</a:t>
            </a: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16273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18</a:t>
            </a:fld>
            <a:endParaRPr lang="en-GB" altLang="en-US"/>
          </a:p>
        </p:txBody>
      </p:sp>
      <p:sp>
        <p:nvSpPr>
          <p:cNvPr id="7" name="Textfeld 6"/>
          <p:cNvSpPr txBox="1"/>
          <p:nvPr/>
        </p:nvSpPr>
        <p:spPr>
          <a:xfrm>
            <a:off x="557471" y="1185208"/>
            <a:ext cx="8623041" cy="1938992"/>
          </a:xfrm>
          <a:prstGeom prst="rect">
            <a:avLst/>
          </a:prstGeom>
          <a:noFill/>
        </p:spPr>
        <p:txBody>
          <a:bodyPr wrap="square">
            <a:spAutoFit/>
          </a:bodyPr>
          <a:lstStyle/>
          <a:p>
            <a:pPr marL="287338" lvl="1" indent="-287338" eaLnBrk="0" hangingPunct="0">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Wide beams </a:t>
            </a:r>
            <a:r>
              <a:rPr lang="en-US" sz="2000" dirty="0" smtClean="0">
                <a:solidFill>
                  <a:srgbClr val="262626"/>
                </a:solidFill>
                <a:ea typeface="Tahoma"/>
                <a:cs typeface="Arial" charset="0"/>
                <a:sym typeface="Wingdings" pitchFamily="2" charset="2"/>
              </a:rPr>
              <a:t> coverage, robustness, mobility</a:t>
            </a:r>
          </a:p>
          <a:p>
            <a:pPr marL="0" lvl="1" eaLnBrk="0" hangingPunct="0">
              <a:spcBef>
                <a:spcPts val="600"/>
              </a:spcBef>
              <a:buClr>
                <a:srgbClr val="00B3DF"/>
              </a:buClr>
              <a:buSzPct val="80000"/>
              <a:defRPr/>
            </a:pPr>
            <a:endParaRPr lang="en-US" sz="2000" dirty="0" smtClean="0">
              <a:solidFill>
                <a:srgbClr val="262626"/>
              </a:solidFill>
              <a:ea typeface="Tahoma"/>
              <a:cs typeface="Arial" charset="0"/>
            </a:endParaRPr>
          </a:p>
          <a:p>
            <a:pPr marL="287338" lvl="1" indent="-287338" eaLnBrk="0" hangingPunct="0">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744538" lvl="2" indent="-287338" eaLnBrk="0" hangingPunct="0">
              <a:spcBef>
                <a:spcPts val="600"/>
              </a:spcBef>
              <a:buClr>
                <a:srgbClr val="00B3DF"/>
              </a:buClr>
              <a:buSzPct val="80000"/>
              <a:buFont typeface="Wingdings" pitchFamily="2" charset="2"/>
              <a:buChar char=""/>
              <a:defRPr/>
            </a:pPr>
            <a:endParaRPr lang="en-US" sz="2000" dirty="0">
              <a:solidFill>
                <a:srgbClr val="262626"/>
              </a:solidFill>
              <a:ea typeface="Tahoma"/>
              <a:cs typeface="Arial" charset="0"/>
            </a:endParaRPr>
          </a:p>
        </p:txBody>
      </p:sp>
      <p:grpSp>
        <p:nvGrpSpPr>
          <p:cNvPr id="8" name="Gruppieren 7"/>
          <p:cNvGrpSpPr/>
          <p:nvPr/>
        </p:nvGrpSpPr>
        <p:grpSpPr>
          <a:xfrm>
            <a:off x="772998" y="2286000"/>
            <a:ext cx="7723438" cy="3688248"/>
            <a:chOff x="901861" y="1880828"/>
            <a:chExt cx="7658148" cy="4019673"/>
          </a:xfrm>
        </p:grpSpPr>
        <p:sp>
          <p:nvSpPr>
            <p:cNvPr id="9" name="Freeform 77"/>
            <p:cNvSpPr>
              <a:spLocks/>
            </p:cNvSpPr>
            <p:nvPr/>
          </p:nvSpPr>
          <p:spPr bwMode="auto">
            <a:xfrm flipV="1">
              <a:off x="6132467" y="4361502"/>
              <a:ext cx="1224280" cy="908977"/>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7" h="1168">
                  <a:moveTo>
                    <a:pt x="700" y="1168"/>
                  </a:moveTo>
                  <a:lnTo>
                    <a:pt x="875" y="1168"/>
                  </a:lnTo>
                  <a:lnTo>
                    <a:pt x="1577" y="0"/>
                  </a:lnTo>
                  <a:lnTo>
                    <a:pt x="0" y="0"/>
                  </a:lnTo>
                  <a:lnTo>
                    <a:pt x="700" y="1168"/>
                  </a:lnTo>
                  <a:close/>
                </a:path>
              </a:pathLst>
            </a:custGeom>
            <a:solidFill>
              <a:srgbClr val="00BEF7"/>
            </a:solidFill>
            <a:ln w="14288">
              <a:solidFill>
                <a:srgbClr val="000000"/>
              </a:solidFill>
              <a:prstDash val="solid"/>
              <a:round/>
              <a:headEnd/>
              <a:tailEnd/>
            </a:ln>
          </p:spPr>
          <p:txBody>
            <a:bodyPr/>
            <a:lstStyle/>
            <a:p>
              <a:endParaRPr lang="de-DE"/>
            </a:p>
          </p:txBody>
        </p:sp>
        <p:sp>
          <p:nvSpPr>
            <p:cNvPr id="10" name="Freeform 77"/>
            <p:cNvSpPr>
              <a:spLocks/>
            </p:cNvSpPr>
            <p:nvPr/>
          </p:nvSpPr>
          <p:spPr bwMode="auto">
            <a:xfrm flipV="1">
              <a:off x="7202707" y="4361502"/>
              <a:ext cx="1224280" cy="908977"/>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7" h="1168">
                  <a:moveTo>
                    <a:pt x="700" y="1168"/>
                  </a:moveTo>
                  <a:lnTo>
                    <a:pt x="875" y="1168"/>
                  </a:lnTo>
                  <a:lnTo>
                    <a:pt x="1577" y="0"/>
                  </a:lnTo>
                  <a:lnTo>
                    <a:pt x="0" y="0"/>
                  </a:lnTo>
                  <a:lnTo>
                    <a:pt x="700" y="1168"/>
                  </a:lnTo>
                  <a:close/>
                </a:path>
              </a:pathLst>
            </a:custGeom>
            <a:solidFill>
              <a:srgbClr val="00BEF7"/>
            </a:solidFill>
            <a:ln w="14288">
              <a:solidFill>
                <a:srgbClr val="000000"/>
              </a:solidFill>
              <a:prstDash val="solid"/>
              <a:round/>
              <a:headEnd/>
              <a:tailEnd/>
            </a:ln>
          </p:spPr>
          <p:txBody>
            <a:bodyPr/>
            <a:lstStyle/>
            <a:p>
              <a:endParaRPr lang="de-DE"/>
            </a:p>
          </p:txBody>
        </p:sp>
        <p:sp>
          <p:nvSpPr>
            <p:cNvPr id="11" name="Freeform 77"/>
            <p:cNvSpPr>
              <a:spLocks/>
            </p:cNvSpPr>
            <p:nvPr/>
          </p:nvSpPr>
          <p:spPr bwMode="auto">
            <a:xfrm flipV="1">
              <a:off x="6698924" y="4362054"/>
              <a:ext cx="1224280" cy="908977"/>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7" h="1168">
                  <a:moveTo>
                    <a:pt x="700" y="1168"/>
                  </a:moveTo>
                  <a:lnTo>
                    <a:pt x="875" y="1168"/>
                  </a:lnTo>
                  <a:lnTo>
                    <a:pt x="1577" y="0"/>
                  </a:lnTo>
                  <a:lnTo>
                    <a:pt x="0" y="0"/>
                  </a:lnTo>
                  <a:lnTo>
                    <a:pt x="700" y="1168"/>
                  </a:lnTo>
                  <a:close/>
                </a:path>
              </a:pathLst>
            </a:custGeom>
            <a:solidFill>
              <a:srgbClr val="00BEF7"/>
            </a:solidFill>
            <a:ln w="14288">
              <a:solidFill>
                <a:srgbClr val="000000"/>
              </a:solidFill>
              <a:prstDash val="solid"/>
              <a:round/>
              <a:headEnd/>
              <a:tailEnd/>
            </a:ln>
          </p:spPr>
          <p:txBody>
            <a:bodyPr/>
            <a:lstStyle/>
            <a:p>
              <a:endParaRPr lang="de-DE"/>
            </a:p>
          </p:txBody>
        </p:sp>
        <p:grpSp>
          <p:nvGrpSpPr>
            <p:cNvPr id="12" name="Group 3"/>
            <p:cNvGrpSpPr>
              <a:grpSpLocks/>
            </p:cNvGrpSpPr>
            <p:nvPr/>
          </p:nvGrpSpPr>
          <p:grpSpPr bwMode="auto">
            <a:xfrm>
              <a:off x="3590181" y="2331333"/>
              <a:ext cx="2245919" cy="1482771"/>
              <a:chOff x="2351" y="960"/>
              <a:chExt cx="1545" cy="1058"/>
            </a:xfrm>
          </p:grpSpPr>
          <p:sp>
            <p:nvSpPr>
              <p:cNvPr id="202" name="Freeform 4"/>
              <p:cNvSpPr>
                <a:spLocks/>
              </p:cNvSpPr>
              <p:nvPr/>
            </p:nvSpPr>
            <p:spPr bwMode="auto">
              <a:xfrm>
                <a:off x="2436" y="1115"/>
                <a:ext cx="1366" cy="889"/>
              </a:xfrm>
              <a:custGeom>
                <a:avLst/>
                <a:gdLst>
                  <a:gd name="T0" fmla="*/ 607 w 2731"/>
                  <a:gd name="T1" fmla="*/ 0 h 1778"/>
                  <a:gd name="T2" fmla="*/ 759 w 2731"/>
                  <a:gd name="T3" fmla="*/ 0 h 1778"/>
                  <a:gd name="T4" fmla="*/ 1366 w 2731"/>
                  <a:gd name="T5" fmla="*/ 889 h 1778"/>
                  <a:gd name="T6" fmla="*/ 0 w 2731"/>
                  <a:gd name="T7" fmla="*/ 889 h 1778"/>
                  <a:gd name="T8" fmla="*/ 607 w 2731"/>
                  <a:gd name="T9" fmla="*/ 0 h 17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1" h="1778">
                    <a:moveTo>
                      <a:pt x="1214" y="0"/>
                    </a:moveTo>
                    <a:lnTo>
                      <a:pt x="1517" y="0"/>
                    </a:lnTo>
                    <a:lnTo>
                      <a:pt x="2731" y="1778"/>
                    </a:lnTo>
                    <a:lnTo>
                      <a:pt x="0" y="1778"/>
                    </a:lnTo>
                    <a:lnTo>
                      <a:pt x="1214" y="0"/>
                    </a:lnTo>
                    <a:close/>
                  </a:path>
                </a:pathLst>
              </a:custGeom>
              <a:solidFill>
                <a:srgbClr val="00BEF7"/>
              </a:solidFill>
              <a:ln w="14288">
                <a:solidFill>
                  <a:srgbClr val="000000"/>
                </a:solidFill>
                <a:prstDash val="solid"/>
                <a:round/>
                <a:headEnd/>
                <a:tailEnd/>
              </a:ln>
            </p:spPr>
            <p:txBody>
              <a:bodyPr/>
              <a:lstStyle/>
              <a:p>
                <a:endParaRPr lang="de-DE"/>
              </a:p>
            </p:txBody>
          </p:sp>
          <p:sp>
            <p:nvSpPr>
              <p:cNvPr id="203" name="Rectangle 5"/>
              <p:cNvSpPr>
                <a:spLocks noChangeArrowheads="1"/>
              </p:cNvSpPr>
              <p:nvPr/>
            </p:nvSpPr>
            <p:spPr bwMode="auto">
              <a:xfrm>
                <a:off x="2351" y="960"/>
                <a:ext cx="1545" cy="1058"/>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04" name="Oval 6"/>
              <p:cNvSpPr>
                <a:spLocks noChangeArrowheads="1"/>
              </p:cNvSpPr>
              <p:nvPr/>
            </p:nvSpPr>
            <p:spPr bwMode="auto">
              <a:xfrm>
                <a:off x="2876" y="1418"/>
                <a:ext cx="103" cy="82"/>
              </a:xfrm>
              <a:prstGeom prst="ellipse">
                <a:avLst/>
              </a:prstGeom>
              <a:solidFill>
                <a:srgbClr val="000000"/>
              </a:solidFill>
              <a:ln w="1588">
                <a:solidFill>
                  <a:srgbClr val="000000"/>
                </a:solidFill>
                <a:round/>
                <a:headEnd/>
                <a:tailEnd/>
              </a:ln>
            </p:spPr>
            <p:txBody>
              <a:bodyPr/>
              <a:lstStyle/>
              <a:p>
                <a:endParaRPr lang="de-DE"/>
              </a:p>
            </p:txBody>
          </p:sp>
          <p:sp>
            <p:nvSpPr>
              <p:cNvPr id="205" name="Freeform 7"/>
              <p:cNvSpPr>
                <a:spLocks/>
              </p:cNvSpPr>
              <p:nvPr/>
            </p:nvSpPr>
            <p:spPr bwMode="auto">
              <a:xfrm>
                <a:off x="2803" y="1514"/>
                <a:ext cx="252" cy="446"/>
              </a:xfrm>
              <a:custGeom>
                <a:avLst/>
                <a:gdLst>
                  <a:gd name="T0" fmla="*/ 175 w 502"/>
                  <a:gd name="T1" fmla="*/ 0 h 892"/>
                  <a:gd name="T2" fmla="*/ 191 w 502"/>
                  <a:gd name="T3" fmla="*/ 0 h 892"/>
                  <a:gd name="T4" fmla="*/ 212 w 502"/>
                  <a:gd name="T5" fmla="*/ 3 h 892"/>
                  <a:gd name="T6" fmla="*/ 245 w 502"/>
                  <a:gd name="T7" fmla="*/ 36 h 892"/>
                  <a:gd name="T8" fmla="*/ 252 w 502"/>
                  <a:gd name="T9" fmla="*/ 67 h 892"/>
                  <a:gd name="T10" fmla="*/ 252 w 502"/>
                  <a:gd name="T11" fmla="*/ 198 h 892"/>
                  <a:gd name="T12" fmla="*/ 226 w 502"/>
                  <a:gd name="T13" fmla="*/ 217 h 892"/>
                  <a:gd name="T14" fmla="*/ 207 w 502"/>
                  <a:gd name="T15" fmla="*/ 208 h 892"/>
                  <a:gd name="T16" fmla="*/ 205 w 502"/>
                  <a:gd name="T17" fmla="*/ 195 h 892"/>
                  <a:gd name="T18" fmla="*/ 191 w 502"/>
                  <a:gd name="T19" fmla="*/ 76 h 892"/>
                  <a:gd name="T20" fmla="*/ 191 w 502"/>
                  <a:gd name="T21" fmla="*/ 417 h 892"/>
                  <a:gd name="T22" fmla="*/ 186 w 502"/>
                  <a:gd name="T23" fmla="*/ 435 h 892"/>
                  <a:gd name="T24" fmla="*/ 163 w 502"/>
                  <a:gd name="T25" fmla="*/ 446 h 892"/>
                  <a:gd name="T26" fmla="*/ 135 w 502"/>
                  <a:gd name="T27" fmla="*/ 418 h 892"/>
                  <a:gd name="T28" fmla="*/ 135 w 502"/>
                  <a:gd name="T29" fmla="*/ 215 h 892"/>
                  <a:gd name="T30" fmla="*/ 127 w 502"/>
                  <a:gd name="T31" fmla="*/ 215 h 892"/>
                  <a:gd name="T32" fmla="*/ 114 w 502"/>
                  <a:gd name="T33" fmla="*/ 412 h 892"/>
                  <a:gd name="T34" fmla="*/ 114 w 502"/>
                  <a:gd name="T35" fmla="*/ 425 h 892"/>
                  <a:gd name="T36" fmla="*/ 108 w 502"/>
                  <a:gd name="T37" fmla="*/ 440 h 892"/>
                  <a:gd name="T38" fmla="*/ 73 w 502"/>
                  <a:gd name="T39" fmla="*/ 444 h 892"/>
                  <a:gd name="T40" fmla="*/ 60 w 502"/>
                  <a:gd name="T41" fmla="*/ 426 h 892"/>
                  <a:gd name="T42" fmla="*/ 60 w 502"/>
                  <a:gd name="T43" fmla="*/ 412 h 892"/>
                  <a:gd name="T44" fmla="*/ 46 w 502"/>
                  <a:gd name="T45" fmla="*/ 77 h 892"/>
                  <a:gd name="T46" fmla="*/ 45 w 502"/>
                  <a:gd name="T47" fmla="*/ 198 h 892"/>
                  <a:gd name="T48" fmla="*/ 42 w 502"/>
                  <a:gd name="T49" fmla="*/ 207 h 892"/>
                  <a:gd name="T50" fmla="*/ 31 w 502"/>
                  <a:gd name="T51" fmla="*/ 216 h 892"/>
                  <a:gd name="T52" fmla="*/ 5 w 502"/>
                  <a:gd name="T53" fmla="*/ 211 h 892"/>
                  <a:gd name="T54" fmla="*/ 0 w 502"/>
                  <a:gd name="T55" fmla="*/ 196 h 892"/>
                  <a:gd name="T56" fmla="*/ 0 w 502"/>
                  <a:gd name="T57" fmla="*/ 62 h 892"/>
                  <a:gd name="T58" fmla="*/ 17 w 502"/>
                  <a:gd name="T59" fmla="*/ 17 h 892"/>
                  <a:gd name="T60" fmla="*/ 50 w 502"/>
                  <a:gd name="T61" fmla="*/ 1 h 892"/>
                  <a:gd name="T62" fmla="*/ 65 w 502"/>
                  <a:gd name="T63" fmla="*/ 0 h 892"/>
                  <a:gd name="T64" fmla="*/ 132 w 502"/>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2" h="892">
                    <a:moveTo>
                      <a:pt x="237" y="0"/>
                    </a:moveTo>
                    <a:lnTo>
                      <a:pt x="348" y="0"/>
                    </a:lnTo>
                    <a:lnTo>
                      <a:pt x="368" y="0"/>
                    </a:lnTo>
                    <a:lnTo>
                      <a:pt x="381" y="0"/>
                    </a:lnTo>
                    <a:lnTo>
                      <a:pt x="396" y="1"/>
                    </a:lnTo>
                    <a:lnTo>
                      <a:pt x="423" y="6"/>
                    </a:lnTo>
                    <a:lnTo>
                      <a:pt x="464" y="31"/>
                    </a:lnTo>
                    <a:lnTo>
                      <a:pt x="489" y="71"/>
                    </a:lnTo>
                    <a:lnTo>
                      <a:pt x="501" y="124"/>
                    </a:lnTo>
                    <a:lnTo>
                      <a:pt x="502" y="134"/>
                    </a:lnTo>
                    <a:lnTo>
                      <a:pt x="502" y="391"/>
                    </a:lnTo>
                    <a:lnTo>
                      <a:pt x="502" y="395"/>
                    </a:lnTo>
                    <a:lnTo>
                      <a:pt x="491" y="421"/>
                    </a:lnTo>
                    <a:lnTo>
                      <a:pt x="451" y="433"/>
                    </a:lnTo>
                    <a:lnTo>
                      <a:pt x="426" y="428"/>
                    </a:lnTo>
                    <a:lnTo>
                      <a:pt x="413" y="416"/>
                    </a:lnTo>
                    <a:lnTo>
                      <a:pt x="408" y="395"/>
                    </a:lnTo>
                    <a:lnTo>
                      <a:pt x="408" y="390"/>
                    </a:lnTo>
                    <a:lnTo>
                      <a:pt x="406" y="153"/>
                    </a:lnTo>
                    <a:lnTo>
                      <a:pt x="381" y="152"/>
                    </a:lnTo>
                    <a:lnTo>
                      <a:pt x="381" y="823"/>
                    </a:lnTo>
                    <a:lnTo>
                      <a:pt x="381" y="834"/>
                    </a:lnTo>
                    <a:lnTo>
                      <a:pt x="379" y="851"/>
                    </a:lnTo>
                    <a:lnTo>
                      <a:pt x="371" y="870"/>
                    </a:lnTo>
                    <a:lnTo>
                      <a:pt x="355" y="887"/>
                    </a:lnTo>
                    <a:lnTo>
                      <a:pt x="325" y="892"/>
                    </a:lnTo>
                    <a:lnTo>
                      <a:pt x="283" y="880"/>
                    </a:lnTo>
                    <a:lnTo>
                      <a:pt x="268" y="836"/>
                    </a:lnTo>
                    <a:lnTo>
                      <a:pt x="268" y="823"/>
                    </a:lnTo>
                    <a:lnTo>
                      <a:pt x="268" y="429"/>
                    </a:lnTo>
                    <a:lnTo>
                      <a:pt x="244" y="429"/>
                    </a:lnTo>
                    <a:lnTo>
                      <a:pt x="253" y="429"/>
                    </a:lnTo>
                    <a:lnTo>
                      <a:pt x="230" y="429"/>
                    </a:lnTo>
                    <a:lnTo>
                      <a:pt x="227" y="823"/>
                    </a:lnTo>
                    <a:lnTo>
                      <a:pt x="227" y="836"/>
                    </a:lnTo>
                    <a:lnTo>
                      <a:pt x="227" y="849"/>
                    </a:lnTo>
                    <a:lnTo>
                      <a:pt x="225" y="862"/>
                    </a:lnTo>
                    <a:lnTo>
                      <a:pt x="215" y="879"/>
                    </a:lnTo>
                    <a:lnTo>
                      <a:pt x="172" y="892"/>
                    </a:lnTo>
                    <a:lnTo>
                      <a:pt x="146" y="887"/>
                    </a:lnTo>
                    <a:lnTo>
                      <a:pt x="127" y="870"/>
                    </a:lnTo>
                    <a:lnTo>
                      <a:pt x="119" y="852"/>
                    </a:lnTo>
                    <a:lnTo>
                      <a:pt x="119" y="834"/>
                    </a:lnTo>
                    <a:lnTo>
                      <a:pt x="119" y="823"/>
                    </a:lnTo>
                    <a:lnTo>
                      <a:pt x="116" y="152"/>
                    </a:lnTo>
                    <a:lnTo>
                      <a:pt x="91" y="153"/>
                    </a:lnTo>
                    <a:lnTo>
                      <a:pt x="91" y="390"/>
                    </a:lnTo>
                    <a:lnTo>
                      <a:pt x="89" y="395"/>
                    </a:lnTo>
                    <a:lnTo>
                      <a:pt x="89" y="401"/>
                    </a:lnTo>
                    <a:lnTo>
                      <a:pt x="84" y="414"/>
                    </a:lnTo>
                    <a:lnTo>
                      <a:pt x="71" y="426"/>
                    </a:lnTo>
                    <a:lnTo>
                      <a:pt x="61" y="431"/>
                    </a:lnTo>
                    <a:lnTo>
                      <a:pt x="46" y="433"/>
                    </a:lnTo>
                    <a:lnTo>
                      <a:pt x="10" y="421"/>
                    </a:lnTo>
                    <a:lnTo>
                      <a:pt x="0" y="395"/>
                    </a:lnTo>
                    <a:lnTo>
                      <a:pt x="0" y="391"/>
                    </a:lnTo>
                    <a:lnTo>
                      <a:pt x="0" y="134"/>
                    </a:lnTo>
                    <a:lnTo>
                      <a:pt x="0" y="124"/>
                    </a:lnTo>
                    <a:lnTo>
                      <a:pt x="8" y="72"/>
                    </a:lnTo>
                    <a:lnTo>
                      <a:pt x="33" y="33"/>
                    </a:lnTo>
                    <a:lnTo>
                      <a:pt x="73" y="8"/>
                    </a:lnTo>
                    <a:lnTo>
                      <a:pt x="99" y="1"/>
                    </a:lnTo>
                    <a:lnTo>
                      <a:pt x="114" y="1"/>
                    </a:lnTo>
                    <a:lnTo>
                      <a:pt x="129" y="0"/>
                    </a:lnTo>
                    <a:lnTo>
                      <a:pt x="151" y="0"/>
                    </a:lnTo>
                    <a:lnTo>
                      <a:pt x="263"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206" name="Rectangle 8"/>
              <p:cNvSpPr>
                <a:spLocks noChangeArrowheads="1"/>
              </p:cNvSpPr>
              <p:nvPr/>
            </p:nvSpPr>
            <p:spPr bwMode="auto">
              <a:xfrm>
                <a:off x="3293" y="1691"/>
                <a:ext cx="159" cy="42"/>
              </a:xfrm>
              <a:prstGeom prst="rect">
                <a:avLst/>
              </a:prstGeom>
              <a:solidFill>
                <a:srgbClr val="C0C0C0"/>
              </a:solidFill>
              <a:ln w="1588">
                <a:solidFill>
                  <a:srgbClr val="C0C0C0"/>
                </a:solidFill>
                <a:miter lim="800000"/>
                <a:headEnd/>
                <a:tailEnd/>
              </a:ln>
            </p:spPr>
            <p:txBody>
              <a:bodyPr/>
              <a:lstStyle/>
              <a:p>
                <a:endParaRPr lang="de-DE"/>
              </a:p>
            </p:txBody>
          </p:sp>
          <p:sp>
            <p:nvSpPr>
              <p:cNvPr id="207" name="Freeform 9"/>
              <p:cNvSpPr>
                <a:spLocks/>
              </p:cNvSpPr>
              <p:nvPr/>
            </p:nvSpPr>
            <p:spPr bwMode="auto">
              <a:xfrm>
                <a:off x="3297" y="1708"/>
                <a:ext cx="24" cy="6"/>
              </a:xfrm>
              <a:custGeom>
                <a:avLst/>
                <a:gdLst>
                  <a:gd name="T0" fmla="*/ 0 w 46"/>
                  <a:gd name="T1" fmla="*/ 4 h 12"/>
                  <a:gd name="T2" fmla="*/ 4 w 46"/>
                  <a:gd name="T3" fmla="*/ 6 h 12"/>
                  <a:gd name="T4" fmla="*/ 21 w 46"/>
                  <a:gd name="T5" fmla="*/ 6 h 12"/>
                  <a:gd name="T6" fmla="*/ 24 w 46"/>
                  <a:gd name="T7" fmla="*/ 4 h 12"/>
                  <a:gd name="T8" fmla="*/ 21 w 46"/>
                  <a:gd name="T9" fmla="*/ 0 h 12"/>
                  <a:gd name="T10" fmla="*/ 4 w 46"/>
                  <a:gd name="T11" fmla="*/ 0 h 12"/>
                  <a:gd name="T12" fmla="*/ 0 w 46"/>
                  <a:gd name="T13" fmla="*/ 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2">
                    <a:moveTo>
                      <a:pt x="0" y="7"/>
                    </a:moveTo>
                    <a:lnTo>
                      <a:pt x="8" y="12"/>
                    </a:lnTo>
                    <a:lnTo>
                      <a:pt x="41" y="12"/>
                    </a:lnTo>
                    <a:lnTo>
                      <a:pt x="46" y="7"/>
                    </a:lnTo>
                    <a:lnTo>
                      <a:pt x="41" y="0"/>
                    </a:lnTo>
                    <a:lnTo>
                      <a:pt x="8" y="0"/>
                    </a:lnTo>
                    <a:lnTo>
                      <a:pt x="0" y="7"/>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8" name="Freeform 10"/>
              <p:cNvSpPr>
                <a:spLocks/>
              </p:cNvSpPr>
              <p:nvPr/>
            </p:nvSpPr>
            <p:spPr bwMode="auto">
              <a:xfrm>
                <a:off x="3360" y="1698"/>
                <a:ext cx="59" cy="31"/>
              </a:xfrm>
              <a:custGeom>
                <a:avLst/>
                <a:gdLst>
                  <a:gd name="T0" fmla="*/ 0 w 116"/>
                  <a:gd name="T1" fmla="*/ 27 h 62"/>
                  <a:gd name="T2" fmla="*/ 4 w 116"/>
                  <a:gd name="T3" fmla="*/ 31 h 62"/>
                  <a:gd name="T4" fmla="*/ 54 w 116"/>
                  <a:gd name="T5" fmla="*/ 31 h 62"/>
                  <a:gd name="T6" fmla="*/ 59 w 116"/>
                  <a:gd name="T7" fmla="*/ 27 h 62"/>
                  <a:gd name="T8" fmla="*/ 59 w 116"/>
                  <a:gd name="T9" fmla="*/ 4 h 62"/>
                  <a:gd name="T10" fmla="*/ 54 w 116"/>
                  <a:gd name="T11" fmla="*/ 0 h 62"/>
                  <a:gd name="T12" fmla="*/ 4 w 116"/>
                  <a:gd name="T13" fmla="*/ 0 h 62"/>
                  <a:gd name="T14" fmla="*/ 0 w 116"/>
                  <a:gd name="T15" fmla="*/ 3 h 62"/>
                  <a:gd name="T16" fmla="*/ 0 w 116"/>
                  <a:gd name="T17" fmla="*/ 2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2">
                    <a:moveTo>
                      <a:pt x="0" y="54"/>
                    </a:moveTo>
                    <a:lnTo>
                      <a:pt x="8" y="62"/>
                    </a:lnTo>
                    <a:lnTo>
                      <a:pt x="106" y="62"/>
                    </a:lnTo>
                    <a:lnTo>
                      <a:pt x="116" y="54"/>
                    </a:lnTo>
                    <a:lnTo>
                      <a:pt x="116" y="8"/>
                    </a:lnTo>
                    <a:lnTo>
                      <a:pt x="106" y="0"/>
                    </a:lnTo>
                    <a:lnTo>
                      <a:pt x="8" y="0"/>
                    </a:lnTo>
                    <a:lnTo>
                      <a:pt x="0" y="6"/>
                    </a:lnTo>
                    <a:lnTo>
                      <a:pt x="0"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9" name="Freeform 11"/>
              <p:cNvSpPr>
                <a:spLocks/>
              </p:cNvSpPr>
              <p:nvPr/>
            </p:nvSpPr>
            <p:spPr bwMode="auto">
              <a:xfrm>
                <a:off x="3298" y="1563"/>
                <a:ext cx="146" cy="112"/>
              </a:xfrm>
              <a:custGeom>
                <a:avLst/>
                <a:gdLst>
                  <a:gd name="T0" fmla="*/ 0 w 291"/>
                  <a:gd name="T1" fmla="*/ 108 h 223"/>
                  <a:gd name="T2" fmla="*/ 2 w 291"/>
                  <a:gd name="T3" fmla="*/ 111 h 223"/>
                  <a:gd name="T4" fmla="*/ 8 w 291"/>
                  <a:gd name="T5" fmla="*/ 112 h 223"/>
                  <a:gd name="T6" fmla="*/ 139 w 291"/>
                  <a:gd name="T7" fmla="*/ 112 h 223"/>
                  <a:gd name="T8" fmla="*/ 144 w 291"/>
                  <a:gd name="T9" fmla="*/ 111 h 223"/>
                  <a:gd name="T10" fmla="*/ 146 w 291"/>
                  <a:gd name="T11" fmla="*/ 106 h 223"/>
                  <a:gd name="T12" fmla="*/ 146 w 291"/>
                  <a:gd name="T13" fmla="*/ 9 h 223"/>
                  <a:gd name="T14" fmla="*/ 145 w 291"/>
                  <a:gd name="T15" fmla="*/ 3 h 223"/>
                  <a:gd name="T16" fmla="*/ 140 w 291"/>
                  <a:gd name="T17" fmla="*/ 0 h 223"/>
                  <a:gd name="T18" fmla="*/ 9 w 291"/>
                  <a:gd name="T19" fmla="*/ 0 h 223"/>
                  <a:gd name="T20" fmla="*/ 3 w 291"/>
                  <a:gd name="T21" fmla="*/ 2 h 223"/>
                  <a:gd name="T22" fmla="*/ 0 w 291"/>
                  <a:gd name="T23" fmla="*/ 9 h 223"/>
                  <a:gd name="T24" fmla="*/ 0 w 291"/>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223">
                    <a:moveTo>
                      <a:pt x="0" y="215"/>
                    </a:moveTo>
                    <a:lnTo>
                      <a:pt x="3" y="222"/>
                    </a:lnTo>
                    <a:lnTo>
                      <a:pt x="15" y="223"/>
                    </a:lnTo>
                    <a:lnTo>
                      <a:pt x="278" y="223"/>
                    </a:lnTo>
                    <a:lnTo>
                      <a:pt x="288" y="222"/>
                    </a:lnTo>
                    <a:lnTo>
                      <a:pt x="291" y="212"/>
                    </a:lnTo>
                    <a:lnTo>
                      <a:pt x="291" y="17"/>
                    </a:lnTo>
                    <a:lnTo>
                      <a:pt x="290" y="5"/>
                    </a:lnTo>
                    <a:lnTo>
                      <a:pt x="280" y="0"/>
                    </a:lnTo>
                    <a:lnTo>
                      <a:pt x="18" y="0"/>
                    </a:lnTo>
                    <a:lnTo>
                      <a:pt x="6" y="3"/>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0" name="Freeform 12"/>
              <p:cNvSpPr>
                <a:spLocks/>
              </p:cNvSpPr>
              <p:nvPr/>
            </p:nvSpPr>
            <p:spPr bwMode="auto">
              <a:xfrm>
                <a:off x="3309" y="1575"/>
                <a:ext cx="126" cy="86"/>
              </a:xfrm>
              <a:custGeom>
                <a:avLst/>
                <a:gdLst>
                  <a:gd name="T0" fmla="*/ 0 w 252"/>
                  <a:gd name="T1" fmla="*/ 82 h 172"/>
                  <a:gd name="T2" fmla="*/ 7 w 252"/>
                  <a:gd name="T3" fmla="*/ 86 h 172"/>
                  <a:gd name="T4" fmla="*/ 121 w 252"/>
                  <a:gd name="T5" fmla="*/ 86 h 172"/>
                  <a:gd name="T6" fmla="*/ 126 w 252"/>
                  <a:gd name="T7" fmla="*/ 82 h 172"/>
                  <a:gd name="T8" fmla="*/ 126 w 252"/>
                  <a:gd name="T9" fmla="*/ 6 h 172"/>
                  <a:gd name="T10" fmla="*/ 126 w 252"/>
                  <a:gd name="T11" fmla="*/ 3 h 172"/>
                  <a:gd name="T12" fmla="*/ 121 w 252"/>
                  <a:gd name="T13" fmla="*/ 0 h 172"/>
                  <a:gd name="T14" fmla="*/ 9 w 252"/>
                  <a:gd name="T15" fmla="*/ 0 h 172"/>
                  <a:gd name="T16" fmla="*/ 4 w 252"/>
                  <a:gd name="T17" fmla="*/ 0 h 172"/>
                  <a:gd name="T18" fmla="*/ 0 w 252"/>
                  <a:gd name="T19" fmla="*/ 5 h 172"/>
                  <a:gd name="T20" fmla="*/ 0 w 252"/>
                  <a:gd name="T21" fmla="*/ 82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3" y="172"/>
                    </a:lnTo>
                    <a:lnTo>
                      <a:pt x="241" y="172"/>
                    </a:lnTo>
                    <a:lnTo>
                      <a:pt x="252" y="164"/>
                    </a:lnTo>
                    <a:lnTo>
                      <a:pt x="252" y="12"/>
                    </a:lnTo>
                    <a:lnTo>
                      <a:pt x="251" y="5"/>
                    </a:lnTo>
                    <a:lnTo>
                      <a:pt x="242" y="0"/>
                    </a:lnTo>
                    <a:lnTo>
                      <a:pt x="17" y="0"/>
                    </a:lnTo>
                    <a:lnTo>
                      <a:pt x="7" y="0"/>
                    </a:lnTo>
                    <a:lnTo>
                      <a:pt x="0" y="9"/>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1" name="Freeform 13"/>
              <p:cNvSpPr>
                <a:spLocks/>
              </p:cNvSpPr>
              <p:nvPr/>
            </p:nvSpPr>
            <p:spPr bwMode="auto">
              <a:xfrm>
                <a:off x="3313" y="1579"/>
                <a:ext cx="118" cy="77"/>
              </a:xfrm>
              <a:custGeom>
                <a:avLst/>
                <a:gdLst>
                  <a:gd name="T0" fmla="*/ 0 w 236"/>
                  <a:gd name="T1" fmla="*/ 73 h 155"/>
                  <a:gd name="T2" fmla="*/ 6 w 236"/>
                  <a:gd name="T3" fmla="*/ 77 h 155"/>
                  <a:gd name="T4" fmla="*/ 113 w 236"/>
                  <a:gd name="T5" fmla="*/ 77 h 155"/>
                  <a:gd name="T6" fmla="*/ 118 w 236"/>
                  <a:gd name="T7" fmla="*/ 73 h 155"/>
                  <a:gd name="T8" fmla="*/ 118 w 236"/>
                  <a:gd name="T9" fmla="*/ 5 h 155"/>
                  <a:gd name="T10" fmla="*/ 118 w 236"/>
                  <a:gd name="T11" fmla="*/ 2 h 155"/>
                  <a:gd name="T12" fmla="*/ 113 w 236"/>
                  <a:gd name="T13" fmla="*/ 0 h 155"/>
                  <a:gd name="T14" fmla="*/ 7 w 236"/>
                  <a:gd name="T15" fmla="*/ 0 h 155"/>
                  <a:gd name="T16" fmla="*/ 0 w 236"/>
                  <a:gd name="T17" fmla="*/ 4 h 155"/>
                  <a:gd name="T18" fmla="*/ 0 w 236"/>
                  <a:gd name="T19" fmla="*/ 73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55">
                    <a:moveTo>
                      <a:pt x="0" y="147"/>
                    </a:moveTo>
                    <a:lnTo>
                      <a:pt x="12" y="155"/>
                    </a:lnTo>
                    <a:lnTo>
                      <a:pt x="226" y="155"/>
                    </a:lnTo>
                    <a:lnTo>
                      <a:pt x="236" y="147"/>
                    </a:lnTo>
                    <a:lnTo>
                      <a:pt x="236" y="11"/>
                    </a:lnTo>
                    <a:lnTo>
                      <a:pt x="236" y="5"/>
                    </a:lnTo>
                    <a:lnTo>
                      <a:pt x="226" y="0"/>
                    </a:lnTo>
                    <a:lnTo>
                      <a:pt x="14" y="0"/>
                    </a:lnTo>
                    <a:lnTo>
                      <a:pt x="0" y="8"/>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2" name="Rectangle 14"/>
              <p:cNvSpPr>
                <a:spLocks noChangeArrowheads="1"/>
              </p:cNvSpPr>
              <p:nvPr/>
            </p:nvSpPr>
            <p:spPr bwMode="auto">
              <a:xfrm>
                <a:off x="3293" y="1699"/>
                <a:ext cx="63" cy="2"/>
              </a:xfrm>
              <a:prstGeom prst="rect">
                <a:avLst/>
              </a:prstGeom>
              <a:solidFill>
                <a:srgbClr val="000000"/>
              </a:solidFill>
              <a:ln w="1588">
                <a:solidFill>
                  <a:srgbClr val="000000"/>
                </a:solidFill>
                <a:miter lim="800000"/>
                <a:headEnd/>
                <a:tailEnd/>
              </a:ln>
            </p:spPr>
            <p:txBody>
              <a:bodyPr/>
              <a:lstStyle/>
              <a:p>
                <a:endParaRPr lang="de-DE"/>
              </a:p>
            </p:txBody>
          </p:sp>
          <p:sp>
            <p:nvSpPr>
              <p:cNvPr id="213" name="Rectangle 15"/>
              <p:cNvSpPr>
                <a:spLocks noChangeArrowheads="1"/>
              </p:cNvSpPr>
              <p:nvPr/>
            </p:nvSpPr>
            <p:spPr bwMode="auto">
              <a:xfrm>
                <a:off x="3293" y="1726"/>
                <a:ext cx="63" cy="1"/>
              </a:xfrm>
              <a:prstGeom prst="rect">
                <a:avLst/>
              </a:prstGeom>
              <a:solidFill>
                <a:srgbClr val="000000"/>
              </a:solidFill>
              <a:ln w="1588">
                <a:solidFill>
                  <a:srgbClr val="000000"/>
                </a:solidFill>
                <a:miter lim="800000"/>
                <a:headEnd/>
                <a:tailEnd/>
              </a:ln>
            </p:spPr>
            <p:txBody>
              <a:bodyPr/>
              <a:lstStyle/>
              <a:p>
                <a:endParaRPr lang="de-DE"/>
              </a:p>
            </p:txBody>
          </p:sp>
          <p:sp>
            <p:nvSpPr>
              <p:cNvPr id="214" name="Rectangle 16"/>
              <p:cNvSpPr>
                <a:spLocks noChangeArrowheads="1"/>
              </p:cNvSpPr>
              <p:nvPr/>
            </p:nvSpPr>
            <p:spPr bwMode="auto">
              <a:xfrm>
                <a:off x="3419" y="1698"/>
                <a:ext cx="33" cy="1"/>
              </a:xfrm>
              <a:prstGeom prst="rect">
                <a:avLst/>
              </a:prstGeom>
              <a:solidFill>
                <a:srgbClr val="000000"/>
              </a:solidFill>
              <a:ln w="1588">
                <a:solidFill>
                  <a:srgbClr val="000000"/>
                </a:solidFill>
                <a:miter lim="800000"/>
                <a:headEnd/>
                <a:tailEnd/>
              </a:ln>
            </p:spPr>
            <p:txBody>
              <a:bodyPr/>
              <a:lstStyle/>
              <a:p>
                <a:endParaRPr lang="de-DE"/>
              </a:p>
            </p:txBody>
          </p:sp>
          <p:sp>
            <p:nvSpPr>
              <p:cNvPr id="215" name="Rectangle 17"/>
              <p:cNvSpPr>
                <a:spLocks noChangeArrowheads="1"/>
              </p:cNvSpPr>
              <p:nvPr/>
            </p:nvSpPr>
            <p:spPr bwMode="auto">
              <a:xfrm>
                <a:off x="3419" y="1726"/>
                <a:ext cx="33" cy="1"/>
              </a:xfrm>
              <a:prstGeom prst="rect">
                <a:avLst/>
              </a:prstGeom>
              <a:solidFill>
                <a:srgbClr val="000000"/>
              </a:solidFill>
              <a:ln w="1588">
                <a:solidFill>
                  <a:srgbClr val="000000"/>
                </a:solidFill>
                <a:miter lim="800000"/>
                <a:headEnd/>
                <a:tailEnd/>
              </a:ln>
            </p:spPr>
            <p:txBody>
              <a:bodyPr/>
              <a:lstStyle/>
              <a:p>
                <a:endParaRPr lang="de-DE"/>
              </a:p>
            </p:txBody>
          </p:sp>
          <p:sp>
            <p:nvSpPr>
              <p:cNvPr id="216" name="Rectangle 18"/>
              <p:cNvSpPr>
                <a:spLocks noChangeArrowheads="1"/>
              </p:cNvSpPr>
              <p:nvPr/>
            </p:nvSpPr>
            <p:spPr bwMode="auto">
              <a:xfrm>
                <a:off x="3365" y="1702"/>
                <a:ext cx="49" cy="2"/>
              </a:xfrm>
              <a:prstGeom prst="rect">
                <a:avLst/>
              </a:prstGeom>
              <a:solidFill>
                <a:srgbClr val="464646"/>
              </a:solidFill>
              <a:ln w="1588">
                <a:solidFill>
                  <a:srgbClr val="464646"/>
                </a:solidFill>
                <a:miter lim="800000"/>
                <a:headEnd/>
                <a:tailEnd/>
              </a:ln>
            </p:spPr>
            <p:txBody>
              <a:bodyPr/>
              <a:lstStyle/>
              <a:p>
                <a:endParaRPr lang="de-DE"/>
              </a:p>
            </p:txBody>
          </p:sp>
          <p:sp>
            <p:nvSpPr>
              <p:cNvPr id="217" name="Rectangle 19"/>
              <p:cNvSpPr>
                <a:spLocks noChangeArrowheads="1"/>
              </p:cNvSpPr>
              <p:nvPr/>
            </p:nvSpPr>
            <p:spPr bwMode="auto">
              <a:xfrm>
                <a:off x="3371" y="1710"/>
                <a:ext cx="37" cy="3"/>
              </a:xfrm>
              <a:prstGeom prst="rect">
                <a:avLst/>
              </a:prstGeom>
              <a:solidFill>
                <a:srgbClr val="464646"/>
              </a:solidFill>
              <a:ln w="1588">
                <a:solidFill>
                  <a:srgbClr val="464646"/>
                </a:solidFill>
                <a:miter lim="800000"/>
                <a:headEnd/>
                <a:tailEnd/>
              </a:ln>
            </p:spPr>
            <p:txBody>
              <a:bodyPr/>
              <a:lstStyle/>
              <a:p>
                <a:endParaRPr lang="de-DE"/>
              </a:p>
            </p:txBody>
          </p:sp>
          <p:sp>
            <p:nvSpPr>
              <p:cNvPr id="218" name="Line 20"/>
              <p:cNvSpPr>
                <a:spLocks noChangeShapeType="1"/>
              </p:cNvSpPr>
              <p:nvPr/>
            </p:nvSpPr>
            <p:spPr bwMode="auto">
              <a:xfrm>
                <a:off x="3360" y="1707"/>
                <a:ext cx="58" cy="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9" name="Line 21"/>
              <p:cNvSpPr>
                <a:spLocks noChangeShapeType="1"/>
              </p:cNvSpPr>
              <p:nvPr/>
            </p:nvSpPr>
            <p:spPr bwMode="auto">
              <a:xfrm>
                <a:off x="3360" y="1715"/>
                <a:ext cx="58"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20" name="Rectangle 22"/>
              <p:cNvSpPr>
                <a:spLocks noChangeArrowheads="1"/>
              </p:cNvSpPr>
              <p:nvPr/>
            </p:nvSpPr>
            <p:spPr bwMode="auto">
              <a:xfrm>
                <a:off x="3425" y="1707"/>
                <a:ext cx="19" cy="8"/>
              </a:xfrm>
              <a:prstGeom prst="rect">
                <a:avLst/>
              </a:prstGeom>
              <a:solidFill>
                <a:srgbClr val="464646"/>
              </a:solidFill>
              <a:ln w="1588">
                <a:solidFill>
                  <a:srgbClr val="464646"/>
                </a:solidFill>
                <a:miter lim="800000"/>
                <a:headEnd/>
                <a:tailEnd/>
              </a:ln>
            </p:spPr>
            <p:txBody>
              <a:bodyPr/>
              <a:lstStyle/>
              <a:p>
                <a:endParaRPr lang="de-DE"/>
              </a:p>
            </p:txBody>
          </p:sp>
          <p:sp>
            <p:nvSpPr>
              <p:cNvPr id="221" name="Freeform 23"/>
              <p:cNvSpPr>
                <a:spLocks/>
              </p:cNvSpPr>
              <p:nvPr/>
            </p:nvSpPr>
            <p:spPr bwMode="auto">
              <a:xfrm>
                <a:off x="3263" y="1740"/>
                <a:ext cx="214" cy="39"/>
              </a:xfrm>
              <a:custGeom>
                <a:avLst/>
                <a:gdLst>
                  <a:gd name="T0" fmla="*/ 21 w 430"/>
                  <a:gd name="T1" fmla="*/ 0 h 77"/>
                  <a:gd name="T2" fmla="*/ 22 w 430"/>
                  <a:gd name="T3" fmla="*/ 0 h 77"/>
                  <a:gd name="T4" fmla="*/ 197 w 430"/>
                  <a:gd name="T5" fmla="*/ 0 h 77"/>
                  <a:gd name="T6" fmla="*/ 214 w 430"/>
                  <a:gd name="T7" fmla="*/ 39 h 77"/>
                  <a:gd name="T8" fmla="*/ 0 w 430"/>
                  <a:gd name="T9" fmla="*/ 39 h 77"/>
                  <a:gd name="T10" fmla="*/ 21 w 430"/>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0" h="77">
                    <a:moveTo>
                      <a:pt x="43" y="0"/>
                    </a:moveTo>
                    <a:lnTo>
                      <a:pt x="45" y="0"/>
                    </a:lnTo>
                    <a:lnTo>
                      <a:pt x="395" y="0"/>
                    </a:lnTo>
                    <a:lnTo>
                      <a:pt x="430" y="77"/>
                    </a:lnTo>
                    <a:lnTo>
                      <a:pt x="0" y="77"/>
                    </a:lnTo>
                    <a:lnTo>
                      <a:pt x="43" y="0"/>
                    </a:lnTo>
                    <a:close/>
                  </a:path>
                </a:pathLst>
              </a:custGeom>
              <a:solidFill>
                <a:srgbClr val="C0C0C0"/>
              </a:solidFill>
              <a:ln w="1588">
                <a:solidFill>
                  <a:srgbClr val="C0C0C0"/>
                </a:solidFill>
                <a:prstDash val="solid"/>
                <a:round/>
                <a:headEnd/>
                <a:tailEnd/>
              </a:ln>
            </p:spPr>
            <p:txBody>
              <a:bodyPr/>
              <a:lstStyle/>
              <a:p>
                <a:endParaRPr lang="de-DE"/>
              </a:p>
            </p:txBody>
          </p:sp>
          <p:sp>
            <p:nvSpPr>
              <p:cNvPr id="222" name="Freeform 24"/>
              <p:cNvSpPr>
                <a:spLocks/>
              </p:cNvSpPr>
              <p:nvPr/>
            </p:nvSpPr>
            <p:spPr bwMode="auto">
              <a:xfrm>
                <a:off x="3263" y="1779"/>
                <a:ext cx="214" cy="6"/>
              </a:xfrm>
              <a:custGeom>
                <a:avLst/>
                <a:gdLst>
                  <a:gd name="T0" fmla="*/ 0 w 430"/>
                  <a:gd name="T1" fmla="*/ 0 h 12"/>
                  <a:gd name="T2" fmla="*/ 214 w 430"/>
                  <a:gd name="T3" fmla="*/ 0 h 12"/>
                  <a:gd name="T4" fmla="*/ 208 w 430"/>
                  <a:gd name="T5" fmla="*/ 6 h 12"/>
                  <a:gd name="T6" fmla="*/ 6 w 430"/>
                  <a:gd name="T7" fmla="*/ 6 h 12"/>
                  <a:gd name="T8" fmla="*/ 0 w 43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12">
                    <a:moveTo>
                      <a:pt x="0" y="0"/>
                    </a:moveTo>
                    <a:lnTo>
                      <a:pt x="430" y="0"/>
                    </a:lnTo>
                    <a:lnTo>
                      <a:pt x="418" y="12"/>
                    </a:lnTo>
                    <a:lnTo>
                      <a:pt x="12"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3" name="Freeform 25"/>
              <p:cNvSpPr>
                <a:spLocks/>
              </p:cNvSpPr>
              <p:nvPr/>
            </p:nvSpPr>
            <p:spPr bwMode="auto">
              <a:xfrm>
                <a:off x="3289" y="1742"/>
                <a:ext cx="137" cy="4"/>
              </a:xfrm>
              <a:custGeom>
                <a:avLst/>
                <a:gdLst>
                  <a:gd name="T0" fmla="*/ 1 w 274"/>
                  <a:gd name="T1" fmla="*/ 0 h 8"/>
                  <a:gd name="T2" fmla="*/ 0 w 274"/>
                  <a:gd name="T3" fmla="*/ 4 h 8"/>
                  <a:gd name="T4" fmla="*/ 137 w 274"/>
                  <a:gd name="T5" fmla="*/ 4 h 8"/>
                  <a:gd name="T6" fmla="*/ 136 w 274"/>
                  <a:gd name="T7" fmla="*/ 0 h 8"/>
                  <a:gd name="T8" fmla="*/ 1 w 27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8">
                    <a:moveTo>
                      <a:pt x="2" y="0"/>
                    </a:moveTo>
                    <a:lnTo>
                      <a:pt x="0" y="8"/>
                    </a:lnTo>
                    <a:lnTo>
                      <a:pt x="274" y="8"/>
                    </a:lnTo>
                    <a:lnTo>
                      <a:pt x="271" y="0"/>
                    </a:lnTo>
                    <a:lnTo>
                      <a:pt x="2" y="0"/>
                    </a:lnTo>
                    <a:close/>
                  </a:path>
                </a:pathLst>
              </a:custGeom>
              <a:solidFill>
                <a:srgbClr val="5A5A5A"/>
              </a:solidFill>
              <a:ln w="1588">
                <a:solidFill>
                  <a:srgbClr val="5A5A5A"/>
                </a:solidFill>
                <a:prstDash val="solid"/>
                <a:round/>
                <a:headEnd/>
                <a:tailEnd/>
              </a:ln>
            </p:spPr>
            <p:txBody>
              <a:bodyPr/>
              <a:lstStyle/>
              <a:p>
                <a:endParaRPr lang="de-DE"/>
              </a:p>
            </p:txBody>
          </p:sp>
          <p:sp>
            <p:nvSpPr>
              <p:cNvPr id="224" name="Freeform 26"/>
              <p:cNvSpPr>
                <a:spLocks/>
              </p:cNvSpPr>
              <p:nvPr/>
            </p:nvSpPr>
            <p:spPr bwMode="auto">
              <a:xfrm>
                <a:off x="3278" y="1749"/>
                <a:ext cx="125" cy="1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2" y="31"/>
                    </a:lnTo>
                    <a:lnTo>
                      <a:pt x="212" y="36"/>
                    </a:lnTo>
                    <a:lnTo>
                      <a:pt x="45" y="36"/>
                    </a:lnTo>
                    <a:lnTo>
                      <a:pt x="47" y="31"/>
                    </a:lnTo>
                    <a:lnTo>
                      <a:pt x="32" y="31"/>
                    </a:lnTo>
                    <a:lnTo>
                      <a:pt x="30" y="36"/>
                    </a:lnTo>
                    <a:lnTo>
                      <a:pt x="0" y="36"/>
                    </a:lnTo>
                    <a:lnTo>
                      <a:pt x="20" y="0"/>
                    </a:lnTo>
                    <a:close/>
                  </a:path>
                </a:pathLst>
              </a:custGeom>
              <a:solidFill>
                <a:srgbClr val="5A5A5A"/>
              </a:solidFill>
              <a:ln w="1588">
                <a:solidFill>
                  <a:srgbClr val="5A5A5A"/>
                </a:solidFill>
                <a:prstDash val="solid"/>
                <a:round/>
                <a:headEnd/>
                <a:tailEnd/>
              </a:ln>
            </p:spPr>
            <p:txBody>
              <a:bodyPr/>
              <a:lstStyle/>
              <a:p>
                <a:endParaRPr lang="de-DE"/>
              </a:p>
            </p:txBody>
          </p:sp>
          <p:sp>
            <p:nvSpPr>
              <p:cNvPr id="225" name="Freeform 27"/>
              <p:cNvSpPr>
                <a:spLocks/>
              </p:cNvSpPr>
              <p:nvPr/>
            </p:nvSpPr>
            <p:spPr bwMode="auto">
              <a:xfrm>
                <a:off x="3404" y="1748"/>
                <a:ext cx="25" cy="9"/>
              </a:xfrm>
              <a:custGeom>
                <a:avLst/>
                <a:gdLst>
                  <a:gd name="T0" fmla="*/ 0 w 50"/>
                  <a:gd name="T1" fmla="*/ 0 h 18"/>
                  <a:gd name="T2" fmla="*/ 1 w 50"/>
                  <a:gd name="T3" fmla="*/ 9 h 18"/>
                  <a:gd name="T4" fmla="*/ 25 w 50"/>
                  <a:gd name="T5" fmla="*/ 9 h 18"/>
                  <a:gd name="T6" fmla="*/ 23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226" name="Freeform 28"/>
              <p:cNvSpPr>
                <a:spLocks/>
              </p:cNvSpPr>
              <p:nvPr/>
            </p:nvSpPr>
            <p:spPr bwMode="auto">
              <a:xfrm>
                <a:off x="3406" y="1758"/>
                <a:ext cx="26" cy="9"/>
              </a:xfrm>
              <a:custGeom>
                <a:avLst/>
                <a:gdLst>
                  <a:gd name="T0" fmla="*/ 8 w 52"/>
                  <a:gd name="T1" fmla="*/ 0 h 18"/>
                  <a:gd name="T2" fmla="*/ 8 w 52"/>
                  <a:gd name="T3" fmla="*/ 4 h 18"/>
                  <a:gd name="T4" fmla="*/ 0 w 52"/>
                  <a:gd name="T5" fmla="*/ 4 h 18"/>
                  <a:gd name="T6" fmla="*/ 1 w 52"/>
                  <a:gd name="T7" fmla="*/ 9 h 18"/>
                  <a:gd name="T8" fmla="*/ 26 w 52"/>
                  <a:gd name="T9" fmla="*/ 9 h 18"/>
                  <a:gd name="T10" fmla="*/ 25 w 52"/>
                  <a:gd name="T11" fmla="*/ 3 h 18"/>
                  <a:gd name="T12" fmla="*/ 15 w 52"/>
                  <a:gd name="T13" fmla="*/ 3 h 18"/>
                  <a:gd name="T14" fmla="*/ 15 w 52"/>
                  <a:gd name="T15" fmla="*/ 0 h 18"/>
                  <a:gd name="T16" fmla="*/ 8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5A5A5A"/>
                </a:solidFill>
                <a:prstDash val="solid"/>
                <a:round/>
                <a:headEnd/>
                <a:tailEnd/>
              </a:ln>
            </p:spPr>
            <p:txBody>
              <a:bodyPr/>
              <a:lstStyle/>
              <a:p>
                <a:endParaRPr lang="de-DE"/>
              </a:p>
            </p:txBody>
          </p:sp>
          <p:sp>
            <p:nvSpPr>
              <p:cNvPr id="227" name="Freeform 29"/>
              <p:cNvSpPr>
                <a:spLocks/>
              </p:cNvSpPr>
              <p:nvPr/>
            </p:nvSpPr>
            <p:spPr bwMode="auto">
              <a:xfrm>
                <a:off x="3430" y="1749"/>
                <a:ext cx="38" cy="1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228" name="Rectangle 30"/>
              <p:cNvSpPr>
                <a:spLocks noChangeArrowheads="1"/>
              </p:cNvSpPr>
              <p:nvPr/>
            </p:nvSpPr>
            <p:spPr bwMode="auto">
              <a:xfrm>
                <a:off x="3336" y="1675"/>
                <a:ext cx="72" cy="11"/>
              </a:xfrm>
              <a:prstGeom prst="rect">
                <a:avLst/>
              </a:prstGeom>
              <a:solidFill>
                <a:srgbClr val="5A5A5A"/>
              </a:solidFill>
              <a:ln w="1588">
                <a:solidFill>
                  <a:srgbClr val="5A5A5A"/>
                </a:solidFill>
                <a:miter lim="800000"/>
                <a:headEnd/>
                <a:tailEnd/>
              </a:ln>
            </p:spPr>
            <p:txBody>
              <a:bodyPr/>
              <a:lstStyle/>
              <a:p>
                <a:endParaRPr lang="de-DE"/>
              </a:p>
            </p:txBody>
          </p:sp>
          <p:sp>
            <p:nvSpPr>
              <p:cNvPr id="229" name="Rectangle 31"/>
              <p:cNvSpPr>
                <a:spLocks noChangeArrowheads="1"/>
              </p:cNvSpPr>
              <p:nvPr/>
            </p:nvSpPr>
            <p:spPr bwMode="auto">
              <a:xfrm>
                <a:off x="3425" y="1666"/>
                <a:ext cx="10" cy="5"/>
              </a:xfrm>
              <a:prstGeom prst="rect">
                <a:avLst/>
              </a:prstGeom>
              <a:solidFill>
                <a:srgbClr val="464646"/>
              </a:solidFill>
              <a:ln w="1588">
                <a:solidFill>
                  <a:srgbClr val="464646"/>
                </a:solidFill>
                <a:miter lim="800000"/>
                <a:headEnd/>
                <a:tailEnd/>
              </a:ln>
            </p:spPr>
            <p:txBody>
              <a:bodyPr/>
              <a:lstStyle/>
              <a:p>
                <a:endParaRPr lang="de-DE"/>
              </a:p>
            </p:txBody>
          </p:sp>
          <p:sp>
            <p:nvSpPr>
              <p:cNvPr id="230" name="Rectangle 32"/>
              <p:cNvSpPr>
                <a:spLocks noChangeArrowheads="1"/>
              </p:cNvSpPr>
              <p:nvPr/>
            </p:nvSpPr>
            <p:spPr bwMode="auto">
              <a:xfrm>
                <a:off x="3319" y="1681"/>
                <a:ext cx="107" cy="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31" name="Rectangle 33"/>
              <p:cNvSpPr>
                <a:spLocks noChangeArrowheads="1"/>
              </p:cNvSpPr>
              <p:nvPr/>
            </p:nvSpPr>
            <p:spPr bwMode="auto">
              <a:xfrm>
                <a:off x="3319" y="1689"/>
                <a:ext cx="106" cy="2"/>
              </a:xfrm>
              <a:prstGeom prst="rect">
                <a:avLst/>
              </a:prstGeom>
              <a:solidFill>
                <a:srgbClr val="808080"/>
              </a:solidFill>
              <a:ln w="1588">
                <a:solidFill>
                  <a:srgbClr val="808080"/>
                </a:solidFill>
                <a:miter lim="800000"/>
                <a:headEnd/>
                <a:tailEnd/>
              </a:ln>
            </p:spPr>
            <p:txBody>
              <a:bodyPr/>
              <a:lstStyle/>
              <a:p>
                <a:endParaRPr lang="de-DE"/>
              </a:p>
            </p:txBody>
          </p:sp>
          <p:sp>
            <p:nvSpPr>
              <p:cNvPr id="232" name="Line 34"/>
              <p:cNvSpPr>
                <a:spLocks noChangeShapeType="1"/>
              </p:cNvSpPr>
              <p:nvPr/>
            </p:nvSpPr>
            <p:spPr bwMode="auto">
              <a:xfrm>
                <a:off x="3119" y="1274"/>
                <a:ext cx="2" cy="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3" name="Line 35"/>
              <p:cNvSpPr>
                <a:spLocks noChangeShapeType="1"/>
              </p:cNvSpPr>
              <p:nvPr/>
            </p:nvSpPr>
            <p:spPr bwMode="auto">
              <a:xfrm flipV="1">
                <a:off x="3120" y="1353"/>
                <a:ext cx="1" cy="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4" name="Line 36"/>
              <p:cNvSpPr>
                <a:spLocks noChangeShapeType="1"/>
              </p:cNvSpPr>
              <p:nvPr/>
            </p:nvSpPr>
            <p:spPr bwMode="auto">
              <a:xfrm>
                <a:off x="3117" y="1152"/>
                <a:ext cx="4" cy="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5" name="Line 37"/>
              <p:cNvSpPr>
                <a:spLocks noChangeShapeType="1"/>
              </p:cNvSpPr>
              <p:nvPr/>
            </p:nvSpPr>
            <p:spPr bwMode="auto">
              <a:xfrm>
                <a:off x="3117" y="1154"/>
                <a:ext cx="5"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6" name="Line 38"/>
              <p:cNvSpPr>
                <a:spLocks noChangeShapeType="1"/>
              </p:cNvSpPr>
              <p:nvPr/>
            </p:nvSpPr>
            <p:spPr bwMode="auto">
              <a:xfrm>
                <a:off x="3118" y="1155"/>
                <a:ext cx="5" cy="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37" name="Rectangle 39"/>
              <p:cNvSpPr>
                <a:spLocks noChangeArrowheads="1"/>
              </p:cNvSpPr>
              <p:nvPr/>
            </p:nvSpPr>
            <p:spPr bwMode="auto">
              <a:xfrm>
                <a:off x="3052" y="968"/>
                <a:ext cx="144" cy="143"/>
              </a:xfrm>
              <a:prstGeom prst="rect">
                <a:avLst/>
              </a:prstGeom>
              <a:noFill/>
              <a:ln w="142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13" name="Freeform 41"/>
            <p:cNvSpPr>
              <a:spLocks/>
            </p:cNvSpPr>
            <p:nvPr/>
          </p:nvSpPr>
          <p:spPr bwMode="auto">
            <a:xfrm>
              <a:off x="1940027" y="2560895"/>
              <a:ext cx="696043" cy="1146368"/>
            </a:xfrm>
            <a:custGeom>
              <a:avLst/>
              <a:gdLst>
                <a:gd name="T0" fmla="*/ 0 w 943"/>
                <a:gd name="T1" fmla="*/ 8 h 1590"/>
                <a:gd name="T2" fmla="*/ 16 w 943"/>
                <a:gd name="T3" fmla="*/ 0 h 1590"/>
                <a:gd name="T4" fmla="*/ 472 w 943"/>
                <a:gd name="T5" fmla="*/ 726 h 1590"/>
                <a:gd name="T6" fmla="*/ 342 w 943"/>
                <a:gd name="T7" fmla="*/ 794 h 1590"/>
                <a:gd name="T8" fmla="*/ 0 w 943"/>
                <a:gd name="T9" fmla="*/ 8 h 1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3" h="1590">
                  <a:moveTo>
                    <a:pt x="0" y="17"/>
                  </a:moveTo>
                  <a:lnTo>
                    <a:pt x="31" y="0"/>
                  </a:lnTo>
                  <a:lnTo>
                    <a:pt x="943" y="1454"/>
                  </a:lnTo>
                  <a:lnTo>
                    <a:pt x="683" y="1590"/>
                  </a:lnTo>
                  <a:lnTo>
                    <a:pt x="0" y="17"/>
                  </a:lnTo>
                  <a:close/>
                </a:path>
              </a:pathLst>
            </a:custGeom>
            <a:solidFill>
              <a:srgbClr val="00BEF7"/>
            </a:solidFill>
            <a:ln w="14288">
              <a:solidFill>
                <a:srgbClr val="000000"/>
              </a:solidFill>
              <a:prstDash val="solid"/>
              <a:round/>
              <a:headEnd/>
              <a:tailEnd/>
            </a:ln>
          </p:spPr>
          <p:txBody>
            <a:bodyPr/>
            <a:lstStyle/>
            <a:p>
              <a:endParaRPr lang="de-DE"/>
            </a:p>
          </p:txBody>
        </p:sp>
        <p:sp>
          <p:nvSpPr>
            <p:cNvPr id="14" name="Freeform 42"/>
            <p:cNvSpPr>
              <a:spLocks/>
            </p:cNvSpPr>
            <p:nvPr/>
          </p:nvSpPr>
          <p:spPr bwMode="auto">
            <a:xfrm>
              <a:off x="1768966" y="2337108"/>
              <a:ext cx="290510" cy="284427"/>
            </a:xfrm>
            <a:custGeom>
              <a:avLst/>
              <a:gdLst>
                <a:gd name="T0" fmla="*/ 68 w 395"/>
                <a:gd name="T1" fmla="*/ 197 h 394"/>
                <a:gd name="T2" fmla="*/ 197 w 395"/>
                <a:gd name="T3" fmla="*/ 129 h 394"/>
                <a:gd name="T4" fmla="*/ 129 w 395"/>
                <a:gd name="T5" fmla="*/ 0 h 394"/>
                <a:gd name="T6" fmla="*/ 0 w 395"/>
                <a:gd name="T7" fmla="*/ 68 h 394"/>
                <a:gd name="T8" fmla="*/ 68 w 395"/>
                <a:gd name="T9" fmla="*/ 197 h 3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5" h="394">
                  <a:moveTo>
                    <a:pt x="136" y="394"/>
                  </a:moveTo>
                  <a:lnTo>
                    <a:pt x="395" y="258"/>
                  </a:lnTo>
                  <a:lnTo>
                    <a:pt x="259" y="0"/>
                  </a:lnTo>
                  <a:lnTo>
                    <a:pt x="0" y="136"/>
                  </a:lnTo>
                  <a:lnTo>
                    <a:pt x="136" y="394"/>
                  </a:lnTo>
                  <a:close/>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5" name="Rectangle 43"/>
            <p:cNvSpPr>
              <a:spLocks noChangeArrowheads="1"/>
            </p:cNvSpPr>
            <p:nvPr/>
          </p:nvSpPr>
          <p:spPr bwMode="auto">
            <a:xfrm>
              <a:off x="2454687" y="3562885"/>
              <a:ext cx="225625" cy="59196"/>
            </a:xfrm>
            <a:prstGeom prst="rect">
              <a:avLst/>
            </a:prstGeom>
            <a:solidFill>
              <a:srgbClr val="C0C0C0"/>
            </a:solidFill>
            <a:ln w="1588">
              <a:solidFill>
                <a:srgbClr val="C0C0C0"/>
              </a:solidFill>
              <a:miter lim="800000"/>
              <a:headEnd/>
              <a:tailEnd/>
            </a:ln>
          </p:spPr>
          <p:txBody>
            <a:bodyPr/>
            <a:lstStyle/>
            <a:p>
              <a:endParaRPr lang="de-DE"/>
            </a:p>
          </p:txBody>
        </p:sp>
        <p:sp>
          <p:nvSpPr>
            <p:cNvPr id="16" name="Freeform 44"/>
            <p:cNvSpPr>
              <a:spLocks/>
            </p:cNvSpPr>
            <p:nvPr/>
          </p:nvSpPr>
          <p:spPr bwMode="auto">
            <a:xfrm>
              <a:off x="2462060" y="3588873"/>
              <a:ext cx="32443" cy="7219"/>
            </a:xfrm>
            <a:custGeom>
              <a:avLst/>
              <a:gdLst>
                <a:gd name="T0" fmla="*/ 0 w 45"/>
                <a:gd name="T1" fmla="*/ 3 h 10"/>
                <a:gd name="T2" fmla="*/ 4 w 45"/>
                <a:gd name="T3" fmla="*/ 5 h 10"/>
                <a:gd name="T4" fmla="*/ 20 w 45"/>
                <a:gd name="T5" fmla="*/ 5 h 10"/>
                <a:gd name="T6" fmla="*/ 22 w 45"/>
                <a:gd name="T7" fmla="*/ 3 h 10"/>
                <a:gd name="T8" fmla="*/ 20 w 45"/>
                <a:gd name="T9" fmla="*/ 0 h 10"/>
                <a:gd name="T10" fmla="*/ 4 w 45"/>
                <a:gd name="T11" fmla="*/ 0 h 10"/>
                <a:gd name="T12" fmla="*/ 0 w 45"/>
                <a:gd name="T13" fmla="*/ 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0">
                  <a:moveTo>
                    <a:pt x="0" y="5"/>
                  </a:moveTo>
                  <a:lnTo>
                    <a:pt x="8" y="10"/>
                  </a:lnTo>
                  <a:lnTo>
                    <a:pt x="40" y="10"/>
                  </a:lnTo>
                  <a:lnTo>
                    <a:pt x="45" y="5"/>
                  </a:lnTo>
                  <a:lnTo>
                    <a:pt x="40" y="0"/>
                  </a:lnTo>
                  <a:lnTo>
                    <a:pt x="8" y="0"/>
                  </a:lnTo>
                  <a:lnTo>
                    <a:pt x="0" y="5"/>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 name="Freeform 45"/>
            <p:cNvSpPr>
              <a:spLocks/>
            </p:cNvSpPr>
            <p:nvPr/>
          </p:nvSpPr>
          <p:spPr bwMode="auto">
            <a:xfrm>
              <a:off x="2550540" y="3572991"/>
              <a:ext cx="82581" cy="44758"/>
            </a:xfrm>
            <a:custGeom>
              <a:avLst/>
              <a:gdLst>
                <a:gd name="T0" fmla="*/ 0 w 111"/>
                <a:gd name="T1" fmla="*/ 27 h 61"/>
                <a:gd name="T2" fmla="*/ 4 w 111"/>
                <a:gd name="T3" fmla="*/ 31 h 61"/>
                <a:gd name="T4" fmla="*/ 51 w 111"/>
                <a:gd name="T5" fmla="*/ 31 h 61"/>
                <a:gd name="T6" fmla="*/ 56 w 111"/>
                <a:gd name="T7" fmla="*/ 27 h 61"/>
                <a:gd name="T8" fmla="*/ 56 w 111"/>
                <a:gd name="T9" fmla="*/ 4 h 61"/>
                <a:gd name="T10" fmla="*/ 51 w 111"/>
                <a:gd name="T11" fmla="*/ 0 h 61"/>
                <a:gd name="T12" fmla="*/ 4 w 111"/>
                <a:gd name="T13" fmla="*/ 0 h 61"/>
                <a:gd name="T14" fmla="*/ 0 w 111"/>
                <a:gd name="T15" fmla="*/ 4 h 61"/>
                <a:gd name="T16" fmla="*/ 0 w 111"/>
                <a:gd name="T17" fmla="*/ 27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1" h="61">
                  <a:moveTo>
                    <a:pt x="0" y="53"/>
                  </a:moveTo>
                  <a:lnTo>
                    <a:pt x="8" y="61"/>
                  </a:lnTo>
                  <a:lnTo>
                    <a:pt x="101" y="61"/>
                  </a:lnTo>
                  <a:lnTo>
                    <a:pt x="111" y="53"/>
                  </a:lnTo>
                  <a:lnTo>
                    <a:pt x="111" y="8"/>
                  </a:lnTo>
                  <a:lnTo>
                    <a:pt x="101" y="0"/>
                  </a:lnTo>
                  <a:lnTo>
                    <a:pt x="8" y="0"/>
                  </a:lnTo>
                  <a:lnTo>
                    <a:pt x="0" y="7"/>
                  </a:lnTo>
                  <a:lnTo>
                    <a:pt x="0" y="53"/>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Freeform 46"/>
            <p:cNvSpPr>
              <a:spLocks/>
            </p:cNvSpPr>
            <p:nvPr/>
          </p:nvSpPr>
          <p:spPr bwMode="auto">
            <a:xfrm>
              <a:off x="2462060" y="3385298"/>
              <a:ext cx="207929" cy="155929"/>
            </a:xfrm>
            <a:custGeom>
              <a:avLst/>
              <a:gdLst>
                <a:gd name="T0" fmla="*/ 0 w 280"/>
                <a:gd name="T1" fmla="*/ 103 h 215"/>
                <a:gd name="T2" fmla="*/ 2 w 280"/>
                <a:gd name="T3" fmla="*/ 107 h 215"/>
                <a:gd name="T4" fmla="*/ 7 w 280"/>
                <a:gd name="T5" fmla="*/ 108 h 215"/>
                <a:gd name="T6" fmla="*/ 134 w 280"/>
                <a:gd name="T7" fmla="*/ 108 h 215"/>
                <a:gd name="T8" fmla="*/ 139 w 280"/>
                <a:gd name="T9" fmla="*/ 107 h 215"/>
                <a:gd name="T10" fmla="*/ 141 w 280"/>
                <a:gd name="T11" fmla="*/ 102 h 215"/>
                <a:gd name="T12" fmla="*/ 141 w 280"/>
                <a:gd name="T13" fmla="*/ 8 h 215"/>
                <a:gd name="T14" fmla="*/ 140 w 280"/>
                <a:gd name="T15" fmla="*/ 3 h 215"/>
                <a:gd name="T16" fmla="*/ 135 w 280"/>
                <a:gd name="T17" fmla="*/ 0 h 215"/>
                <a:gd name="T18" fmla="*/ 8 w 280"/>
                <a:gd name="T19" fmla="*/ 0 h 215"/>
                <a:gd name="T20" fmla="*/ 3 w 280"/>
                <a:gd name="T21" fmla="*/ 2 h 215"/>
                <a:gd name="T22" fmla="*/ 0 w 280"/>
                <a:gd name="T23" fmla="*/ 8 h 215"/>
                <a:gd name="T24" fmla="*/ 0 w 280"/>
                <a:gd name="T25" fmla="*/ 103 h 2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 h="215">
                  <a:moveTo>
                    <a:pt x="0" y="206"/>
                  </a:moveTo>
                  <a:lnTo>
                    <a:pt x="3" y="213"/>
                  </a:lnTo>
                  <a:lnTo>
                    <a:pt x="13" y="215"/>
                  </a:lnTo>
                  <a:lnTo>
                    <a:pt x="267" y="215"/>
                  </a:lnTo>
                  <a:lnTo>
                    <a:pt x="277" y="213"/>
                  </a:lnTo>
                  <a:lnTo>
                    <a:pt x="280" y="203"/>
                  </a:lnTo>
                  <a:lnTo>
                    <a:pt x="280" y="16"/>
                  </a:lnTo>
                  <a:lnTo>
                    <a:pt x="278" y="5"/>
                  </a:lnTo>
                  <a:lnTo>
                    <a:pt x="268" y="0"/>
                  </a:lnTo>
                  <a:lnTo>
                    <a:pt x="16" y="0"/>
                  </a:lnTo>
                  <a:lnTo>
                    <a:pt x="6" y="3"/>
                  </a:lnTo>
                  <a:lnTo>
                    <a:pt x="0" y="16"/>
                  </a:lnTo>
                  <a:lnTo>
                    <a:pt x="0" y="206"/>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Freeform 47"/>
            <p:cNvSpPr>
              <a:spLocks/>
            </p:cNvSpPr>
            <p:nvPr/>
          </p:nvSpPr>
          <p:spPr bwMode="auto">
            <a:xfrm>
              <a:off x="2476806" y="3402624"/>
              <a:ext cx="178435" cy="119835"/>
            </a:xfrm>
            <a:custGeom>
              <a:avLst/>
              <a:gdLst>
                <a:gd name="T0" fmla="*/ 0 w 242"/>
                <a:gd name="T1" fmla="*/ 79 h 165"/>
                <a:gd name="T2" fmla="*/ 7 w 242"/>
                <a:gd name="T3" fmla="*/ 83 h 165"/>
                <a:gd name="T4" fmla="*/ 116 w 242"/>
                <a:gd name="T5" fmla="*/ 83 h 165"/>
                <a:gd name="T6" fmla="*/ 121 w 242"/>
                <a:gd name="T7" fmla="*/ 79 h 165"/>
                <a:gd name="T8" fmla="*/ 121 w 242"/>
                <a:gd name="T9" fmla="*/ 5 h 165"/>
                <a:gd name="T10" fmla="*/ 121 w 242"/>
                <a:gd name="T11" fmla="*/ 2 h 165"/>
                <a:gd name="T12" fmla="*/ 117 w 242"/>
                <a:gd name="T13" fmla="*/ 0 h 165"/>
                <a:gd name="T14" fmla="*/ 8 w 242"/>
                <a:gd name="T15" fmla="*/ 0 h 165"/>
                <a:gd name="T16" fmla="*/ 3 w 242"/>
                <a:gd name="T17" fmla="*/ 0 h 165"/>
                <a:gd name="T18" fmla="*/ 0 w 242"/>
                <a:gd name="T19" fmla="*/ 3 h 165"/>
                <a:gd name="T20" fmla="*/ 0 w 242"/>
                <a:gd name="T21" fmla="*/ 79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2" h="165">
                  <a:moveTo>
                    <a:pt x="0" y="157"/>
                  </a:moveTo>
                  <a:lnTo>
                    <a:pt x="13" y="165"/>
                  </a:lnTo>
                  <a:lnTo>
                    <a:pt x="232" y="165"/>
                  </a:lnTo>
                  <a:lnTo>
                    <a:pt x="242" y="157"/>
                  </a:lnTo>
                  <a:lnTo>
                    <a:pt x="242" y="10"/>
                  </a:lnTo>
                  <a:lnTo>
                    <a:pt x="242" y="3"/>
                  </a:lnTo>
                  <a:lnTo>
                    <a:pt x="233" y="0"/>
                  </a:lnTo>
                  <a:lnTo>
                    <a:pt x="16" y="0"/>
                  </a:lnTo>
                  <a:lnTo>
                    <a:pt x="6" y="0"/>
                  </a:lnTo>
                  <a:lnTo>
                    <a:pt x="0" y="6"/>
                  </a:lnTo>
                  <a:lnTo>
                    <a:pt x="0" y="157"/>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Freeform 48"/>
            <p:cNvSpPr>
              <a:spLocks/>
            </p:cNvSpPr>
            <p:nvPr/>
          </p:nvSpPr>
          <p:spPr bwMode="auto">
            <a:xfrm>
              <a:off x="2484180" y="3406955"/>
              <a:ext cx="166638" cy="108285"/>
            </a:xfrm>
            <a:custGeom>
              <a:avLst/>
              <a:gdLst>
                <a:gd name="T0" fmla="*/ 0 w 227"/>
                <a:gd name="T1" fmla="*/ 71 h 151"/>
                <a:gd name="T2" fmla="*/ 6 w 227"/>
                <a:gd name="T3" fmla="*/ 75 h 151"/>
                <a:gd name="T4" fmla="*/ 108 w 227"/>
                <a:gd name="T5" fmla="*/ 75 h 151"/>
                <a:gd name="T6" fmla="*/ 113 w 227"/>
                <a:gd name="T7" fmla="*/ 71 h 151"/>
                <a:gd name="T8" fmla="*/ 113 w 227"/>
                <a:gd name="T9" fmla="*/ 6 h 151"/>
                <a:gd name="T10" fmla="*/ 113 w 227"/>
                <a:gd name="T11" fmla="*/ 2 h 151"/>
                <a:gd name="T12" fmla="*/ 108 w 227"/>
                <a:gd name="T13" fmla="*/ 0 h 151"/>
                <a:gd name="T14" fmla="*/ 6 w 227"/>
                <a:gd name="T15" fmla="*/ 0 h 151"/>
                <a:gd name="T16" fmla="*/ 0 w 227"/>
                <a:gd name="T17" fmla="*/ 4 h 151"/>
                <a:gd name="T18" fmla="*/ 0 w 227"/>
                <a:gd name="T19" fmla="*/ 71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7" h="151">
                  <a:moveTo>
                    <a:pt x="0" y="143"/>
                  </a:moveTo>
                  <a:lnTo>
                    <a:pt x="12" y="151"/>
                  </a:lnTo>
                  <a:lnTo>
                    <a:pt x="217" y="151"/>
                  </a:lnTo>
                  <a:lnTo>
                    <a:pt x="227" y="143"/>
                  </a:lnTo>
                  <a:lnTo>
                    <a:pt x="227" y="12"/>
                  </a:lnTo>
                  <a:lnTo>
                    <a:pt x="227" y="5"/>
                  </a:lnTo>
                  <a:lnTo>
                    <a:pt x="217" y="0"/>
                  </a:lnTo>
                  <a:lnTo>
                    <a:pt x="13" y="0"/>
                  </a:lnTo>
                  <a:lnTo>
                    <a:pt x="0" y="9"/>
                  </a:lnTo>
                  <a:lnTo>
                    <a:pt x="0" y="1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Rectangle 49"/>
            <p:cNvSpPr>
              <a:spLocks noChangeArrowheads="1"/>
            </p:cNvSpPr>
            <p:nvPr/>
          </p:nvSpPr>
          <p:spPr bwMode="auto">
            <a:xfrm>
              <a:off x="2454687" y="3574435"/>
              <a:ext cx="88480" cy="2888"/>
            </a:xfrm>
            <a:prstGeom prst="rect">
              <a:avLst/>
            </a:prstGeom>
            <a:solidFill>
              <a:srgbClr val="000000"/>
            </a:solidFill>
            <a:ln w="1588">
              <a:solidFill>
                <a:srgbClr val="000000"/>
              </a:solidFill>
              <a:miter lim="800000"/>
              <a:headEnd/>
              <a:tailEnd/>
            </a:ln>
          </p:spPr>
          <p:txBody>
            <a:bodyPr/>
            <a:lstStyle/>
            <a:p>
              <a:endParaRPr lang="de-DE"/>
            </a:p>
          </p:txBody>
        </p:sp>
        <p:sp>
          <p:nvSpPr>
            <p:cNvPr id="22" name="Rectangle 50"/>
            <p:cNvSpPr>
              <a:spLocks noChangeArrowheads="1"/>
            </p:cNvSpPr>
            <p:nvPr/>
          </p:nvSpPr>
          <p:spPr bwMode="auto">
            <a:xfrm>
              <a:off x="2454687" y="3611973"/>
              <a:ext cx="88480" cy="1444"/>
            </a:xfrm>
            <a:prstGeom prst="rect">
              <a:avLst/>
            </a:prstGeom>
            <a:solidFill>
              <a:srgbClr val="000000"/>
            </a:solidFill>
            <a:ln w="1588">
              <a:solidFill>
                <a:srgbClr val="000000"/>
              </a:solidFill>
              <a:miter lim="800000"/>
              <a:headEnd/>
              <a:tailEnd/>
            </a:ln>
          </p:spPr>
          <p:txBody>
            <a:bodyPr/>
            <a:lstStyle/>
            <a:p>
              <a:endParaRPr lang="de-DE"/>
            </a:p>
          </p:txBody>
        </p:sp>
        <p:sp>
          <p:nvSpPr>
            <p:cNvPr id="23" name="Rectangle 51"/>
            <p:cNvSpPr>
              <a:spLocks noChangeArrowheads="1"/>
            </p:cNvSpPr>
            <p:nvPr/>
          </p:nvSpPr>
          <p:spPr bwMode="auto">
            <a:xfrm>
              <a:off x="2633121" y="3572991"/>
              <a:ext cx="47189" cy="1444"/>
            </a:xfrm>
            <a:prstGeom prst="rect">
              <a:avLst/>
            </a:prstGeom>
            <a:solidFill>
              <a:srgbClr val="000000"/>
            </a:solidFill>
            <a:ln w="1588">
              <a:solidFill>
                <a:srgbClr val="000000"/>
              </a:solidFill>
              <a:miter lim="800000"/>
              <a:headEnd/>
              <a:tailEnd/>
            </a:ln>
          </p:spPr>
          <p:txBody>
            <a:bodyPr/>
            <a:lstStyle/>
            <a:p>
              <a:endParaRPr lang="de-DE"/>
            </a:p>
          </p:txBody>
        </p:sp>
        <p:sp>
          <p:nvSpPr>
            <p:cNvPr id="24" name="Rectangle 52"/>
            <p:cNvSpPr>
              <a:spLocks noChangeArrowheads="1"/>
            </p:cNvSpPr>
            <p:nvPr/>
          </p:nvSpPr>
          <p:spPr bwMode="auto">
            <a:xfrm>
              <a:off x="2633121" y="3611973"/>
              <a:ext cx="47189" cy="1444"/>
            </a:xfrm>
            <a:prstGeom prst="rect">
              <a:avLst/>
            </a:prstGeom>
            <a:solidFill>
              <a:srgbClr val="000000"/>
            </a:solidFill>
            <a:ln w="1588">
              <a:solidFill>
                <a:srgbClr val="000000"/>
              </a:solidFill>
              <a:miter lim="800000"/>
              <a:headEnd/>
              <a:tailEnd/>
            </a:ln>
          </p:spPr>
          <p:txBody>
            <a:bodyPr/>
            <a:lstStyle/>
            <a:p>
              <a:endParaRPr lang="de-DE"/>
            </a:p>
          </p:txBody>
        </p:sp>
        <p:sp>
          <p:nvSpPr>
            <p:cNvPr id="25" name="Rectangle 53"/>
            <p:cNvSpPr>
              <a:spLocks noChangeArrowheads="1"/>
            </p:cNvSpPr>
            <p:nvPr/>
          </p:nvSpPr>
          <p:spPr bwMode="auto">
            <a:xfrm>
              <a:off x="2556438" y="3578766"/>
              <a:ext cx="69310" cy="4332"/>
            </a:xfrm>
            <a:prstGeom prst="rect">
              <a:avLst/>
            </a:prstGeom>
            <a:solidFill>
              <a:srgbClr val="464646"/>
            </a:solidFill>
            <a:ln w="1588">
              <a:solidFill>
                <a:srgbClr val="464646"/>
              </a:solidFill>
              <a:miter lim="800000"/>
              <a:headEnd/>
              <a:tailEnd/>
            </a:ln>
          </p:spPr>
          <p:txBody>
            <a:bodyPr/>
            <a:lstStyle/>
            <a:p>
              <a:endParaRPr lang="de-DE"/>
            </a:p>
          </p:txBody>
        </p:sp>
        <p:sp>
          <p:nvSpPr>
            <p:cNvPr id="26" name="Rectangle 54"/>
            <p:cNvSpPr>
              <a:spLocks noChangeArrowheads="1"/>
            </p:cNvSpPr>
            <p:nvPr/>
          </p:nvSpPr>
          <p:spPr bwMode="auto">
            <a:xfrm>
              <a:off x="2565286" y="3590316"/>
              <a:ext cx="53088" cy="2888"/>
            </a:xfrm>
            <a:prstGeom prst="rect">
              <a:avLst/>
            </a:prstGeom>
            <a:solidFill>
              <a:srgbClr val="464646"/>
            </a:solidFill>
            <a:ln w="1588">
              <a:solidFill>
                <a:srgbClr val="464646"/>
              </a:solidFill>
              <a:miter lim="800000"/>
              <a:headEnd/>
              <a:tailEnd/>
            </a:ln>
          </p:spPr>
          <p:txBody>
            <a:bodyPr/>
            <a:lstStyle/>
            <a:p>
              <a:endParaRPr lang="de-DE"/>
            </a:p>
          </p:txBody>
        </p:sp>
        <p:sp>
          <p:nvSpPr>
            <p:cNvPr id="27" name="Line 55"/>
            <p:cNvSpPr>
              <a:spLocks noChangeShapeType="1"/>
            </p:cNvSpPr>
            <p:nvPr/>
          </p:nvSpPr>
          <p:spPr bwMode="auto">
            <a:xfrm>
              <a:off x="2550540" y="3585985"/>
              <a:ext cx="81107" cy="144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 name="Line 56"/>
            <p:cNvSpPr>
              <a:spLocks noChangeShapeType="1"/>
            </p:cNvSpPr>
            <p:nvPr/>
          </p:nvSpPr>
          <p:spPr bwMode="auto">
            <a:xfrm>
              <a:off x="2550540" y="3597535"/>
              <a:ext cx="81107"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 name="Rectangle 57"/>
            <p:cNvSpPr>
              <a:spLocks noChangeArrowheads="1"/>
            </p:cNvSpPr>
            <p:nvPr/>
          </p:nvSpPr>
          <p:spPr bwMode="auto">
            <a:xfrm>
              <a:off x="2641969" y="3585985"/>
              <a:ext cx="28019" cy="11550"/>
            </a:xfrm>
            <a:prstGeom prst="rect">
              <a:avLst/>
            </a:prstGeom>
            <a:solidFill>
              <a:srgbClr val="464646"/>
            </a:solidFill>
            <a:ln w="1588">
              <a:solidFill>
                <a:srgbClr val="464646"/>
              </a:solidFill>
              <a:miter lim="800000"/>
              <a:headEnd/>
              <a:tailEnd/>
            </a:ln>
          </p:spPr>
          <p:txBody>
            <a:bodyPr/>
            <a:lstStyle/>
            <a:p>
              <a:endParaRPr lang="de-DE"/>
            </a:p>
          </p:txBody>
        </p:sp>
        <p:sp>
          <p:nvSpPr>
            <p:cNvPr id="30" name="Freeform 58"/>
            <p:cNvSpPr>
              <a:spLocks/>
            </p:cNvSpPr>
            <p:nvPr/>
          </p:nvSpPr>
          <p:spPr bwMode="auto">
            <a:xfrm>
              <a:off x="2411921" y="3632186"/>
              <a:ext cx="305257" cy="53421"/>
            </a:xfrm>
            <a:custGeom>
              <a:avLst/>
              <a:gdLst>
                <a:gd name="T0" fmla="*/ 21 w 415"/>
                <a:gd name="T1" fmla="*/ 0 h 74"/>
                <a:gd name="T2" fmla="*/ 21 w 415"/>
                <a:gd name="T3" fmla="*/ 0 h 74"/>
                <a:gd name="T4" fmla="*/ 190 w 415"/>
                <a:gd name="T5" fmla="*/ 0 h 74"/>
                <a:gd name="T6" fmla="*/ 207 w 415"/>
                <a:gd name="T7" fmla="*/ 37 h 74"/>
                <a:gd name="T8" fmla="*/ 0 w 415"/>
                <a:gd name="T9" fmla="*/ 37 h 74"/>
                <a:gd name="T10" fmla="*/ 21 w 415"/>
                <a:gd name="T11" fmla="*/ 0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5" h="74">
                  <a:moveTo>
                    <a:pt x="42" y="0"/>
                  </a:moveTo>
                  <a:lnTo>
                    <a:pt x="43" y="0"/>
                  </a:lnTo>
                  <a:lnTo>
                    <a:pt x="380" y="0"/>
                  </a:lnTo>
                  <a:lnTo>
                    <a:pt x="415" y="74"/>
                  </a:lnTo>
                  <a:lnTo>
                    <a:pt x="0" y="74"/>
                  </a:lnTo>
                  <a:lnTo>
                    <a:pt x="42" y="0"/>
                  </a:lnTo>
                  <a:close/>
                </a:path>
              </a:pathLst>
            </a:custGeom>
            <a:solidFill>
              <a:srgbClr val="C0C0C0"/>
            </a:solidFill>
            <a:ln w="1588">
              <a:solidFill>
                <a:srgbClr val="C0C0C0"/>
              </a:solidFill>
              <a:prstDash val="solid"/>
              <a:round/>
              <a:headEnd/>
              <a:tailEnd/>
            </a:ln>
          </p:spPr>
          <p:txBody>
            <a:bodyPr/>
            <a:lstStyle/>
            <a:p>
              <a:endParaRPr lang="de-DE"/>
            </a:p>
          </p:txBody>
        </p:sp>
        <p:sp>
          <p:nvSpPr>
            <p:cNvPr id="31" name="Freeform 59"/>
            <p:cNvSpPr>
              <a:spLocks/>
            </p:cNvSpPr>
            <p:nvPr/>
          </p:nvSpPr>
          <p:spPr bwMode="auto">
            <a:xfrm>
              <a:off x="2411921" y="3685606"/>
              <a:ext cx="305257" cy="8663"/>
            </a:xfrm>
            <a:custGeom>
              <a:avLst/>
              <a:gdLst>
                <a:gd name="T0" fmla="*/ 0 w 415"/>
                <a:gd name="T1" fmla="*/ 0 h 12"/>
                <a:gd name="T2" fmla="*/ 207 w 415"/>
                <a:gd name="T3" fmla="*/ 0 h 12"/>
                <a:gd name="T4" fmla="*/ 201 w 415"/>
                <a:gd name="T5" fmla="*/ 6 h 12"/>
                <a:gd name="T6" fmla="*/ 6 w 415"/>
                <a:gd name="T7" fmla="*/ 6 h 12"/>
                <a:gd name="T8" fmla="*/ 0 w 415"/>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5" h="12">
                  <a:moveTo>
                    <a:pt x="0" y="0"/>
                  </a:moveTo>
                  <a:lnTo>
                    <a:pt x="415" y="0"/>
                  </a:lnTo>
                  <a:lnTo>
                    <a:pt x="403" y="12"/>
                  </a:lnTo>
                  <a:lnTo>
                    <a:pt x="12"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2" name="Freeform 60"/>
            <p:cNvSpPr>
              <a:spLocks/>
            </p:cNvSpPr>
            <p:nvPr/>
          </p:nvSpPr>
          <p:spPr bwMode="auto">
            <a:xfrm>
              <a:off x="2448788" y="3635074"/>
              <a:ext cx="194656" cy="5775"/>
            </a:xfrm>
            <a:custGeom>
              <a:avLst/>
              <a:gdLst>
                <a:gd name="T0" fmla="*/ 1 w 263"/>
                <a:gd name="T1" fmla="*/ 0 h 8"/>
                <a:gd name="T2" fmla="*/ 0 w 263"/>
                <a:gd name="T3" fmla="*/ 4 h 8"/>
                <a:gd name="T4" fmla="*/ 132 w 263"/>
                <a:gd name="T5" fmla="*/ 4 h 8"/>
                <a:gd name="T6" fmla="*/ 130 w 263"/>
                <a:gd name="T7" fmla="*/ 0 h 8"/>
                <a:gd name="T8" fmla="*/ 1 w 26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3" h="8">
                  <a:moveTo>
                    <a:pt x="1" y="0"/>
                  </a:moveTo>
                  <a:lnTo>
                    <a:pt x="0" y="8"/>
                  </a:lnTo>
                  <a:lnTo>
                    <a:pt x="263" y="8"/>
                  </a:lnTo>
                  <a:lnTo>
                    <a:pt x="260" y="0"/>
                  </a:lnTo>
                  <a:lnTo>
                    <a:pt x="1" y="0"/>
                  </a:lnTo>
                  <a:close/>
                </a:path>
              </a:pathLst>
            </a:custGeom>
            <a:solidFill>
              <a:srgbClr val="5A5A5A"/>
            </a:solidFill>
            <a:ln w="1588">
              <a:solidFill>
                <a:srgbClr val="5A5A5A"/>
              </a:solidFill>
              <a:prstDash val="solid"/>
              <a:round/>
              <a:headEnd/>
              <a:tailEnd/>
            </a:ln>
          </p:spPr>
          <p:txBody>
            <a:bodyPr/>
            <a:lstStyle/>
            <a:p>
              <a:endParaRPr lang="de-DE"/>
            </a:p>
          </p:txBody>
        </p:sp>
        <p:sp>
          <p:nvSpPr>
            <p:cNvPr id="33" name="Freeform 61"/>
            <p:cNvSpPr>
              <a:spLocks/>
            </p:cNvSpPr>
            <p:nvPr/>
          </p:nvSpPr>
          <p:spPr bwMode="auto">
            <a:xfrm>
              <a:off x="2434041" y="3645180"/>
              <a:ext cx="176960" cy="24545"/>
            </a:xfrm>
            <a:custGeom>
              <a:avLst/>
              <a:gdLst>
                <a:gd name="T0" fmla="*/ 9 w 240"/>
                <a:gd name="T1" fmla="*/ 0 h 35"/>
                <a:gd name="T2" fmla="*/ 119 w 240"/>
                <a:gd name="T3" fmla="*/ 0 h 35"/>
                <a:gd name="T4" fmla="*/ 120 w 240"/>
                <a:gd name="T5" fmla="*/ 17 h 35"/>
                <a:gd name="T6" fmla="*/ 108 w 240"/>
                <a:gd name="T7" fmla="*/ 17 h 35"/>
                <a:gd name="T8" fmla="*/ 108 w 240"/>
                <a:gd name="T9" fmla="*/ 15 h 35"/>
                <a:gd name="T10" fmla="*/ 102 w 240"/>
                <a:gd name="T11" fmla="*/ 15 h 35"/>
                <a:gd name="T12" fmla="*/ 102 w 240"/>
                <a:gd name="T13" fmla="*/ 17 h 35"/>
                <a:gd name="T14" fmla="*/ 22 w 240"/>
                <a:gd name="T15" fmla="*/ 17 h 35"/>
                <a:gd name="T16" fmla="*/ 23 w 240"/>
                <a:gd name="T17" fmla="*/ 15 h 35"/>
                <a:gd name="T18" fmla="*/ 15 w 240"/>
                <a:gd name="T19" fmla="*/ 15 h 35"/>
                <a:gd name="T20" fmla="*/ 14 w 240"/>
                <a:gd name="T21" fmla="*/ 17 h 35"/>
                <a:gd name="T22" fmla="*/ 0 w 240"/>
                <a:gd name="T23" fmla="*/ 17 h 35"/>
                <a:gd name="T24" fmla="*/ 9 w 240"/>
                <a:gd name="T25" fmla="*/ 0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0" h="35">
                  <a:moveTo>
                    <a:pt x="18" y="0"/>
                  </a:moveTo>
                  <a:lnTo>
                    <a:pt x="237" y="0"/>
                  </a:lnTo>
                  <a:lnTo>
                    <a:pt x="240" y="35"/>
                  </a:lnTo>
                  <a:lnTo>
                    <a:pt x="216" y="35"/>
                  </a:lnTo>
                  <a:lnTo>
                    <a:pt x="216" y="30"/>
                  </a:lnTo>
                  <a:lnTo>
                    <a:pt x="204" y="30"/>
                  </a:lnTo>
                  <a:lnTo>
                    <a:pt x="204" y="35"/>
                  </a:lnTo>
                  <a:lnTo>
                    <a:pt x="43" y="35"/>
                  </a:lnTo>
                  <a:lnTo>
                    <a:pt x="45" y="30"/>
                  </a:lnTo>
                  <a:lnTo>
                    <a:pt x="30" y="30"/>
                  </a:lnTo>
                  <a:lnTo>
                    <a:pt x="28" y="35"/>
                  </a:lnTo>
                  <a:lnTo>
                    <a:pt x="0" y="35"/>
                  </a:lnTo>
                  <a:lnTo>
                    <a:pt x="18" y="0"/>
                  </a:lnTo>
                  <a:close/>
                </a:path>
              </a:pathLst>
            </a:custGeom>
            <a:solidFill>
              <a:srgbClr val="5A5A5A"/>
            </a:solidFill>
            <a:ln w="1588">
              <a:solidFill>
                <a:srgbClr val="5A5A5A"/>
              </a:solidFill>
              <a:prstDash val="solid"/>
              <a:round/>
              <a:headEnd/>
              <a:tailEnd/>
            </a:ln>
          </p:spPr>
          <p:txBody>
            <a:bodyPr/>
            <a:lstStyle/>
            <a:p>
              <a:endParaRPr lang="de-DE"/>
            </a:p>
          </p:txBody>
        </p:sp>
        <p:sp>
          <p:nvSpPr>
            <p:cNvPr id="34" name="Freeform 62"/>
            <p:cNvSpPr>
              <a:spLocks/>
            </p:cNvSpPr>
            <p:nvPr/>
          </p:nvSpPr>
          <p:spPr bwMode="auto">
            <a:xfrm>
              <a:off x="2612476" y="3643737"/>
              <a:ext cx="35392" cy="11550"/>
            </a:xfrm>
            <a:custGeom>
              <a:avLst/>
              <a:gdLst>
                <a:gd name="T0" fmla="*/ 0 w 48"/>
                <a:gd name="T1" fmla="*/ 0 h 16"/>
                <a:gd name="T2" fmla="*/ 1 w 48"/>
                <a:gd name="T3" fmla="*/ 8 h 16"/>
                <a:gd name="T4" fmla="*/ 24 w 48"/>
                <a:gd name="T5" fmla="*/ 8 h 16"/>
                <a:gd name="T6" fmla="*/ 22 w 48"/>
                <a:gd name="T7" fmla="*/ 0 h 16"/>
                <a:gd name="T8" fmla="*/ 0 w 48"/>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6">
                  <a:moveTo>
                    <a:pt x="0" y="0"/>
                  </a:moveTo>
                  <a:lnTo>
                    <a:pt x="1" y="16"/>
                  </a:lnTo>
                  <a:lnTo>
                    <a:pt x="48" y="16"/>
                  </a:lnTo>
                  <a:lnTo>
                    <a:pt x="43"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35" name="Freeform 63"/>
            <p:cNvSpPr>
              <a:spLocks/>
            </p:cNvSpPr>
            <p:nvPr/>
          </p:nvSpPr>
          <p:spPr bwMode="auto">
            <a:xfrm>
              <a:off x="2615425" y="3656730"/>
              <a:ext cx="36867" cy="12995"/>
            </a:xfrm>
            <a:custGeom>
              <a:avLst/>
              <a:gdLst>
                <a:gd name="T0" fmla="*/ 7 w 50"/>
                <a:gd name="T1" fmla="*/ 0 h 18"/>
                <a:gd name="T2" fmla="*/ 7 w 50"/>
                <a:gd name="T3" fmla="*/ 3 h 18"/>
                <a:gd name="T4" fmla="*/ 0 w 50"/>
                <a:gd name="T5" fmla="*/ 3 h 18"/>
                <a:gd name="T6" fmla="*/ 1 w 50"/>
                <a:gd name="T7" fmla="*/ 9 h 18"/>
                <a:gd name="T8" fmla="*/ 25 w 50"/>
                <a:gd name="T9" fmla="*/ 9 h 18"/>
                <a:gd name="T10" fmla="*/ 24 w 50"/>
                <a:gd name="T11" fmla="*/ 3 h 18"/>
                <a:gd name="T12" fmla="*/ 14 w 50"/>
                <a:gd name="T13" fmla="*/ 3 h 18"/>
                <a:gd name="T14" fmla="*/ 14 w 50"/>
                <a:gd name="T15" fmla="*/ 0 h 18"/>
                <a:gd name="T16" fmla="*/ 7 w 50"/>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18">
                  <a:moveTo>
                    <a:pt x="13" y="0"/>
                  </a:moveTo>
                  <a:lnTo>
                    <a:pt x="13" y="6"/>
                  </a:lnTo>
                  <a:lnTo>
                    <a:pt x="0" y="6"/>
                  </a:lnTo>
                  <a:lnTo>
                    <a:pt x="2" y="18"/>
                  </a:lnTo>
                  <a:lnTo>
                    <a:pt x="50" y="18"/>
                  </a:lnTo>
                  <a:lnTo>
                    <a:pt x="48" y="5"/>
                  </a:lnTo>
                  <a:lnTo>
                    <a:pt x="28" y="5"/>
                  </a:lnTo>
                  <a:lnTo>
                    <a:pt x="28" y="0"/>
                  </a:lnTo>
                  <a:lnTo>
                    <a:pt x="13" y="0"/>
                  </a:lnTo>
                  <a:close/>
                </a:path>
              </a:pathLst>
            </a:custGeom>
            <a:solidFill>
              <a:srgbClr val="5A5A5A"/>
            </a:solidFill>
            <a:ln w="1588">
              <a:solidFill>
                <a:srgbClr val="5A5A5A"/>
              </a:solidFill>
              <a:prstDash val="solid"/>
              <a:round/>
              <a:headEnd/>
              <a:tailEnd/>
            </a:ln>
          </p:spPr>
          <p:txBody>
            <a:bodyPr/>
            <a:lstStyle/>
            <a:p>
              <a:endParaRPr lang="de-DE"/>
            </a:p>
          </p:txBody>
        </p:sp>
        <p:sp>
          <p:nvSpPr>
            <p:cNvPr id="36" name="Freeform 64"/>
            <p:cNvSpPr>
              <a:spLocks/>
            </p:cNvSpPr>
            <p:nvPr/>
          </p:nvSpPr>
          <p:spPr bwMode="auto">
            <a:xfrm>
              <a:off x="2649343" y="3645180"/>
              <a:ext cx="54563" cy="24545"/>
            </a:xfrm>
            <a:custGeom>
              <a:avLst/>
              <a:gdLst>
                <a:gd name="T0" fmla="*/ 0 w 73"/>
                <a:gd name="T1" fmla="*/ 0 h 35"/>
                <a:gd name="T2" fmla="*/ 5 w 73"/>
                <a:gd name="T3" fmla="*/ 17 h 35"/>
                <a:gd name="T4" fmla="*/ 37 w 73"/>
                <a:gd name="T5" fmla="*/ 17 h 35"/>
                <a:gd name="T6" fmla="*/ 29 w 73"/>
                <a:gd name="T7" fmla="*/ 0 h 35"/>
                <a:gd name="T8" fmla="*/ 0 w 73"/>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35">
                  <a:moveTo>
                    <a:pt x="0" y="0"/>
                  </a:moveTo>
                  <a:lnTo>
                    <a:pt x="10" y="35"/>
                  </a:lnTo>
                  <a:lnTo>
                    <a:pt x="73" y="35"/>
                  </a:lnTo>
                  <a:lnTo>
                    <a:pt x="57"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37" name="Rectangle 65"/>
            <p:cNvSpPr>
              <a:spLocks noChangeArrowheads="1"/>
            </p:cNvSpPr>
            <p:nvPr/>
          </p:nvSpPr>
          <p:spPr bwMode="auto">
            <a:xfrm>
              <a:off x="2515148" y="3541227"/>
              <a:ext cx="103227" cy="15882"/>
            </a:xfrm>
            <a:prstGeom prst="rect">
              <a:avLst/>
            </a:prstGeom>
            <a:solidFill>
              <a:srgbClr val="5A5A5A"/>
            </a:solidFill>
            <a:ln w="1588">
              <a:solidFill>
                <a:srgbClr val="5A5A5A"/>
              </a:solidFill>
              <a:miter lim="800000"/>
              <a:headEnd/>
              <a:tailEnd/>
            </a:ln>
          </p:spPr>
          <p:txBody>
            <a:bodyPr/>
            <a:lstStyle/>
            <a:p>
              <a:endParaRPr lang="de-DE"/>
            </a:p>
          </p:txBody>
        </p:sp>
        <p:sp>
          <p:nvSpPr>
            <p:cNvPr id="38" name="Rectangle 66"/>
            <p:cNvSpPr>
              <a:spLocks noChangeArrowheads="1"/>
            </p:cNvSpPr>
            <p:nvPr/>
          </p:nvSpPr>
          <p:spPr bwMode="auto">
            <a:xfrm>
              <a:off x="2641969" y="3529677"/>
              <a:ext cx="13272" cy="5775"/>
            </a:xfrm>
            <a:prstGeom prst="rect">
              <a:avLst/>
            </a:prstGeom>
            <a:solidFill>
              <a:srgbClr val="464646"/>
            </a:solidFill>
            <a:ln w="1588">
              <a:solidFill>
                <a:srgbClr val="464646"/>
              </a:solidFill>
              <a:miter lim="800000"/>
              <a:headEnd/>
              <a:tailEnd/>
            </a:ln>
          </p:spPr>
          <p:txBody>
            <a:bodyPr/>
            <a:lstStyle/>
            <a:p>
              <a:endParaRPr lang="de-DE"/>
            </a:p>
          </p:txBody>
        </p:sp>
        <p:sp>
          <p:nvSpPr>
            <p:cNvPr id="39" name="Rectangle 67"/>
            <p:cNvSpPr>
              <a:spLocks noChangeArrowheads="1"/>
            </p:cNvSpPr>
            <p:nvPr/>
          </p:nvSpPr>
          <p:spPr bwMode="auto">
            <a:xfrm>
              <a:off x="2491553" y="3549890"/>
              <a:ext cx="151891" cy="129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0" name="Rectangle 68"/>
            <p:cNvSpPr>
              <a:spLocks noChangeArrowheads="1"/>
            </p:cNvSpPr>
            <p:nvPr/>
          </p:nvSpPr>
          <p:spPr bwMode="auto">
            <a:xfrm>
              <a:off x="2491553" y="3559997"/>
              <a:ext cx="150416" cy="2888"/>
            </a:xfrm>
            <a:prstGeom prst="rect">
              <a:avLst/>
            </a:prstGeom>
            <a:solidFill>
              <a:srgbClr val="808080"/>
            </a:solidFill>
            <a:ln w="1588">
              <a:solidFill>
                <a:srgbClr val="808080"/>
              </a:solidFill>
              <a:miter lim="800000"/>
              <a:headEnd/>
              <a:tailEnd/>
            </a:ln>
          </p:spPr>
          <p:txBody>
            <a:bodyPr/>
            <a:lstStyle/>
            <a:p>
              <a:endParaRPr lang="de-DE"/>
            </a:p>
          </p:txBody>
        </p:sp>
        <p:sp>
          <p:nvSpPr>
            <p:cNvPr id="41" name="Rectangle 69"/>
            <p:cNvSpPr>
              <a:spLocks noChangeArrowheads="1"/>
            </p:cNvSpPr>
            <p:nvPr/>
          </p:nvSpPr>
          <p:spPr bwMode="auto">
            <a:xfrm>
              <a:off x="901861" y="2331333"/>
              <a:ext cx="2192832" cy="1471221"/>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42" name="Oval 70"/>
            <p:cNvSpPr>
              <a:spLocks noChangeArrowheads="1"/>
            </p:cNvSpPr>
            <p:nvPr/>
          </p:nvSpPr>
          <p:spPr bwMode="auto">
            <a:xfrm>
              <a:off x="1646569" y="2968044"/>
              <a:ext cx="145993" cy="115503"/>
            </a:xfrm>
            <a:prstGeom prst="ellipse">
              <a:avLst/>
            </a:prstGeom>
            <a:solidFill>
              <a:srgbClr val="000000"/>
            </a:solidFill>
            <a:ln w="1588">
              <a:solidFill>
                <a:srgbClr val="000000"/>
              </a:solidFill>
              <a:round/>
              <a:headEnd/>
              <a:tailEnd/>
            </a:ln>
          </p:spPr>
          <p:txBody>
            <a:bodyPr/>
            <a:lstStyle/>
            <a:p>
              <a:endParaRPr lang="de-DE"/>
            </a:p>
          </p:txBody>
        </p:sp>
        <p:sp>
          <p:nvSpPr>
            <p:cNvPr id="43" name="Freeform 71"/>
            <p:cNvSpPr>
              <a:spLocks/>
            </p:cNvSpPr>
            <p:nvPr/>
          </p:nvSpPr>
          <p:spPr bwMode="auto">
            <a:xfrm>
              <a:off x="1543342" y="3102316"/>
              <a:ext cx="356870" cy="619386"/>
            </a:xfrm>
            <a:custGeom>
              <a:avLst/>
              <a:gdLst>
                <a:gd name="T0" fmla="*/ 168 w 484"/>
                <a:gd name="T1" fmla="*/ 0 h 860"/>
                <a:gd name="T2" fmla="*/ 183 w 484"/>
                <a:gd name="T3" fmla="*/ 0 h 860"/>
                <a:gd name="T4" fmla="*/ 203 w 484"/>
                <a:gd name="T5" fmla="*/ 3 h 860"/>
                <a:gd name="T6" fmla="*/ 236 w 484"/>
                <a:gd name="T7" fmla="*/ 35 h 860"/>
                <a:gd name="T8" fmla="*/ 242 w 484"/>
                <a:gd name="T9" fmla="*/ 64 h 860"/>
                <a:gd name="T10" fmla="*/ 242 w 484"/>
                <a:gd name="T11" fmla="*/ 190 h 860"/>
                <a:gd name="T12" fmla="*/ 217 w 484"/>
                <a:gd name="T13" fmla="*/ 209 h 860"/>
                <a:gd name="T14" fmla="*/ 199 w 484"/>
                <a:gd name="T15" fmla="*/ 201 h 860"/>
                <a:gd name="T16" fmla="*/ 197 w 484"/>
                <a:gd name="T17" fmla="*/ 188 h 860"/>
                <a:gd name="T18" fmla="*/ 183 w 484"/>
                <a:gd name="T19" fmla="*/ 74 h 860"/>
                <a:gd name="T20" fmla="*/ 183 w 484"/>
                <a:gd name="T21" fmla="*/ 401 h 860"/>
                <a:gd name="T22" fmla="*/ 179 w 484"/>
                <a:gd name="T23" fmla="*/ 419 h 860"/>
                <a:gd name="T24" fmla="*/ 157 w 484"/>
                <a:gd name="T25" fmla="*/ 429 h 860"/>
                <a:gd name="T26" fmla="*/ 130 w 484"/>
                <a:gd name="T27" fmla="*/ 402 h 860"/>
                <a:gd name="T28" fmla="*/ 130 w 484"/>
                <a:gd name="T29" fmla="*/ 207 h 860"/>
                <a:gd name="T30" fmla="*/ 122 w 484"/>
                <a:gd name="T31" fmla="*/ 207 h 860"/>
                <a:gd name="T32" fmla="*/ 110 w 484"/>
                <a:gd name="T33" fmla="*/ 396 h 860"/>
                <a:gd name="T34" fmla="*/ 110 w 484"/>
                <a:gd name="T35" fmla="*/ 408 h 860"/>
                <a:gd name="T36" fmla="*/ 104 w 484"/>
                <a:gd name="T37" fmla="*/ 422 h 860"/>
                <a:gd name="T38" fmla="*/ 71 w 484"/>
                <a:gd name="T39" fmla="*/ 427 h 860"/>
                <a:gd name="T40" fmla="*/ 57 w 484"/>
                <a:gd name="T41" fmla="*/ 410 h 860"/>
                <a:gd name="T42" fmla="*/ 57 w 484"/>
                <a:gd name="T43" fmla="*/ 396 h 860"/>
                <a:gd name="T44" fmla="*/ 44 w 484"/>
                <a:gd name="T45" fmla="*/ 74 h 860"/>
                <a:gd name="T46" fmla="*/ 43 w 484"/>
                <a:gd name="T47" fmla="*/ 190 h 860"/>
                <a:gd name="T48" fmla="*/ 41 w 484"/>
                <a:gd name="T49" fmla="*/ 200 h 860"/>
                <a:gd name="T50" fmla="*/ 30 w 484"/>
                <a:gd name="T51" fmla="*/ 208 h 860"/>
                <a:gd name="T52" fmla="*/ 5 w 484"/>
                <a:gd name="T53" fmla="*/ 203 h 860"/>
                <a:gd name="T54" fmla="*/ 0 w 484"/>
                <a:gd name="T55" fmla="*/ 188 h 860"/>
                <a:gd name="T56" fmla="*/ 0 w 484"/>
                <a:gd name="T57" fmla="*/ 60 h 860"/>
                <a:gd name="T58" fmla="*/ 16 w 484"/>
                <a:gd name="T59" fmla="*/ 17 h 860"/>
                <a:gd name="T60" fmla="*/ 48 w 484"/>
                <a:gd name="T61" fmla="*/ 1 h 860"/>
                <a:gd name="T62" fmla="*/ 62 w 484"/>
                <a:gd name="T63" fmla="*/ 0 h 860"/>
                <a:gd name="T64" fmla="*/ 127 w 484"/>
                <a:gd name="T65" fmla="*/ 0 h 8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4" h="860">
                  <a:moveTo>
                    <a:pt x="229" y="0"/>
                  </a:moveTo>
                  <a:lnTo>
                    <a:pt x="335" y="0"/>
                  </a:lnTo>
                  <a:lnTo>
                    <a:pt x="355" y="0"/>
                  </a:lnTo>
                  <a:lnTo>
                    <a:pt x="366" y="0"/>
                  </a:lnTo>
                  <a:lnTo>
                    <a:pt x="381" y="2"/>
                  </a:lnTo>
                  <a:lnTo>
                    <a:pt x="406" y="7"/>
                  </a:lnTo>
                  <a:lnTo>
                    <a:pt x="446" y="32"/>
                  </a:lnTo>
                  <a:lnTo>
                    <a:pt x="471" y="70"/>
                  </a:lnTo>
                  <a:lnTo>
                    <a:pt x="483" y="121"/>
                  </a:lnTo>
                  <a:lnTo>
                    <a:pt x="484" y="129"/>
                  </a:lnTo>
                  <a:lnTo>
                    <a:pt x="484" y="377"/>
                  </a:lnTo>
                  <a:lnTo>
                    <a:pt x="484" y="381"/>
                  </a:lnTo>
                  <a:lnTo>
                    <a:pt x="473" y="407"/>
                  </a:lnTo>
                  <a:lnTo>
                    <a:pt x="434" y="419"/>
                  </a:lnTo>
                  <a:lnTo>
                    <a:pt x="410" y="414"/>
                  </a:lnTo>
                  <a:lnTo>
                    <a:pt x="398" y="402"/>
                  </a:lnTo>
                  <a:lnTo>
                    <a:pt x="393" y="381"/>
                  </a:lnTo>
                  <a:lnTo>
                    <a:pt x="393" y="377"/>
                  </a:lnTo>
                  <a:lnTo>
                    <a:pt x="391" y="149"/>
                  </a:lnTo>
                  <a:lnTo>
                    <a:pt x="366" y="148"/>
                  </a:lnTo>
                  <a:lnTo>
                    <a:pt x="366" y="794"/>
                  </a:lnTo>
                  <a:lnTo>
                    <a:pt x="366" y="804"/>
                  </a:lnTo>
                  <a:lnTo>
                    <a:pt x="365" y="820"/>
                  </a:lnTo>
                  <a:lnTo>
                    <a:pt x="358" y="840"/>
                  </a:lnTo>
                  <a:lnTo>
                    <a:pt x="342" y="855"/>
                  </a:lnTo>
                  <a:lnTo>
                    <a:pt x="313" y="860"/>
                  </a:lnTo>
                  <a:lnTo>
                    <a:pt x="274" y="848"/>
                  </a:lnTo>
                  <a:lnTo>
                    <a:pt x="259" y="805"/>
                  </a:lnTo>
                  <a:lnTo>
                    <a:pt x="259" y="794"/>
                  </a:lnTo>
                  <a:lnTo>
                    <a:pt x="259" y="415"/>
                  </a:lnTo>
                  <a:lnTo>
                    <a:pt x="234" y="415"/>
                  </a:lnTo>
                  <a:lnTo>
                    <a:pt x="244" y="415"/>
                  </a:lnTo>
                  <a:lnTo>
                    <a:pt x="222" y="415"/>
                  </a:lnTo>
                  <a:lnTo>
                    <a:pt x="219" y="794"/>
                  </a:lnTo>
                  <a:lnTo>
                    <a:pt x="219" y="805"/>
                  </a:lnTo>
                  <a:lnTo>
                    <a:pt x="219" y="818"/>
                  </a:lnTo>
                  <a:lnTo>
                    <a:pt x="217" y="832"/>
                  </a:lnTo>
                  <a:lnTo>
                    <a:pt x="207" y="846"/>
                  </a:lnTo>
                  <a:lnTo>
                    <a:pt x="166" y="860"/>
                  </a:lnTo>
                  <a:lnTo>
                    <a:pt x="141" y="855"/>
                  </a:lnTo>
                  <a:lnTo>
                    <a:pt x="123" y="840"/>
                  </a:lnTo>
                  <a:lnTo>
                    <a:pt x="114" y="822"/>
                  </a:lnTo>
                  <a:lnTo>
                    <a:pt x="114" y="804"/>
                  </a:lnTo>
                  <a:lnTo>
                    <a:pt x="114" y="794"/>
                  </a:lnTo>
                  <a:lnTo>
                    <a:pt x="111" y="148"/>
                  </a:lnTo>
                  <a:lnTo>
                    <a:pt x="88" y="149"/>
                  </a:lnTo>
                  <a:lnTo>
                    <a:pt x="88" y="377"/>
                  </a:lnTo>
                  <a:lnTo>
                    <a:pt x="86" y="381"/>
                  </a:lnTo>
                  <a:lnTo>
                    <a:pt x="86" y="387"/>
                  </a:lnTo>
                  <a:lnTo>
                    <a:pt x="81" y="400"/>
                  </a:lnTo>
                  <a:lnTo>
                    <a:pt x="68" y="412"/>
                  </a:lnTo>
                  <a:lnTo>
                    <a:pt x="60" y="417"/>
                  </a:lnTo>
                  <a:lnTo>
                    <a:pt x="45" y="419"/>
                  </a:lnTo>
                  <a:lnTo>
                    <a:pt x="10" y="407"/>
                  </a:lnTo>
                  <a:lnTo>
                    <a:pt x="0" y="381"/>
                  </a:lnTo>
                  <a:lnTo>
                    <a:pt x="0" y="377"/>
                  </a:lnTo>
                  <a:lnTo>
                    <a:pt x="0" y="129"/>
                  </a:lnTo>
                  <a:lnTo>
                    <a:pt x="0" y="121"/>
                  </a:lnTo>
                  <a:lnTo>
                    <a:pt x="8" y="72"/>
                  </a:lnTo>
                  <a:lnTo>
                    <a:pt x="32" y="34"/>
                  </a:lnTo>
                  <a:lnTo>
                    <a:pt x="70" y="9"/>
                  </a:lnTo>
                  <a:lnTo>
                    <a:pt x="96" y="2"/>
                  </a:lnTo>
                  <a:lnTo>
                    <a:pt x="109" y="2"/>
                  </a:lnTo>
                  <a:lnTo>
                    <a:pt x="124" y="0"/>
                  </a:lnTo>
                  <a:lnTo>
                    <a:pt x="146" y="0"/>
                  </a:lnTo>
                  <a:lnTo>
                    <a:pt x="254" y="0"/>
                  </a:lnTo>
                  <a:lnTo>
                    <a:pt x="229" y="0"/>
                  </a:lnTo>
                  <a:close/>
                </a:path>
              </a:pathLst>
            </a:custGeom>
            <a:solidFill>
              <a:srgbClr val="000000"/>
            </a:solidFill>
            <a:ln w="1588">
              <a:solidFill>
                <a:srgbClr val="000000"/>
              </a:solidFill>
              <a:prstDash val="solid"/>
              <a:round/>
              <a:headEnd/>
              <a:tailEnd/>
            </a:ln>
          </p:spPr>
          <p:txBody>
            <a:bodyPr/>
            <a:lstStyle/>
            <a:p>
              <a:endParaRPr lang="de-DE"/>
            </a:p>
          </p:txBody>
        </p:sp>
        <p:sp>
          <p:nvSpPr>
            <p:cNvPr id="44" name="Line 72"/>
            <p:cNvSpPr>
              <a:spLocks noChangeShapeType="1"/>
            </p:cNvSpPr>
            <p:nvPr/>
          </p:nvSpPr>
          <p:spPr bwMode="auto">
            <a:xfrm>
              <a:off x="1991641" y="2767357"/>
              <a:ext cx="2949" cy="7219"/>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5" name="Line 73"/>
            <p:cNvSpPr>
              <a:spLocks noChangeShapeType="1"/>
            </p:cNvSpPr>
            <p:nvPr/>
          </p:nvSpPr>
          <p:spPr bwMode="auto">
            <a:xfrm flipV="1">
              <a:off x="1993115" y="2878529"/>
              <a:ext cx="1475" cy="577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 name="Line 74"/>
            <p:cNvSpPr>
              <a:spLocks noChangeShapeType="1"/>
            </p:cNvSpPr>
            <p:nvPr/>
          </p:nvSpPr>
          <p:spPr bwMode="auto">
            <a:xfrm>
              <a:off x="1988692" y="2599877"/>
              <a:ext cx="5899" cy="1444"/>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7" name="Line 75"/>
            <p:cNvSpPr>
              <a:spLocks noChangeShapeType="1"/>
            </p:cNvSpPr>
            <p:nvPr/>
          </p:nvSpPr>
          <p:spPr bwMode="auto">
            <a:xfrm>
              <a:off x="1988692" y="2602765"/>
              <a:ext cx="7374"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8" name="Line 76"/>
            <p:cNvSpPr>
              <a:spLocks noChangeShapeType="1"/>
            </p:cNvSpPr>
            <p:nvPr/>
          </p:nvSpPr>
          <p:spPr bwMode="auto">
            <a:xfrm>
              <a:off x="1990166" y="2602765"/>
              <a:ext cx="7374" cy="1444"/>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 name="Oval 78"/>
            <p:cNvSpPr>
              <a:spLocks noChangeArrowheads="1"/>
            </p:cNvSpPr>
            <p:nvPr/>
          </p:nvSpPr>
          <p:spPr bwMode="auto">
            <a:xfrm>
              <a:off x="6911133" y="2560895"/>
              <a:ext cx="687195" cy="125610"/>
            </a:xfrm>
            <a:prstGeom prst="ellipse">
              <a:avLst/>
            </a:prstGeom>
            <a:solidFill>
              <a:srgbClr val="FFFFFF"/>
            </a:solidFill>
            <a:ln w="1588">
              <a:solidFill>
                <a:srgbClr val="000000"/>
              </a:solidFill>
              <a:round/>
              <a:headEnd/>
              <a:tailEnd/>
            </a:ln>
          </p:spPr>
          <p:txBody>
            <a:bodyPr/>
            <a:lstStyle/>
            <a:p>
              <a:endParaRPr lang="de-DE"/>
            </a:p>
          </p:txBody>
        </p:sp>
        <p:sp>
          <p:nvSpPr>
            <p:cNvPr id="50" name="Rectangle 79"/>
            <p:cNvSpPr>
              <a:spLocks noChangeArrowheads="1"/>
            </p:cNvSpPr>
            <p:nvPr/>
          </p:nvSpPr>
          <p:spPr bwMode="auto">
            <a:xfrm>
              <a:off x="6933253" y="2331333"/>
              <a:ext cx="657702" cy="76521"/>
            </a:xfrm>
            <a:prstGeom prst="rect">
              <a:avLst/>
            </a:prstGeom>
            <a:solidFill>
              <a:srgbClr val="000000"/>
            </a:solidFill>
            <a:ln w="1588">
              <a:solidFill>
                <a:srgbClr val="000000"/>
              </a:solidFill>
              <a:miter lim="800000"/>
              <a:headEnd/>
              <a:tailEnd/>
            </a:ln>
          </p:spPr>
          <p:txBody>
            <a:bodyPr/>
            <a:lstStyle/>
            <a:p>
              <a:endParaRPr lang="de-DE"/>
            </a:p>
          </p:txBody>
        </p:sp>
        <p:sp>
          <p:nvSpPr>
            <p:cNvPr id="51" name="Freeform 80"/>
            <p:cNvSpPr>
              <a:spLocks/>
            </p:cNvSpPr>
            <p:nvPr/>
          </p:nvSpPr>
          <p:spPr bwMode="auto">
            <a:xfrm>
              <a:off x="6159053" y="2410741"/>
              <a:ext cx="1346372" cy="1215670"/>
            </a:xfrm>
            <a:custGeom>
              <a:avLst/>
              <a:gdLst>
                <a:gd name="T0" fmla="*/ 0 w 1826"/>
                <a:gd name="T1" fmla="*/ 842 h 1684"/>
                <a:gd name="T2" fmla="*/ 913 w 1826"/>
                <a:gd name="T3" fmla="*/ 147 h 1684"/>
                <a:gd name="T4" fmla="*/ 889 w 1826"/>
                <a:gd name="T5" fmla="*/ 0 h 1684"/>
                <a:gd name="T6" fmla="*/ 857 w 1826"/>
                <a:gd name="T7" fmla="*/ 143 h 1684"/>
                <a:gd name="T8" fmla="*/ 378 w 1826"/>
                <a:gd name="T9" fmla="*/ 842 h 1684"/>
                <a:gd name="T10" fmla="*/ 0 w 1826"/>
                <a:gd name="T11" fmla="*/ 842 h 16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26" h="1684">
                  <a:moveTo>
                    <a:pt x="0" y="1684"/>
                  </a:moveTo>
                  <a:lnTo>
                    <a:pt x="1826" y="294"/>
                  </a:lnTo>
                  <a:lnTo>
                    <a:pt x="1778" y="0"/>
                  </a:lnTo>
                  <a:lnTo>
                    <a:pt x="1713" y="286"/>
                  </a:lnTo>
                  <a:lnTo>
                    <a:pt x="756" y="1684"/>
                  </a:lnTo>
                  <a:lnTo>
                    <a:pt x="0" y="1684"/>
                  </a:lnTo>
                  <a:close/>
                </a:path>
              </a:pathLst>
            </a:custGeom>
            <a:solidFill>
              <a:srgbClr val="00BEF7"/>
            </a:solidFill>
            <a:ln w="1588">
              <a:solidFill>
                <a:srgbClr val="000000"/>
              </a:solidFill>
              <a:prstDash val="solid"/>
              <a:round/>
              <a:headEnd/>
              <a:tailEnd/>
            </a:ln>
          </p:spPr>
          <p:txBody>
            <a:bodyPr/>
            <a:lstStyle/>
            <a:p>
              <a:endParaRPr lang="de-DE"/>
            </a:p>
          </p:txBody>
        </p:sp>
        <p:sp>
          <p:nvSpPr>
            <p:cNvPr id="52" name="Freeform 81"/>
            <p:cNvSpPr>
              <a:spLocks/>
            </p:cNvSpPr>
            <p:nvPr/>
          </p:nvSpPr>
          <p:spPr bwMode="auto">
            <a:xfrm>
              <a:off x="6698925" y="2436730"/>
              <a:ext cx="663458" cy="1185351"/>
            </a:xfrm>
            <a:custGeom>
              <a:avLst/>
              <a:gdLst>
                <a:gd name="T0" fmla="*/ 394 w 829"/>
                <a:gd name="T1" fmla="*/ 0 h 1691"/>
                <a:gd name="T2" fmla="*/ 415 w 829"/>
                <a:gd name="T3" fmla="*/ 160 h 1691"/>
                <a:gd name="T4" fmla="*/ 0 w 829"/>
                <a:gd name="T5" fmla="*/ 845 h 1691"/>
                <a:gd name="T6" fmla="*/ 363 w 829"/>
                <a:gd name="T7" fmla="*/ 845 h 1691"/>
                <a:gd name="T8" fmla="*/ 373 w 829"/>
                <a:gd name="T9" fmla="*/ 164 h 1691"/>
                <a:gd name="T10" fmla="*/ 394 w 829"/>
                <a:gd name="T11" fmla="*/ 0 h 1691"/>
                <a:gd name="T12" fmla="*/ 0 60000 65536"/>
                <a:gd name="T13" fmla="*/ 0 60000 65536"/>
                <a:gd name="T14" fmla="*/ 0 60000 65536"/>
                <a:gd name="T15" fmla="*/ 0 60000 65536"/>
                <a:gd name="T16" fmla="*/ 0 60000 65536"/>
                <a:gd name="T17" fmla="*/ 0 60000 65536"/>
                <a:gd name="connsiteX0" fmla="*/ 9776 w 10283"/>
                <a:gd name="connsiteY0" fmla="*/ 0 h 10000"/>
                <a:gd name="connsiteX1" fmla="*/ 10283 w 10283"/>
                <a:gd name="connsiteY1" fmla="*/ 1898 h 10000"/>
                <a:gd name="connsiteX2" fmla="*/ 0 w 10283"/>
                <a:gd name="connsiteY2" fmla="*/ 10000 h 10000"/>
                <a:gd name="connsiteX3" fmla="*/ 9041 w 10283"/>
                <a:gd name="connsiteY3" fmla="*/ 10000 h 10000"/>
                <a:gd name="connsiteX4" fmla="*/ 9282 w 10283"/>
                <a:gd name="connsiteY4" fmla="*/ 1946 h 10000"/>
                <a:gd name="connsiteX5" fmla="*/ 9776 w 1028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83" h="10000">
                  <a:moveTo>
                    <a:pt x="9776" y="0"/>
                  </a:moveTo>
                  <a:lnTo>
                    <a:pt x="10283" y="1898"/>
                  </a:lnTo>
                  <a:lnTo>
                    <a:pt x="0" y="10000"/>
                  </a:lnTo>
                  <a:lnTo>
                    <a:pt x="9041" y="10000"/>
                  </a:lnTo>
                  <a:cubicBezTo>
                    <a:pt x="9121" y="7315"/>
                    <a:pt x="9202" y="4631"/>
                    <a:pt x="9282" y="1946"/>
                  </a:cubicBezTo>
                  <a:lnTo>
                    <a:pt x="9776" y="0"/>
                  </a:lnTo>
                  <a:close/>
                </a:path>
              </a:pathLst>
            </a:custGeom>
            <a:solidFill>
              <a:srgbClr val="00BEF7"/>
            </a:solidFill>
            <a:ln w="1588">
              <a:solidFill>
                <a:srgbClr val="000000"/>
              </a:solidFill>
              <a:prstDash val="solid"/>
              <a:round/>
              <a:headEnd/>
              <a:tailEnd/>
            </a:ln>
          </p:spPr>
          <p:txBody>
            <a:bodyPr/>
            <a:lstStyle/>
            <a:p>
              <a:endParaRPr lang="de-DE"/>
            </a:p>
          </p:txBody>
        </p:sp>
        <p:sp>
          <p:nvSpPr>
            <p:cNvPr id="53" name="Freeform 82"/>
            <p:cNvSpPr>
              <a:spLocks/>
            </p:cNvSpPr>
            <p:nvPr/>
          </p:nvSpPr>
          <p:spPr bwMode="auto">
            <a:xfrm>
              <a:off x="7021733" y="2407854"/>
              <a:ext cx="1337524" cy="1214227"/>
            </a:xfrm>
            <a:custGeom>
              <a:avLst/>
              <a:gdLst>
                <a:gd name="T0" fmla="*/ 907 w 1816"/>
                <a:gd name="T1" fmla="*/ 845 h 1688"/>
                <a:gd name="T2" fmla="*/ 0 w 1816"/>
                <a:gd name="T3" fmla="*/ 150 h 1688"/>
                <a:gd name="T4" fmla="*/ 22 w 1816"/>
                <a:gd name="T5" fmla="*/ 0 h 1688"/>
                <a:gd name="T6" fmla="*/ 56 w 1816"/>
                <a:gd name="T7" fmla="*/ 146 h 1688"/>
                <a:gd name="T8" fmla="*/ 534 w 1816"/>
                <a:gd name="T9" fmla="*/ 844 h 1688"/>
                <a:gd name="T10" fmla="*/ 907 w 1816"/>
                <a:gd name="T11" fmla="*/ 845 h 16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6" h="1688">
                  <a:moveTo>
                    <a:pt x="1816" y="1688"/>
                  </a:moveTo>
                  <a:lnTo>
                    <a:pt x="0" y="299"/>
                  </a:lnTo>
                  <a:lnTo>
                    <a:pt x="45" y="0"/>
                  </a:lnTo>
                  <a:lnTo>
                    <a:pt x="113" y="291"/>
                  </a:lnTo>
                  <a:lnTo>
                    <a:pt x="1070" y="1687"/>
                  </a:lnTo>
                  <a:lnTo>
                    <a:pt x="1816" y="1688"/>
                  </a:lnTo>
                  <a:close/>
                </a:path>
              </a:pathLst>
            </a:custGeom>
            <a:solidFill>
              <a:srgbClr val="00BEF7"/>
            </a:solidFill>
            <a:ln w="1588">
              <a:solidFill>
                <a:srgbClr val="000000"/>
              </a:solidFill>
              <a:prstDash val="solid"/>
              <a:round/>
              <a:headEnd/>
              <a:tailEnd/>
            </a:ln>
          </p:spPr>
          <p:txBody>
            <a:bodyPr/>
            <a:lstStyle/>
            <a:p>
              <a:endParaRPr lang="de-DE"/>
            </a:p>
          </p:txBody>
        </p:sp>
        <p:sp>
          <p:nvSpPr>
            <p:cNvPr id="54" name="Freeform 83"/>
            <p:cNvSpPr>
              <a:spLocks/>
            </p:cNvSpPr>
            <p:nvPr/>
          </p:nvSpPr>
          <p:spPr bwMode="auto">
            <a:xfrm>
              <a:off x="7176574" y="2410741"/>
              <a:ext cx="617886" cy="1215670"/>
            </a:xfrm>
            <a:custGeom>
              <a:avLst/>
              <a:gdLst>
                <a:gd name="T0" fmla="*/ 17 w 837"/>
                <a:gd name="T1" fmla="*/ 0 h 1684"/>
                <a:gd name="T2" fmla="*/ 0 w 837"/>
                <a:gd name="T3" fmla="*/ 150 h 1684"/>
                <a:gd name="T4" fmla="*/ 419 w 837"/>
                <a:gd name="T5" fmla="*/ 842 h 1684"/>
                <a:gd name="T6" fmla="*/ 52 w 837"/>
                <a:gd name="T7" fmla="*/ 842 h 1684"/>
                <a:gd name="T8" fmla="*/ 41 w 837"/>
                <a:gd name="T9" fmla="*/ 155 h 1684"/>
                <a:gd name="T10" fmla="*/ 17 w 837"/>
                <a:gd name="T11" fmla="*/ 0 h 16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7" h="1684">
                  <a:moveTo>
                    <a:pt x="33" y="0"/>
                  </a:moveTo>
                  <a:lnTo>
                    <a:pt x="0" y="299"/>
                  </a:lnTo>
                  <a:lnTo>
                    <a:pt x="837" y="1684"/>
                  </a:lnTo>
                  <a:lnTo>
                    <a:pt x="103" y="1684"/>
                  </a:lnTo>
                  <a:lnTo>
                    <a:pt x="81" y="309"/>
                  </a:lnTo>
                  <a:lnTo>
                    <a:pt x="33" y="0"/>
                  </a:lnTo>
                  <a:close/>
                </a:path>
              </a:pathLst>
            </a:custGeom>
            <a:solidFill>
              <a:srgbClr val="00BEF7"/>
            </a:solidFill>
            <a:ln w="1588">
              <a:solidFill>
                <a:srgbClr val="000000"/>
              </a:solidFill>
              <a:prstDash val="solid"/>
              <a:round/>
              <a:headEnd/>
              <a:tailEnd/>
            </a:ln>
          </p:spPr>
          <p:txBody>
            <a:bodyPr/>
            <a:lstStyle/>
            <a:p>
              <a:endParaRPr lang="de-DE"/>
            </a:p>
          </p:txBody>
        </p:sp>
        <p:sp>
          <p:nvSpPr>
            <p:cNvPr id="55" name="Rectangle 84"/>
            <p:cNvSpPr>
              <a:spLocks noChangeArrowheads="1"/>
            </p:cNvSpPr>
            <p:nvPr/>
          </p:nvSpPr>
          <p:spPr bwMode="auto">
            <a:xfrm>
              <a:off x="6139882" y="2331333"/>
              <a:ext cx="2278362" cy="1482771"/>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 name="Oval 85"/>
            <p:cNvSpPr>
              <a:spLocks noChangeArrowheads="1"/>
            </p:cNvSpPr>
            <p:nvPr/>
          </p:nvSpPr>
          <p:spPr bwMode="auto">
            <a:xfrm>
              <a:off x="6517397" y="3009913"/>
              <a:ext cx="151891" cy="118391"/>
            </a:xfrm>
            <a:prstGeom prst="ellipse">
              <a:avLst/>
            </a:prstGeom>
            <a:solidFill>
              <a:srgbClr val="000000"/>
            </a:solidFill>
            <a:ln w="1588">
              <a:solidFill>
                <a:srgbClr val="000000"/>
              </a:solidFill>
              <a:round/>
              <a:headEnd/>
              <a:tailEnd/>
            </a:ln>
          </p:spPr>
          <p:txBody>
            <a:bodyPr/>
            <a:lstStyle/>
            <a:p>
              <a:endParaRPr lang="de-DE"/>
            </a:p>
          </p:txBody>
        </p:sp>
        <p:sp>
          <p:nvSpPr>
            <p:cNvPr id="57" name="Freeform 86"/>
            <p:cNvSpPr>
              <a:spLocks/>
            </p:cNvSpPr>
            <p:nvPr/>
          </p:nvSpPr>
          <p:spPr bwMode="auto">
            <a:xfrm>
              <a:off x="6409746" y="3148517"/>
              <a:ext cx="370142" cy="645374"/>
            </a:xfrm>
            <a:custGeom>
              <a:avLst/>
              <a:gdLst>
                <a:gd name="T0" fmla="*/ 174 w 503"/>
                <a:gd name="T1" fmla="*/ 0 h 892"/>
                <a:gd name="T2" fmla="*/ 191 w 503"/>
                <a:gd name="T3" fmla="*/ 0 h 892"/>
                <a:gd name="T4" fmla="*/ 211 w 503"/>
                <a:gd name="T5" fmla="*/ 3 h 892"/>
                <a:gd name="T6" fmla="*/ 244 w 503"/>
                <a:gd name="T7" fmla="*/ 36 h 892"/>
                <a:gd name="T8" fmla="*/ 251 w 503"/>
                <a:gd name="T9" fmla="*/ 67 h 892"/>
                <a:gd name="T10" fmla="*/ 251 w 503"/>
                <a:gd name="T11" fmla="*/ 198 h 892"/>
                <a:gd name="T12" fmla="*/ 225 w 503"/>
                <a:gd name="T13" fmla="*/ 217 h 892"/>
                <a:gd name="T14" fmla="*/ 206 w 503"/>
                <a:gd name="T15" fmla="*/ 208 h 892"/>
                <a:gd name="T16" fmla="*/ 204 w 503"/>
                <a:gd name="T17" fmla="*/ 195 h 892"/>
                <a:gd name="T18" fmla="*/ 191 w 503"/>
                <a:gd name="T19" fmla="*/ 76 h 892"/>
                <a:gd name="T20" fmla="*/ 191 w 503"/>
                <a:gd name="T21" fmla="*/ 418 h 892"/>
                <a:gd name="T22" fmla="*/ 186 w 503"/>
                <a:gd name="T23" fmla="*/ 436 h 892"/>
                <a:gd name="T24" fmla="*/ 162 w 503"/>
                <a:gd name="T25" fmla="*/ 447 h 892"/>
                <a:gd name="T26" fmla="*/ 134 w 503"/>
                <a:gd name="T27" fmla="*/ 419 h 892"/>
                <a:gd name="T28" fmla="*/ 134 w 503"/>
                <a:gd name="T29" fmla="*/ 215 h 892"/>
                <a:gd name="T30" fmla="*/ 127 w 503"/>
                <a:gd name="T31" fmla="*/ 215 h 892"/>
                <a:gd name="T32" fmla="*/ 113 w 503"/>
                <a:gd name="T33" fmla="*/ 412 h 892"/>
                <a:gd name="T34" fmla="*/ 113 w 503"/>
                <a:gd name="T35" fmla="*/ 425 h 892"/>
                <a:gd name="T36" fmla="*/ 108 w 503"/>
                <a:gd name="T37" fmla="*/ 440 h 892"/>
                <a:gd name="T38" fmla="*/ 73 w 503"/>
                <a:gd name="T39" fmla="*/ 444 h 892"/>
                <a:gd name="T40" fmla="*/ 60 w 503"/>
                <a:gd name="T41" fmla="*/ 427 h 892"/>
                <a:gd name="T42" fmla="*/ 60 w 503"/>
                <a:gd name="T43" fmla="*/ 412 h 892"/>
                <a:gd name="T44" fmla="*/ 45 w 503"/>
                <a:gd name="T45" fmla="*/ 77 h 892"/>
                <a:gd name="T46" fmla="*/ 45 w 503"/>
                <a:gd name="T47" fmla="*/ 198 h 892"/>
                <a:gd name="T48" fmla="*/ 42 w 503"/>
                <a:gd name="T49" fmla="*/ 208 h 892"/>
                <a:gd name="T50" fmla="*/ 31 w 503"/>
                <a:gd name="T51" fmla="*/ 216 h 892"/>
                <a:gd name="T52" fmla="*/ 5 w 503"/>
                <a:gd name="T53" fmla="*/ 211 h 892"/>
                <a:gd name="T54" fmla="*/ 0 w 503"/>
                <a:gd name="T55" fmla="*/ 196 h 892"/>
                <a:gd name="T56" fmla="*/ 0 w 503"/>
                <a:gd name="T57" fmla="*/ 62 h 892"/>
                <a:gd name="T58" fmla="*/ 16 w 503"/>
                <a:gd name="T59" fmla="*/ 17 h 892"/>
                <a:gd name="T60" fmla="*/ 50 w 503"/>
                <a:gd name="T61" fmla="*/ 1 h 892"/>
                <a:gd name="T62" fmla="*/ 65 w 503"/>
                <a:gd name="T63" fmla="*/ 0 h 892"/>
                <a:gd name="T64" fmla="*/ 132 w 503"/>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3" h="892">
                  <a:moveTo>
                    <a:pt x="237" y="0"/>
                  </a:moveTo>
                  <a:lnTo>
                    <a:pt x="348" y="0"/>
                  </a:lnTo>
                  <a:lnTo>
                    <a:pt x="368" y="0"/>
                  </a:lnTo>
                  <a:lnTo>
                    <a:pt x="382" y="0"/>
                  </a:lnTo>
                  <a:lnTo>
                    <a:pt x="396" y="1"/>
                  </a:lnTo>
                  <a:lnTo>
                    <a:pt x="423" y="6"/>
                  </a:lnTo>
                  <a:lnTo>
                    <a:pt x="464" y="31"/>
                  </a:lnTo>
                  <a:lnTo>
                    <a:pt x="489" y="71"/>
                  </a:lnTo>
                  <a:lnTo>
                    <a:pt x="501" y="124"/>
                  </a:lnTo>
                  <a:lnTo>
                    <a:pt x="503" y="134"/>
                  </a:lnTo>
                  <a:lnTo>
                    <a:pt x="503" y="391"/>
                  </a:lnTo>
                  <a:lnTo>
                    <a:pt x="503" y="395"/>
                  </a:lnTo>
                  <a:lnTo>
                    <a:pt x="491" y="421"/>
                  </a:lnTo>
                  <a:lnTo>
                    <a:pt x="451" y="433"/>
                  </a:lnTo>
                  <a:lnTo>
                    <a:pt x="426" y="428"/>
                  </a:lnTo>
                  <a:lnTo>
                    <a:pt x="413" y="416"/>
                  </a:lnTo>
                  <a:lnTo>
                    <a:pt x="408" y="395"/>
                  </a:lnTo>
                  <a:lnTo>
                    <a:pt x="408" y="390"/>
                  </a:lnTo>
                  <a:lnTo>
                    <a:pt x="406" y="153"/>
                  </a:lnTo>
                  <a:lnTo>
                    <a:pt x="382" y="152"/>
                  </a:lnTo>
                  <a:lnTo>
                    <a:pt x="382" y="823"/>
                  </a:lnTo>
                  <a:lnTo>
                    <a:pt x="382" y="834"/>
                  </a:lnTo>
                  <a:lnTo>
                    <a:pt x="380" y="851"/>
                  </a:lnTo>
                  <a:lnTo>
                    <a:pt x="372" y="871"/>
                  </a:lnTo>
                  <a:lnTo>
                    <a:pt x="355" y="887"/>
                  </a:lnTo>
                  <a:lnTo>
                    <a:pt x="325" y="892"/>
                  </a:lnTo>
                  <a:lnTo>
                    <a:pt x="284" y="880"/>
                  </a:lnTo>
                  <a:lnTo>
                    <a:pt x="269" y="836"/>
                  </a:lnTo>
                  <a:lnTo>
                    <a:pt x="269" y="823"/>
                  </a:lnTo>
                  <a:lnTo>
                    <a:pt x="269" y="429"/>
                  </a:lnTo>
                  <a:lnTo>
                    <a:pt x="244" y="429"/>
                  </a:lnTo>
                  <a:lnTo>
                    <a:pt x="254" y="429"/>
                  </a:lnTo>
                  <a:lnTo>
                    <a:pt x="231" y="429"/>
                  </a:lnTo>
                  <a:lnTo>
                    <a:pt x="227" y="823"/>
                  </a:lnTo>
                  <a:lnTo>
                    <a:pt x="227" y="836"/>
                  </a:lnTo>
                  <a:lnTo>
                    <a:pt x="227" y="849"/>
                  </a:lnTo>
                  <a:lnTo>
                    <a:pt x="226" y="862"/>
                  </a:lnTo>
                  <a:lnTo>
                    <a:pt x="216" y="879"/>
                  </a:lnTo>
                  <a:lnTo>
                    <a:pt x="173" y="892"/>
                  </a:lnTo>
                  <a:lnTo>
                    <a:pt x="146" y="887"/>
                  </a:lnTo>
                  <a:lnTo>
                    <a:pt x="128" y="871"/>
                  </a:lnTo>
                  <a:lnTo>
                    <a:pt x="120" y="852"/>
                  </a:lnTo>
                  <a:lnTo>
                    <a:pt x="120" y="834"/>
                  </a:lnTo>
                  <a:lnTo>
                    <a:pt x="120" y="823"/>
                  </a:lnTo>
                  <a:lnTo>
                    <a:pt x="116" y="152"/>
                  </a:lnTo>
                  <a:lnTo>
                    <a:pt x="91" y="153"/>
                  </a:lnTo>
                  <a:lnTo>
                    <a:pt x="91" y="390"/>
                  </a:lnTo>
                  <a:lnTo>
                    <a:pt x="90" y="395"/>
                  </a:lnTo>
                  <a:lnTo>
                    <a:pt x="90" y="401"/>
                  </a:lnTo>
                  <a:lnTo>
                    <a:pt x="85" y="415"/>
                  </a:lnTo>
                  <a:lnTo>
                    <a:pt x="72" y="426"/>
                  </a:lnTo>
                  <a:lnTo>
                    <a:pt x="62" y="431"/>
                  </a:lnTo>
                  <a:lnTo>
                    <a:pt x="47" y="433"/>
                  </a:lnTo>
                  <a:lnTo>
                    <a:pt x="10" y="421"/>
                  </a:lnTo>
                  <a:lnTo>
                    <a:pt x="0" y="395"/>
                  </a:lnTo>
                  <a:lnTo>
                    <a:pt x="0" y="391"/>
                  </a:lnTo>
                  <a:lnTo>
                    <a:pt x="0" y="134"/>
                  </a:lnTo>
                  <a:lnTo>
                    <a:pt x="0" y="124"/>
                  </a:lnTo>
                  <a:lnTo>
                    <a:pt x="8" y="72"/>
                  </a:lnTo>
                  <a:lnTo>
                    <a:pt x="33" y="33"/>
                  </a:lnTo>
                  <a:lnTo>
                    <a:pt x="73" y="8"/>
                  </a:lnTo>
                  <a:lnTo>
                    <a:pt x="100" y="1"/>
                  </a:lnTo>
                  <a:lnTo>
                    <a:pt x="115" y="1"/>
                  </a:lnTo>
                  <a:lnTo>
                    <a:pt x="130" y="0"/>
                  </a:lnTo>
                  <a:lnTo>
                    <a:pt x="151" y="0"/>
                  </a:lnTo>
                  <a:lnTo>
                    <a:pt x="264"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58" name="Rectangle 87"/>
            <p:cNvSpPr>
              <a:spLocks noChangeArrowheads="1"/>
            </p:cNvSpPr>
            <p:nvPr/>
          </p:nvSpPr>
          <p:spPr bwMode="auto">
            <a:xfrm>
              <a:off x="7769390" y="3480588"/>
              <a:ext cx="232998" cy="60639"/>
            </a:xfrm>
            <a:prstGeom prst="rect">
              <a:avLst/>
            </a:prstGeom>
            <a:solidFill>
              <a:srgbClr val="C0C0C0"/>
            </a:solidFill>
            <a:ln w="1588">
              <a:solidFill>
                <a:srgbClr val="000000"/>
              </a:solidFill>
              <a:miter lim="800000"/>
              <a:headEnd/>
              <a:tailEnd/>
            </a:ln>
          </p:spPr>
          <p:txBody>
            <a:bodyPr/>
            <a:lstStyle/>
            <a:p>
              <a:endParaRPr lang="de-DE"/>
            </a:p>
          </p:txBody>
        </p:sp>
        <p:sp>
          <p:nvSpPr>
            <p:cNvPr id="59" name="Freeform 88"/>
            <p:cNvSpPr>
              <a:spLocks/>
            </p:cNvSpPr>
            <p:nvPr/>
          </p:nvSpPr>
          <p:spPr bwMode="auto">
            <a:xfrm>
              <a:off x="7775289" y="3505133"/>
              <a:ext cx="33918" cy="8663"/>
            </a:xfrm>
            <a:custGeom>
              <a:avLst/>
              <a:gdLst>
                <a:gd name="T0" fmla="*/ 0 w 47"/>
                <a:gd name="T1" fmla="*/ 3 h 11"/>
                <a:gd name="T2" fmla="*/ 4 w 47"/>
                <a:gd name="T3" fmla="*/ 6 h 11"/>
                <a:gd name="T4" fmla="*/ 21 w 47"/>
                <a:gd name="T5" fmla="*/ 6 h 11"/>
                <a:gd name="T6" fmla="*/ 23 w 47"/>
                <a:gd name="T7" fmla="*/ 3 h 11"/>
                <a:gd name="T8" fmla="*/ 21 w 47"/>
                <a:gd name="T9" fmla="*/ 0 h 11"/>
                <a:gd name="T10" fmla="*/ 4 w 47"/>
                <a:gd name="T11" fmla="*/ 0 h 11"/>
                <a:gd name="T12" fmla="*/ 0 w 47"/>
                <a:gd name="T13" fmla="*/ 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1">
                  <a:moveTo>
                    <a:pt x="0" y="6"/>
                  </a:moveTo>
                  <a:lnTo>
                    <a:pt x="8" y="11"/>
                  </a:lnTo>
                  <a:lnTo>
                    <a:pt x="42" y="11"/>
                  </a:lnTo>
                  <a:lnTo>
                    <a:pt x="47" y="6"/>
                  </a:lnTo>
                  <a:lnTo>
                    <a:pt x="42" y="0"/>
                  </a:lnTo>
                  <a:lnTo>
                    <a:pt x="8" y="0"/>
                  </a:lnTo>
                  <a:lnTo>
                    <a:pt x="0" y="6"/>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0" name="Freeform 89"/>
            <p:cNvSpPr>
              <a:spLocks/>
            </p:cNvSpPr>
            <p:nvPr/>
          </p:nvSpPr>
          <p:spPr bwMode="auto">
            <a:xfrm>
              <a:off x="7868192" y="3490695"/>
              <a:ext cx="85531" cy="44758"/>
            </a:xfrm>
            <a:custGeom>
              <a:avLst/>
              <a:gdLst>
                <a:gd name="T0" fmla="*/ 0 w 116"/>
                <a:gd name="T1" fmla="*/ 27 h 63"/>
                <a:gd name="T2" fmla="*/ 4 w 116"/>
                <a:gd name="T3" fmla="*/ 31 h 63"/>
                <a:gd name="T4" fmla="*/ 53 w 116"/>
                <a:gd name="T5" fmla="*/ 31 h 63"/>
                <a:gd name="T6" fmla="*/ 58 w 116"/>
                <a:gd name="T7" fmla="*/ 27 h 63"/>
                <a:gd name="T8" fmla="*/ 58 w 116"/>
                <a:gd name="T9" fmla="*/ 4 h 63"/>
                <a:gd name="T10" fmla="*/ 53 w 116"/>
                <a:gd name="T11" fmla="*/ 0 h 63"/>
                <a:gd name="T12" fmla="*/ 4 w 116"/>
                <a:gd name="T13" fmla="*/ 0 h 63"/>
                <a:gd name="T14" fmla="*/ 0 w 116"/>
                <a:gd name="T15" fmla="*/ 3 h 63"/>
                <a:gd name="T16" fmla="*/ 0 w 116"/>
                <a:gd name="T17" fmla="*/ 27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3">
                  <a:moveTo>
                    <a:pt x="0" y="55"/>
                  </a:moveTo>
                  <a:lnTo>
                    <a:pt x="8" y="63"/>
                  </a:lnTo>
                  <a:lnTo>
                    <a:pt x="106" y="63"/>
                  </a:lnTo>
                  <a:lnTo>
                    <a:pt x="116" y="55"/>
                  </a:lnTo>
                  <a:lnTo>
                    <a:pt x="116" y="9"/>
                  </a:lnTo>
                  <a:lnTo>
                    <a:pt x="106" y="0"/>
                  </a:lnTo>
                  <a:lnTo>
                    <a:pt x="8" y="0"/>
                  </a:lnTo>
                  <a:lnTo>
                    <a:pt x="0" y="7"/>
                  </a:lnTo>
                  <a:lnTo>
                    <a:pt x="0" y="55"/>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1" name="Freeform 90"/>
            <p:cNvSpPr>
              <a:spLocks/>
            </p:cNvSpPr>
            <p:nvPr/>
          </p:nvSpPr>
          <p:spPr bwMode="auto">
            <a:xfrm>
              <a:off x="7776763" y="3295783"/>
              <a:ext cx="215302" cy="161704"/>
            </a:xfrm>
            <a:custGeom>
              <a:avLst/>
              <a:gdLst>
                <a:gd name="T0" fmla="*/ 0 w 292"/>
                <a:gd name="T1" fmla="*/ 108 h 223"/>
                <a:gd name="T2" fmla="*/ 2 w 292"/>
                <a:gd name="T3" fmla="*/ 111 h 223"/>
                <a:gd name="T4" fmla="*/ 8 w 292"/>
                <a:gd name="T5" fmla="*/ 112 h 223"/>
                <a:gd name="T6" fmla="*/ 139 w 292"/>
                <a:gd name="T7" fmla="*/ 112 h 223"/>
                <a:gd name="T8" fmla="*/ 144 w 292"/>
                <a:gd name="T9" fmla="*/ 111 h 223"/>
                <a:gd name="T10" fmla="*/ 146 w 292"/>
                <a:gd name="T11" fmla="*/ 106 h 223"/>
                <a:gd name="T12" fmla="*/ 146 w 292"/>
                <a:gd name="T13" fmla="*/ 9 h 223"/>
                <a:gd name="T14" fmla="*/ 145 w 292"/>
                <a:gd name="T15" fmla="*/ 3 h 223"/>
                <a:gd name="T16" fmla="*/ 140 w 292"/>
                <a:gd name="T17" fmla="*/ 0 h 223"/>
                <a:gd name="T18" fmla="*/ 9 w 292"/>
                <a:gd name="T19" fmla="*/ 0 h 223"/>
                <a:gd name="T20" fmla="*/ 3 w 292"/>
                <a:gd name="T21" fmla="*/ 2 h 223"/>
                <a:gd name="T22" fmla="*/ 0 w 292"/>
                <a:gd name="T23" fmla="*/ 9 h 223"/>
                <a:gd name="T24" fmla="*/ 0 w 292"/>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2" h="223">
                  <a:moveTo>
                    <a:pt x="0" y="215"/>
                  </a:moveTo>
                  <a:lnTo>
                    <a:pt x="3" y="221"/>
                  </a:lnTo>
                  <a:lnTo>
                    <a:pt x="15" y="223"/>
                  </a:lnTo>
                  <a:lnTo>
                    <a:pt x="278" y="223"/>
                  </a:lnTo>
                  <a:lnTo>
                    <a:pt x="288" y="221"/>
                  </a:lnTo>
                  <a:lnTo>
                    <a:pt x="292" y="212"/>
                  </a:lnTo>
                  <a:lnTo>
                    <a:pt x="292" y="17"/>
                  </a:lnTo>
                  <a:lnTo>
                    <a:pt x="290" y="5"/>
                  </a:lnTo>
                  <a:lnTo>
                    <a:pt x="280" y="0"/>
                  </a:lnTo>
                  <a:lnTo>
                    <a:pt x="18" y="0"/>
                  </a:lnTo>
                  <a:lnTo>
                    <a:pt x="6" y="3"/>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2" name="Freeform 91"/>
            <p:cNvSpPr>
              <a:spLocks/>
            </p:cNvSpPr>
            <p:nvPr/>
          </p:nvSpPr>
          <p:spPr bwMode="auto">
            <a:xfrm>
              <a:off x="7792985" y="3313109"/>
              <a:ext cx="185808" cy="122722"/>
            </a:xfrm>
            <a:custGeom>
              <a:avLst/>
              <a:gdLst>
                <a:gd name="T0" fmla="*/ 0 w 252"/>
                <a:gd name="T1" fmla="*/ 81 h 172"/>
                <a:gd name="T2" fmla="*/ 7 w 252"/>
                <a:gd name="T3" fmla="*/ 85 h 172"/>
                <a:gd name="T4" fmla="*/ 121 w 252"/>
                <a:gd name="T5" fmla="*/ 85 h 172"/>
                <a:gd name="T6" fmla="*/ 126 w 252"/>
                <a:gd name="T7" fmla="*/ 81 h 172"/>
                <a:gd name="T8" fmla="*/ 126 w 252"/>
                <a:gd name="T9" fmla="*/ 6 h 172"/>
                <a:gd name="T10" fmla="*/ 126 w 252"/>
                <a:gd name="T11" fmla="*/ 2 h 172"/>
                <a:gd name="T12" fmla="*/ 121 w 252"/>
                <a:gd name="T13" fmla="*/ 0 h 172"/>
                <a:gd name="T14" fmla="*/ 9 w 252"/>
                <a:gd name="T15" fmla="*/ 0 h 172"/>
                <a:gd name="T16" fmla="*/ 4 w 252"/>
                <a:gd name="T17" fmla="*/ 0 h 172"/>
                <a:gd name="T18" fmla="*/ 0 w 252"/>
                <a:gd name="T19" fmla="*/ 4 h 172"/>
                <a:gd name="T20" fmla="*/ 0 w 252"/>
                <a:gd name="T21" fmla="*/ 81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4" y="172"/>
                  </a:lnTo>
                  <a:lnTo>
                    <a:pt x="241" y="172"/>
                  </a:lnTo>
                  <a:lnTo>
                    <a:pt x="252" y="164"/>
                  </a:lnTo>
                  <a:lnTo>
                    <a:pt x="252" y="12"/>
                  </a:lnTo>
                  <a:lnTo>
                    <a:pt x="251" y="5"/>
                  </a:lnTo>
                  <a:lnTo>
                    <a:pt x="242" y="0"/>
                  </a:lnTo>
                  <a:lnTo>
                    <a:pt x="17" y="0"/>
                  </a:lnTo>
                  <a:lnTo>
                    <a:pt x="7" y="0"/>
                  </a:lnTo>
                  <a:lnTo>
                    <a:pt x="0" y="8"/>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3" name="Freeform 92"/>
            <p:cNvSpPr>
              <a:spLocks/>
            </p:cNvSpPr>
            <p:nvPr/>
          </p:nvSpPr>
          <p:spPr bwMode="auto">
            <a:xfrm>
              <a:off x="7798883" y="3318884"/>
              <a:ext cx="174011" cy="111172"/>
            </a:xfrm>
            <a:custGeom>
              <a:avLst/>
              <a:gdLst>
                <a:gd name="T0" fmla="*/ 0 w 235"/>
                <a:gd name="T1" fmla="*/ 73 h 156"/>
                <a:gd name="T2" fmla="*/ 6 w 235"/>
                <a:gd name="T3" fmla="*/ 77 h 156"/>
                <a:gd name="T4" fmla="*/ 113 w 235"/>
                <a:gd name="T5" fmla="*/ 77 h 156"/>
                <a:gd name="T6" fmla="*/ 118 w 235"/>
                <a:gd name="T7" fmla="*/ 73 h 156"/>
                <a:gd name="T8" fmla="*/ 118 w 235"/>
                <a:gd name="T9" fmla="*/ 6 h 156"/>
                <a:gd name="T10" fmla="*/ 118 w 235"/>
                <a:gd name="T11" fmla="*/ 2 h 156"/>
                <a:gd name="T12" fmla="*/ 113 w 235"/>
                <a:gd name="T13" fmla="*/ 0 h 156"/>
                <a:gd name="T14" fmla="*/ 7 w 235"/>
                <a:gd name="T15" fmla="*/ 0 h 156"/>
                <a:gd name="T16" fmla="*/ 0 w 235"/>
                <a:gd name="T17" fmla="*/ 4 h 156"/>
                <a:gd name="T18" fmla="*/ 0 w 235"/>
                <a:gd name="T19" fmla="*/ 73 h 1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 h="156">
                  <a:moveTo>
                    <a:pt x="0" y="147"/>
                  </a:moveTo>
                  <a:lnTo>
                    <a:pt x="11" y="156"/>
                  </a:lnTo>
                  <a:lnTo>
                    <a:pt x="225" y="156"/>
                  </a:lnTo>
                  <a:lnTo>
                    <a:pt x="235" y="147"/>
                  </a:lnTo>
                  <a:lnTo>
                    <a:pt x="235" y="12"/>
                  </a:lnTo>
                  <a:lnTo>
                    <a:pt x="235" y="5"/>
                  </a:lnTo>
                  <a:lnTo>
                    <a:pt x="225" y="0"/>
                  </a:lnTo>
                  <a:lnTo>
                    <a:pt x="13" y="0"/>
                  </a:lnTo>
                  <a:lnTo>
                    <a:pt x="0" y="9"/>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4" name="Rectangle 93"/>
            <p:cNvSpPr>
              <a:spLocks noChangeArrowheads="1"/>
            </p:cNvSpPr>
            <p:nvPr/>
          </p:nvSpPr>
          <p:spPr bwMode="auto">
            <a:xfrm>
              <a:off x="7769390" y="3492138"/>
              <a:ext cx="91429" cy="2888"/>
            </a:xfrm>
            <a:prstGeom prst="rect">
              <a:avLst/>
            </a:prstGeom>
            <a:solidFill>
              <a:srgbClr val="000000"/>
            </a:solidFill>
            <a:ln w="1588">
              <a:solidFill>
                <a:srgbClr val="000000"/>
              </a:solidFill>
              <a:miter lim="800000"/>
              <a:headEnd/>
              <a:tailEnd/>
            </a:ln>
          </p:spPr>
          <p:txBody>
            <a:bodyPr/>
            <a:lstStyle/>
            <a:p>
              <a:endParaRPr lang="de-DE"/>
            </a:p>
          </p:txBody>
        </p:sp>
        <p:sp>
          <p:nvSpPr>
            <p:cNvPr id="65" name="Rectangle 94"/>
            <p:cNvSpPr>
              <a:spLocks noChangeArrowheads="1"/>
            </p:cNvSpPr>
            <p:nvPr/>
          </p:nvSpPr>
          <p:spPr bwMode="auto">
            <a:xfrm>
              <a:off x="7769390" y="3531121"/>
              <a:ext cx="91429" cy="1444"/>
            </a:xfrm>
            <a:prstGeom prst="rect">
              <a:avLst/>
            </a:prstGeom>
            <a:solidFill>
              <a:srgbClr val="000000"/>
            </a:solidFill>
            <a:ln w="1588">
              <a:solidFill>
                <a:srgbClr val="000000"/>
              </a:solidFill>
              <a:miter lim="800000"/>
              <a:headEnd/>
              <a:tailEnd/>
            </a:ln>
          </p:spPr>
          <p:txBody>
            <a:bodyPr/>
            <a:lstStyle/>
            <a:p>
              <a:endParaRPr lang="de-DE"/>
            </a:p>
          </p:txBody>
        </p:sp>
        <p:sp>
          <p:nvSpPr>
            <p:cNvPr id="66" name="Rectangle 95"/>
            <p:cNvSpPr>
              <a:spLocks noChangeArrowheads="1"/>
            </p:cNvSpPr>
            <p:nvPr/>
          </p:nvSpPr>
          <p:spPr bwMode="auto">
            <a:xfrm>
              <a:off x="7955198" y="3490695"/>
              <a:ext cx="47189" cy="1444"/>
            </a:xfrm>
            <a:prstGeom prst="rect">
              <a:avLst/>
            </a:prstGeom>
            <a:solidFill>
              <a:srgbClr val="000000"/>
            </a:solidFill>
            <a:ln w="1588">
              <a:solidFill>
                <a:srgbClr val="000000"/>
              </a:solidFill>
              <a:miter lim="800000"/>
              <a:headEnd/>
              <a:tailEnd/>
            </a:ln>
          </p:spPr>
          <p:txBody>
            <a:bodyPr/>
            <a:lstStyle/>
            <a:p>
              <a:endParaRPr lang="de-DE"/>
            </a:p>
          </p:txBody>
        </p:sp>
        <p:sp>
          <p:nvSpPr>
            <p:cNvPr id="67" name="Rectangle 96"/>
            <p:cNvSpPr>
              <a:spLocks noChangeArrowheads="1"/>
            </p:cNvSpPr>
            <p:nvPr/>
          </p:nvSpPr>
          <p:spPr bwMode="auto">
            <a:xfrm>
              <a:off x="7955198" y="3531121"/>
              <a:ext cx="47189" cy="1444"/>
            </a:xfrm>
            <a:prstGeom prst="rect">
              <a:avLst/>
            </a:prstGeom>
            <a:solidFill>
              <a:srgbClr val="000000"/>
            </a:solidFill>
            <a:ln w="1588">
              <a:solidFill>
                <a:srgbClr val="000000"/>
              </a:solidFill>
              <a:miter lim="800000"/>
              <a:headEnd/>
              <a:tailEnd/>
            </a:ln>
          </p:spPr>
          <p:txBody>
            <a:bodyPr/>
            <a:lstStyle/>
            <a:p>
              <a:endParaRPr lang="de-DE"/>
            </a:p>
          </p:txBody>
        </p:sp>
        <p:sp>
          <p:nvSpPr>
            <p:cNvPr id="68" name="Rectangle 97"/>
            <p:cNvSpPr>
              <a:spLocks noChangeArrowheads="1"/>
            </p:cNvSpPr>
            <p:nvPr/>
          </p:nvSpPr>
          <p:spPr bwMode="auto">
            <a:xfrm>
              <a:off x="7874091" y="3496470"/>
              <a:ext cx="73733" cy="2888"/>
            </a:xfrm>
            <a:prstGeom prst="rect">
              <a:avLst/>
            </a:prstGeom>
            <a:solidFill>
              <a:srgbClr val="464646"/>
            </a:solidFill>
            <a:ln w="1588">
              <a:solidFill>
                <a:srgbClr val="000000"/>
              </a:solidFill>
              <a:miter lim="800000"/>
              <a:headEnd/>
              <a:tailEnd/>
            </a:ln>
          </p:spPr>
          <p:txBody>
            <a:bodyPr/>
            <a:lstStyle/>
            <a:p>
              <a:endParaRPr lang="de-DE"/>
            </a:p>
          </p:txBody>
        </p:sp>
        <p:sp>
          <p:nvSpPr>
            <p:cNvPr id="69" name="Rectangle 98"/>
            <p:cNvSpPr>
              <a:spLocks noChangeArrowheads="1"/>
            </p:cNvSpPr>
            <p:nvPr/>
          </p:nvSpPr>
          <p:spPr bwMode="auto">
            <a:xfrm>
              <a:off x="7884414" y="3508021"/>
              <a:ext cx="53088" cy="4332"/>
            </a:xfrm>
            <a:prstGeom prst="rect">
              <a:avLst/>
            </a:prstGeom>
            <a:solidFill>
              <a:srgbClr val="464646"/>
            </a:solidFill>
            <a:ln w="1588">
              <a:solidFill>
                <a:srgbClr val="000000"/>
              </a:solidFill>
              <a:miter lim="800000"/>
              <a:headEnd/>
              <a:tailEnd/>
            </a:ln>
          </p:spPr>
          <p:txBody>
            <a:bodyPr/>
            <a:lstStyle/>
            <a:p>
              <a:endParaRPr lang="de-DE"/>
            </a:p>
          </p:txBody>
        </p:sp>
        <p:sp>
          <p:nvSpPr>
            <p:cNvPr id="70" name="Line 99"/>
            <p:cNvSpPr>
              <a:spLocks noChangeShapeType="1"/>
            </p:cNvSpPr>
            <p:nvPr/>
          </p:nvSpPr>
          <p:spPr bwMode="auto">
            <a:xfrm>
              <a:off x="7868192" y="3503689"/>
              <a:ext cx="84057" cy="144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 name="Line 100"/>
            <p:cNvSpPr>
              <a:spLocks noChangeShapeType="1"/>
            </p:cNvSpPr>
            <p:nvPr/>
          </p:nvSpPr>
          <p:spPr bwMode="auto">
            <a:xfrm>
              <a:off x="7868192" y="3515239"/>
              <a:ext cx="84057"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 name="Rectangle 101"/>
            <p:cNvSpPr>
              <a:spLocks noChangeArrowheads="1"/>
            </p:cNvSpPr>
            <p:nvPr/>
          </p:nvSpPr>
          <p:spPr bwMode="auto">
            <a:xfrm>
              <a:off x="7964046" y="3503689"/>
              <a:ext cx="28019" cy="11550"/>
            </a:xfrm>
            <a:prstGeom prst="rect">
              <a:avLst/>
            </a:prstGeom>
            <a:solidFill>
              <a:srgbClr val="464646"/>
            </a:solidFill>
            <a:ln w="1588">
              <a:solidFill>
                <a:srgbClr val="000000"/>
              </a:solidFill>
              <a:miter lim="800000"/>
              <a:headEnd/>
              <a:tailEnd/>
            </a:ln>
          </p:spPr>
          <p:txBody>
            <a:bodyPr/>
            <a:lstStyle/>
            <a:p>
              <a:endParaRPr lang="de-DE"/>
            </a:p>
          </p:txBody>
        </p:sp>
        <p:sp>
          <p:nvSpPr>
            <p:cNvPr id="73" name="Freeform 102"/>
            <p:cNvSpPr>
              <a:spLocks/>
            </p:cNvSpPr>
            <p:nvPr/>
          </p:nvSpPr>
          <p:spPr bwMode="auto">
            <a:xfrm>
              <a:off x="7723675" y="3551334"/>
              <a:ext cx="317054" cy="56308"/>
            </a:xfrm>
            <a:custGeom>
              <a:avLst/>
              <a:gdLst>
                <a:gd name="T0" fmla="*/ 22 w 429"/>
                <a:gd name="T1" fmla="*/ 0 h 77"/>
                <a:gd name="T2" fmla="*/ 22 w 429"/>
                <a:gd name="T3" fmla="*/ 0 h 77"/>
                <a:gd name="T4" fmla="*/ 197 w 429"/>
                <a:gd name="T5" fmla="*/ 0 h 77"/>
                <a:gd name="T6" fmla="*/ 215 w 429"/>
                <a:gd name="T7" fmla="*/ 39 h 77"/>
                <a:gd name="T8" fmla="*/ 0 w 429"/>
                <a:gd name="T9" fmla="*/ 39 h 77"/>
                <a:gd name="T10" fmla="*/ 22 w 429"/>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9" h="77">
                  <a:moveTo>
                    <a:pt x="43" y="0"/>
                  </a:moveTo>
                  <a:lnTo>
                    <a:pt x="44" y="0"/>
                  </a:lnTo>
                  <a:lnTo>
                    <a:pt x="394" y="0"/>
                  </a:lnTo>
                  <a:lnTo>
                    <a:pt x="429" y="77"/>
                  </a:lnTo>
                  <a:lnTo>
                    <a:pt x="0" y="77"/>
                  </a:lnTo>
                  <a:lnTo>
                    <a:pt x="43" y="0"/>
                  </a:lnTo>
                  <a:close/>
                </a:path>
              </a:pathLst>
            </a:custGeom>
            <a:solidFill>
              <a:srgbClr val="C0C0C0"/>
            </a:solidFill>
            <a:ln w="1588">
              <a:solidFill>
                <a:srgbClr val="000000"/>
              </a:solidFill>
              <a:prstDash val="solid"/>
              <a:round/>
              <a:headEnd/>
              <a:tailEnd/>
            </a:ln>
          </p:spPr>
          <p:txBody>
            <a:bodyPr/>
            <a:lstStyle/>
            <a:p>
              <a:endParaRPr lang="de-DE"/>
            </a:p>
          </p:txBody>
        </p:sp>
        <p:sp>
          <p:nvSpPr>
            <p:cNvPr id="74" name="Freeform 103"/>
            <p:cNvSpPr>
              <a:spLocks/>
            </p:cNvSpPr>
            <p:nvPr/>
          </p:nvSpPr>
          <p:spPr bwMode="auto">
            <a:xfrm>
              <a:off x="7723675" y="3607642"/>
              <a:ext cx="317054" cy="7219"/>
            </a:xfrm>
            <a:custGeom>
              <a:avLst/>
              <a:gdLst>
                <a:gd name="T0" fmla="*/ 0 w 429"/>
                <a:gd name="T1" fmla="*/ 0 h 12"/>
                <a:gd name="T2" fmla="*/ 215 w 429"/>
                <a:gd name="T3" fmla="*/ 0 h 12"/>
                <a:gd name="T4" fmla="*/ 209 w 429"/>
                <a:gd name="T5" fmla="*/ 5 h 12"/>
                <a:gd name="T6" fmla="*/ 6 w 429"/>
                <a:gd name="T7" fmla="*/ 5 h 12"/>
                <a:gd name="T8" fmla="*/ 0 w 42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12">
                  <a:moveTo>
                    <a:pt x="0" y="0"/>
                  </a:moveTo>
                  <a:lnTo>
                    <a:pt x="429" y="0"/>
                  </a:lnTo>
                  <a:lnTo>
                    <a:pt x="417" y="12"/>
                  </a:lnTo>
                  <a:lnTo>
                    <a:pt x="11"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5" name="Freeform 104"/>
            <p:cNvSpPr>
              <a:spLocks/>
            </p:cNvSpPr>
            <p:nvPr/>
          </p:nvSpPr>
          <p:spPr bwMode="auto">
            <a:xfrm>
              <a:off x="7763491" y="3554222"/>
              <a:ext cx="202030" cy="5775"/>
            </a:xfrm>
            <a:custGeom>
              <a:avLst/>
              <a:gdLst>
                <a:gd name="T0" fmla="*/ 1 w 273"/>
                <a:gd name="T1" fmla="*/ 0 h 8"/>
                <a:gd name="T2" fmla="*/ 0 w 273"/>
                <a:gd name="T3" fmla="*/ 4 h 8"/>
                <a:gd name="T4" fmla="*/ 137 w 273"/>
                <a:gd name="T5" fmla="*/ 4 h 8"/>
                <a:gd name="T6" fmla="*/ 135 w 273"/>
                <a:gd name="T7" fmla="*/ 0 h 8"/>
                <a:gd name="T8" fmla="*/ 1 w 27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8">
                  <a:moveTo>
                    <a:pt x="1" y="0"/>
                  </a:moveTo>
                  <a:lnTo>
                    <a:pt x="0" y="8"/>
                  </a:lnTo>
                  <a:lnTo>
                    <a:pt x="273" y="8"/>
                  </a:lnTo>
                  <a:lnTo>
                    <a:pt x="270" y="0"/>
                  </a:lnTo>
                  <a:lnTo>
                    <a:pt x="1" y="0"/>
                  </a:lnTo>
                  <a:close/>
                </a:path>
              </a:pathLst>
            </a:custGeom>
            <a:solidFill>
              <a:srgbClr val="5A5A5A"/>
            </a:solidFill>
            <a:ln w="1588">
              <a:solidFill>
                <a:srgbClr val="000000"/>
              </a:solidFill>
              <a:prstDash val="solid"/>
              <a:round/>
              <a:headEnd/>
              <a:tailEnd/>
            </a:ln>
          </p:spPr>
          <p:txBody>
            <a:bodyPr/>
            <a:lstStyle/>
            <a:p>
              <a:endParaRPr lang="de-DE"/>
            </a:p>
          </p:txBody>
        </p:sp>
        <p:sp>
          <p:nvSpPr>
            <p:cNvPr id="76" name="Freeform 105"/>
            <p:cNvSpPr>
              <a:spLocks/>
            </p:cNvSpPr>
            <p:nvPr/>
          </p:nvSpPr>
          <p:spPr bwMode="auto">
            <a:xfrm>
              <a:off x="7745795" y="3564328"/>
              <a:ext cx="184334" cy="2598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3" y="31"/>
                  </a:lnTo>
                  <a:lnTo>
                    <a:pt x="213" y="36"/>
                  </a:lnTo>
                  <a:lnTo>
                    <a:pt x="45" y="36"/>
                  </a:lnTo>
                  <a:lnTo>
                    <a:pt x="47" y="31"/>
                  </a:lnTo>
                  <a:lnTo>
                    <a:pt x="32" y="31"/>
                  </a:lnTo>
                  <a:lnTo>
                    <a:pt x="30" y="36"/>
                  </a:lnTo>
                  <a:lnTo>
                    <a:pt x="0" y="36"/>
                  </a:lnTo>
                  <a:lnTo>
                    <a:pt x="20" y="0"/>
                  </a:lnTo>
                  <a:close/>
                </a:path>
              </a:pathLst>
            </a:custGeom>
            <a:solidFill>
              <a:srgbClr val="5A5A5A"/>
            </a:solidFill>
            <a:ln w="1588">
              <a:solidFill>
                <a:srgbClr val="000000"/>
              </a:solidFill>
              <a:prstDash val="solid"/>
              <a:round/>
              <a:headEnd/>
              <a:tailEnd/>
            </a:ln>
          </p:spPr>
          <p:txBody>
            <a:bodyPr/>
            <a:lstStyle/>
            <a:p>
              <a:endParaRPr lang="de-DE"/>
            </a:p>
          </p:txBody>
        </p:sp>
        <p:sp>
          <p:nvSpPr>
            <p:cNvPr id="77" name="Freeform 106"/>
            <p:cNvSpPr>
              <a:spLocks/>
            </p:cNvSpPr>
            <p:nvPr/>
          </p:nvSpPr>
          <p:spPr bwMode="auto">
            <a:xfrm>
              <a:off x="7933078" y="3562885"/>
              <a:ext cx="36867" cy="12995"/>
            </a:xfrm>
            <a:custGeom>
              <a:avLst/>
              <a:gdLst>
                <a:gd name="T0" fmla="*/ 0 w 50"/>
                <a:gd name="T1" fmla="*/ 0 h 18"/>
                <a:gd name="T2" fmla="*/ 1 w 50"/>
                <a:gd name="T3" fmla="*/ 9 h 18"/>
                <a:gd name="T4" fmla="*/ 25 w 50"/>
                <a:gd name="T5" fmla="*/ 9 h 18"/>
                <a:gd name="T6" fmla="*/ 23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000000"/>
              </a:solidFill>
              <a:prstDash val="solid"/>
              <a:round/>
              <a:headEnd/>
              <a:tailEnd/>
            </a:ln>
          </p:spPr>
          <p:txBody>
            <a:bodyPr/>
            <a:lstStyle/>
            <a:p>
              <a:endParaRPr lang="de-DE"/>
            </a:p>
          </p:txBody>
        </p:sp>
        <p:sp>
          <p:nvSpPr>
            <p:cNvPr id="78" name="Freeform 107"/>
            <p:cNvSpPr>
              <a:spLocks/>
            </p:cNvSpPr>
            <p:nvPr/>
          </p:nvSpPr>
          <p:spPr bwMode="auto">
            <a:xfrm>
              <a:off x="7936027" y="3577322"/>
              <a:ext cx="36867" cy="12995"/>
            </a:xfrm>
            <a:custGeom>
              <a:avLst/>
              <a:gdLst>
                <a:gd name="T0" fmla="*/ 7 w 52"/>
                <a:gd name="T1" fmla="*/ 0 h 18"/>
                <a:gd name="T2" fmla="*/ 7 w 52"/>
                <a:gd name="T3" fmla="*/ 4 h 18"/>
                <a:gd name="T4" fmla="*/ 0 w 52"/>
                <a:gd name="T5" fmla="*/ 4 h 18"/>
                <a:gd name="T6" fmla="*/ 1 w 52"/>
                <a:gd name="T7" fmla="*/ 9 h 18"/>
                <a:gd name="T8" fmla="*/ 25 w 52"/>
                <a:gd name="T9" fmla="*/ 9 h 18"/>
                <a:gd name="T10" fmla="*/ 24 w 52"/>
                <a:gd name="T11" fmla="*/ 3 h 18"/>
                <a:gd name="T12" fmla="*/ 14 w 52"/>
                <a:gd name="T13" fmla="*/ 3 h 18"/>
                <a:gd name="T14" fmla="*/ 14 w 52"/>
                <a:gd name="T15" fmla="*/ 0 h 18"/>
                <a:gd name="T16" fmla="*/ 7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000000"/>
              </a:solidFill>
              <a:prstDash val="solid"/>
              <a:round/>
              <a:headEnd/>
              <a:tailEnd/>
            </a:ln>
          </p:spPr>
          <p:txBody>
            <a:bodyPr/>
            <a:lstStyle/>
            <a:p>
              <a:endParaRPr lang="de-DE"/>
            </a:p>
          </p:txBody>
        </p:sp>
        <p:sp>
          <p:nvSpPr>
            <p:cNvPr id="79" name="Freeform 108"/>
            <p:cNvSpPr>
              <a:spLocks/>
            </p:cNvSpPr>
            <p:nvPr/>
          </p:nvSpPr>
          <p:spPr bwMode="auto">
            <a:xfrm>
              <a:off x="7971419" y="3564328"/>
              <a:ext cx="56037" cy="2598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000000"/>
              </a:solidFill>
              <a:prstDash val="solid"/>
              <a:round/>
              <a:headEnd/>
              <a:tailEnd/>
            </a:ln>
          </p:spPr>
          <p:txBody>
            <a:bodyPr/>
            <a:lstStyle/>
            <a:p>
              <a:endParaRPr lang="de-DE"/>
            </a:p>
          </p:txBody>
        </p:sp>
        <p:sp>
          <p:nvSpPr>
            <p:cNvPr id="80" name="Rectangle 109"/>
            <p:cNvSpPr>
              <a:spLocks noChangeArrowheads="1"/>
            </p:cNvSpPr>
            <p:nvPr/>
          </p:nvSpPr>
          <p:spPr bwMode="auto">
            <a:xfrm>
              <a:off x="7831326" y="3457488"/>
              <a:ext cx="106176" cy="15882"/>
            </a:xfrm>
            <a:prstGeom prst="rect">
              <a:avLst/>
            </a:prstGeom>
            <a:solidFill>
              <a:srgbClr val="5A5A5A"/>
            </a:solidFill>
            <a:ln w="1588">
              <a:solidFill>
                <a:srgbClr val="000000"/>
              </a:solidFill>
              <a:miter lim="800000"/>
              <a:headEnd/>
              <a:tailEnd/>
            </a:ln>
          </p:spPr>
          <p:txBody>
            <a:bodyPr/>
            <a:lstStyle/>
            <a:p>
              <a:endParaRPr lang="de-DE"/>
            </a:p>
          </p:txBody>
        </p:sp>
        <p:sp>
          <p:nvSpPr>
            <p:cNvPr id="81" name="Rectangle 110"/>
            <p:cNvSpPr>
              <a:spLocks noChangeArrowheads="1"/>
            </p:cNvSpPr>
            <p:nvPr/>
          </p:nvSpPr>
          <p:spPr bwMode="auto">
            <a:xfrm>
              <a:off x="7807731" y="3466150"/>
              <a:ext cx="157790" cy="129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2" name="Rectangle 111"/>
            <p:cNvSpPr>
              <a:spLocks noChangeArrowheads="1"/>
            </p:cNvSpPr>
            <p:nvPr/>
          </p:nvSpPr>
          <p:spPr bwMode="auto">
            <a:xfrm>
              <a:off x="7807731" y="3477701"/>
              <a:ext cx="156315" cy="2888"/>
            </a:xfrm>
            <a:prstGeom prst="rect">
              <a:avLst/>
            </a:prstGeom>
            <a:solidFill>
              <a:srgbClr val="808080"/>
            </a:solidFill>
            <a:ln w="1588">
              <a:solidFill>
                <a:srgbClr val="000000"/>
              </a:solidFill>
              <a:miter lim="800000"/>
              <a:headEnd/>
              <a:tailEnd/>
            </a:ln>
          </p:spPr>
          <p:txBody>
            <a:bodyPr/>
            <a:lstStyle/>
            <a:p>
              <a:endParaRPr lang="de-DE"/>
            </a:p>
          </p:txBody>
        </p:sp>
        <p:sp>
          <p:nvSpPr>
            <p:cNvPr id="83" name="Rectangle 4"/>
            <p:cNvSpPr>
              <a:spLocks noChangeArrowheads="1"/>
            </p:cNvSpPr>
            <p:nvPr/>
          </p:nvSpPr>
          <p:spPr bwMode="auto">
            <a:xfrm>
              <a:off x="915537" y="4372973"/>
              <a:ext cx="2179156" cy="1526085"/>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4" name="Oval 5"/>
            <p:cNvSpPr>
              <a:spLocks noChangeArrowheads="1"/>
            </p:cNvSpPr>
            <p:nvPr/>
          </p:nvSpPr>
          <p:spPr bwMode="auto">
            <a:xfrm>
              <a:off x="2005316" y="4989471"/>
              <a:ext cx="157789" cy="122722"/>
            </a:xfrm>
            <a:prstGeom prst="ellipse">
              <a:avLst/>
            </a:prstGeom>
            <a:solidFill>
              <a:srgbClr val="000000"/>
            </a:solidFill>
            <a:ln w="1588">
              <a:solidFill>
                <a:srgbClr val="000000"/>
              </a:solidFill>
              <a:round/>
              <a:headEnd/>
              <a:tailEnd/>
            </a:ln>
          </p:spPr>
          <p:txBody>
            <a:bodyPr/>
            <a:lstStyle/>
            <a:p>
              <a:endParaRPr lang="de-DE"/>
            </a:p>
          </p:txBody>
        </p:sp>
        <p:sp>
          <p:nvSpPr>
            <p:cNvPr id="85" name="Freeform 6"/>
            <p:cNvSpPr>
              <a:spLocks/>
            </p:cNvSpPr>
            <p:nvPr/>
          </p:nvSpPr>
          <p:spPr bwMode="auto">
            <a:xfrm>
              <a:off x="1896190" y="5133850"/>
              <a:ext cx="380464" cy="662699"/>
            </a:xfrm>
            <a:custGeom>
              <a:avLst/>
              <a:gdLst>
                <a:gd name="T0" fmla="*/ 179 w 517"/>
                <a:gd name="T1" fmla="*/ 0 h 919"/>
                <a:gd name="T2" fmla="*/ 196 w 517"/>
                <a:gd name="T3" fmla="*/ 0 h 919"/>
                <a:gd name="T4" fmla="*/ 217 w 517"/>
                <a:gd name="T5" fmla="*/ 3 h 919"/>
                <a:gd name="T6" fmla="*/ 252 w 517"/>
                <a:gd name="T7" fmla="*/ 36 h 919"/>
                <a:gd name="T8" fmla="*/ 258 w 517"/>
                <a:gd name="T9" fmla="*/ 68 h 919"/>
                <a:gd name="T10" fmla="*/ 258 w 517"/>
                <a:gd name="T11" fmla="*/ 203 h 919"/>
                <a:gd name="T12" fmla="*/ 232 w 517"/>
                <a:gd name="T13" fmla="*/ 223 h 919"/>
                <a:gd name="T14" fmla="*/ 212 w 517"/>
                <a:gd name="T15" fmla="*/ 214 h 919"/>
                <a:gd name="T16" fmla="*/ 209 w 517"/>
                <a:gd name="T17" fmla="*/ 201 h 919"/>
                <a:gd name="T18" fmla="*/ 196 w 517"/>
                <a:gd name="T19" fmla="*/ 78 h 919"/>
                <a:gd name="T20" fmla="*/ 196 w 517"/>
                <a:gd name="T21" fmla="*/ 429 h 919"/>
                <a:gd name="T22" fmla="*/ 191 w 517"/>
                <a:gd name="T23" fmla="*/ 448 h 919"/>
                <a:gd name="T24" fmla="*/ 167 w 517"/>
                <a:gd name="T25" fmla="*/ 459 h 919"/>
                <a:gd name="T26" fmla="*/ 138 w 517"/>
                <a:gd name="T27" fmla="*/ 430 h 919"/>
                <a:gd name="T28" fmla="*/ 138 w 517"/>
                <a:gd name="T29" fmla="*/ 221 h 919"/>
                <a:gd name="T30" fmla="*/ 130 w 517"/>
                <a:gd name="T31" fmla="*/ 221 h 919"/>
                <a:gd name="T32" fmla="*/ 116 w 517"/>
                <a:gd name="T33" fmla="*/ 424 h 919"/>
                <a:gd name="T34" fmla="*/ 116 w 517"/>
                <a:gd name="T35" fmla="*/ 437 h 919"/>
                <a:gd name="T36" fmla="*/ 111 w 517"/>
                <a:gd name="T37" fmla="*/ 453 h 919"/>
                <a:gd name="T38" fmla="*/ 74 w 517"/>
                <a:gd name="T39" fmla="*/ 457 h 919"/>
                <a:gd name="T40" fmla="*/ 61 w 517"/>
                <a:gd name="T41" fmla="*/ 439 h 919"/>
                <a:gd name="T42" fmla="*/ 61 w 517"/>
                <a:gd name="T43" fmla="*/ 424 h 919"/>
                <a:gd name="T44" fmla="*/ 46 w 517"/>
                <a:gd name="T45" fmla="*/ 79 h 919"/>
                <a:gd name="T46" fmla="*/ 45 w 517"/>
                <a:gd name="T47" fmla="*/ 203 h 919"/>
                <a:gd name="T48" fmla="*/ 43 w 517"/>
                <a:gd name="T49" fmla="*/ 213 h 919"/>
                <a:gd name="T50" fmla="*/ 31 w 517"/>
                <a:gd name="T51" fmla="*/ 222 h 919"/>
                <a:gd name="T52" fmla="*/ 5 w 517"/>
                <a:gd name="T53" fmla="*/ 217 h 919"/>
                <a:gd name="T54" fmla="*/ 0 w 517"/>
                <a:gd name="T55" fmla="*/ 201 h 919"/>
                <a:gd name="T56" fmla="*/ 0 w 517"/>
                <a:gd name="T57" fmla="*/ 63 h 919"/>
                <a:gd name="T58" fmla="*/ 16 w 517"/>
                <a:gd name="T59" fmla="*/ 17 h 919"/>
                <a:gd name="T60" fmla="*/ 51 w 517"/>
                <a:gd name="T61" fmla="*/ 1 h 919"/>
                <a:gd name="T62" fmla="*/ 66 w 517"/>
                <a:gd name="T63" fmla="*/ 0 h 919"/>
                <a:gd name="T64" fmla="*/ 136 w 517"/>
                <a:gd name="T65" fmla="*/ 0 h 9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17" h="919">
                  <a:moveTo>
                    <a:pt x="243" y="0"/>
                  </a:moveTo>
                  <a:lnTo>
                    <a:pt x="358" y="0"/>
                  </a:lnTo>
                  <a:lnTo>
                    <a:pt x="378" y="0"/>
                  </a:lnTo>
                  <a:lnTo>
                    <a:pt x="393" y="0"/>
                  </a:lnTo>
                  <a:lnTo>
                    <a:pt x="408" y="2"/>
                  </a:lnTo>
                  <a:lnTo>
                    <a:pt x="434" y="7"/>
                  </a:lnTo>
                  <a:lnTo>
                    <a:pt x="477" y="32"/>
                  </a:lnTo>
                  <a:lnTo>
                    <a:pt x="504" y="73"/>
                  </a:lnTo>
                  <a:lnTo>
                    <a:pt x="515" y="127"/>
                  </a:lnTo>
                  <a:lnTo>
                    <a:pt x="517" y="137"/>
                  </a:lnTo>
                  <a:lnTo>
                    <a:pt x="517" y="403"/>
                  </a:lnTo>
                  <a:lnTo>
                    <a:pt x="517" y="407"/>
                  </a:lnTo>
                  <a:lnTo>
                    <a:pt x="505" y="435"/>
                  </a:lnTo>
                  <a:lnTo>
                    <a:pt x="464" y="446"/>
                  </a:lnTo>
                  <a:lnTo>
                    <a:pt x="437" y="441"/>
                  </a:lnTo>
                  <a:lnTo>
                    <a:pt x="424" y="428"/>
                  </a:lnTo>
                  <a:lnTo>
                    <a:pt x="419" y="407"/>
                  </a:lnTo>
                  <a:lnTo>
                    <a:pt x="419" y="402"/>
                  </a:lnTo>
                  <a:lnTo>
                    <a:pt x="418" y="159"/>
                  </a:lnTo>
                  <a:lnTo>
                    <a:pt x="393" y="157"/>
                  </a:lnTo>
                  <a:lnTo>
                    <a:pt x="393" y="848"/>
                  </a:lnTo>
                  <a:lnTo>
                    <a:pt x="393" y="859"/>
                  </a:lnTo>
                  <a:lnTo>
                    <a:pt x="391" y="876"/>
                  </a:lnTo>
                  <a:lnTo>
                    <a:pt x="383" y="897"/>
                  </a:lnTo>
                  <a:lnTo>
                    <a:pt x="364" y="914"/>
                  </a:lnTo>
                  <a:lnTo>
                    <a:pt x="335" y="919"/>
                  </a:lnTo>
                  <a:lnTo>
                    <a:pt x="291" y="907"/>
                  </a:lnTo>
                  <a:lnTo>
                    <a:pt x="277" y="861"/>
                  </a:lnTo>
                  <a:lnTo>
                    <a:pt x="277" y="848"/>
                  </a:lnTo>
                  <a:lnTo>
                    <a:pt x="277" y="443"/>
                  </a:lnTo>
                  <a:lnTo>
                    <a:pt x="250" y="443"/>
                  </a:lnTo>
                  <a:lnTo>
                    <a:pt x="260" y="443"/>
                  </a:lnTo>
                  <a:lnTo>
                    <a:pt x="237" y="443"/>
                  </a:lnTo>
                  <a:lnTo>
                    <a:pt x="233" y="848"/>
                  </a:lnTo>
                  <a:lnTo>
                    <a:pt x="233" y="861"/>
                  </a:lnTo>
                  <a:lnTo>
                    <a:pt x="233" y="874"/>
                  </a:lnTo>
                  <a:lnTo>
                    <a:pt x="232" y="887"/>
                  </a:lnTo>
                  <a:lnTo>
                    <a:pt x="222" y="906"/>
                  </a:lnTo>
                  <a:lnTo>
                    <a:pt x="177" y="919"/>
                  </a:lnTo>
                  <a:lnTo>
                    <a:pt x="149" y="914"/>
                  </a:lnTo>
                  <a:lnTo>
                    <a:pt x="131" y="897"/>
                  </a:lnTo>
                  <a:lnTo>
                    <a:pt x="122" y="878"/>
                  </a:lnTo>
                  <a:lnTo>
                    <a:pt x="122" y="859"/>
                  </a:lnTo>
                  <a:lnTo>
                    <a:pt x="122" y="848"/>
                  </a:lnTo>
                  <a:lnTo>
                    <a:pt x="119" y="157"/>
                  </a:lnTo>
                  <a:lnTo>
                    <a:pt x="93" y="159"/>
                  </a:lnTo>
                  <a:lnTo>
                    <a:pt x="93" y="402"/>
                  </a:lnTo>
                  <a:lnTo>
                    <a:pt x="91" y="407"/>
                  </a:lnTo>
                  <a:lnTo>
                    <a:pt x="91" y="413"/>
                  </a:lnTo>
                  <a:lnTo>
                    <a:pt x="86" y="426"/>
                  </a:lnTo>
                  <a:lnTo>
                    <a:pt x="73" y="440"/>
                  </a:lnTo>
                  <a:lnTo>
                    <a:pt x="63" y="445"/>
                  </a:lnTo>
                  <a:lnTo>
                    <a:pt x="48" y="446"/>
                  </a:lnTo>
                  <a:lnTo>
                    <a:pt x="10" y="435"/>
                  </a:lnTo>
                  <a:lnTo>
                    <a:pt x="0" y="407"/>
                  </a:lnTo>
                  <a:lnTo>
                    <a:pt x="0" y="403"/>
                  </a:lnTo>
                  <a:lnTo>
                    <a:pt x="0" y="137"/>
                  </a:lnTo>
                  <a:lnTo>
                    <a:pt x="0" y="127"/>
                  </a:lnTo>
                  <a:lnTo>
                    <a:pt x="8" y="75"/>
                  </a:lnTo>
                  <a:lnTo>
                    <a:pt x="33" y="35"/>
                  </a:lnTo>
                  <a:lnTo>
                    <a:pt x="74" y="8"/>
                  </a:lnTo>
                  <a:lnTo>
                    <a:pt x="102" y="2"/>
                  </a:lnTo>
                  <a:lnTo>
                    <a:pt x="117" y="2"/>
                  </a:lnTo>
                  <a:lnTo>
                    <a:pt x="132" y="0"/>
                  </a:lnTo>
                  <a:lnTo>
                    <a:pt x="156" y="0"/>
                  </a:lnTo>
                  <a:lnTo>
                    <a:pt x="272" y="0"/>
                  </a:lnTo>
                  <a:lnTo>
                    <a:pt x="243" y="0"/>
                  </a:lnTo>
                  <a:close/>
                </a:path>
              </a:pathLst>
            </a:custGeom>
            <a:solidFill>
              <a:srgbClr val="000000"/>
            </a:solidFill>
            <a:ln w="1588">
              <a:solidFill>
                <a:srgbClr val="000000"/>
              </a:solidFill>
              <a:prstDash val="solid"/>
              <a:round/>
              <a:headEnd/>
              <a:tailEnd/>
            </a:ln>
          </p:spPr>
          <p:txBody>
            <a:bodyPr/>
            <a:lstStyle/>
            <a:p>
              <a:endParaRPr lang="de-DE"/>
            </a:p>
          </p:txBody>
        </p:sp>
        <p:sp>
          <p:nvSpPr>
            <p:cNvPr id="86" name="Line 7"/>
            <p:cNvSpPr>
              <a:spLocks noChangeShapeType="1"/>
            </p:cNvSpPr>
            <p:nvPr/>
          </p:nvSpPr>
          <p:spPr bwMode="auto">
            <a:xfrm>
              <a:off x="1377107" y="4801779"/>
              <a:ext cx="452723" cy="40570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 name="Freeform 8"/>
            <p:cNvSpPr>
              <a:spLocks/>
            </p:cNvSpPr>
            <p:nvPr/>
          </p:nvSpPr>
          <p:spPr bwMode="auto">
            <a:xfrm>
              <a:off x="1394803" y="4723814"/>
              <a:ext cx="1699889" cy="753657"/>
            </a:xfrm>
            <a:custGeom>
              <a:avLst/>
              <a:gdLst>
                <a:gd name="T0" fmla="*/ 0 w 2520"/>
                <a:gd name="T1" fmla="*/ 0 h 1044"/>
                <a:gd name="T2" fmla="*/ 1260 w 2520"/>
                <a:gd name="T3" fmla="*/ 341 h 1044"/>
                <a:gd name="T4" fmla="*/ 818 w 2520"/>
                <a:gd name="T5" fmla="*/ 522 h 1044"/>
                <a:gd name="T6" fmla="*/ 0 60000 65536"/>
                <a:gd name="T7" fmla="*/ 0 60000 65536"/>
                <a:gd name="T8" fmla="*/ 0 60000 65536"/>
              </a:gdLst>
              <a:ahLst/>
              <a:cxnLst>
                <a:cxn ang="T6">
                  <a:pos x="T0" y="T1"/>
                </a:cxn>
                <a:cxn ang="T7">
                  <a:pos x="T2" y="T3"/>
                </a:cxn>
                <a:cxn ang="T8">
                  <a:pos x="T4" y="T5"/>
                </a:cxn>
              </a:cxnLst>
              <a:rect l="0" t="0" r="r" b="b"/>
              <a:pathLst>
                <a:path w="2520" h="1044">
                  <a:moveTo>
                    <a:pt x="0" y="0"/>
                  </a:moveTo>
                  <a:lnTo>
                    <a:pt x="2520" y="682"/>
                  </a:lnTo>
                  <a:lnTo>
                    <a:pt x="1636" y="1044"/>
                  </a:lnTo>
                </a:path>
              </a:pathLst>
            </a:custGeom>
            <a:noFill/>
            <a:ln w="142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8" name="Rectangle 9"/>
            <p:cNvSpPr>
              <a:spLocks noChangeArrowheads="1"/>
            </p:cNvSpPr>
            <p:nvPr/>
          </p:nvSpPr>
          <p:spPr bwMode="auto">
            <a:xfrm>
              <a:off x="2332692" y="5610300"/>
              <a:ext cx="240370" cy="63527"/>
            </a:xfrm>
            <a:prstGeom prst="rect">
              <a:avLst/>
            </a:prstGeom>
            <a:solidFill>
              <a:srgbClr val="C0C0C0"/>
            </a:solidFill>
            <a:ln w="1588">
              <a:solidFill>
                <a:srgbClr val="000000"/>
              </a:solidFill>
              <a:miter lim="800000"/>
              <a:headEnd/>
              <a:tailEnd/>
            </a:ln>
          </p:spPr>
          <p:txBody>
            <a:bodyPr/>
            <a:lstStyle/>
            <a:p>
              <a:endParaRPr lang="de-DE"/>
            </a:p>
          </p:txBody>
        </p:sp>
        <p:sp>
          <p:nvSpPr>
            <p:cNvPr id="89" name="Freeform 10"/>
            <p:cNvSpPr>
              <a:spLocks/>
            </p:cNvSpPr>
            <p:nvPr/>
          </p:nvSpPr>
          <p:spPr bwMode="auto">
            <a:xfrm>
              <a:off x="2338591" y="5636288"/>
              <a:ext cx="35392" cy="8663"/>
            </a:xfrm>
            <a:custGeom>
              <a:avLst/>
              <a:gdLst>
                <a:gd name="T0" fmla="*/ 0 w 48"/>
                <a:gd name="T1" fmla="*/ 3 h 11"/>
                <a:gd name="T2" fmla="*/ 4 w 48"/>
                <a:gd name="T3" fmla="*/ 6 h 11"/>
                <a:gd name="T4" fmla="*/ 22 w 48"/>
                <a:gd name="T5" fmla="*/ 6 h 11"/>
                <a:gd name="T6" fmla="*/ 24 w 48"/>
                <a:gd name="T7" fmla="*/ 3 h 11"/>
                <a:gd name="T8" fmla="*/ 22 w 48"/>
                <a:gd name="T9" fmla="*/ 0 h 11"/>
                <a:gd name="T10" fmla="*/ 4 w 48"/>
                <a:gd name="T11" fmla="*/ 0 h 11"/>
                <a:gd name="T12" fmla="*/ 0 w 48"/>
                <a:gd name="T13" fmla="*/ 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1">
                  <a:moveTo>
                    <a:pt x="0" y="6"/>
                  </a:moveTo>
                  <a:lnTo>
                    <a:pt x="8" y="11"/>
                  </a:lnTo>
                  <a:lnTo>
                    <a:pt x="43" y="11"/>
                  </a:lnTo>
                  <a:lnTo>
                    <a:pt x="48" y="6"/>
                  </a:lnTo>
                  <a:lnTo>
                    <a:pt x="43" y="0"/>
                  </a:lnTo>
                  <a:lnTo>
                    <a:pt x="8" y="0"/>
                  </a:lnTo>
                  <a:lnTo>
                    <a:pt x="0" y="6"/>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0" name="Freeform 11"/>
            <p:cNvSpPr>
              <a:spLocks/>
            </p:cNvSpPr>
            <p:nvPr/>
          </p:nvSpPr>
          <p:spPr bwMode="auto">
            <a:xfrm>
              <a:off x="2434445" y="5620406"/>
              <a:ext cx="88480" cy="46201"/>
            </a:xfrm>
            <a:custGeom>
              <a:avLst/>
              <a:gdLst>
                <a:gd name="T0" fmla="*/ 0 w 119"/>
                <a:gd name="T1" fmla="*/ 28 h 65"/>
                <a:gd name="T2" fmla="*/ 4 w 119"/>
                <a:gd name="T3" fmla="*/ 32 h 65"/>
                <a:gd name="T4" fmla="*/ 55 w 119"/>
                <a:gd name="T5" fmla="*/ 32 h 65"/>
                <a:gd name="T6" fmla="*/ 60 w 119"/>
                <a:gd name="T7" fmla="*/ 28 h 65"/>
                <a:gd name="T8" fmla="*/ 60 w 119"/>
                <a:gd name="T9" fmla="*/ 4 h 65"/>
                <a:gd name="T10" fmla="*/ 55 w 119"/>
                <a:gd name="T11" fmla="*/ 0 h 65"/>
                <a:gd name="T12" fmla="*/ 4 w 119"/>
                <a:gd name="T13" fmla="*/ 0 h 65"/>
                <a:gd name="T14" fmla="*/ 0 w 119"/>
                <a:gd name="T15" fmla="*/ 3 h 65"/>
                <a:gd name="T16" fmla="*/ 0 w 119"/>
                <a:gd name="T17" fmla="*/ 28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 h="65">
                  <a:moveTo>
                    <a:pt x="0" y="56"/>
                  </a:moveTo>
                  <a:lnTo>
                    <a:pt x="8" y="65"/>
                  </a:lnTo>
                  <a:lnTo>
                    <a:pt x="109" y="65"/>
                  </a:lnTo>
                  <a:lnTo>
                    <a:pt x="119" y="56"/>
                  </a:lnTo>
                  <a:lnTo>
                    <a:pt x="119" y="9"/>
                  </a:lnTo>
                  <a:lnTo>
                    <a:pt x="109" y="0"/>
                  </a:lnTo>
                  <a:lnTo>
                    <a:pt x="8" y="0"/>
                  </a:lnTo>
                  <a:lnTo>
                    <a:pt x="0" y="7"/>
                  </a:lnTo>
                  <a:lnTo>
                    <a:pt x="0" y="5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1" name="Freeform 12"/>
            <p:cNvSpPr>
              <a:spLocks/>
            </p:cNvSpPr>
            <p:nvPr/>
          </p:nvSpPr>
          <p:spPr bwMode="auto">
            <a:xfrm>
              <a:off x="2340066" y="5419720"/>
              <a:ext cx="222674" cy="166036"/>
            </a:xfrm>
            <a:custGeom>
              <a:avLst/>
              <a:gdLst>
                <a:gd name="T0" fmla="*/ 0 w 301"/>
                <a:gd name="T1" fmla="*/ 111 h 229"/>
                <a:gd name="T2" fmla="*/ 2 w 301"/>
                <a:gd name="T3" fmla="*/ 114 h 229"/>
                <a:gd name="T4" fmla="*/ 8 w 301"/>
                <a:gd name="T5" fmla="*/ 115 h 229"/>
                <a:gd name="T6" fmla="*/ 143 w 301"/>
                <a:gd name="T7" fmla="*/ 115 h 229"/>
                <a:gd name="T8" fmla="*/ 149 w 301"/>
                <a:gd name="T9" fmla="*/ 114 h 229"/>
                <a:gd name="T10" fmla="*/ 151 w 301"/>
                <a:gd name="T11" fmla="*/ 109 h 229"/>
                <a:gd name="T12" fmla="*/ 151 w 301"/>
                <a:gd name="T13" fmla="*/ 8 h 229"/>
                <a:gd name="T14" fmla="*/ 150 w 301"/>
                <a:gd name="T15" fmla="*/ 3 h 229"/>
                <a:gd name="T16" fmla="*/ 144 w 301"/>
                <a:gd name="T17" fmla="*/ 0 h 229"/>
                <a:gd name="T18" fmla="*/ 10 w 301"/>
                <a:gd name="T19" fmla="*/ 0 h 229"/>
                <a:gd name="T20" fmla="*/ 3 w 301"/>
                <a:gd name="T21" fmla="*/ 2 h 229"/>
                <a:gd name="T22" fmla="*/ 0 w 301"/>
                <a:gd name="T23" fmla="*/ 8 h 229"/>
                <a:gd name="T24" fmla="*/ 0 w 301"/>
                <a:gd name="T25" fmla="*/ 111 h 2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1" h="229">
                  <a:moveTo>
                    <a:pt x="0" y="221"/>
                  </a:moveTo>
                  <a:lnTo>
                    <a:pt x="3" y="228"/>
                  </a:lnTo>
                  <a:lnTo>
                    <a:pt x="16" y="229"/>
                  </a:lnTo>
                  <a:lnTo>
                    <a:pt x="286" y="229"/>
                  </a:lnTo>
                  <a:lnTo>
                    <a:pt x="298" y="228"/>
                  </a:lnTo>
                  <a:lnTo>
                    <a:pt x="301" y="218"/>
                  </a:lnTo>
                  <a:lnTo>
                    <a:pt x="301" y="16"/>
                  </a:lnTo>
                  <a:lnTo>
                    <a:pt x="300" y="5"/>
                  </a:lnTo>
                  <a:lnTo>
                    <a:pt x="288" y="0"/>
                  </a:lnTo>
                  <a:lnTo>
                    <a:pt x="19" y="0"/>
                  </a:lnTo>
                  <a:lnTo>
                    <a:pt x="6" y="3"/>
                  </a:lnTo>
                  <a:lnTo>
                    <a:pt x="0" y="16"/>
                  </a:lnTo>
                  <a:lnTo>
                    <a:pt x="0" y="2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2" name="Freeform 13"/>
            <p:cNvSpPr>
              <a:spLocks/>
            </p:cNvSpPr>
            <p:nvPr/>
          </p:nvSpPr>
          <p:spPr bwMode="auto">
            <a:xfrm>
              <a:off x="2356287" y="5437045"/>
              <a:ext cx="191707" cy="127053"/>
            </a:xfrm>
            <a:custGeom>
              <a:avLst/>
              <a:gdLst>
                <a:gd name="T0" fmla="*/ 0 w 258"/>
                <a:gd name="T1" fmla="*/ 84 h 177"/>
                <a:gd name="T2" fmla="*/ 7 w 258"/>
                <a:gd name="T3" fmla="*/ 88 h 177"/>
                <a:gd name="T4" fmla="*/ 124 w 258"/>
                <a:gd name="T5" fmla="*/ 88 h 177"/>
                <a:gd name="T6" fmla="*/ 130 w 258"/>
                <a:gd name="T7" fmla="*/ 84 h 177"/>
                <a:gd name="T8" fmla="*/ 130 w 258"/>
                <a:gd name="T9" fmla="*/ 5 h 177"/>
                <a:gd name="T10" fmla="*/ 129 w 258"/>
                <a:gd name="T11" fmla="*/ 2 h 177"/>
                <a:gd name="T12" fmla="*/ 125 w 258"/>
                <a:gd name="T13" fmla="*/ 0 h 177"/>
                <a:gd name="T14" fmla="*/ 8 w 258"/>
                <a:gd name="T15" fmla="*/ 0 h 177"/>
                <a:gd name="T16" fmla="*/ 3 w 258"/>
                <a:gd name="T17" fmla="*/ 0 h 177"/>
                <a:gd name="T18" fmla="*/ 0 w 258"/>
                <a:gd name="T19" fmla="*/ 4 h 177"/>
                <a:gd name="T20" fmla="*/ 0 w 258"/>
                <a:gd name="T21" fmla="*/ 84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8" h="177">
                  <a:moveTo>
                    <a:pt x="0" y="168"/>
                  </a:moveTo>
                  <a:lnTo>
                    <a:pt x="13" y="177"/>
                  </a:lnTo>
                  <a:lnTo>
                    <a:pt x="247" y="177"/>
                  </a:lnTo>
                  <a:lnTo>
                    <a:pt x="258" y="168"/>
                  </a:lnTo>
                  <a:lnTo>
                    <a:pt x="258" y="11"/>
                  </a:lnTo>
                  <a:lnTo>
                    <a:pt x="257" y="5"/>
                  </a:lnTo>
                  <a:lnTo>
                    <a:pt x="248" y="0"/>
                  </a:lnTo>
                  <a:lnTo>
                    <a:pt x="16" y="0"/>
                  </a:lnTo>
                  <a:lnTo>
                    <a:pt x="6" y="0"/>
                  </a:lnTo>
                  <a:lnTo>
                    <a:pt x="0" y="8"/>
                  </a:lnTo>
                  <a:lnTo>
                    <a:pt x="0" y="16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3" name="Freeform 14"/>
            <p:cNvSpPr>
              <a:spLocks/>
            </p:cNvSpPr>
            <p:nvPr/>
          </p:nvSpPr>
          <p:spPr bwMode="auto">
            <a:xfrm>
              <a:off x="2363661" y="5442821"/>
              <a:ext cx="178434" cy="115503"/>
            </a:xfrm>
            <a:custGeom>
              <a:avLst/>
              <a:gdLst>
                <a:gd name="T0" fmla="*/ 0 w 242"/>
                <a:gd name="T1" fmla="*/ 76 h 160"/>
                <a:gd name="T2" fmla="*/ 6 w 242"/>
                <a:gd name="T3" fmla="*/ 80 h 160"/>
                <a:gd name="T4" fmla="*/ 116 w 242"/>
                <a:gd name="T5" fmla="*/ 80 h 160"/>
                <a:gd name="T6" fmla="*/ 121 w 242"/>
                <a:gd name="T7" fmla="*/ 76 h 160"/>
                <a:gd name="T8" fmla="*/ 121 w 242"/>
                <a:gd name="T9" fmla="*/ 7 h 160"/>
                <a:gd name="T10" fmla="*/ 121 w 242"/>
                <a:gd name="T11" fmla="*/ 4 h 160"/>
                <a:gd name="T12" fmla="*/ 116 w 242"/>
                <a:gd name="T13" fmla="*/ 0 h 160"/>
                <a:gd name="T14" fmla="*/ 7 w 242"/>
                <a:gd name="T15" fmla="*/ 0 h 160"/>
                <a:gd name="T16" fmla="*/ 0 w 242"/>
                <a:gd name="T17" fmla="*/ 5 h 160"/>
                <a:gd name="T18" fmla="*/ 0 w 242"/>
                <a:gd name="T19" fmla="*/ 76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2" h="160">
                  <a:moveTo>
                    <a:pt x="0" y="152"/>
                  </a:moveTo>
                  <a:lnTo>
                    <a:pt x="12" y="160"/>
                  </a:lnTo>
                  <a:lnTo>
                    <a:pt x="232" y="160"/>
                  </a:lnTo>
                  <a:lnTo>
                    <a:pt x="242" y="152"/>
                  </a:lnTo>
                  <a:lnTo>
                    <a:pt x="242" y="13"/>
                  </a:lnTo>
                  <a:lnTo>
                    <a:pt x="242" y="7"/>
                  </a:lnTo>
                  <a:lnTo>
                    <a:pt x="232" y="0"/>
                  </a:lnTo>
                  <a:lnTo>
                    <a:pt x="13" y="0"/>
                  </a:lnTo>
                  <a:lnTo>
                    <a:pt x="0" y="10"/>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94" name="Rectangle 15"/>
            <p:cNvSpPr>
              <a:spLocks noChangeArrowheads="1"/>
            </p:cNvSpPr>
            <p:nvPr/>
          </p:nvSpPr>
          <p:spPr bwMode="auto">
            <a:xfrm>
              <a:off x="2332692" y="5621850"/>
              <a:ext cx="94379" cy="2888"/>
            </a:xfrm>
            <a:prstGeom prst="rect">
              <a:avLst/>
            </a:prstGeom>
            <a:solidFill>
              <a:srgbClr val="000000"/>
            </a:solidFill>
            <a:ln w="1588">
              <a:solidFill>
                <a:srgbClr val="000000"/>
              </a:solidFill>
              <a:miter lim="800000"/>
              <a:headEnd/>
              <a:tailEnd/>
            </a:ln>
          </p:spPr>
          <p:txBody>
            <a:bodyPr/>
            <a:lstStyle/>
            <a:p>
              <a:endParaRPr lang="de-DE"/>
            </a:p>
          </p:txBody>
        </p:sp>
        <p:sp>
          <p:nvSpPr>
            <p:cNvPr id="95" name="Rectangle 16"/>
            <p:cNvSpPr>
              <a:spLocks noChangeArrowheads="1"/>
            </p:cNvSpPr>
            <p:nvPr/>
          </p:nvSpPr>
          <p:spPr bwMode="auto">
            <a:xfrm>
              <a:off x="2332692" y="5662276"/>
              <a:ext cx="94379" cy="1444"/>
            </a:xfrm>
            <a:prstGeom prst="rect">
              <a:avLst/>
            </a:prstGeom>
            <a:solidFill>
              <a:srgbClr val="000000"/>
            </a:solidFill>
            <a:ln w="1588">
              <a:solidFill>
                <a:srgbClr val="000000"/>
              </a:solidFill>
              <a:miter lim="800000"/>
              <a:headEnd/>
              <a:tailEnd/>
            </a:ln>
          </p:spPr>
          <p:txBody>
            <a:bodyPr/>
            <a:lstStyle/>
            <a:p>
              <a:endParaRPr lang="de-DE"/>
            </a:p>
          </p:txBody>
        </p:sp>
        <p:sp>
          <p:nvSpPr>
            <p:cNvPr id="96" name="Rectangle 17"/>
            <p:cNvSpPr>
              <a:spLocks noChangeArrowheads="1"/>
            </p:cNvSpPr>
            <p:nvPr/>
          </p:nvSpPr>
          <p:spPr bwMode="auto">
            <a:xfrm>
              <a:off x="2524399" y="5620406"/>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97" name="Rectangle 18"/>
            <p:cNvSpPr>
              <a:spLocks noChangeArrowheads="1"/>
            </p:cNvSpPr>
            <p:nvPr/>
          </p:nvSpPr>
          <p:spPr bwMode="auto">
            <a:xfrm>
              <a:off x="2524399" y="5662276"/>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98" name="Rectangle 19"/>
            <p:cNvSpPr>
              <a:spLocks noChangeArrowheads="1"/>
            </p:cNvSpPr>
            <p:nvPr/>
          </p:nvSpPr>
          <p:spPr bwMode="auto">
            <a:xfrm>
              <a:off x="2441817" y="5626181"/>
              <a:ext cx="75208" cy="4332"/>
            </a:xfrm>
            <a:prstGeom prst="rect">
              <a:avLst/>
            </a:prstGeom>
            <a:solidFill>
              <a:srgbClr val="464646"/>
            </a:solidFill>
            <a:ln w="1588">
              <a:solidFill>
                <a:srgbClr val="000000"/>
              </a:solidFill>
              <a:miter lim="800000"/>
              <a:headEnd/>
              <a:tailEnd/>
            </a:ln>
          </p:spPr>
          <p:txBody>
            <a:bodyPr/>
            <a:lstStyle/>
            <a:p>
              <a:endParaRPr lang="de-DE"/>
            </a:p>
          </p:txBody>
        </p:sp>
        <p:sp>
          <p:nvSpPr>
            <p:cNvPr id="99" name="Rectangle 20"/>
            <p:cNvSpPr>
              <a:spLocks noChangeArrowheads="1"/>
            </p:cNvSpPr>
            <p:nvPr/>
          </p:nvSpPr>
          <p:spPr bwMode="auto">
            <a:xfrm>
              <a:off x="2450665" y="5639176"/>
              <a:ext cx="56037" cy="2888"/>
            </a:xfrm>
            <a:prstGeom prst="rect">
              <a:avLst/>
            </a:prstGeom>
            <a:solidFill>
              <a:srgbClr val="464646"/>
            </a:solidFill>
            <a:ln w="1588">
              <a:solidFill>
                <a:srgbClr val="000000"/>
              </a:solidFill>
              <a:miter lim="800000"/>
              <a:headEnd/>
              <a:tailEnd/>
            </a:ln>
          </p:spPr>
          <p:txBody>
            <a:bodyPr/>
            <a:lstStyle/>
            <a:p>
              <a:endParaRPr lang="de-DE"/>
            </a:p>
          </p:txBody>
        </p:sp>
        <p:sp>
          <p:nvSpPr>
            <p:cNvPr id="100" name="Line 21"/>
            <p:cNvSpPr>
              <a:spLocks noChangeShapeType="1"/>
            </p:cNvSpPr>
            <p:nvPr/>
          </p:nvSpPr>
          <p:spPr bwMode="auto">
            <a:xfrm>
              <a:off x="2434445" y="5633401"/>
              <a:ext cx="87005" cy="144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1" name="Line 22"/>
            <p:cNvSpPr>
              <a:spLocks noChangeShapeType="1"/>
            </p:cNvSpPr>
            <p:nvPr/>
          </p:nvSpPr>
          <p:spPr bwMode="auto">
            <a:xfrm>
              <a:off x="2434445" y="5646394"/>
              <a:ext cx="87005"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2" name="Rectangle 23"/>
            <p:cNvSpPr>
              <a:spLocks noChangeArrowheads="1"/>
            </p:cNvSpPr>
            <p:nvPr/>
          </p:nvSpPr>
          <p:spPr bwMode="auto">
            <a:xfrm>
              <a:off x="2533247" y="5633401"/>
              <a:ext cx="29493" cy="12995"/>
            </a:xfrm>
            <a:prstGeom prst="rect">
              <a:avLst/>
            </a:prstGeom>
            <a:solidFill>
              <a:srgbClr val="464646"/>
            </a:solidFill>
            <a:ln w="1588">
              <a:solidFill>
                <a:srgbClr val="000000"/>
              </a:solidFill>
              <a:miter lim="800000"/>
              <a:headEnd/>
              <a:tailEnd/>
            </a:ln>
          </p:spPr>
          <p:txBody>
            <a:bodyPr/>
            <a:lstStyle/>
            <a:p>
              <a:endParaRPr lang="de-DE"/>
            </a:p>
          </p:txBody>
        </p:sp>
        <p:sp>
          <p:nvSpPr>
            <p:cNvPr id="103" name="Freeform 24"/>
            <p:cNvSpPr>
              <a:spLocks/>
            </p:cNvSpPr>
            <p:nvPr/>
          </p:nvSpPr>
          <p:spPr bwMode="auto">
            <a:xfrm>
              <a:off x="2285503" y="5682489"/>
              <a:ext cx="327376" cy="59196"/>
            </a:xfrm>
            <a:custGeom>
              <a:avLst/>
              <a:gdLst>
                <a:gd name="T0" fmla="*/ 22 w 442"/>
                <a:gd name="T1" fmla="*/ 0 h 81"/>
                <a:gd name="T2" fmla="*/ 23 w 442"/>
                <a:gd name="T3" fmla="*/ 0 h 81"/>
                <a:gd name="T4" fmla="*/ 204 w 442"/>
                <a:gd name="T5" fmla="*/ 0 h 81"/>
                <a:gd name="T6" fmla="*/ 222 w 442"/>
                <a:gd name="T7" fmla="*/ 41 h 81"/>
                <a:gd name="T8" fmla="*/ 0 w 442"/>
                <a:gd name="T9" fmla="*/ 41 h 81"/>
                <a:gd name="T10" fmla="*/ 22 w 442"/>
                <a:gd name="T11" fmla="*/ 0 h 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2" h="81">
                  <a:moveTo>
                    <a:pt x="44" y="0"/>
                  </a:moveTo>
                  <a:lnTo>
                    <a:pt x="46" y="0"/>
                  </a:lnTo>
                  <a:lnTo>
                    <a:pt x="406" y="0"/>
                  </a:lnTo>
                  <a:lnTo>
                    <a:pt x="442" y="81"/>
                  </a:lnTo>
                  <a:lnTo>
                    <a:pt x="0" y="81"/>
                  </a:lnTo>
                  <a:lnTo>
                    <a:pt x="44" y="0"/>
                  </a:lnTo>
                  <a:close/>
                </a:path>
              </a:pathLst>
            </a:custGeom>
            <a:solidFill>
              <a:srgbClr val="C0C0C0"/>
            </a:solidFill>
            <a:ln w="1588">
              <a:solidFill>
                <a:srgbClr val="000000"/>
              </a:solidFill>
              <a:prstDash val="solid"/>
              <a:round/>
              <a:headEnd/>
              <a:tailEnd/>
            </a:ln>
          </p:spPr>
          <p:txBody>
            <a:bodyPr/>
            <a:lstStyle/>
            <a:p>
              <a:endParaRPr lang="de-DE"/>
            </a:p>
          </p:txBody>
        </p:sp>
        <p:sp>
          <p:nvSpPr>
            <p:cNvPr id="104" name="Freeform 25"/>
            <p:cNvSpPr>
              <a:spLocks/>
            </p:cNvSpPr>
            <p:nvPr/>
          </p:nvSpPr>
          <p:spPr bwMode="auto">
            <a:xfrm>
              <a:off x="2285503" y="5741684"/>
              <a:ext cx="327376" cy="7219"/>
            </a:xfrm>
            <a:custGeom>
              <a:avLst/>
              <a:gdLst>
                <a:gd name="T0" fmla="*/ 0 w 442"/>
                <a:gd name="T1" fmla="*/ 0 h 12"/>
                <a:gd name="T2" fmla="*/ 222 w 442"/>
                <a:gd name="T3" fmla="*/ 0 h 12"/>
                <a:gd name="T4" fmla="*/ 216 w 442"/>
                <a:gd name="T5" fmla="*/ 5 h 12"/>
                <a:gd name="T6" fmla="*/ 6 w 442"/>
                <a:gd name="T7" fmla="*/ 5 h 12"/>
                <a:gd name="T8" fmla="*/ 0 w 4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2" h="12">
                  <a:moveTo>
                    <a:pt x="0" y="0"/>
                  </a:moveTo>
                  <a:lnTo>
                    <a:pt x="442" y="0"/>
                  </a:lnTo>
                  <a:lnTo>
                    <a:pt x="431" y="12"/>
                  </a:lnTo>
                  <a:lnTo>
                    <a:pt x="11"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05" name="Freeform 26"/>
            <p:cNvSpPr>
              <a:spLocks/>
            </p:cNvSpPr>
            <p:nvPr/>
          </p:nvSpPr>
          <p:spPr bwMode="auto">
            <a:xfrm>
              <a:off x="2326793" y="5686820"/>
              <a:ext cx="207928" cy="5775"/>
            </a:xfrm>
            <a:custGeom>
              <a:avLst/>
              <a:gdLst>
                <a:gd name="T0" fmla="*/ 1 w 282"/>
                <a:gd name="T1" fmla="*/ 0 h 8"/>
                <a:gd name="T2" fmla="*/ 0 w 282"/>
                <a:gd name="T3" fmla="*/ 4 h 8"/>
                <a:gd name="T4" fmla="*/ 141 w 282"/>
                <a:gd name="T5" fmla="*/ 4 h 8"/>
                <a:gd name="T6" fmla="*/ 140 w 282"/>
                <a:gd name="T7" fmla="*/ 0 h 8"/>
                <a:gd name="T8" fmla="*/ 1 w 282"/>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2" h="8">
                  <a:moveTo>
                    <a:pt x="2" y="0"/>
                  </a:moveTo>
                  <a:lnTo>
                    <a:pt x="0" y="8"/>
                  </a:lnTo>
                  <a:lnTo>
                    <a:pt x="282" y="8"/>
                  </a:lnTo>
                  <a:lnTo>
                    <a:pt x="279" y="0"/>
                  </a:lnTo>
                  <a:lnTo>
                    <a:pt x="2" y="0"/>
                  </a:lnTo>
                  <a:close/>
                </a:path>
              </a:pathLst>
            </a:custGeom>
            <a:solidFill>
              <a:srgbClr val="5A5A5A"/>
            </a:solidFill>
            <a:ln w="1588">
              <a:solidFill>
                <a:srgbClr val="000000"/>
              </a:solidFill>
              <a:prstDash val="solid"/>
              <a:round/>
              <a:headEnd/>
              <a:tailEnd/>
            </a:ln>
          </p:spPr>
          <p:txBody>
            <a:bodyPr/>
            <a:lstStyle/>
            <a:p>
              <a:endParaRPr lang="de-DE"/>
            </a:p>
          </p:txBody>
        </p:sp>
        <p:sp>
          <p:nvSpPr>
            <p:cNvPr id="106" name="Freeform 27"/>
            <p:cNvSpPr>
              <a:spLocks/>
            </p:cNvSpPr>
            <p:nvPr/>
          </p:nvSpPr>
          <p:spPr bwMode="auto">
            <a:xfrm>
              <a:off x="2309097" y="5696927"/>
              <a:ext cx="190232" cy="25988"/>
            </a:xfrm>
            <a:custGeom>
              <a:avLst/>
              <a:gdLst>
                <a:gd name="T0" fmla="*/ 10 w 257"/>
                <a:gd name="T1" fmla="*/ 0 h 36"/>
                <a:gd name="T2" fmla="*/ 127 w 257"/>
                <a:gd name="T3" fmla="*/ 0 h 36"/>
                <a:gd name="T4" fmla="*/ 129 w 257"/>
                <a:gd name="T5" fmla="*/ 18 h 36"/>
                <a:gd name="T6" fmla="*/ 116 w 257"/>
                <a:gd name="T7" fmla="*/ 18 h 36"/>
                <a:gd name="T8" fmla="*/ 116 w 257"/>
                <a:gd name="T9" fmla="*/ 16 h 36"/>
                <a:gd name="T10" fmla="*/ 109 w 257"/>
                <a:gd name="T11" fmla="*/ 16 h 36"/>
                <a:gd name="T12" fmla="*/ 109 w 257"/>
                <a:gd name="T13" fmla="*/ 18 h 36"/>
                <a:gd name="T14" fmla="*/ 23 w 257"/>
                <a:gd name="T15" fmla="*/ 18 h 36"/>
                <a:gd name="T16" fmla="*/ 24 w 257"/>
                <a:gd name="T17" fmla="*/ 16 h 36"/>
                <a:gd name="T18" fmla="*/ 16 w 257"/>
                <a:gd name="T19" fmla="*/ 16 h 36"/>
                <a:gd name="T20" fmla="*/ 15 w 257"/>
                <a:gd name="T21" fmla="*/ 18 h 36"/>
                <a:gd name="T22" fmla="*/ 0 w 257"/>
                <a:gd name="T23" fmla="*/ 18 h 36"/>
                <a:gd name="T24" fmla="*/ 10 w 257"/>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7" h="36">
                  <a:moveTo>
                    <a:pt x="20" y="0"/>
                  </a:moveTo>
                  <a:lnTo>
                    <a:pt x="254" y="0"/>
                  </a:lnTo>
                  <a:lnTo>
                    <a:pt x="257" y="36"/>
                  </a:lnTo>
                  <a:lnTo>
                    <a:pt x="232" y="36"/>
                  </a:lnTo>
                  <a:lnTo>
                    <a:pt x="232" y="31"/>
                  </a:lnTo>
                  <a:lnTo>
                    <a:pt x="217" y="31"/>
                  </a:lnTo>
                  <a:lnTo>
                    <a:pt x="217" y="36"/>
                  </a:lnTo>
                  <a:lnTo>
                    <a:pt x="45" y="36"/>
                  </a:lnTo>
                  <a:lnTo>
                    <a:pt x="47" y="31"/>
                  </a:lnTo>
                  <a:lnTo>
                    <a:pt x="32" y="31"/>
                  </a:lnTo>
                  <a:lnTo>
                    <a:pt x="30" y="36"/>
                  </a:lnTo>
                  <a:lnTo>
                    <a:pt x="0" y="36"/>
                  </a:lnTo>
                  <a:lnTo>
                    <a:pt x="20" y="0"/>
                  </a:lnTo>
                  <a:close/>
                </a:path>
              </a:pathLst>
            </a:custGeom>
            <a:solidFill>
              <a:srgbClr val="5A5A5A"/>
            </a:solidFill>
            <a:ln w="1588">
              <a:solidFill>
                <a:srgbClr val="000000"/>
              </a:solidFill>
              <a:prstDash val="solid"/>
              <a:round/>
              <a:headEnd/>
              <a:tailEnd/>
            </a:ln>
          </p:spPr>
          <p:txBody>
            <a:bodyPr/>
            <a:lstStyle/>
            <a:p>
              <a:endParaRPr lang="de-DE"/>
            </a:p>
          </p:txBody>
        </p:sp>
        <p:sp>
          <p:nvSpPr>
            <p:cNvPr id="107" name="Freeform 28"/>
            <p:cNvSpPr>
              <a:spLocks/>
            </p:cNvSpPr>
            <p:nvPr/>
          </p:nvSpPr>
          <p:spPr bwMode="auto">
            <a:xfrm>
              <a:off x="2500804" y="5695483"/>
              <a:ext cx="38341" cy="12995"/>
            </a:xfrm>
            <a:custGeom>
              <a:avLst/>
              <a:gdLst>
                <a:gd name="T0" fmla="*/ 0 w 52"/>
                <a:gd name="T1" fmla="*/ 0 h 19"/>
                <a:gd name="T2" fmla="*/ 1 w 52"/>
                <a:gd name="T3" fmla="*/ 9 h 19"/>
                <a:gd name="T4" fmla="*/ 26 w 52"/>
                <a:gd name="T5" fmla="*/ 9 h 19"/>
                <a:gd name="T6" fmla="*/ 24 w 52"/>
                <a:gd name="T7" fmla="*/ 0 h 19"/>
                <a:gd name="T8" fmla="*/ 0 w 52"/>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19">
                  <a:moveTo>
                    <a:pt x="0" y="0"/>
                  </a:moveTo>
                  <a:lnTo>
                    <a:pt x="2" y="19"/>
                  </a:lnTo>
                  <a:lnTo>
                    <a:pt x="52" y="19"/>
                  </a:lnTo>
                  <a:lnTo>
                    <a:pt x="47" y="0"/>
                  </a:lnTo>
                  <a:lnTo>
                    <a:pt x="0" y="0"/>
                  </a:lnTo>
                  <a:close/>
                </a:path>
              </a:pathLst>
            </a:custGeom>
            <a:solidFill>
              <a:srgbClr val="5A5A5A"/>
            </a:solidFill>
            <a:ln w="1588">
              <a:solidFill>
                <a:srgbClr val="000000"/>
              </a:solidFill>
              <a:prstDash val="solid"/>
              <a:round/>
              <a:headEnd/>
              <a:tailEnd/>
            </a:ln>
          </p:spPr>
          <p:txBody>
            <a:bodyPr/>
            <a:lstStyle/>
            <a:p>
              <a:endParaRPr lang="de-DE"/>
            </a:p>
          </p:txBody>
        </p:sp>
        <p:sp>
          <p:nvSpPr>
            <p:cNvPr id="108" name="Freeform 29"/>
            <p:cNvSpPr>
              <a:spLocks/>
            </p:cNvSpPr>
            <p:nvPr/>
          </p:nvSpPr>
          <p:spPr bwMode="auto">
            <a:xfrm>
              <a:off x="2503754" y="5709921"/>
              <a:ext cx="38341" cy="12995"/>
            </a:xfrm>
            <a:custGeom>
              <a:avLst/>
              <a:gdLst>
                <a:gd name="T0" fmla="*/ 8 w 53"/>
                <a:gd name="T1" fmla="*/ 0 h 18"/>
                <a:gd name="T2" fmla="*/ 8 w 53"/>
                <a:gd name="T3" fmla="*/ 4 h 18"/>
                <a:gd name="T4" fmla="*/ 0 w 53"/>
                <a:gd name="T5" fmla="*/ 4 h 18"/>
                <a:gd name="T6" fmla="*/ 0 w 53"/>
                <a:gd name="T7" fmla="*/ 9 h 18"/>
                <a:gd name="T8" fmla="*/ 26 w 53"/>
                <a:gd name="T9" fmla="*/ 9 h 18"/>
                <a:gd name="T10" fmla="*/ 25 w 53"/>
                <a:gd name="T11" fmla="*/ 3 h 18"/>
                <a:gd name="T12" fmla="*/ 15 w 53"/>
                <a:gd name="T13" fmla="*/ 3 h 18"/>
                <a:gd name="T14" fmla="*/ 15 w 53"/>
                <a:gd name="T15" fmla="*/ 0 h 18"/>
                <a:gd name="T16" fmla="*/ 8 w 5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18">
                  <a:moveTo>
                    <a:pt x="16" y="0"/>
                  </a:moveTo>
                  <a:lnTo>
                    <a:pt x="16" y="7"/>
                  </a:lnTo>
                  <a:lnTo>
                    <a:pt x="0" y="7"/>
                  </a:lnTo>
                  <a:lnTo>
                    <a:pt x="1" y="18"/>
                  </a:lnTo>
                  <a:lnTo>
                    <a:pt x="53" y="18"/>
                  </a:lnTo>
                  <a:lnTo>
                    <a:pt x="51" y="5"/>
                  </a:lnTo>
                  <a:lnTo>
                    <a:pt x="31" y="5"/>
                  </a:lnTo>
                  <a:lnTo>
                    <a:pt x="31" y="0"/>
                  </a:lnTo>
                  <a:lnTo>
                    <a:pt x="16" y="0"/>
                  </a:lnTo>
                  <a:close/>
                </a:path>
              </a:pathLst>
            </a:custGeom>
            <a:solidFill>
              <a:srgbClr val="5A5A5A"/>
            </a:solidFill>
            <a:ln w="1588">
              <a:solidFill>
                <a:srgbClr val="000000"/>
              </a:solidFill>
              <a:prstDash val="solid"/>
              <a:round/>
              <a:headEnd/>
              <a:tailEnd/>
            </a:ln>
          </p:spPr>
          <p:txBody>
            <a:bodyPr/>
            <a:lstStyle/>
            <a:p>
              <a:endParaRPr lang="de-DE"/>
            </a:p>
          </p:txBody>
        </p:sp>
        <p:sp>
          <p:nvSpPr>
            <p:cNvPr id="109" name="Freeform 30"/>
            <p:cNvSpPr>
              <a:spLocks/>
            </p:cNvSpPr>
            <p:nvPr/>
          </p:nvSpPr>
          <p:spPr bwMode="auto">
            <a:xfrm>
              <a:off x="2540621" y="5696927"/>
              <a:ext cx="57512" cy="25988"/>
            </a:xfrm>
            <a:custGeom>
              <a:avLst/>
              <a:gdLst>
                <a:gd name="T0" fmla="*/ 0 w 78"/>
                <a:gd name="T1" fmla="*/ 0 h 36"/>
                <a:gd name="T2" fmla="*/ 6 w 78"/>
                <a:gd name="T3" fmla="*/ 18 h 36"/>
                <a:gd name="T4" fmla="*/ 39 w 78"/>
                <a:gd name="T5" fmla="*/ 18 h 36"/>
                <a:gd name="T6" fmla="*/ 31 w 78"/>
                <a:gd name="T7" fmla="*/ 0 h 36"/>
                <a:gd name="T8" fmla="*/ 0 w 78"/>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36">
                  <a:moveTo>
                    <a:pt x="0" y="0"/>
                  </a:moveTo>
                  <a:lnTo>
                    <a:pt x="12" y="36"/>
                  </a:lnTo>
                  <a:lnTo>
                    <a:pt x="78" y="36"/>
                  </a:lnTo>
                  <a:lnTo>
                    <a:pt x="62" y="0"/>
                  </a:lnTo>
                  <a:lnTo>
                    <a:pt x="0" y="0"/>
                  </a:lnTo>
                  <a:close/>
                </a:path>
              </a:pathLst>
            </a:custGeom>
            <a:solidFill>
              <a:srgbClr val="5A5A5A"/>
            </a:solidFill>
            <a:ln w="1588">
              <a:solidFill>
                <a:srgbClr val="000000"/>
              </a:solidFill>
              <a:prstDash val="solid"/>
              <a:round/>
              <a:headEnd/>
              <a:tailEnd/>
            </a:ln>
          </p:spPr>
          <p:txBody>
            <a:bodyPr/>
            <a:lstStyle/>
            <a:p>
              <a:endParaRPr lang="de-DE"/>
            </a:p>
          </p:txBody>
        </p:sp>
        <p:sp>
          <p:nvSpPr>
            <p:cNvPr id="110" name="Rectangle 31"/>
            <p:cNvSpPr>
              <a:spLocks noChangeArrowheads="1"/>
            </p:cNvSpPr>
            <p:nvPr/>
          </p:nvSpPr>
          <p:spPr bwMode="auto">
            <a:xfrm>
              <a:off x="2397577" y="5585755"/>
              <a:ext cx="109125" cy="17325"/>
            </a:xfrm>
            <a:prstGeom prst="rect">
              <a:avLst/>
            </a:prstGeom>
            <a:solidFill>
              <a:srgbClr val="5A5A5A"/>
            </a:solidFill>
            <a:ln w="1588">
              <a:solidFill>
                <a:srgbClr val="000000"/>
              </a:solidFill>
              <a:miter lim="800000"/>
              <a:headEnd/>
              <a:tailEnd/>
            </a:ln>
          </p:spPr>
          <p:txBody>
            <a:bodyPr/>
            <a:lstStyle/>
            <a:p>
              <a:endParaRPr lang="de-DE"/>
            </a:p>
          </p:txBody>
        </p:sp>
        <p:sp>
          <p:nvSpPr>
            <p:cNvPr id="111" name="Rectangle 32"/>
            <p:cNvSpPr>
              <a:spLocks noChangeArrowheads="1"/>
            </p:cNvSpPr>
            <p:nvPr/>
          </p:nvSpPr>
          <p:spPr bwMode="auto">
            <a:xfrm>
              <a:off x="2533247" y="5574205"/>
              <a:ext cx="14747" cy="7219"/>
            </a:xfrm>
            <a:prstGeom prst="rect">
              <a:avLst/>
            </a:prstGeom>
            <a:solidFill>
              <a:srgbClr val="464646"/>
            </a:solidFill>
            <a:ln w="1588">
              <a:solidFill>
                <a:srgbClr val="000000"/>
              </a:solidFill>
              <a:miter lim="800000"/>
              <a:headEnd/>
              <a:tailEnd/>
            </a:ln>
          </p:spPr>
          <p:txBody>
            <a:bodyPr/>
            <a:lstStyle/>
            <a:p>
              <a:endParaRPr lang="de-DE"/>
            </a:p>
          </p:txBody>
        </p:sp>
        <p:sp>
          <p:nvSpPr>
            <p:cNvPr id="112" name="Rectangle 33"/>
            <p:cNvSpPr>
              <a:spLocks noChangeArrowheads="1"/>
            </p:cNvSpPr>
            <p:nvPr/>
          </p:nvSpPr>
          <p:spPr bwMode="auto">
            <a:xfrm>
              <a:off x="2371033" y="5595862"/>
              <a:ext cx="163688" cy="129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3" name="Rectangle 34"/>
            <p:cNvSpPr>
              <a:spLocks noChangeArrowheads="1"/>
            </p:cNvSpPr>
            <p:nvPr/>
          </p:nvSpPr>
          <p:spPr bwMode="auto">
            <a:xfrm>
              <a:off x="2371033" y="5605968"/>
              <a:ext cx="162213" cy="4332"/>
            </a:xfrm>
            <a:prstGeom prst="rect">
              <a:avLst/>
            </a:prstGeom>
            <a:solidFill>
              <a:srgbClr val="808080"/>
            </a:solidFill>
            <a:ln w="1588">
              <a:solidFill>
                <a:srgbClr val="000000"/>
              </a:solidFill>
              <a:miter lim="800000"/>
              <a:headEnd/>
              <a:tailEnd/>
            </a:ln>
          </p:spPr>
          <p:txBody>
            <a:bodyPr/>
            <a:lstStyle/>
            <a:p>
              <a:endParaRPr lang="de-DE"/>
            </a:p>
          </p:txBody>
        </p:sp>
        <p:sp>
          <p:nvSpPr>
            <p:cNvPr id="114" name="Freeform 35"/>
            <p:cNvSpPr>
              <a:spLocks/>
            </p:cNvSpPr>
            <p:nvPr/>
          </p:nvSpPr>
          <p:spPr bwMode="auto">
            <a:xfrm>
              <a:off x="2577487" y="5388058"/>
              <a:ext cx="81106" cy="47645"/>
            </a:xfrm>
            <a:custGeom>
              <a:avLst/>
              <a:gdLst>
                <a:gd name="T0" fmla="*/ 55 w 111"/>
                <a:gd name="T1" fmla="*/ 26 h 66"/>
                <a:gd name="T2" fmla="*/ 0 w 111"/>
                <a:gd name="T3" fmla="*/ 33 h 66"/>
                <a:gd name="T4" fmla="*/ 45 w 111"/>
                <a:gd name="T5" fmla="*/ 0 h 66"/>
                <a:gd name="T6" fmla="*/ 55 w 111"/>
                <a:gd name="T7" fmla="*/ 26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66">
                  <a:moveTo>
                    <a:pt x="111" y="51"/>
                  </a:moveTo>
                  <a:lnTo>
                    <a:pt x="0" y="66"/>
                  </a:lnTo>
                  <a:lnTo>
                    <a:pt x="91" y="0"/>
                  </a:lnTo>
                  <a:lnTo>
                    <a:pt x="111" y="51"/>
                  </a:lnTo>
                  <a:close/>
                </a:path>
              </a:pathLst>
            </a:custGeom>
            <a:solidFill>
              <a:srgbClr val="00C1CE"/>
            </a:solidFill>
            <a:ln w="14288">
              <a:solidFill>
                <a:srgbClr val="000000"/>
              </a:solidFill>
              <a:prstDash val="solid"/>
              <a:round/>
              <a:headEnd/>
              <a:tailEnd/>
            </a:ln>
          </p:spPr>
          <p:txBody>
            <a:bodyPr/>
            <a:lstStyle/>
            <a:p>
              <a:endParaRPr lang="de-DE"/>
            </a:p>
          </p:txBody>
        </p:sp>
        <p:sp>
          <p:nvSpPr>
            <p:cNvPr id="115" name="Line 36"/>
            <p:cNvSpPr>
              <a:spLocks noChangeShapeType="1"/>
            </p:cNvSpPr>
            <p:nvPr/>
          </p:nvSpPr>
          <p:spPr bwMode="auto">
            <a:xfrm>
              <a:off x="1322545" y="4865305"/>
              <a:ext cx="2949" cy="8663"/>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6" name="Line 37"/>
            <p:cNvSpPr>
              <a:spLocks noChangeShapeType="1"/>
            </p:cNvSpPr>
            <p:nvPr/>
          </p:nvSpPr>
          <p:spPr bwMode="auto">
            <a:xfrm flipV="1">
              <a:off x="1812135" y="4983696"/>
              <a:ext cx="1474" cy="7219"/>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7" name="Line 38"/>
            <p:cNvSpPr>
              <a:spLocks noChangeShapeType="1"/>
            </p:cNvSpPr>
            <p:nvPr/>
          </p:nvSpPr>
          <p:spPr bwMode="auto">
            <a:xfrm>
              <a:off x="1428721" y="4684831"/>
              <a:ext cx="5899" cy="14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8" name="Line 39"/>
            <p:cNvSpPr>
              <a:spLocks noChangeShapeType="1"/>
            </p:cNvSpPr>
            <p:nvPr/>
          </p:nvSpPr>
          <p:spPr bwMode="auto">
            <a:xfrm>
              <a:off x="1456739" y="4687719"/>
              <a:ext cx="8848"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9" name="Line 40"/>
            <p:cNvSpPr>
              <a:spLocks noChangeShapeType="1"/>
            </p:cNvSpPr>
            <p:nvPr/>
          </p:nvSpPr>
          <p:spPr bwMode="auto">
            <a:xfrm>
              <a:off x="1486233" y="4689163"/>
              <a:ext cx="7373" cy="14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0" name="Freeform 41"/>
            <p:cNvSpPr>
              <a:spLocks/>
            </p:cNvSpPr>
            <p:nvPr/>
          </p:nvSpPr>
          <p:spPr bwMode="auto">
            <a:xfrm>
              <a:off x="959777" y="4469707"/>
              <a:ext cx="412907" cy="356616"/>
            </a:xfrm>
            <a:custGeom>
              <a:avLst/>
              <a:gdLst>
                <a:gd name="T0" fmla="*/ 0 w 560"/>
                <a:gd name="T1" fmla="*/ 127 h 494"/>
                <a:gd name="T2" fmla="*/ 205 w 560"/>
                <a:gd name="T3" fmla="*/ 247 h 494"/>
                <a:gd name="T4" fmla="*/ 280 w 560"/>
                <a:gd name="T5" fmla="*/ 122 h 494"/>
                <a:gd name="T6" fmla="*/ 76 w 560"/>
                <a:gd name="T7" fmla="*/ 0 h 494"/>
                <a:gd name="T8" fmla="*/ 0 w 560"/>
                <a:gd name="T9" fmla="*/ 127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0" h="494">
                  <a:moveTo>
                    <a:pt x="0" y="253"/>
                  </a:moveTo>
                  <a:lnTo>
                    <a:pt x="409" y="494"/>
                  </a:lnTo>
                  <a:lnTo>
                    <a:pt x="560" y="243"/>
                  </a:lnTo>
                  <a:lnTo>
                    <a:pt x="152" y="0"/>
                  </a:lnTo>
                  <a:lnTo>
                    <a:pt x="0" y="253"/>
                  </a:lnTo>
                  <a:close/>
                </a:path>
              </a:pathLst>
            </a:custGeom>
            <a:solidFill>
              <a:srgbClr val="00BEF7"/>
            </a:solidFill>
            <a:ln w="1588">
              <a:solidFill>
                <a:srgbClr val="000000"/>
              </a:solidFill>
              <a:prstDash val="solid"/>
              <a:round/>
              <a:headEnd/>
              <a:tailEnd/>
            </a:ln>
          </p:spPr>
          <p:txBody>
            <a:bodyPr/>
            <a:lstStyle/>
            <a:p>
              <a:endParaRPr lang="de-DE"/>
            </a:p>
          </p:txBody>
        </p:sp>
        <p:sp>
          <p:nvSpPr>
            <p:cNvPr id="121" name="Freeform 43"/>
            <p:cNvSpPr>
              <a:spLocks/>
            </p:cNvSpPr>
            <p:nvPr/>
          </p:nvSpPr>
          <p:spPr bwMode="auto">
            <a:xfrm>
              <a:off x="3534547" y="4375861"/>
              <a:ext cx="2259191" cy="932349"/>
            </a:xfrm>
            <a:custGeom>
              <a:avLst/>
              <a:gdLst>
                <a:gd name="T0" fmla="*/ 383 w 3064"/>
                <a:gd name="T1" fmla="*/ 0 h 1972"/>
                <a:gd name="T2" fmla="*/ 1170 w 3064"/>
                <a:gd name="T3" fmla="*/ 0 h 1972"/>
                <a:gd name="T4" fmla="*/ 1532 w 3064"/>
                <a:gd name="T5" fmla="*/ 986 h 1972"/>
                <a:gd name="T6" fmla="*/ 0 w 3064"/>
                <a:gd name="T7" fmla="*/ 986 h 1972"/>
                <a:gd name="T8" fmla="*/ 383 w 3064"/>
                <a:gd name="T9" fmla="*/ 0 h 19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4" h="1972">
                  <a:moveTo>
                    <a:pt x="766" y="0"/>
                  </a:moveTo>
                  <a:lnTo>
                    <a:pt x="2340" y="0"/>
                  </a:lnTo>
                  <a:lnTo>
                    <a:pt x="3064" y="1972"/>
                  </a:lnTo>
                  <a:lnTo>
                    <a:pt x="0" y="1972"/>
                  </a:lnTo>
                  <a:lnTo>
                    <a:pt x="766" y="0"/>
                  </a:lnTo>
                  <a:close/>
                </a:path>
              </a:pathLst>
            </a:custGeom>
            <a:solidFill>
              <a:srgbClr val="00BEF7"/>
            </a:solidFill>
            <a:ln w="14288">
              <a:solidFill>
                <a:srgbClr val="000000"/>
              </a:solidFill>
              <a:prstDash val="solid"/>
              <a:round/>
              <a:headEnd/>
              <a:tailEnd/>
            </a:ln>
          </p:spPr>
          <p:txBody>
            <a:bodyPr/>
            <a:lstStyle/>
            <a:p>
              <a:endParaRPr lang="de-DE"/>
            </a:p>
          </p:txBody>
        </p:sp>
        <p:sp>
          <p:nvSpPr>
            <p:cNvPr id="122" name="Rectangle 44"/>
            <p:cNvSpPr>
              <a:spLocks noChangeArrowheads="1"/>
            </p:cNvSpPr>
            <p:nvPr/>
          </p:nvSpPr>
          <p:spPr bwMode="auto">
            <a:xfrm>
              <a:off x="3540446" y="4372973"/>
              <a:ext cx="2278362" cy="1527528"/>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23" name="Rectangle 45"/>
            <p:cNvSpPr>
              <a:spLocks noChangeArrowheads="1"/>
            </p:cNvSpPr>
            <p:nvPr/>
          </p:nvSpPr>
          <p:spPr bwMode="auto">
            <a:xfrm>
              <a:off x="5286452" y="5515010"/>
              <a:ext cx="234472" cy="60639"/>
            </a:xfrm>
            <a:prstGeom prst="rect">
              <a:avLst/>
            </a:prstGeom>
            <a:solidFill>
              <a:srgbClr val="C0C0C0"/>
            </a:solidFill>
            <a:ln w="1588">
              <a:solidFill>
                <a:srgbClr val="C0C0C0"/>
              </a:solidFill>
              <a:miter lim="800000"/>
              <a:headEnd/>
              <a:tailEnd/>
            </a:ln>
          </p:spPr>
          <p:txBody>
            <a:bodyPr/>
            <a:lstStyle/>
            <a:p>
              <a:endParaRPr lang="de-DE"/>
            </a:p>
          </p:txBody>
        </p:sp>
        <p:sp>
          <p:nvSpPr>
            <p:cNvPr id="124" name="Freeform 46"/>
            <p:cNvSpPr>
              <a:spLocks/>
            </p:cNvSpPr>
            <p:nvPr/>
          </p:nvSpPr>
          <p:spPr bwMode="auto">
            <a:xfrm>
              <a:off x="5293825" y="5540998"/>
              <a:ext cx="33917" cy="7219"/>
            </a:xfrm>
            <a:custGeom>
              <a:avLst/>
              <a:gdLst>
                <a:gd name="T0" fmla="*/ 0 w 47"/>
                <a:gd name="T1" fmla="*/ 3 h 12"/>
                <a:gd name="T2" fmla="*/ 4 w 47"/>
                <a:gd name="T3" fmla="*/ 5 h 12"/>
                <a:gd name="T4" fmla="*/ 21 w 47"/>
                <a:gd name="T5" fmla="*/ 5 h 12"/>
                <a:gd name="T6" fmla="*/ 23 w 47"/>
                <a:gd name="T7" fmla="*/ 3 h 12"/>
                <a:gd name="T8" fmla="*/ 21 w 47"/>
                <a:gd name="T9" fmla="*/ 0 h 12"/>
                <a:gd name="T10" fmla="*/ 4 w 47"/>
                <a:gd name="T11" fmla="*/ 0 h 12"/>
                <a:gd name="T12" fmla="*/ 0 w 47"/>
                <a:gd name="T13" fmla="*/ 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2">
                  <a:moveTo>
                    <a:pt x="0" y="7"/>
                  </a:moveTo>
                  <a:lnTo>
                    <a:pt x="8" y="12"/>
                  </a:lnTo>
                  <a:lnTo>
                    <a:pt x="42" y="12"/>
                  </a:lnTo>
                  <a:lnTo>
                    <a:pt x="47" y="7"/>
                  </a:lnTo>
                  <a:lnTo>
                    <a:pt x="42" y="0"/>
                  </a:lnTo>
                  <a:lnTo>
                    <a:pt x="8" y="0"/>
                  </a:lnTo>
                  <a:lnTo>
                    <a:pt x="0" y="7"/>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25" name="Freeform 47"/>
            <p:cNvSpPr>
              <a:spLocks/>
            </p:cNvSpPr>
            <p:nvPr/>
          </p:nvSpPr>
          <p:spPr bwMode="auto">
            <a:xfrm>
              <a:off x="5386730" y="5525116"/>
              <a:ext cx="85531" cy="44758"/>
            </a:xfrm>
            <a:custGeom>
              <a:avLst/>
              <a:gdLst>
                <a:gd name="T0" fmla="*/ 0 w 116"/>
                <a:gd name="T1" fmla="*/ 27 h 62"/>
                <a:gd name="T2" fmla="*/ 4 w 116"/>
                <a:gd name="T3" fmla="*/ 31 h 62"/>
                <a:gd name="T4" fmla="*/ 53 w 116"/>
                <a:gd name="T5" fmla="*/ 31 h 62"/>
                <a:gd name="T6" fmla="*/ 58 w 116"/>
                <a:gd name="T7" fmla="*/ 27 h 62"/>
                <a:gd name="T8" fmla="*/ 58 w 116"/>
                <a:gd name="T9" fmla="*/ 4 h 62"/>
                <a:gd name="T10" fmla="*/ 53 w 116"/>
                <a:gd name="T11" fmla="*/ 0 h 62"/>
                <a:gd name="T12" fmla="*/ 4 w 116"/>
                <a:gd name="T13" fmla="*/ 0 h 62"/>
                <a:gd name="T14" fmla="*/ 0 w 116"/>
                <a:gd name="T15" fmla="*/ 3 h 62"/>
                <a:gd name="T16" fmla="*/ 0 w 116"/>
                <a:gd name="T17" fmla="*/ 2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2">
                  <a:moveTo>
                    <a:pt x="0" y="54"/>
                  </a:moveTo>
                  <a:lnTo>
                    <a:pt x="8" y="62"/>
                  </a:lnTo>
                  <a:lnTo>
                    <a:pt x="106" y="62"/>
                  </a:lnTo>
                  <a:lnTo>
                    <a:pt x="116" y="54"/>
                  </a:lnTo>
                  <a:lnTo>
                    <a:pt x="116" y="8"/>
                  </a:lnTo>
                  <a:lnTo>
                    <a:pt x="106" y="0"/>
                  </a:lnTo>
                  <a:lnTo>
                    <a:pt x="8" y="0"/>
                  </a:lnTo>
                  <a:lnTo>
                    <a:pt x="0" y="6"/>
                  </a:lnTo>
                  <a:lnTo>
                    <a:pt x="0"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26" name="Freeform 48"/>
            <p:cNvSpPr>
              <a:spLocks/>
            </p:cNvSpPr>
            <p:nvPr/>
          </p:nvSpPr>
          <p:spPr bwMode="auto">
            <a:xfrm>
              <a:off x="5293825" y="5330205"/>
              <a:ext cx="215302" cy="161704"/>
            </a:xfrm>
            <a:custGeom>
              <a:avLst/>
              <a:gdLst>
                <a:gd name="T0" fmla="*/ 0 w 292"/>
                <a:gd name="T1" fmla="*/ 108 h 223"/>
                <a:gd name="T2" fmla="*/ 2 w 292"/>
                <a:gd name="T3" fmla="*/ 111 h 223"/>
                <a:gd name="T4" fmla="*/ 8 w 292"/>
                <a:gd name="T5" fmla="*/ 112 h 223"/>
                <a:gd name="T6" fmla="*/ 139 w 292"/>
                <a:gd name="T7" fmla="*/ 112 h 223"/>
                <a:gd name="T8" fmla="*/ 144 w 292"/>
                <a:gd name="T9" fmla="*/ 111 h 223"/>
                <a:gd name="T10" fmla="*/ 146 w 292"/>
                <a:gd name="T11" fmla="*/ 106 h 223"/>
                <a:gd name="T12" fmla="*/ 146 w 292"/>
                <a:gd name="T13" fmla="*/ 9 h 223"/>
                <a:gd name="T14" fmla="*/ 145 w 292"/>
                <a:gd name="T15" fmla="*/ 3 h 223"/>
                <a:gd name="T16" fmla="*/ 140 w 292"/>
                <a:gd name="T17" fmla="*/ 0 h 223"/>
                <a:gd name="T18" fmla="*/ 9 w 292"/>
                <a:gd name="T19" fmla="*/ 0 h 223"/>
                <a:gd name="T20" fmla="*/ 3 w 292"/>
                <a:gd name="T21" fmla="*/ 2 h 223"/>
                <a:gd name="T22" fmla="*/ 0 w 292"/>
                <a:gd name="T23" fmla="*/ 9 h 223"/>
                <a:gd name="T24" fmla="*/ 0 w 292"/>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2" h="223">
                  <a:moveTo>
                    <a:pt x="0" y="215"/>
                  </a:moveTo>
                  <a:lnTo>
                    <a:pt x="3" y="222"/>
                  </a:lnTo>
                  <a:lnTo>
                    <a:pt x="15" y="223"/>
                  </a:lnTo>
                  <a:lnTo>
                    <a:pt x="278" y="223"/>
                  </a:lnTo>
                  <a:lnTo>
                    <a:pt x="288" y="222"/>
                  </a:lnTo>
                  <a:lnTo>
                    <a:pt x="292" y="212"/>
                  </a:lnTo>
                  <a:lnTo>
                    <a:pt x="292" y="17"/>
                  </a:lnTo>
                  <a:lnTo>
                    <a:pt x="290" y="5"/>
                  </a:lnTo>
                  <a:lnTo>
                    <a:pt x="280" y="0"/>
                  </a:lnTo>
                  <a:lnTo>
                    <a:pt x="18" y="0"/>
                  </a:lnTo>
                  <a:lnTo>
                    <a:pt x="6" y="4"/>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27" name="Freeform 49"/>
            <p:cNvSpPr>
              <a:spLocks/>
            </p:cNvSpPr>
            <p:nvPr/>
          </p:nvSpPr>
          <p:spPr bwMode="auto">
            <a:xfrm>
              <a:off x="5310047" y="5347531"/>
              <a:ext cx="185808" cy="124166"/>
            </a:xfrm>
            <a:custGeom>
              <a:avLst/>
              <a:gdLst>
                <a:gd name="T0" fmla="*/ 0 w 252"/>
                <a:gd name="T1" fmla="*/ 82 h 172"/>
                <a:gd name="T2" fmla="*/ 7 w 252"/>
                <a:gd name="T3" fmla="*/ 86 h 172"/>
                <a:gd name="T4" fmla="*/ 121 w 252"/>
                <a:gd name="T5" fmla="*/ 86 h 172"/>
                <a:gd name="T6" fmla="*/ 126 w 252"/>
                <a:gd name="T7" fmla="*/ 82 h 172"/>
                <a:gd name="T8" fmla="*/ 126 w 252"/>
                <a:gd name="T9" fmla="*/ 6 h 172"/>
                <a:gd name="T10" fmla="*/ 126 w 252"/>
                <a:gd name="T11" fmla="*/ 3 h 172"/>
                <a:gd name="T12" fmla="*/ 121 w 252"/>
                <a:gd name="T13" fmla="*/ 0 h 172"/>
                <a:gd name="T14" fmla="*/ 9 w 252"/>
                <a:gd name="T15" fmla="*/ 0 h 172"/>
                <a:gd name="T16" fmla="*/ 4 w 252"/>
                <a:gd name="T17" fmla="*/ 0 h 172"/>
                <a:gd name="T18" fmla="*/ 0 w 252"/>
                <a:gd name="T19" fmla="*/ 5 h 172"/>
                <a:gd name="T20" fmla="*/ 0 w 252"/>
                <a:gd name="T21" fmla="*/ 82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4" y="172"/>
                  </a:lnTo>
                  <a:lnTo>
                    <a:pt x="241" y="172"/>
                  </a:lnTo>
                  <a:lnTo>
                    <a:pt x="252" y="164"/>
                  </a:lnTo>
                  <a:lnTo>
                    <a:pt x="252" y="12"/>
                  </a:lnTo>
                  <a:lnTo>
                    <a:pt x="251" y="5"/>
                  </a:lnTo>
                  <a:lnTo>
                    <a:pt x="242" y="0"/>
                  </a:lnTo>
                  <a:lnTo>
                    <a:pt x="17" y="0"/>
                  </a:lnTo>
                  <a:lnTo>
                    <a:pt x="7" y="0"/>
                  </a:lnTo>
                  <a:lnTo>
                    <a:pt x="0" y="9"/>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28" name="Freeform 50"/>
            <p:cNvSpPr>
              <a:spLocks/>
            </p:cNvSpPr>
            <p:nvPr/>
          </p:nvSpPr>
          <p:spPr bwMode="auto">
            <a:xfrm>
              <a:off x="5315946" y="5353306"/>
              <a:ext cx="174011" cy="111172"/>
            </a:xfrm>
            <a:custGeom>
              <a:avLst/>
              <a:gdLst>
                <a:gd name="T0" fmla="*/ 0 w 235"/>
                <a:gd name="T1" fmla="*/ 73 h 155"/>
                <a:gd name="T2" fmla="*/ 6 w 235"/>
                <a:gd name="T3" fmla="*/ 77 h 155"/>
                <a:gd name="T4" fmla="*/ 113 w 235"/>
                <a:gd name="T5" fmla="*/ 77 h 155"/>
                <a:gd name="T6" fmla="*/ 118 w 235"/>
                <a:gd name="T7" fmla="*/ 73 h 155"/>
                <a:gd name="T8" fmla="*/ 118 w 235"/>
                <a:gd name="T9" fmla="*/ 5 h 155"/>
                <a:gd name="T10" fmla="*/ 118 w 235"/>
                <a:gd name="T11" fmla="*/ 2 h 155"/>
                <a:gd name="T12" fmla="*/ 113 w 235"/>
                <a:gd name="T13" fmla="*/ 0 h 155"/>
                <a:gd name="T14" fmla="*/ 7 w 235"/>
                <a:gd name="T15" fmla="*/ 0 h 155"/>
                <a:gd name="T16" fmla="*/ 0 w 235"/>
                <a:gd name="T17" fmla="*/ 4 h 155"/>
                <a:gd name="T18" fmla="*/ 0 w 235"/>
                <a:gd name="T19" fmla="*/ 73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 h="155">
                  <a:moveTo>
                    <a:pt x="0" y="147"/>
                  </a:moveTo>
                  <a:lnTo>
                    <a:pt x="11" y="155"/>
                  </a:lnTo>
                  <a:lnTo>
                    <a:pt x="225" y="155"/>
                  </a:lnTo>
                  <a:lnTo>
                    <a:pt x="235" y="147"/>
                  </a:lnTo>
                  <a:lnTo>
                    <a:pt x="235" y="11"/>
                  </a:lnTo>
                  <a:lnTo>
                    <a:pt x="235" y="5"/>
                  </a:lnTo>
                  <a:lnTo>
                    <a:pt x="225" y="0"/>
                  </a:lnTo>
                  <a:lnTo>
                    <a:pt x="13" y="0"/>
                  </a:lnTo>
                  <a:lnTo>
                    <a:pt x="0" y="8"/>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29" name="Rectangle 51"/>
            <p:cNvSpPr>
              <a:spLocks noChangeArrowheads="1"/>
            </p:cNvSpPr>
            <p:nvPr/>
          </p:nvSpPr>
          <p:spPr bwMode="auto">
            <a:xfrm>
              <a:off x="5286452" y="5526560"/>
              <a:ext cx="92904" cy="2888"/>
            </a:xfrm>
            <a:prstGeom prst="rect">
              <a:avLst/>
            </a:prstGeom>
            <a:solidFill>
              <a:srgbClr val="000000"/>
            </a:solidFill>
            <a:ln w="1588">
              <a:solidFill>
                <a:srgbClr val="000000"/>
              </a:solidFill>
              <a:miter lim="800000"/>
              <a:headEnd/>
              <a:tailEnd/>
            </a:ln>
          </p:spPr>
          <p:txBody>
            <a:bodyPr/>
            <a:lstStyle/>
            <a:p>
              <a:endParaRPr lang="de-DE"/>
            </a:p>
          </p:txBody>
        </p:sp>
        <p:sp>
          <p:nvSpPr>
            <p:cNvPr id="130" name="Rectangle 52"/>
            <p:cNvSpPr>
              <a:spLocks noChangeArrowheads="1"/>
            </p:cNvSpPr>
            <p:nvPr/>
          </p:nvSpPr>
          <p:spPr bwMode="auto">
            <a:xfrm>
              <a:off x="5286452" y="5565542"/>
              <a:ext cx="92904" cy="1444"/>
            </a:xfrm>
            <a:prstGeom prst="rect">
              <a:avLst/>
            </a:prstGeom>
            <a:solidFill>
              <a:srgbClr val="000000"/>
            </a:solidFill>
            <a:ln w="1588">
              <a:solidFill>
                <a:srgbClr val="000000"/>
              </a:solidFill>
              <a:miter lim="800000"/>
              <a:headEnd/>
              <a:tailEnd/>
            </a:ln>
          </p:spPr>
          <p:txBody>
            <a:bodyPr/>
            <a:lstStyle/>
            <a:p>
              <a:endParaRPr lang="de-DE"/>
            </a:p>
          </p:txBody>
        </p:sp>
        <p:sp>
          <p:nvSpPr>
            <p:cNvPr id="131" name="Rectangle 53"/>
            <p:cNvSpPr>
              <a:spLocks noChangeArrowheads="1"/>
            </p:cNvSpPr>
            <p:nvPr/>
          </p:nvSpPr>
          <p:spPr bwMode="auto">
            <a:xfrm>
              <a:off x="5472261" y="5525116"/>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132" name="Rectangle 54"/>
            <p:cNvSpPr>
              <a:spLocks noChangeArrowheads="1"/>
            </p:cNvSpPr>
            <p:nvPr/>
          </p:nvSpPr>
          <p:spPr bwMode="auto">
            <a:xfrm>
              <a:off x="5472261" y="5565542"/>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133" name="Rectangle 55"/>
            <p:cNvSpPr>
              <a:spLocks noChangeArrowheads="1"/>
            </p:cNvSpPr>
            <p:nvPr/>
          </p:nvSpPr>
          <p:spPr bwMode="auto">
            <a:xfrm>
              <a:off x="5392628" y="5530891"/>
              <a:ext cx="72258" cy="2888"/>
            </a:xfrm>
            <a:prstGeom prst="rect">
              <a:avLst/>
            </a:prstGeom>
            <a:solidFill>
              <a:srgbClr val="464646"/>
            </a:solidFill>
            <a:ln w="1588">
              <a:solidFill>
                <a:srgbClr val="464646"/>
              </a:solidFill>
              <a:miter lim="800000"/>
              <a:headEnd/>
              <a:tailEnd/>
            </a:ln>
          </p:spPr>
          <p:txBody>
            <a:bodyPr/>
            <a:lstStyle/>
            <a:p>
              <a:endParaRPr lang="de-DE"/>
            </a:p>
          </p:txBody>
        </p:sp>
        <p:sp>
          <p:nvSpPr>
            <p:cNvPr id="134" name="Rectangle 56"/>
            <p:cNvSpPr>
              <a:spLocks noChangeArrowheads="1"/>
            </p:cNvSpPr>
            <p:nvPr/>
          </p:nvSpPr>
          <p:spPr bwMode="auto">
            <a:xfrm>
              <a:off x="5401477" y="5542442"/>
              <a:ext cx="54562" cy="4332"/>
            </a:xfrm>
            <a:prstGeom prst="rect">
              <a:avLst/>
            </a:prstGeom>
            <a:solidFill>
              <a:srgbClr val="464646"/>
            </a:solidFill>
            <a:ln w="1588">
              <a:solidFill>
                <a:srgbClr val="464646"/>
              </a:solidFill>
              <a:miter lim="800000"/>
              <a:headEnd/>
              <a:tailEnd/>
            </a:ln>
          </p:spPr>
          <p:txBody>
            <a:bodyPr/>
            <a:lstStyle/>
            <a:p>
              <a:endParaRPr lang="de-DE"/>
            </a:p>
          </p:txBody>
        </p:sp>
        <p:sp>
          <p:nvSpPr>
            <p:cNvPr id="135" name="Line 57"/>
            <p:cNvSpPr>
              <a:spLocks noChangeShapeType="1"/>
            </p:cNvSpPr>
            <p:nvPr/>
          </p:nvSpPr>
          <p:spPr bwMode="auto">
            <a:xfrm>
              <a:off x="5386730" y="5538111"/>
              <a:ext cx="84056" cy="144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6" name="Line 58"/>
            <p:cNvSpPr>
              <a:spLocks noChangeShapeType="1"/>
            </p:cNvSpPr>
            <p:nvPr/>
          </p:nvSpPr>
          <p:spPr bwMode="auto">
            <a:xfrm>
              <a:off x="5386730" y="5549661"/>
              <a:ext cx="84056"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7" name="Rectangle 59"/>
            <p:cNvSpPr>
              <a:spLocks noChangeArrowheads="1"/>
            </p:cNvSpPr>
            <p:nvPr/>
          </p:nvSpPr>
          <p:spPr bwMode="auto">
            <a:xfrm>
              <a:off x="5481109" y="5538111"/>
              <a:ext cx="28018" cy="11550"/>
            </a:xfrm>
            <a:prstGeom prst="rect">
              <a:avLst/>
            </a:prstGeom>
            <a:solidFill>
              <a:srgbClr val="464646"/>
            </a:solidFill>
            <a:ln w="1588">
              <a:solidFill>
                <a:srgbClr val="464646"/>
              </a:solidFill>
              <a:miter lim="800000"/>
              <a:headEnd/>
              <a:tailEnd/>
            </a:ln>
          </p:spPr>
          <p:txBody>
            <a:bodyPr/>
            <a:lstStyle/>
            <a:p>
              <a:endParaRPr lang="de-DE"/>
            </a:p>
          </p:txBody>
        </p:sp>
        <p:sp>
          <p:nvSpPr>
            <p:cNvPr id="138" name="Freeform 60"/>
            <p:cNvSpPr>
              <a:spLocks/>
            </p:cNvSpPr>
            <p:nvPr/>
          </p:nvSpPr>
          <p:spPr bwMode="auto">
            <a:xfrm>
              <a:off x="5242212" y="5585755"/>
              <a:ext cx="315579" cy="56308"/>
            </a:xfrm>
            <a:custGeom>
              <a:avLst/>
              <a:gdLst>
                <a:gd name="T0" fmla="*/ 21 w 429"/>
                <a:gd name="T1" fmla="*/ 0 h 77"/>
                <a:gd name="T2" fmla="*/ 22 w 429"/>
                <a:gd name="T3" fmla="*/ 0 h 77"/>
                <a:gd name="T4" fmla="*/ 197 w 429"/>
                <a:gd name="T5" fmla="*/ 0 h 77"/>
                <a:gd name="T6" fmla="*/ 214 w 429"/>
                <a:gd name="T7" fmla="*/ 39 h 77"/>
                <a:gd name="T8" fmla="*/ 0 w 429"/>
                <a:gd name="T9" fmla="*/ 39 h 77"/>
                <a:gd name="T10" fmla="*/ 21 w 429"/>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9" h="77">
                  <a:moveTo>
                    <a:pt x="43" y="0"/>
                  </a:moveTo>
                  <a:lnTo>
                    <a:pt x="44" y="0"/>
                  </a:lnTo>
                  <a:lnTo>
                    <a:pt x="394" y="0"/>
                  </a:lnTo>
                  <a:lnTo>
                    <a:pt x="429" y="77"/>
                  </a:lnTo>
                  <a:lnTo>
                    <a:pt x="0" y="77"/>
                  </a:lnTo>
                  <a:lnTo>
                    <a:pt x="43" y="0"/>
                  </a:lnTo>
                  <a:close/>
                </a:path>
              </a:pathLst>
            </a:custGeom>
            <a:solidFill>
              <a:srgbClr val="C0C0C0"/>
            </a:solidFill>
            <a:ln w="1588">
              <a:solidFill>
                <a:srgbClr val="C0C0C0"/>
              </a:solidFill>
              <a:prstDash val="solid"/>
              <a:round/>
              <a:headEnd/>
              <a:tailEnd/>
            </a:ln>
          </p:spPr>
          <p:txBody>
            <a:bodyPr/>
            <a:lstStyle/>
            <a:p>
              <a:endParaRPr lang="de-DE"/>
            </a:p>
          </p:txBody>
        </p:sp>
        <p:sp>
          <p:nvSpPr>
            <p:cNvPr id="139" name="Freeform 61"/>
            <p:cNvSpPr>
              <a:spLocks/>
            </p:cNvSpPr>
            <p:nvPr/>
          </p:nvSpPr>
          <p:spPr bwMode="auto">
            <a:xfrm>
              <a:off x="5242212" y="5642063"/>
              <a:ext cx="315579" cy="8663"/>
            </a:xfrm>
            <a:custGeom>
              <a:avLst/>
              <a:gdLst>
                <a:gd name="T0" fmla="*/ 0 w 429"/>
                <a:gd name="T1" fmla="*/ 0 h 12"/>
                <a:gd name="T2" fmla="*/ 214 w 429"/>
                <a:gd name="T3" fmla="*/ 0 h 12"/>
                <a:gd name="T4" fmla="*/ 208 w 429"/>
                <a:gd name="T5" fmla="*/ 6 h 12"/>
                <a:gd name="T6" fmla="*/ 5 w 429"/>
                <a:gd name="T7" fmla="*/ 6 h 12"/>
                <a:gd name="T8" fmla="*/ 0 w 42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12">
                  <a:moveTo>
                    <a:pt x="0" y="0"/>
                  </a:moveTo>
                  <a:lnTo>
                    <a:pt x="429" y="0"/>
                  </a:lnTo>
                  <a:lnTo>
                    <a:pt x="417" y="12"/>
                  </a:lnTo>
                  <a:lnTo>
                    <a:pt x="11"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40" name="Freeform 62"/>
            <p:cNvSpPr>
              <a:spLocks/>
            </p:cNvSpPr>
            <p:nvPr/>
          </p:nvSpPr>
          <p:spPr bwMode="auto">
            <a:xfrm>
              <a:off x="5280554" y="5588643"/>
              <a:ext cx="202029" cy="7219"/>
            </a:xfrm>
            <a:custGeom>
              <a:avLst/>
              <a:gdLst>
                <a:gd name="T0" fmla="*/ 1 w 273"/>
                <a:gd name="T1" fmla="*/ 0 h 8"/>
                <a:gd name="T2" fmla="*/ 0 w 273"/>
                <a:gd name="T3" fmla="*/ 5 h 8"/>
                <a:gd name="T4" fmla="*/ 137 w 273"/>
                <a:gd name="T5" fmla="*/ 5 h 8"/>
                <a:gd name="T6" fmla="*/ 135 w 273"/>
                <a:gd name="T7" fmla="*/ 0 h 8"/>
                <a:gd name="T8" fmla="*/ 1 w 27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8">
                  <a:moveTo>
                    <a:pt x="1" y="0"/>
                  </a:moveTo>
                  <a:lnTo>
                    <a:pt x="0" y="8"/>
                  </a:lnTo>
                  <a:lnTo>
                    <a:pt x="273" y="8"/>
                  </a:lnTo>
                  <a:lnTo>
                    <a:pt x="270" y="0"/>
                  </a:lnTo>
                  <a:lnTo>
                    <a:pt x="1" y="0"/>
                  </a:lnTo>
                  <a:close/>
                </a:path>
              </a:pathLst>
            </a:custGeom>
            <a:solidFill>
              <a:srgbClr val="5A5A5A"/>
            </a:solidFill>
            <a:ln w="1588">
              <a:solidFill>
                <a:srgbClr val="5A5A5A"/>
              </a:solidFill>
              <a:prstDash val="solid"/>
              <a:round/>
              <a:headEnd/>
              <a:tailEnd/>
            </a:ln>
          </p:spPr>
          <p:txBody>
            <a:bodyPr/>
            <a:lstStyle/>
            <a:p>
              <a:endParaRPr lang="de-DE"/>
            </a:p>
          </p:txBody>
        </p:sp>
        <p:sp>
          <p:nvSpPr>
            <p:cNvPr id="141" name="Freeform 63"/>
            <p:cNvSpPr>
              <a:spLocks/>
            </p:cNvSpPr>
            <p:nvPr/>
          </p:nvSpPr>
          <p:spPr bwMode="auto">
            <a:xfrm>
              <a:off x="5264332" y="5598750"/>
              <a:ext cx="184333" cy="2598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3" y="31"/>
                  </a:lnTo>
                  <a:lnTo>
                    <a:pt x="213" y="36"/>
                  </a:lnTo>
                  <a:lnTo>
                    <a:pt x="45" y="36"/>
                  </a:lnTo>
                  <a:lnTo>
                    <a:pt x="47" y="31"/>
                  </a:lnTo>
                  <a:lnTo>
                    <a:pt x="32" y="31"/>
                  </a:lnTo>
                  <a:lnTo>
                    <a:pt x="30" y="36"/>
                  </a:lnTo>
                  <a:lnTo>
                    <a:pt x="0" y="36"/>
                  </a:lnTo>
                  <a:lnTo>
                    <a:pt x="20" y="0"/>
                  </a:lnTo>
                  <a:close/>
                </a:path>
              </a:pathLst>
            </a:custGeom>
            <a:solidFill>
              <a:srgbClr val="5A5A5A"/>
            </a:solidFill>
            <a:ln w="1588">
              <a:solidFill>
                <a:srgbClr val="5A5A5A"/>
              </a:solidFill>
              <a:prstDash val="solid"/>
              <a:round/>
              <a:headEnd/>
              <a:tailEnd/>
            </a:ln>
          </p:spPr>
          <p:txBody>
            <a:bodyPr/>
            <a:lstStyle/>
            <a:p>
              <a:endParaRPr lang="de-DE"/>
            </a:p>
          </p:txBody>
        </p:sp>
        <p:sp>
          <p:nvSpPr>
            <p:cNvPr id="142" name="Freeform 64"/>
            <p:cNvSpPr>
              <a:spLocks/>
            </p:cNvSpPr>
            <p:nvPr/>
          </p:nvSpPr>
          <p:spPr bwMode="auto">
            <a:xfrm>
              <a:off x="5451615" y="5597305"/>
              <a:ext cx="35392" cy="12995"/>
            </a:xfrm>
            <a:custGeom>
              <a:avLst/>
              <a:gdLst>
                <a:gd name="T0" fmla="*/ 0 w 50"/>
                <a:gd name="T1" fmla="*/ 0 h 18"/>
                <a:gd name="T2" fmla="*/ 1 w 50"/>
                <a:gd name="T3" fmla="*/ 9 h 18"/>
                <a:gd name="T4" fmla="*/ 24 w 50"/>
                <a:gd name="T5" fmla="*/ 9 h 18"/>
                <a:gd name="T6" fmla="*/ 22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143" name="Freeform 65"/>
            <p:cNvSpPr>
              <a:spLocks/>
            </p:cNvSpPr>
            <p:nvPr/>
          </p:nvSpPr>
          <p:spPr bwMode="auto">
            <a:xfrm>
              <a:off x="5453089" y="5611743"/>
              <a:ext cx="38341" cy="12995"/>
            </a:xfrm>
            <a:custGeom>
              <a:avLst/>
              <a:gdLst>
                <a:gd name="T0" fmla="*/ 8 w 52"/>
                <a:gd name="T1" fmla="*/ 0 h 18"/>
                <a:gd name="T2" fmla="*/ 8 w 52"/>
                <a:gd name="T3" fmla="*/ 4 h 18"/>
                <a:gd name="T4" fmla="*/ 0 w 52"/>
                <a:gd name="T5" fmla="*/ 4 h 18"/>
                <a:gd name="T6" fmla="*/ 1 w 52"/>
                <a:gd name="T7" fmla="*/ 9 h 18"/>
                <a:gd name="T8" fmla="*/ 26 w 52"/>
                <a:gd name="T9" fmla="*/ 9 h 18"/>
                <a:gd name="T10" fmla="*/ 25 w 52"/>
                <a:gd name="T11" fmla="*/ 3 h 18"/>
                <a:gd name="T12" fmla="*/ 15 w 52"/>
                <a:gd name="T13" fmla="*/ 3 h 18"/>
                <a:gd name="T14" fmla="*/ 15 w 52"/>
                <a:gd name="T15" fmla="*/ 0 h 18"/>
                <a:gd name="T16" fmla="*/ 8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5A5A5A"/>
              </a:solidFill>
              <a:prstDash val="solid"/>
              <a:round/>
              <a:headEnd/>
              <a:tailEnd/>
            </a:ln>
          </p:spPr>
          <p:txBody>
            <a:bodyPr/>
            <a:lstStyle/>
            <a:p>
              <a:endParaRPr lang="de-DE"/>
            </a:p>
          </p:txBody>
        </p:sp>
        <p:sp>
          <p:nvSpPr>
            <p:cNvPr id="144" name="Freeform 66"/>
            <p:cNvSpPr>
              <a:spLocks/>
            </p:cNvSpPr>
            <p:nvPr/>
          </p:nvSpPr>
          <p:spPr bwMode="auto">
            <a:xfrm>
              <a:off x="5488481" y="5598750"/>
              <a:ext cx="56037" cy="2598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145" name="Rectangle 67"/>
            <p:cNvSpPr>
              <a:spLocks noChangeArrowheads="1"/>
            </p:cNvSpPr>
            <p:nvPr/>
          </p:nvSpPr>
          <p:spPr bwMode="auto">
            <a:xfrm>
              <a:off x="5349863" y="5491909"/>
              <a:ext cx="106176" cy="15882"/>
            </a:xfrm>
            <a:prstGeom prst="rect">
              <a:avLst/>
            </a:prstGeom>
            <a:solidFill>
              <a:srgbClr val="5A5A5A"/>
            </a:solidFill>
            <a:ln w="1588">
              <a:solidFill>
                <a:srgbClr val="5A5A5A"/>
              </a:solidFill>
              <a:miter lim="800000"/>
              <a:headEnd/>
              <a:tailEnd/>
            </a:ln>
          </p:spPr>
          <p:txBody>
            <a:bodyPr/>
            <a:lstStyle/>
            <a:p>
              <a:endParaRPr lang="de-DE"/>
            </a:p>
          </p:txBody>
        </p:sp>
        <p:sp>
          <p:nvSpPr>
            <p:cNvPr id="146" name="Rectangle 68"/>
            <p:cNvSpPr>
              <a:spLocks noChangeArrowheads="1"/>
            </p:cNvSpPr>
            <p:nvPr/>
          </p:nvSpPr>
          <p:spPr bwMode="auto">
            <a:xfrm>
              <a:off x="5481109" y="5478915"/>
              <a:ext cx="14747" cy="7219"/>
            </a:xfrm>
            <a:prstGeom prst="rect">
              <a:avLst/>
            </a:prstGeom>
            <a:solidFill>
              <a:srgbClr val="464646"/>
            </a:solidFill>
            <a:ln w="1588">
              <a:solidFill>
                <a:srgbClr val="464646"/>
              </a:solidFill>
              <a:miter lim="800000"/>
              <a:headEnd/>
              <a:tailEnd/>
            </a:ln>
          </p:spPr>
          <p:txBody>
            <a:bodyPr/>
            <a:lstStyle/>
            <a:p>
              <a:endParaRPr lang="de-DE"/>
            </a:p>
          </p:txBody>
        </p:sp>
        <p:sp>
          <p:nvSpPr>
            <p:cNvPr id="147" name="Rectangle 69"/>
            <p:cNvSpPr>
              <a:spLocks noChangeArrowheads="1"/>
            </p:cNvSpPr>
            <p:nvPr/>
          </p:nvSpPr>
          <p:spPr bwMode="auto">
            <a:xfrm>
              <a:off x="5324794" y="5500572"/>
              <a:ext cx="157789" cy="129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48" name="Rectangle 70"/>
            <p:cNvSpPr>
              <a:spLocks noChangeArrowheads="1"/>
            </p:cNvSpPr>
            <p:nvPr/>
          </p:nvSpPr>
          <p:spPr bwMode="auto">
            <a:xfrm>
              <a:off x="5324794" y="5512122"/>
              <a:ext cx="156315" cy="2888"/>
            </a:xfrm>
            <a:prstGeom prst="rect">
              <a:avLst/>
            </a:prstGeom>
            <a:solidFill>
              <a:srgbClr val="808080"/>
            </a:solidFill>
            <a:ln w="1588">
              <a:solidFill>
                <a:srgbClr val="808080"/>
              </a:solidFill>
              <a:miter lim="800000"/>
              <a:headEnd/>
              <a:tailEnd/>
            </a:ln>
          </p:spPr>
          <p:txBody>
            <a:bodyPr/>
            <a:lstStyle/>
            <a:p>
              <a:endParaRPr lang="de-DE"/>
            </a:p>
          </p:txBody>
        </p:sp>
        <p:sp>
          <p:nvSpPr>
            <p:cNvPr id="149" name="Line 71"/>
            <p:cNvSpPr>
              <a:spLocks noChangeShapeType="1"/>
            </p:cNvSpPr>
            <p:nvPr/>
          </p:nvSpPr>
          <p:spPr bwMode="auto">
            <a:xfrm>
              <a:off x="4643497" y="4826323"/>
              <a:ext cx="2949" cy="7219"/>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0" name="Line 72"/>
            <p:cNvSpPr>
              <a:spLocks noChangeShapeType="1"/>
            </p:cNvSpPr>
            <p:nvPr/>
          </p:nvSpPr>
          <p:spPr bwMode="auto">
            <a:xfrm flipV="1">
              <a:off x="4644971" y="4940382"/>
              <a:ext cx="1474" cy="7219"/>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1" name="Line 73"/>
            <p:cNvSpPr>
              <a:spLocks noChangeShapeType="1"/>
            </p:cNvSpPr>
            <p:nvPr/>
          </p:nvSpPr>
          <p:spPr bwMode="auto">
            <a:xfrm>
              <a:off x="4640548" y="4650180"/>
              <a:ext cx="5899" cy="1444"/>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2" name="Line 74"/>
            <p:cNvSpPr>
              <a:spLocks noChangeShapeType="1"/>
            </p:cNvSpPr>
            <p:nvPr/>
          </p:nvSpPr>
          <p:spPr bwMode="auto">
            <a:xfrm>
              <a:off x="4640548" y="4653068"/>
              <a:ext cx="7373"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3" name="Line 75"/>
            <p:cNvSpPr>
              <a:spLocks noChangeShapeType="1"/>
            </p:cNvSpPr>
            <p:nvPr/>
          </p:nvSpPr>
          <p:spPr bwMode="auto">
            <a:xfrm>
              <a:off x="4642022" y="4654512"/>
              <a:ext cx="7373"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4" name="Freeform 77"/>
            <p:cNvSpPr>
              <a:spLocks/>
            </p:cNvSpPr>
            <p:nvPr/>
          </p:nvSpPr>
          <p:spPr bwMode="auto">
            <a:xfrm>
              <a:off x="4096395" y="4378748"/>
              <a:ext cx="1162038" cy="843172"/>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7" h="1168">
                  <a:moveTo>
                    <a:pt x="700" y="1168"/>
                  </a:moveTo>
                  <a:lnTo>
                    <a:pt x="875" y="1168"/>
                  </a:lnTo>
                  <a:lnTo>
                    <a:pt x="1577" y="0"/>
                  </a:lnTo>
                  <a:lnTo>
                    <a:pt x="0" y="0"/>
                  </a:lnTo>
                  <a:lnTo>
                    <a:pt x="700" y="1168"/>
                  </a:lnTo>
                  <a:close/>
                </a:path>
              </a:pathLst>
            </a:custGeom>
            <a:solidFill>
              <a:srgbClr val="00BEF7"/>
            </a:solidFill>
            <a:ln w="14288">
              <a:solidFill>
                <a:srgbClr val="000000"/>
              </a:solidFill>
              <a:prstDash val="solid"/>
              <a:round/>
              <a:headEnd/>
              <a:tailEnd/>
            </a:ln>
          </p:spPr>
          <p:txBody>
            <a:bodyPr/>
            <a:lstStyle/>
            <a:p>
              <a:endParaRPr lang="de-DE"/>
            </a:p>
          </p:txBody>
        </p:sp>
        <p:sp>
          <p:nvSpPr>
            <p:cNvPr id="155" name="Oval 78"/>
            <p:cNvSpPr>
              <a:spLocks noChangeArrowheads="1"/>
            </p:cNvSpPr>
            <p:nvPr/>
          </p:nvSpPr>
          <p:spPr bwMode="auto">
            <a:xfrm>
              <a:off x="3810309" y="5032785"/>
              <a:ext cx="151890" cy="119835"/>
            </a:xfrm>
            <a:prstGeom prst="ellipse">
              <a:avLst/>
            </a:prstGeom>
            <a:solidFill>
              <a:srgbClr val="000000"/>
            </a:solidFill>
            <a:ln w="1588">
              <a:solidFill>
                <a:srgbClr val="000000"/>
              </a:solidFill>
              <a:round/>
              <a:headEnd/>
              <a:tailEnd/>
            </a:ln>
          </p:spPr>
          <p:txBody>
            <a:bodyPr/>
            <a:lstStyle/>
            <a:p>
              <a:endParaRPr lang="de-DE"/>
            </a:p>
          </p:txBody>
        </p:sp>
        <p:sp>
          <p:nvSpPr>
            <p:cNvPr id="156" name="Freeform 79"/>
            <p:cNvSpPr>
              <a:spLocks/>
            </p:cNvSpPr>
            <p:nvPr/>
          </p:nvSpPr>
          <p:spPr bwMode="auto">
            <a:xfrm>
              <a:off x="3702659" y="5172832"/>
              <a:ext cx="370141" cy="643930"/>
            </a:xfrm>
            <a:custGeom>
              <a:avLst/>
              <a:gdLst>
                <a:gd name="T0" fmla="*/ 174 w 503"/>
                <a:gd name="T1" fmla="*/ 0 h 892"/>
                <a:gd name="T2" fmla="*/ 190 w 503"/>
                <a:gd name="T3" fmla="*/ 0 h 892"/>
                <a:gd name="T4" fmla="*/ 211 w 503"/>
                <a:gd name="T5" fmla="*/ 4 h 892"/>
                <a:gd name="T6" fmla="*/ 244 w 503"/>
                <a:gd name="T7" fmla="*/ 36 h 892"/>
                <a:gd name="T8" fmla="*/ 251 w 503"/>
                <a:gd name="T9" fmla="*/ 67 h 892"/>
                <a:gd name="T10" fmla="*/ 251 w 503"/>
                <a:gd name="T11" fmla="*/ 198 h 892"/>
                <a:gd name="T12" fmla="*/ 225 w 503"/>
                <a:gd name="T13" fmla="*/ 217 h 892"/>
                <a:gd name="T14" fmla="*/ 206 w 503"/>
                <a:gd name="T15" fmla="*/ 208 h 892"/>
                <a:gd name="T16" fmla="*/ 204 w 503"/>
                <a:gd name="T17" fmla="*/ 195 h 892"/>
                <a:gd name="T18" fmla="*/ 190 w 503"/>
                <a:gd name="T19" fmla="*/ 76 h 892"/>
                <a:gd name="T20" fmla="*/ 190 w 503"/>
                <a:gd name="T21" fmla="*/ 418 h 892"/>
                <a:gd name="T22" fmla="*/ 186 w 503"/>
                <a:gd name="T23" fmla="*/ 436 h 892"/>
                <a:gd name="T24" fmla="*/ 162 w 503"/>
                <a:gd name="T25" fmla="*/ 446 h 892"/>
                <a:gd name="T26" fmla="*/ 134 w 503"/>
                <a:gd name="T27" fmla="*/ 418 h 892"/>
                <a:gd name="T28" fmla="*/ 134 w 503"/>
                <a:gd name="T29" fmla="*/ 215 h 892"/>
                <a:gd name="T30" fmla="*/ 127 w 503"/>
                <a:gd name="T31" fmla="*/ 215 h 892"/>
                <a:gd name="T32" fmla="*/ 113 w 503"/>
                <a:gd name="T33" fmla="*/ 412 h 892"/>
                <a:gd name="T34" fmla="*/ 113 w 503"/>
                <a:gd name="T35" fmla="*/ 425 h 892"/>
                <a:gd name="T36" fmla="*/ 108 w 503"/>
                <a:gd name="T37" fmla="*/ 440 h 892"/>
                <a:gd name="T38" fmla="*/ 73 w 503"/>
                <a:gd name="T39" fmla="*/ 444 h 892"/>
                <a:gd name="T40" fmla="*/ 60 w 503"/>
                <a:gd name="T41" fmla="*/ 427 h 892"/>
                <a:gd name="T42" fmla="*/ 60 w 503"/>
                <a:gd name="T43" fmla="*/ 412 h 892"/>
                <a:gd name="T44" fmla="*/ 45 w 503"/>
                <a:gd name="T45" fmla="*/ 77 h 892"/>
                <a:gd name="T46" fmla="*/ 45 w 503"/>
                <a:gd name="T47" fmla="*/ 198 h 892"/>
                <a:gd name="T48" fmla="*/ 42 w 503"/>
                <a:gd name="T49" fmla="*/ 208 h 892"/>
                <a:gd name="T50" fmla="*/ 31 w 503"/>
                <a:gd name="T51" fmla="*/ 216 h 892"/>
                <a:gd name="T52" fmla="*/ 5 w 503"/>
                <a:gd name="T53" fmla="*/ 211 h 892"/>
                <a:gd name="T54" fmla="*/ 0 w 503"/>
                <a:gd name="T55" fmla="*/ 196 h 892"/>
                <a:gd name="T56" fmla="*/ 0 w 503"/>
                <a:gd name="T57" fmla="*/ 62 h 892"/>
                <a:gd name="T58" fmla="*/ 16 w 503"/>
                <a:gd name="T59" fmla="*/ 17 h 892"/>
                <a:gd name="T60" fmla="*/ 50 w 503"/>
                <a:gd name="T61" fmla="*/ 1 h 892"/>
                <a:gd name="T62" fmla="*/ 64 w 503"/>
                <a:gd name="T63" fmla="*/ 0 h 892"/>
                <a:gd name="T64" fmla="*/ 132 w 503"/>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3" h="892">
                  <a:moveTo>
                    <a:pt x="237" y="0"/>
                  </a:moveTo>
                  <a:lnTo>
                    <a:pt x="348" y="0"/>
                  </a:lnTo>
                  <a:lnTo>
                    <a:pt x="368" y="0"/>
                  </a:lnTo>
                  <a:lnTo>
                    <a:pt x="381" y="0"/>
                  </a:lnTo>
                  <a:lnTo>
                    <a:pt x="396" y="2"/>
                  </a:lnTo>
                  <a:lnTo>
                    <a:pt x="423" y="7"/>
                  </a:lnTo>
                  <a:lnTo>
                    <a:pt x="464" y="31"/>
                  </a:lnTo>
                  <a:lnTo>
                    <a:pt x="489" y="71"/>
                  </a:lnTo>
                  <a:lnTo>
                    <a:pt x="501" y="124"/>
                  </a:lnTo>
                  <a:lnTo>
                    <a:pt x="503" y="134"/>
                  </a:lnTo>
                  <a:lnTo>
                    <a:pt x="503" y="392"/>
                  </a:lnTo>
                  <a:lnTo>
                    <a:pt x="503" y="395"/>
                  </a:lnTo>
                  <a:lnTo>
                    <a:pt x="491" y="421"/>
                  </a:lnTo>
                  <a:lnTo>
                    <a:pt x="451" y="433"/>
                  </a:lnTo>
                  <a:lnTo>
                    <a:pt x="426" y="428"/>
                  </a:lnTo>
                  <a:lnTo>
                    <a:pt x="413" y="416"/>
                  </a:lnTo>
                  <a:lnTo>
                    <a:pt x="408" y="395"/>
                  </a:lnTo>
                  <a:lnTo>
                    <a:pt x="408" y="390"/>
                  </a:lnTo>
                  <a:lnTo>
                    <a:pt x="406" y="154"/>
                  </a:lnTo>
                  <a:lnTo>
                    <a:pt x="381" y="152"/>
                  </a:lnTo>
                  <a:lnTo>
                    <a:pt x="381" y="823"/>
                  </a:lnTo>
                  <a:lnTo>
                    <a:pt x="381" y="835"/>
                  </a:lnTo>
                  <a:lnTo>
                    <a:pt x="380" y="851"/>
                  </a:lnTo>
                  <a:lnTo>
                    <a:pt x="372" y="871"/>
                  </a:lnTo>
                  <a:lnTo>
                    <a:pt x="355" y="887"/>
                  </a:lnTo>
                  <a:lnTo>
                    <a:pt x="325" y="892"/>
                  </a:lnTo>
                  <a:lnTo>
                    <a:pt x="284" y="881"/>
                  </a:lnTo>
                  <a:lnTo>
                    <a:pt x="269" y="836"/>
                  </a:lnTo>
                  <a:lnTo>
                    <a:pt x="269" y="823"/>
                  </a:lnTo>
                  <a:lnTo>
                    <a:pt x="269" y="430"/>
                  </a:lnTo>
                  <a:lnTo>
                    <a:pt x="244" y="430"/>
                  </a:lnTo>
                  <a:lnTo>
                    <a:pt x="254" y="430"/>
                  </a:lnTo>
                  <a:lnTo>
                    <a:pt x="231" y="430"/>
                  </a:lnTo>
                  <a:lnTo>
                    <a:pt x="227" y="823"/>
                  </a:lnTo>
                  <a:lnTo>
                    <a:pt x="227" y="836"/>
                  </a:lnTo>
                  <a:lnTo>
                    <a:pt x="227" y="849"/>
                  </a:lnTo>
                  <a:lnTo>
                    <a:pt x="226" y="863"/>
                  </a:lnTo>
                  <a:lnTo>
                    <a:pt x="216" y="879"/>
                  </a:lnTo>
                  <a:lnTo>
                    <a:pt x="173" y="892"/>
                  </a:lnTo>
                  <a:lnTo>
                    <a:pt x="146" y="887"/>
                  </a:lnTo>
                  <a:lnTo>
                    <a:pt x="128" y="871"/>
                  </a:lnTo>
                  <a:lnTo>
                    <a:pt x="120" y="853"/>
                  </a:lnTo>
                  <a:lnTo>
                    <a:pt x="120" y="835"/>
                  </a:lnTo>
                  <a:lnTo>
                    <a:pt x="120" y="823"/>
                  </a:lnTo>
                  <a:lnTo>
                    <a:pt x="116" y="152"/>
                  </a:lnTo>
                  <a:lnTo>
                    <a:pt x="91" y="154"/>
                  </a:lnTo>
                  <a:lnTo>
                    <a:pt x="91" y="390"/>
                  </a:lnTo>
                  <a:lnTo>
                    <a:pt x="90" y="395"/>
                  </a:lnTo>
                  <a:lnTo>
                    <a:pt x="90" y="402"/>
                  </a:lnTo>
                  <a:lnTo>
                    <a:pt x="85" y="415"/>
                  </a:lnTo>
                  <a:lnTo>
                    <a:pt x="71" y="426"/>
                  </a:lnTo>
                  <a:lnTo>
                    <a:pt x="62" y="431"/>
                  </a:lnTo>
                  <a:lnTo>
                    <a:pt x="47" y="433"/>
                  </a:lnTo>
                  <a:lnTo>
                    <a:pt x="10" y="421"/>
                  </a:lnTo>
                  <a:lnTo>
                    <a:pt x="0" y="395"/>
                  </a:lnTo>
                  <a:lnTo>
                    <a:pt x="0" y="392"/>
                  </a:lnTo>
                  <a:lnTo>
                    <a:pt x="0" y="134"/>
                  </a:lnTo>
                  <a:lnTo>
                    <a:pt x="0" y="124"/>
                  </a:lnTo>
                  <a:lnTo>
                    <a:pt x="8" y="73"/>
                  </a:lnTo>
                  <a:lnTo>
                    <a:pt x="33" y="33"/>
                  </a:lnTo>
                  <a:lnTo>
                    <a:pt x="73" y="8"/>
                  </a:lnTo>
                  <a:lnTo>
                    <a:pt x="100" y="2"/>
                  </a:lnTo>
                  <a:lnTo>
                    <a:pt x="115" y="2"/>
                  </a:lnTo>
                  <a:lnTo>
                    <a:pt x="129" y="0"/>
                  </a:lnTo>
                  <a:lnTo>
                    <a:pt x="151" y="0"/>
                  </a:lnTo>
                  <a:lnTo>
                    <a:pt x="264"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157" name="Rectangle 44"/>
            <p:cNvSpPr>
              <a:spLocks noChangeArrowheads="1"/>
            </p:cNvSpPr>
            <p:nvPr/>
          </p:nvSpPr>
          <p:spPr bwMode="auto">
            <a:xfrm>
              <a:off x="6138856" y="4351700"/>
              <a:ext cx="2278362" cy="1527528"/>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58" name="Rectangle 45"/>
            <p:cNvSpPr>
              <a:spLocks noChangeArrowheads="1"/>
            </p:cNvSpPr>
            <p:nvPr/>
          </p:nvSpPr>
          <p:spPr bwMode="auto">
            <a:xfrm>
              <a:off x="7884863" y="5493737"/>
              <a:ext cx="234472" cy="60639"/>
            </a:xfrm>
            <a:prstGeom prst="rect">
              <a:avLst/>
            </a:prstGeom>
            <a:solidFill>
              <a:srgbClr val="C0C0C0"/>
            </a:solidFill>
            <a:ln w="1588">
              <a:solidFill>
                <a:srgbClr val="C0C0C0"/>
              </a:solidFill>
              <a:miter lim="800000"/>
              <a:headEnd/>
              <a:tailEnd/>
            </a:ln>
          </p:spPr>
          <p:txBody>
            <a:bodyPr/>
            <a:lstStyle/>
            <a:p>
              <a:endParaRPr lang="de-DE"/>
            </a:p>
          </p:txBody>
        </p:sp>
        <p:sp>
          <p:nvSpPr>
            <p:cNvPr id="159" name="Freeform 46"/>
            <p:cNvSpPr>
              <a:spLocks/>
            </p:cNvSpPr>
            <p:nvPr/>
          </p:nvSpPr>
          <p:spPr bwMode="auto">
            <a:xfrm>
              <a:off x="7892236" y="5519725"/>
              <a:ext cx="33917" cy="7219"/>
            </a:xfrm>
            <a:custGeom>
              <a:avLst/>
              <a:gdLst>
                <a:gd name="T0" fmla="*/ 0 w 47"/>
                <a:gd name="T1" fmla="*/ 3 h 12"/>
                <a:gd name="T2" fmla="*/ 4 w 47"/>
                <a:gd name="T3" fmla="*/ 5 h 12"/>
                <a:gd name="T4" fmla="*/ 21 w 47"/>
                <a:gd name="T5" fmla="*/ 5 h 12"/>
                <a:gd name="T6" fmla="*/ 23 w 47"/>
                <a:gd name="T7" fmla="*/ 3 h 12"/>
                <a:gd name="T8" fmla="*/ 21 w 47"/>
                <a:gd name="T9" fmla="*/ 0 h 12"/>
                <a:gd name="T10" fmla="*/ 4 w 47"/>
                <a:gd name="T11" fmla="*/ 0 h 12"/>
                <a:gd name="T12" fmla="*/ 0 w 47"/>
                <a:gd name="T13" fmla="*/ 3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2">
                  <a:moveTo>
                    <a:pt x="0" y="7"/>
                  </a:moveTo>
                  <a:lnTo>
                    <a:pt x="8" y="12"/>
                  </a:lnTo>
                  <a:lnTo>
                    <a:pt x="42" y="12"/>
                  </a:lnTo>
                  <a:lnTo>
                    <a:pt x="47" y="7"/>
                  </a:lnTo>
                  <a:lnTo>
                    <a:pt x="42" y="0"/>
                  </a:lnTo>
                  <a:lnTo>
                    <a:pt x="8" y="0"/>
                  </a:lnTo>
                  <a:lnTo>
                    <a:pt x="0" y="7"/>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0" name="Freeform 47"/>
            <p:cNvSpPr>
              <a:spLocks/>
            </p:cNvSpPr>
            <p:nvPr/>
          </p:nvSpPr>
          <p:spPr bwMode="auto">
            <a:xfrm>
              <a:off x="7985140" y="5503843"/>
              <a:ext cx="85531" cy="44758"/>
            </a:xfrm>
            <a:custGeom>
              <a:avLst/>
              <a:gdLst>
                <a:gd name="T0" fmla="*/ 0 w 116"/>
                <a:gd name="T1" fmla="*/ 27 h 62"/>
                <a:gd name="T2" fmla="*/ 4 w 116"/>
                <a:gd name="T3" fmla="*/ 31 h 62"/>
                <a:gd name="T4" fmla="*/ 53 w 116"/>
                <a:gd name="T5" fmla="*/ 31 h 62"/>
                <a:gd name="T6" fmla="*/ 58 w 116"/>
                <a:gd name="T7" fmla="*/ 27 h 62"/>
                <a:gd name="T8" fmla="*/ 58 w 116"/>
                <a:gd name="T9" fmla="*/ 4 h 62"/>
                <a:gd name="T10" fmla="*/ 53 w 116"/>
                <a:gd name="T11" fmla="*/ 0 h 62"/>
                <a:gd name="T12" fmla="*/ 4 w 116"/>
                <a:gd name="T13" fmla="*/ 0 h 62"/>
                <a:gd name="T14" fmla="*/ 0 w 116"/>
                <a:gd name="T15" fmla="*/ 3 h 62"/>
                <a:gd name="T16" fmla="*/ 0 w 116"/>
                <a:gd name="T17" fmla="*/ 2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2">
                  <a:moveTo>
                    <a:pt x="0" y="54"/>
                  </a:moveTo>
                  <a:lnTo>
                    <a:pt x="8" y="62"/>
                  </a:lnTo>
                  <a:lnTo>
                    <a:pt x="106" y="62"/>
                  </a:lnTo>
                  <a:lnTo>
                    <a:pt x="116" y="54"/>
                  </a:lnTo>
                  <a:lnTo>
                    <a:pt x="116" y="8"/>
                  </a:lnTo>
                  <a:lnTo>
                    <a:pt x="106" y="0"/>
                  </a:lnTo>
                  <a:lnTo>
                    <a:pt x="8" y="0"/>
                  </a:lnTo>
                  <a:lnTo>
                    <a:pt x="0" y="6"/>
                  </a:lnTo>
                  <a:lnTo>
                    <a:pt x="0"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1" name="Freeform 48"/>
            <p:cNvSpPr>
              <a:spLocks/>
            </p:cNvSpPr>
            <p:nvPr/>
          </p:nvSpPr>
          <p:spPr bwMode="auto">
            <a:xfrm>
              <a:off x="7892236" y="5308932"/>
              <a:ext cx="215302" cy="161704"/>
            </a:xfrm>
            <a:custGeom>
              <a:avLst/>
              <a:gdLst>
                <a:gd name="T0" fmla="*/ 0 w 292"/>
                <a:gd name="T1" fmla="*/ 108 h 223"/>
                <a:gd name="T2" fmla="*/ 2 w 292"/>
                <a:gd name="T3" fmla="*/ 111 h 223"/>
                <a:gd name="T4" fmla="*/ 8 w 292"/>
                <a:gd name="T5" fmla="*/ 112 h 223"/>
                <a:gd name="T6" fmla="*/ 139 w 292"/>
                <a:gd name="T7" fmla="*/ 112 h 223"/>
                <a:gd name="T8" fmla="*/ 144 w 292"/>
                <a:gd name="T9" fmla="*/ 111 h 223"/>
                <a:gd name="T10" fmla="*/ 146 w 292"/>
                <a:gd name="T11" fmla="*/ 106 h 223"/>
                <a:gd name="T12" fmla="*/ 146 w 292"/>
                <a:gd name="T13" fmla="*/ 9 h 223"/>
                <a:gd name="T14" fmla="*/ 145 w 292"/>
                <a:gd name="T15" fmla="*/ 3 h 223"/>
                <a:gd name="T16" fmla="*/ 140 w 292"/>
                <a:gd name="T17" fmla="*/ 0 h 223"/>
                <a:gd name="T18" fmla="*/ 9 w 292"/>
                <a:gd name="T19" fmla="*/ 0 h 223"/>
                <a:gd name="T20" fmla="*/ 3 w 292"/>
                <a:gd name="T21" fmla="*/ 2 h 223"/>
                <a:gd name="T22" fmla="*/ 0 w 292"/>
                <a:gd name="T23" fmla="*/ 9 h 223"/>
                <a:gd name="T24" fmla="*/ 0 w 292"/>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2" h="223">
                  <a:moveTo>
                    <a:pt x="0" y="215"/>
                  </a:moveTo>
                  <a:lnTo>
                    <a:pt x="3" y="222"/>
                  </a:lnTo>
                  <a:lnTo>
                    <a:pt x="15" y="223"/>
                  </a:lnTo>
                  <a:lnTo>
                    <a:pt x="278" y="223"/>
                  </a:lnTo>
                  <a:lnTo>
                    <a:pt x="288" y="222"/>
                  </a:lnTo>
                  <a:lnTo>
                    <a:pt x="292" y="212"/>
                  </a:lnTo>
                  <a:lnTo>
                    <a:pt x="292" y="17"/>
                  </a:lnTo>
                  <a:lnTo>
                    <a:pt x="290" y="5"/>
                  </a:lnTo>
                  <a:lnTo>
                    <a:pt x="280" y="0"/>
                  </a:lnTo>
                  <a:lnTo>
                    <a:pt x="18" y="0"/>
                  </a:lnTo>
                  <a:lnTo>
                    <a:pt x="6" y="4"/>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2" name="Freeform 49"/>
            <p:cNvSpPr>
              <a:spLocks/>
            </p:cNvSpPr>
            <p:nvPr/>
          </p:nvSpPr>
          <p:spPr bwMode="auto">
            <a:xfrm>
              <a:off x="7908458" y="5326257"/>
              <a:ext cx="185808" cy="124166"/>
            </a:xfrm>
            <a:custGeom>
              <a:avLst/>
              <a:gdLst>
                <a:gd name="T0" fmla="*/ 0 w 252"/>
                <a:gd name="T1" fmla="*/ 82 h 172"/>
                <a:gd name="T2" fmla="*/ 7 w 252"/>
                <a:gd name="T3" fmla="*/ 86 h 172"/>
                <a:gd name="T4" fmla="*/ 121 w 252"/>
                <a:gd name="T5" fmla="*/ 86 h 172"/>
                <a:gd name="T6" fmla="*/ 126 w 252"/>
                <a:gd name="T7" fmla="*/ 82 h 172"/>
                <a:gd name="T8" fmla="*/ 126 w 252"/>
                <a:gd name="T9" fmla="*/ 6 h 172"/>
                <a:gd name="T10" fmla="*/ 126 w 252"/>
                <a:gd name="T11" fmla="*/ 3 h 172"/>
                <a:gd name="T12" fmla="*/ 121 w 252"/>
                <a:gd name="T13" fmla="*/ 0 h 172"/>
                <a:gd name="T14" fmla="*/ 9 w 252"/>
                <a:gd name="T15" fmla="*/ 0 h 172"/>
                <a:gd name="T16" fmla="*/ 4 w 252"/>
                <a:gd name="T17" fmla="*/ 0 h 172"/>
                <a:gd name="T18" fmla="*/ 0 w 252"/>
                <a:gd name="T19" fmla="*/ 5 h 172"/>
                <a:gd name="T20" fmla="*/ 0 w 252"/>
                <a:gd name="T21" fmla="*/ 82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4" y="172"/>
                  </a:lnTo>
                  <a:lnTo>
                    <a:pt x="241" y="172"/>
                  </a:lnTo>
                  <a:lnTo>
                    <a:pt x="252" y="164"/>
                  </a:lnTo>
                  <a:lnTo>
                    <a:pt x="252" y="12"/>
                  </a:lnTo>
                  <a:lnTo>
                    <a:pt x="251" y="5"/>
                  </a:lnTo>
                  <a:lnTo>
                    <a:pt x="242" y="0"/>
                  </a:lnTo>
                  <a:lnTo>
                    <a:pt x="17" y="0"/>
                  </a:lnTo>
                  <a:lnTo>
                    <a:pt x="7" y="0"/>
                  </a:lnTo>
                  <a:lnTo>
                    <a:pt x="0" y="9"/>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3" name="Freeform 50"/>
            <p:cNvSpPr>
              <a:spLocks/>
            </p:cNvSpPr>
            <p:nvPr/>
          </p:nvSpPr>
          <p:spPr bwMode="auto">
            <a:xfrm>
              <a:off x="7914356" y="5332032"/>
              <a:ext cx="174011" cy="111172"/>
            </a:xfrm>
            <a:custGeom>
              <a:avLst/>
              <a:gdLst>
                <a:gd name="T0" fmla="*/ 0 w 235"/>
                <a:gd name="T1" fmla="*/ 73 h 155"/>
                <a:gd name="T2" fmla="*/ 6 w 235"/>
                <a:gd name="T3" fmla="*/ 77 h 155"/>
                <a:gd name="T4" fmla="*/ 113 w 235"/>
                <a:gd name="T5" fmla="*/ 77 h 155"/>
                <a:gd name="T6" fmla="*/ 118 w 235"/>
                <a:gd name="T7" fmla="*/ 73 h 155"/>
                <a:gd name="T8" fmla="*/ 118 w 235"/>
                <a:gd name="T9" fmla="*/ 5 h 155"/>
                <a:gd name="T10" fmla="*/ 118 w 235"/>
                <a:gd name="T11" fmla="*/ 2 h 155"/>
                <a:gd name="T12" fmla="*/ 113 w 235"/>
                <a:gd name="T13" fmla="*/ 0 h 155"/>
                <a:gd name="T14" fmla="*/ 7 w 235"/>
                <a:gd name="T15" fmla="*/ 0 h 155"/>
                <a:gd name="T16" fmla="*/ 0 w 235"/>
                <a:gd name="T17" fmla="*/ 4 h 155"/>
                <a:gd name="T18" fmla="*/ 0 w 235"/>
                <a:gd name="T19" fmla="*/ 73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5" h="155">
                  <a:moveTo>
                    <a:pt x="0" y="147"/>
                  </a:moveTo>
                  <a:lnTo>
                    <a:pt x="11" y="155"/>
                  </a:lnTo>
                  <a:lnTo>
                    <a:pt x="225" y="155"/>
                  </a:lnTo>
                  <a:lnTo>
                    <a:pt x="235" y="147"/>
                  </a:lnTo>
                  <a:lnTo>
                    <a:pt x="235" y="11"/>
                  </a:lnTo>
                  <a:lnTo>
                    <a:pt x="235" y="5"/>
                  </a:lnTo>
                  <a:lnTo>
                    <a:pt x="225" y="0"/>
                  </a:lnTo>
                  <a:lnTo>
                    <a:pt x="13" y="0"/>
                  </a:lnTo>
                  <a:lnTo>
                    <a:pt x="0" y="8"/>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64" name="Rectangle 51"/>
            <p:cNvSpPr>
              <a:spLocks noChangeArrowheads="1"/>
            </p:cNvSpPr>
            <p:nvPr/>
          </p:nvSpPr>
          <p:spPr bwMode="auto">
            <a:xfrm>
              <a:off x="7884863" y="5505287"/>
              <a:ext cx="92904" cy="2888"/>
            </a:xfrm>
            <a:prstGeom prst="rect">
              <a:avLst/>
            </a:prstGeom>
            <a:solidFill>
              <a:srgbClr val="000000"/>
            </a:solidFill>
            <a:ln w="1588">
              <a:solidFill>
                <a:srgbClr val="000000"/>
              </a:solidFill>
              <a:miter lim="800000"/>
              <a:headEnd/>
              <a:tailEnd/>
            </a:ln>
          </p:spPr>
          <p:txBody>
            <a:bodyPr/>
            <a:lstStyle/>
            <a:p>
              <a:endParaRPr lang="de-DE"/>
            </a:p>
          </p:txBody>
        </p:sp>
        <p:sp>
          <p:nvSpPr>
            <p:cNvPr id="165" name="Rectangle 52"/>
            <p:cNvSpPr>
              <a:spLocks noChangeArrowheads="1"/>
            </p:cNvSpPr>
            <p:nvPr/>
          </p:nvSpPr>
          <p:spPr bwMode="auto">
            <a:xfrm>
              <a:off x="7884863" y="5544269"/>
              <a:ext cx="92904" cy="1444"/>
            </a:xfrm>
            <a:prstGeom prst="rect">
              <a:avLst/>
            </a:prstGeom>
            <a:solidFill>
              <a:srgbClr val="000000"/>
            </a:solidFill>
            <a:ln w="1588">
              <a:solidFill>
                <a:srgbClr val="000000"/>
              </a:solidFill>
              <a:miter lim="800000"/>
              <a:headEnd/>
              <a:tailEnd/>
            </a:ln>
          </p:spPr>
          <p:txBody>
            <a:bodyPr/>
            <a:lstStyle/>
            <a:p>
              <a:endParaRPr lang="de-DE"/>
            </a:p>
          </p:txBody>
        </p:sp>
        <p:sp>
          <p:nvSpPr>
            <p:cNvPr id="166" name="Rectangle 53"/>
            <p:cNvSpPr>
              <a:spLocks noChangeArrowheads="1"/>
            </p:cNvSpPr>
            <p:nvPr/>
          </p:nvSpPr>
          <p:spPr bwMode="auto">
            <a:xfrm>
              <a:off x="8070671" y="5503843"/>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167" name="Rectangle 54"/>
            <p:cNvSpPr>
              <a:spLocks noChangeArrowheads="1"/>
            </p:cNvSpPr>
            <p:nvPr/>
          </p:nvSpPr>
          <p:spPr bwMode="auto">
            <a:xfrm>
              <a:off x="8070671" y="5544269"/>
              <a:ext cx="48664" cy="1444"/>
            </a:xfrm>
            <a:prstGeom prst="rect">
              <a:avLst/>
            </a:prstGeom>
            <a:solidFill>
              <a:srgbClr val="000000"/>
            </a:solidFill>
            <a:ln w="1588">
              <a:solidFill>
                <a:srgbClr val="000000"/>
              </a:solidFill>
              <a:miter lim="800000"/>
              <a:headEnd/>
              <a:tailEnd/>
            </a:ln>
          </p:spPr>
          <p:txBody>
            <a:bodyPr/>
            <a:lstStyle/>
            <a:p>
              <a:endParaRPr lang="de-DE"/>
            </a:p>
          </p:txBody>
        </p:sp>
        <p:sp>
          <p:nvSpPr>
            <p:cNvPr id="168" name="Rectangle 55"/>
            <p:cNvSpPr>
              <a:spLocks noChangeArrowheads="1"/>
            </p:cNvSpPr>
            <p:nvPr/>
          </p:nvSpPr>
          <p:spPr bwMode="auto">
            <a:xfrm>
              <a:off x="7991039" y="5509618"/>
              <a:ext cx="72258" cy="2888"/>
            </a:xfrm>
            <a:prstGeom prst="rect">
              <a:avLst/>
            </a:prstGeom>
            <a:solidFill>
              <a:srgbClr val="464646"/>
            </a:solidFill>
            <a:ln w="1588">
              <a:solidFill>
                <a:srgbClr val="464646"/>
              </a:solidFill>
              <a:miter lim="800000"/>
              <a:headEnd/>
              <a:tailEnd/>
            </a:ln>
          </p:spPr>
          <p:txBody>
            <a:bodyPr/>
            <a:lstStyle/>
            <a:p>
              <a:endParaRPr lang="de-DE"/>
            </a:p>
          </p:txBody>
        </p:sp>
        <p:sp>
          <p:nvSpPr>
            <p:cNvPr id="169" name="Rectangle 56"/>
            <p:cNvSpPr>
              <a:spLocks noChangeArrowheads="1"/>
            </p:cNvSpPr>
            <p:nvPr/>
          </p:nvSpPr>
          <p:spPr bwMode="auto">
            <a:xfrm>
              <a:off x="7999887" y="5521168"/>
              <a:ext cx="54562" cy="4332"/>
            </a:xfrm>
            <a:prstGeom prst="rect">
              <a:avLst/>
            </a:prstGeom>
            <a:solidFill>
              <a:srgbClr val="464646"/>
            </a:solidFill>
            <a:ln w="1588">
              <a:solidFill>
                <a:srgbClr val="464646"/>
              </a:solidFill>
              <a:miter lim="800000"/>
              <a:headEnd/>
              <a:tailEnd/>
            </a:ln>
          </p:spPr>
          <p:txBody>
            <a:bodyPr/>
            <a:lstStyle/>
            <a:p>
              <a:endParaRPr lang="de-DE"/>
            </a:p>
          </p:txBody>
        </p:sp>
        <p:sp>
          <p:nvSpPr>
            <p:cNvPr id="170" name="Line 57"/>
            <p:cNvSpPr>
              <a:spLocks noChangeShapeType="1"/>
            </p:cNvSpPr>
            <p:nvPr/>
          </p:nvSpPr>
          <p:spPr bwMode="auto">
            <a:xfrm>
              <a:off x="7985140" y="5516837"/>
              <a:ext cx="84056" cy="1444"/>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1" name="Line 58"/>
            <p:cNvSpPr>
              <a:spLocks noChangeShapeType="1"/>
            </p:cNvSpPr>
            <p:nvPr/>
          </p:nvSpPr>
          <p:spPr bwMode="auto">
            <a:xfrm>
              <a:off x="7985140" y="5528387"/>
              <a:ext cx="84056"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2" name="Rectangle 59"/>
            <p:cNvSpPr>
              <a:spLocks noChangeArrowheads="1"/>
            </p:cNvSpPr>
            <p:nvPr/>
          </p:nvSpPr>
          <p:spPr bwMode="auto">
            <a:xfrm>
              <a:off x="8079519" y="5516837"/>
              <a:ext cx="28018" cy="11550"/>
            </a:xfrm>
            <a:prstGeom prst="rect">
              <a:avLst/>
            </a:prstGeom>
            <a:solidFill>
              <a:srgbClr val="464646"/>
            </a:solidFill>
            <a:ln w="1588">
              <a:solidFill>
                <a:srgbClr val="464646"/>
              </a:solidFill>
              <a:miter lim="800000"/>
              <a:headEnd/>
              <a:tailEnd/>
            </a:ln>
          </p:spPr>
          <p:txBody>
            <a:bodyPr/>
            <a:lstStyle/>
            <a:p>
              <a:endParaRPr lang="de-DE"/>
            </a:p>
          </p:txBody>
        </p:sp>
        <p:sp>
          <p:nvSpPr>
            <p:cNvPr id="173" name="Freeform 60"/>
            <p:cNvSpPr>
              <a:spLocks/>
            </p:cNvSpPr>
            <p:nvPr/>
          </p:nvSpPr>
          <p:spPr bwMode="auto">
            <a:xfrm>
              <a:off x="7840623" y="5564482"/>
              <a:ext cx="315579" cy="56308"/>
            </a:xfrm>
            <a:custGeom>
              <a:avLst/>
              <a:gdLst>
                <a:gd name="T0" fmla="*/ 21 w 429"/>
                <a:gd name="T1" fmla="*/ 0 h 77"/>
                <a:gd name="T2" fmla="*/ 22 w 429"/>
                <a:gd name="T3" fmla="*/ 0 h 77"/>
                <a:gd name="T4" fmla="*/ 197 w 429"/>
                <a:gd name="T5" fmla="*/ 0 h 77"/>
                <a:gd name="T6" fmla="*/ 214 w 429"/>
                <a:gd name="T7" fmla="*/ 39 h 77"/>
                <a:gd name="T8" fmla="*/ 0 w 429"/>
                <a:gd name="T9" fmla="*/ 39 h 77"/>
                <a:gd name="T10" fmla="*/ 21 w 429"/>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9" h="77">
                  <a:moveTo>
                    <a:pt x="43" y="0"/>
                  </a:moveTo>
                  <a:lnTo>
                    <a:pt x="44" y="0"/>
                  </a:lnTo>
                  <a:lnTo>
                    <a:pt x="394" y="0"/>
                  </a:lnTo>
                  <a:lnTo>
                    <a:pt x="429" y="77"/>
                  </a:lnTo>
                  <a:lnTo>
                    <a:pt x="0" y="77"/>
                  </a:lnTo>
                  <a:lnTo>
                    <a:pt x="43" y="0"/>
                  </a:lnTo>
                  <a:close/>
                </a:path>
              </a:pathLst>
            </a:custGeom>
            <a:solidFill>
              <a:srgbClr val="C0C0C0"/>
            </a:solidFill>
            <a:ln w="1588">
              <a:solidFill>
                <a:srgbClr val="C0C0C0"/>
              </a:solidFill>
              <a:prstDash val="solid"/>
              <a:round/>
              <a:headEnd/>
              <a:tailEnd/>
            </a:ln>
          </p:spPr>
          <p:txBody>
            <a:bodyPr/>
            <a:lstStyle/>
            <a:p>
              <a:endParaRPr lang="de-DE"/>
            </a:p>
          </p:txBody>
        </p:sp>
        <p:sp>
          <p:nvSpPr>
            <p:cNvPr id="174" name="Freeform 61"/>
            <p:cNvSpPr>
              <a:spLocks/>
            </p:cNvSpPr>
            <p:nvPr/>
          </p:nvSpPr>
          <p:spPr bwMode="auto">
            <a:xfrm>
              <a:off x="7840623" y="5620790"/>
              <a:ext cx="315579" cy="8663"/>
            </a:xfrm>
            <a:custGeom>
              <a:avLst/>
              <a:gdLst>
                <a:gd name="T0" fmla="*/ 0 w 429"/>
                <a:gd name="T1" fmla="*/ 0 h 12"/>
                <a:gd name="T2" fmla="*/ 214 w 429"/>
                <a:gd name="T3" fmla="*/ 0 h 12"/>
                <a:gd name="T4" fmla="*/ 208 w 429"/>
                <a:gd name="T5" fmla="*/ 6 h 12"/>
                <a:gd name="T6" fmla="*/ 5 w 429"/>
                <a:gd name="T7" fmla="*/ 6 h 12"/>
                <a:gd name="T8" fmla="*/ 0 w 429"/>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12">
                  <a:moveTo>
                    <a:pt x="0" y="0"/>
                  </a:moveTo>
                  <a:lnTo>
                    <a:pt x="429" y="0"/>
                  </a:lnTo>
                  <a:lnTo>
                    <a:pt x="417" y="12"/>
                  </a:lnTo>
                  <a:lnTo>
                    <a:pt x="11"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75" name="Freeform 62"/>
            <p:cNvSpPr>
              <a:spLocks/>
            </p:cNvSpPr>
            <p:nvPr/>
          </p:nvSpPr>
          <p:spPr bwMode="auto">
            <a:xfrm>
              <a:off x="7878964" y="5567369"/>
              <a:ext cx="202029" cy="7219"/>
            </a:xfrm>
            <a:custGeom>
              <a:avLst/>
              <a:gdLst>
                <a:gd name="T0" fmla="*/ 1 w 273"/>
                <a:gd name="T1" fmla="*/ 0 h 8"/>
                <a:gd name="T2" fmla="*/ 0 w 273"/>
                <a:gd name="T3" fmla="*/ 5 h 8"/>
                <a:gd name="T4" fmla="*/ 137 w 273"/>
                <a:gd name="T5" fmla="*/ 5 h 8"/>
                <a:gd name="T6" fmla="*/ 135 w 273"/>
                <a:gd name="T7" fmla="*/ 0 h 8"/>
                <a:gd name="T8" fmla="*/ 1 w 273"/>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 h="8">
                  <a:moveTo>
                    <a:pt x="1" y="0"/>
                  </a:moveTo>
                  <a:lnTo>
                    <a:pt x="0" y="8"/>
                  </a:lnTo>
                  <a:lnTo>
                    <a:pt x="273" y="8"/>
                  </a:lnTo>
                  <a:lnTo>
                    <a:pt x="270" y="0"/>
                  </a:lnTo>
                  <a:lnTo>
                    <a:pt x="1" y="0"/>
                  </a:lnTo>
                  <a:close/>
                </a:path>
              </a:pathLst>
            </a:custGeom>
            <a:solidFill>
              <a:srgbClr val="5A5A5A"/>
            </a:solidFill>
            <a:ln w="1588">
              <a:solidFill>
                <a:srgbClr val="5A5A5A"/>
              </a:solidFill>
              <a:prstDash val="solid"/>
              <a:round/>
              <a:headEnd/>
              <a:tailEnd/>
            </a:ln>
          </p:spPr>
          <p:txBody>
            <a:bodyPr/>
            <a:lstStyle/>
            <a:p>
              <a:endParaRPr lang="de-DE"/>
            </a:p>
          </p:txBody>
        </p:sp>
        <p:sp>
          <p:nvSpPr>
            <p:cNvPr id="176" name="Freeform 63"/>
            <p:cNvSpPr>
              <a:spLocks/>
            </p:cNvSpPr>
            <p:nvPr/>
          </p:nvSpPr>
          <p:spPr bwMode="auto">
            <a:xfrm>
              <a:off x="7862742" y="5577476"/>
              <a:ext cx="184333" cy="2598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3" y="31"/>
                  </a:lnTo>
                  <a:lnTo>
                    <a:pt x="213" y="36"/>
                  </a:lnTo>
                  <a:lnTo>
                    <a:pt x="45" y="36"/>
                  </a:lnTo>
                  <a:lnTo>
                    <a:pt x="47" y="31"/>
                  </a:lnTo>
                  <a:lnTo>
                    <a:pt x="32" y="31"/>
                  </a:lnTo>
                  <a:lnTo>
                    <a:pt x="30" y="36"/>
                  </a:lnTo>
                  <a:lnTo>
                    <a:pt x="0" y="36"/>
                  </a:lnTo>
                  <a:lnTo>
                    <a:pt x="20" y="0"/>
                  </a:lnTo>
                  <a:close/>
                </a:path>
              </a:pathLst>
            </a:custGeom>
            <a:solidFill>
              <a:srgbClr val="5A5A5A"/>
            </a:solidFill>
            <a:ln w="1588">
              <a:solidFill>
                <a:srgbClr val="5A5A5A"/>
              </a:solidFill>
              <a:prstDash val="solid"/>
              <a:round/>
              <a:headEnd/>
              <a:tailEnd/>
            </a:ln>
          </p:spPr>
          <p:txBody>
            <a:bodyPr/>
            <a:lstStyle/>
            <a:p>
              <a:endParaRPr lang="de-DE"/>
            </a:p>
          </p:txBody>
        </p:sp>
        <p:sp>
          <p:nvSpPr>
            <p:cNvPr id="177" name="Freeform 64"/>
            <p:cNvSpPr>
              <a:spLocks/>
            </p:cNvSpPr>
            <p:nvPr/>
          </p:nvSpPr>
          <p:spPr bwMode="auto">
            <a:xfrm>
              <a:off x="8050026" y="5576032"/>
              <a:ext cx="35392" cy="12995"/>
            </a:xfrm>
            <a:custGeom>
              <a:avLst/>
              <a:gdLst>
                <a:gd name="T0" fmla="*/ 0 w 50"/>
                <a:gd name="T1" fmla="*/ 0 h 18"/>
                <a:gd name="T2" fmla="*/ 1 w 50"/>
                <a:gd name="T3" fmla="*/ 9 h 18"/>
                <a:gd name="T4" fmla="*/ 24 w 50"/>
                <a:gd name="T5" fmla="*/ 9 h 18"/>
                <a:gd name="T6" fmla="*/ 22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178" name="Freeform 65"/>
            <p:cNvSpPr>
              <a:spLocks/>
            </p:cNvSpPr>
            <p:nvPr/>
          </p:nvSpPr>
          <p:spPr bwMode="auto">
            <a:xfrm>
              <a:off x="8051500" y="5590470"/>
              <a:ext cx="38341" cy="12995"/>
            </a:xfrm>
            <a:custGeom>
              <a:avLst/>
              <a:gdLst>
                <a:gd name="T0" fmla="*/ 8 w 52"/>
                <a:gd name="T1" fmla="*/ 0 h 18"/>
                <a:gd name="T2" fmla="*/ 8 w 52"/>
                <a:gd name="T3" fmla="*/ 4 h 18"/>
                <a:gd name="T4" fmla="*/ 0 w 52"/>
                <a:gd name="T5" fmla="*/ 4 h 18"/>
                <a:gd name="T6" fmla="*/ 1 w 52"/>
                <a:gd name="T7" fmla="*/ 9 h 18"/>
                <a:gd name="T8" fmla="*/ 26 w 52"/>
                <a:gd name="T9" fmla="*/ 9 h 18"/>
                <a:gd name="T10" fmla="*/ 25 w 52"/>
                <a:gd name="T11" fmla="*/ 3 h 18"/>
                <a:gd name="T12" fmla="*/ 15 w 52"/>
                <a:gd name="T13" fmla="*/ 3 h 18"/>
                <a:gd name="T14" fmla="*/ 15 w 52"/>
                <a:gd name="T15" fmla="*/ 0 h 18"/>
                <a:gd name="T16" fmla="*/ 8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5A5A5A"/>
              </a:solidFill>
              <a:prstDash val="solid"/>
              <a:round/>
              <a:headEnd/>
              <a:tailEnd/>
            </a:ln>
          </p:spPr>
          <p:txBody>
            <a:bodyPr/>
            <a:lstStyle/>
            <a:p>
              <a:endParaRPr lang="de-DE"/>
            </a:p>
          </p:txBody>
        </p:sp>
        <p:sp>
          <p:nvSpPr>
            <p:cNvPr id="179" name="Freeform 66"/>
            <p:cNvSpPr>
              <a:spLocks/>
            </p:cNvSpPr>
            <p:nvPr/>
          </p:nvSpPr>
          <p:spPr bwMode="auto">
            <a:xfrm>
              <a:off x="8086892" y="5577476"/>
              <a:ext cx="56037" cy="2598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180" name="Rectangle 67"/>
            <p:cNvSpPr>
              <a:spLocks noChangeArrowheads="1"/>
            </p:cNvSpPr>
            <p:nvPr/>
          </p:nvSpPr>
          <p:spPr bwMode="auto">
            <a:xfrm>
              <a:off x="7948273" y="5470636"/>
              <a:ext cx="106176" cy="15882"/>
            </a:xfrm>
            <a:prstGeom prst="rect">
              <a:avLst/>
            </a:prstGeom>
            <a:solidFill>
              <a:srgbClr val="5A5A5A"/>
            </a:solidFill>
            <a:ln w="1588">
              <a:solidFill>
                <a:srgbClr val="5A5A5A"/>
              </a:solidFill>
              <a:miter lim="800000"/>
              <a:headEnd/>
              <a:tailEnd/>
            </a:ln>
          </p:spPr>
          <p:txBody>
            <a:bodyPr/>
            <a:lstStyle/>
            <a:p>
              <a:endParaRPr lang="de-DE"/>
            </a:p>
          </p:txBody>
        </p:sp>
        <p:sp>
          <p:nvSpPr>
            <p:cNvPr id="181" name="Rectangle 68"/>
            <p:cNvSpPr>
              <a:spLocks noChangeArrowheads="1"/>
            </p:cNvSpPr>
            <p:nvPr/>
          </p:nvSpPr>
          <p:spPr bwMode="auto">
            <a:xfrm>
              <a:off x="8079519" y="5457641"/>
              <a:ext cx="14747" cy="7219"/>
            </a:xfrm>
            <a:prstGeom prst="rect">
              <a:avLst/>
            </a:prstGeom>
            <a:solidFill>
              <a:srgbClr val="464646"/>
            </a:solidFill>
            <a:ln w="1588">
              <a:solidFill>
                <a:srgbClr val="464646"/>
              </a:solidFill>
              <a:miter lim="800000"/>
              <a:headEnd/>
              <a:tailEnd/>
            </a:ln>
          </p:spPr>
          <p:txBody>
            <a:bodyPr/>
            <a:lstStyle/>
            <a:p>
              <a:endParaRPr lang="de-DE"/>
            </a:p>
          </p:txBody>
        </p:sp>
        <p:sp>
          <p:nvSpPr>
            <p:cNvPr id="182" name="Rectangle 69"/>
            <p:cNvSpPr>
              <a:spLocks noChangeArrowheads="1"/>
            </p:cNvSpPr>
            <p:nvPr/>
          </p:nvSpPr>
          <p:spPr bwMode="auto">
            <a:xfrm>
              <a:off x="7923204" y="5479299"/>
              <a:ext cx="157789" cy="12995"/>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83" name="Rectangle 70"/>
            <p:cNvSpPr>
              <a:spLocks noChangeArrowheads="1"/>
            </p:cNvSpPr>
            <p:nvPr/>
          </p:nvSpPr>
          <p:spPr bwMode="auto">
            <a:xfrm>
              <a:off x="7923204" y="5490849"/>
              <a:ext cx="156315" cy="2888"/>
            </a:xfrm>
            <a:prstGeom prst="rect">
              <a:avLst/>
            </a:prstGeom>
            <a:solidFill>
              <a:srgbClr val="808080"/>
            </a:solidFill>
            <a:ln w="1588">
              <a:solidFill>
                <a:srgbClr val="808080"/>
              </a:solidFill>
              <a:miter lim="800000"/>
              <a:headEnd/>
              <a:tailEnd/>
            </a:ln>
          </p:spPr>
          <p:txBody>
            <a:bodyPr/>
            <a:lstStyle/>
            <a:p>
              <a:endParaRPr lang="de-DE"/>
            </a:p>
          </p:txBody>
        </p:sp>
        <p:sp>
          <p:nvSpPr>
            <p:cNvPr id="184" name="Line 71"/>
            <p:cNvSpPr>
              <a:spLocks noChangeShapeType="1"/>
            </p:cNvSpPr>
            <p:nvPr/>
          </p:nvSpPr>
          <p:spPr bwMode="auto">
            <a:xfrm>
              <a:off x="7241908" y="4805049"/>
              <a:ext cx="2949" cy="7219"/>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5" name="Line 72"/>
            <p:cNvSpPr>
              <a:spLocks noChangeShapeType="1"/>
            </p:cNvSpPr>
            <p:nvPr/>
          </p:nvSpPr>
          <p:spPr bwMode="auto">
            <a:xfrm flipV="1">
              <a:off x="7243382" y="4919109"/>
              <a:ext cx="1474" cy="7219"/>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6" name="Line 73"/>
            <p:cNvSpPr>
              <a:spLocks noChangeShapeType="1"/>
            </p:cNvSpPr>
            <p:nvPr/>
          </p:nvSpPr>
          <p:spPr bwMode="auto">
            <a:xfrm>
              <a:off x="7238958" y="4628907"/>
              <a:ext cx="5899" cy="1444"/>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7" name="Line 74"/>
            <p:cNvSpPr>
              <a:spLocks noChangeShapeType="1"/>
            </p:cNvSpPr>
            <p:nvPr/>
          </p:nvSpPr>
          <p:spPr bwMode="auto">
            <a:xfrm>
              <a:off x="7238958" y="4631794"/>
              <a:ext cx="7373"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8" name="Line 75"/>
            <p:cNvSpPr>
              <a:spLocks noChangeShapeType="1"/>
            </p:cNvSpPr>
            <p:nvPr/>
          </p:nvSpPr>
          <p:spPr bwMode="auto">
            <a:xfrm>
              <a:off x="7240432" y="4633239"/>
              <a:ext cx="7373"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9" name="Oval 78"/>
            <p:cNvSpPr>
              <a:spLocks noChangeArrowheads="1"/>
            </p:cNvSpPr>
            <p:nvPr/>
          </p:nvSpPr>
          <p:spPr bwMode="auto">
            <a:xfrm>
              <a:off x="6408720" y="5011511"/>
              <a:ext cx="151890" cy="119835"/>
            </a:xfrm>
            <a:prstGeom prst="ellipse">
              <a:avLst/>
            </a:prstGeom>
            <a:solidFill>
              <a:srgbClr val="000000"/>
            </a:solidFill>
            <a:ln w="1588">
              <a:solidFill>
                <a:srgbClr val="000000"/>
              </a:solidFill>
              <a:round/>
              <a:headEnd/>
              <a:tailEnd/>
            </a:ln>
          </p:spPr>
          <p:txBody>
            <a:bodyPr/>
            <a:lstStyle/>
            <a:p>
              <a:endParaRPr lang="de-DE"/>
            </a:p>
          </p:txBody>
        </p:sp>
        <p:sp>
          <p:nvSpPr>
            <p:cNvPr id="190" name="Freeform 79"/>
            <p:cNvSpPr>
              <a:spLocks/>
            </p:cNvSpPr>
            <p:nvPr/>
          </p:nvSpPr>
          <p:spPr bwMode="auto">
            <a:xfrm>
              <a:off x="6301069" y="5151558"/>
              <a:ext cx="370141" cy="643930"/>
            </a:xfrm>
            <a:custGeom>
              <a:avLst/>
              <a:gdLst>
                <a:gd name="T0" fmla="*/ 174 w 503"/>
                <a:gd name="T1" fmla="*/ 0 h 892"/>
                <a:gd name="T2" fmla="*/ 190 w 503"/>
                <a:gd name="T3" fmla="*/ 0 h 892"/>
                <a:gd name="T4" fmla="*/ 211 w 503"/>
                <a:gd name="T5" fmla="*/ 4 h 892"/>
                <a:gd name="T6" fmla="*/ 244 w 503"/>
                <a:gd name="T7" fmla="*/ 36 h 892"/>
                <a:gd name="T8" fmla="*/ 251 w 503"/>
                <a:gd name="T9" fmla="*/ 67 h 892"/>
                <a:gd name="T10" fmla="*/ 251 w 503"/>
                <a:gd name="T11" fmla="*/ 198 h 892"/>
                <a:gd name="T12" fmla="*/ 225 w 503"/>
                <a:gd name="T13" fmla="*/ 217 h 892"/>
                <a:gd name="T14" fmla="*/ 206 w 503"/>
                <a:gd name="T15" fmla="*/ 208 h 892"/>
                <a:gd name="T16" fmla="*/ 204 w 503"/>
                <a:gd name="T17" fmla="*/ 195 h 892"/>
                <a:gd name="T18" fmla="*/ 190 w 503"/>
                <a:gd name="T19" fmla="*/ 76 h 892"/>
                <a:gd name="T20" fmla="*/ 190 w 503"/>
                <a:gd name="T21" fmla="*/ 418 h 892"/>
                <a:gd name="T22" fmla="*/ 186 w 503"/>
                <a:gd name="T23" fmla="*/ 436 h 892"/>
                <a:gd name="T24" fmla="*/ 162 w 503"/>
                <a:gd name="T25" fmla="*/ 446 h 892"/>
                <a:gd name="T26" fmla="*/ 134 w 503"/>
                <a:gd name="T27" fmla="*/ 418 h 892"/>
                <a:gd name="T28" fmla="*/ 134 w 503"/>
                <a:gd name="T29" fmla="*/ 215 h 892"/>
                <a:gd name="T30" fmla="*/ 127 w 503"/>
                <a:gd name="T31" fmla="*/ 215 h 892"/>
                <a:gd name="T32" fmla="*/ 113 w 503"/>
                <a:gd name="T33" fmla="*/ 412 h 892"/>
                <a:gd name="T34" fmla="*/ 113 w 503"/>
                <a:gd name="T35" fmla="*/ 425 h 892"/>
                <a:gd name="T36" fmla="*/ 108 w 503"/>
                <a:gd name="T37" fmla="*/ 440 h 892"/>
                <a:gd name="T38" fmla="*/ 73 w 503"/>
                <a:gd name="T39" fmla="*/ 444 h 892"/>
                <a:gd name="T40" fmla="*/ 60 w 503"/>
                <a:gd name="T41" fmla="*/ 427 h 892"/>
                <a:gd name="T42" fmla="*/ 60 w 503"/>
                <a:gd name="T43" fmla="*/ 412 h 892"/>
                <a:gd name="T44" fmla="*/ 45 w 503"/>
                <a:gd name="T45" fmla="*/ 77 h 892"/>
                <a:gd name="T46" fmla="*/ 45 w 503"/>
                <a:gd name="T47" fmla="*/ 198 h 892"/>
                <a:gd name="T48" fmla="*/ 42 w 503"/>
                <a:gd name="T49" fmla="*/ 208 h 892"/>
                <a:gd name="T50" fmla="*/ 31 w 503"/>
                <a:gd name="T51" fmla="*/ 216 h 892"/>
                <a:gd name="T52" fmla="*/ 5 w 503"/>
                <a:gd name="T53" fmla="*/ 211 h 892"/>
                <a:gd name="T54" fmla="*/ 0 w 503"/>
                <a:gd name="T55" fmla="*/ 196 h 892"/>
                <a:gd name="T56" fmla="*/ 0 w 503"/>
                <a:gd name="T57" fmla="*/ 62 h 892"/>
                <a:gd name="T58" fmla="*/ 16 w 503"/>
                <a:gd name="T59" fmla="*/ 17 h 892"/>
                <a:gd name="T60" fmla="*/ 50 w 503"/>
                <a:gd name="T61" fmla="*/ 1 h 892"/>
                <a:gd name="T62" fmla="*/ 64 w 503"/>
                <a:gd name="T63" fmla="*/ 0 h 892"/>
                <a:gd name="T64" fmla="*/ 132 w 503"/>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3" h="892">
                  <a:moveTo>
                    <a:pt x="237" y="0"/>
                  </a:moveTo>
                  <a:lnTo>
                    <a:pt x="348" y="0"/>
                  </a:lnTo>
                  <a:lnTo>
                    <a:pt x="368" y="0"/>
                  </a:lnTo>
                  <a:lnTo>
                    <a:pt x="381" y="0"/>
                  </a:lnTo>
                  <a:lnTo>
                    <a:pt x="396" y="2"/>
                  </a:lnTo>
                  <a:lnTo>
                    <a:pt x="423" y="7"/>
                  </a:lnTo>
                  <a:lnTo>
                    <a:pt x="464" y="31"/>
                  </a:lnTo>
                  <a:lnTo>
                    <a:pt x="489" y="71"/>
                  </a:lnTo>
                  <a:lnTo>
                    <a:pt x="501" y="124"/>
                  </a:lnTo>
                  <a:lnTo>
                    <a:pt x="503" y="134"/>
                  </a:lnTo>
                  <a:lnTo>
                    <a:pt x="503" y="392"/>
                  </a:lnTo>
                  <a:lnTo>
                    <a:pt x="503" y="395"/>
                  </a:lnTo>
                  <a:lnTo>
                    <a:pt x="491" y="421"/>
                  </a:lnTo>
                  <a:lnTo>
                    <a:pt x="451" y="433"/>
                  </a:lnTo>
                  <a:lnTo>
                    <a:pt x="426" y="428"/>
                  </a:lnTo>
                  <a:lnTo>
                    <a:pt x="413" y="416"/>
                  </a:lnTo>
                  <a:lnTo>
                    <a:pt x="408" y="395"/>
                  </a:lnTo>
                  <a:lnTo>
                    <a:pt x="408" y="390"/>
                  </a:lnTo>
                  <a:lnTo>
                    <a:pt x="406" y="154"/>
                  </a:lnTo>
                  <a:lnTo>
                    <a:pt x="381" y="152"/>
                  </a:lnTo>
                  <a:lnTo>
                    <a:pt x="381" y="823"/>
                  </a:lnTo>
                  <a:lnTo>
                    <a:pt x="381" y="835"/>
                  </a:lnTo>
                  <a:lnTo>
                    <a:pt x="380" y="851"/>
                  </a:lnTo>
                  <a:lnTo>
                    <a:pt x="372" y="871"/>
                  </a:lnTo>
                  <a:lnTo>
                    <a:pt x="355" y="887"/>
                  </a:lnTo>
                  <a:lnTo>
                    <a:pt x="325" y="892"/>
                  </a:lnTo>
                  <a:lnTo>
                    <a:pt x="284" y="881"/>
                  </a:lnTo>
                  <a:lnTo>
                    <a:pt x="269" y="836"/>
                  </a:lnTo>
                  <a:lnTo>
                    <a:pt x="269" y="823"/>
                  </a:lnTo>
                  <a:lnTo>
                    <a:pt x="269" y="430"/>
                  </a:lnTo>
                  <a:lnTo>
                    <a:pt x="244" y="430"/>
                  </a:lnTo>
                  <a:lnTo>
                    <a:pt x="254" y="430"/>
                  </a:lnTo>
                  <a:lnTo>
                    <a:pt x="231" y="430"/>
                  </a:lnTo>
                  <a:lnTo>
                    <a:pt x="227" y="823"/>
                  </a:lnTo>
                  <a:lnTo>
                    <a:pt x="227" y="836"/>
                  </a:lnTo>
                  <a:lnTo>
                    <a:pt x="227" y="849"/>
                  </a:lnTo>
                  <a:lnTo>
                    <a:pt x="226" y="863"/>
                  </a:lnTo>
                  <a:lnTo>
                    <a:pt x="216" y="879"/>
                  </a:lnTo>
                  <a:lnTo>
                    <a:pt x="173" y="892"/>
                  </a:lnTo>
                  <a:lnTo>
                    <a:pt x="146" y="887"/>
                  </a:lnTo>
                  <a:lnTo>
                    <a:pt x="128" y="871"/>
                  </a:lnTo>
                  <a:lnTo>
                    <a:pt x="120" y="853"/>
                  </a:lnTo>
                  <a:lnTo>
                    <a:pt x="120" y="835"/>
                  </a:lnTo>
                  <a:lnTo>
                    <a:pt x="120" y="823"/>
                  </a:lnTo>
                  <a:lnTo>
                    <a:pt x="116" y="152"/>
                  </a:lnTo>
                  <a:lnTo>
                    <a:pt x="91" y="154"/>
                  </a:lnTo>
                  <a:lnTo>
                    <a:pt x="91" y="390"/>
                  </a:lnTo>
                  <a:lnTo>
                    <a:pt x="90" y="395"/>
                  </a:lnTo>
                  <a:lnTo>
                    <a:pt x="90" y="402"/>
                  </a:lnTo>
                  <a:lnTo>
                    <a:pt x="85" y="415"/>
                  </a:lnTo>
                  <a:lnTo>
                    <a:pt x="71" y="426"/>
                  </a:lnTo>
                  <a:lnTo>
                    <a:pt x="62" y="431"/>
                  </a:lnTo>
                  <a:lnTo>
                    <a:pt x="47" y="433"/>
                  </a:lnTo>
                  <a:lnTo>
                    <a:pt x="10" y="421"/>
                  </a:lnTo>
                  <a:lnTo>
                    <a:pt x="0" y="395"/>
                  </a:lnTo>
                  <a:lnTo>
                    <a:pt x="0" y="392"/>
                  </a:lnTo>
                  <a:lnTo>
                    <a:pt x="0" y="134"/>
                  </a:lnTo>
                  <a:lnTo>
                    <a:pt x="0" y="124"/>
                  </a:lnTo>
                  <a:lnTo>
                    <a:pt x="8" y="73"/>
                  </a:lnTo>
                  <a:lnTo>
                    <a:pt x="33" y="33"/>
                  </a:lnTo>
                  <a:lnTo>
                    <a:pt x="73" y="8"/>
                  </a:lnTo>
                  <a:lnTo>
                    <a:pt x="100" y="2"/>
                  </a:lnTo>
                  <a:lnTo>
                    <a:pt x="115" y="2"/>
                  </a:lnTo>
                  <a:lnTo>
                    <a:pt x="129" y="0"/>
                  </a:lnTo>
                  <a:lnTo>
                    <a:pt x="151" y="0"/>
                  </a:lnTo>
                  <a:lnTo>
                    <a:pt x="264"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191" name="Textfeld 190"/>
            <p:cNvSpPr txBox="1"/>
            <p:nvPr/>
          </p:nvSpPr>
          <p:spPr>
            <a:xfrm>
              <a:off x="901861" y="1880828"/>
              <a:ext cx="2051081" cy="338554"/>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smtClean="0">
                  <a:solidFill>
                    <a:srgbClr val="262626"/>
                  </a:solidFill>
                  <a:ea typeface="Tahoma"/>
                  <a:cs typeface="Arial" charset="0"/>
                </a:rPr>
                <a:t>Directed LOS</a:t>
              </a:r>
              <a:endParaRPr lang="en-US" sz="1600" dirty="0">
                <a:solidFill>
                  <a:srgbClr val="262626"/>
                </a:solidFill>
                <a:ea typeface="Tahoma"/>
                <a:cs typeface="Arial" charset="0"/>
              </a:endParaRPr>
            </a:p>
          </p:txBody>
        </p:sp>
        <p:sp>
          <p:nvSpPr>
            <p:cNvPr id="192" name="Textfeld 191"/>
            <p:cNvSpPr txBox="1"/>
            <p:nvPr/>
          </p:nvSpPr>
          <p:spPr>
            <a:xfrm>
              <a:off x="3577460" y="1880828"/>
              <a:ext cx="2341151" cy="368976"/>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smtClean="0">
                  <a:solidFill>
                    <a:srgbClr val="262626"/>
                  </a:solidFill>
                  <a:ea typeface="Tahoma"/>
                  <a:cs typeface="Arial" charset="0"/>
                </a:rPr>
                <a:t>Non-directed LOS</a:t>
              </a:r>
              <a:endParaRPr lang="en-US" sz="1600" dirty="0">
                <a:solidFill>
                  <a:srgbClr val="262626"/>
                </a:solidFill>
                <a:ea typeface="Tahoma"/>
                <a:cs typeface="Arial" charset="0"/>
              </a:endParaRPr>
            </a:p>
          </p:txBody>
        </p:sp>
        <p:sp>
          <p:nvSpPr>
            <p:cNvPr id="193" name="Textfeld 192"/>
            <p:cNvSpPr txBox="1"/>
            <p:nvPr/>
          </p:nvSpPr>
          <p:spPr>
            <a:xfrm>
              <a:off x="6218858" y="1880828"/>
              <a:ext cx="2341151" cy="368976"/>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smtClean="0">
                  <a:solidFill>
                    <a:srgbClr val="262626"/>
                  </a:solidFill>
                  <a:ea typeface="Tahoma"/>
                  <a:cs typeface="Arial" charset="0"/>
                </a:rPr>
                <a:t>Switched-beam LOS</a:t>
              </a:r>
              <a:endParaRPr lang="en-US" sz="1600" dirty="0">
                <a:solidFill>
                  <a:srgbClr val="262626"/>
                </a:solidFill>
                <a:ea typeface="Tahoma"/>
                <a:cs typeface="Arial" charset="0"/>
              </a:endParaRPr>
            </a:p>
          </p:txBody>
        </p:sp>
        <p:sp>
          <p:nvSpPr>
            <p:cNvPr id="194" name="Textfeld 193"/>
            <p:cNvSpPr txBox="1"/>
            <p:nvPr/>
          </p:nvSpPr>
          <p:spPr>
            <a:xfrm>
              <a:off x="924371" y="3968566"/>
              <a:ext cx="2051081" cy="338554"/>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smtClean="0">
                  <a:solidFill>
                    <a:srgbClr val="262626"/>
                  </a:solidFill>
                  <a:ea typeface="Tahoma"/>
                  <a:cs typeface="Arial" charset="0"/>
                </a:rPr>
                <a:t>LOS + NLOS</a:t>
              </a:r>
              <a:endParaRPr lang="en-US" sz="1600" dirty="0">
                <a:solidFill>
                  <a:srgbClr val="262626"/>
                </a:solidFill>
                <a:ea typeface="Tahoma"/>
                <a:cs typeface="Arial" charset="0"/>
              </a:endParaRPr>
            </a:p>
          </p:txBody>
        </p:sp>
        <p:sp>
          <p:nvSpPr>
            <p:cNvPr id="195" name="Textfeld 194"/>
            <p:cNvSpPr txBox="1"/>
            <p:nvPr/>
          </p:nvSpPr>
          <p:spPr>
            <a:xfrm>
              <a:off x="3536042" y="3968565"/>
              <a:ext cx="2482904" cy="368976"/>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a:solidFill>
                    <a:srgbClr val="262626"/>
                  </a:solidFill>
                  <a:ea typeface="Tahoma"/>
                  <a:cs typeface="Arial" charset="0"/>
                </a:rPr>
                <a:t>N</a:t>
              </a:r>
              <a:r>
                <a:rPr lang="en-US" sz="1600" dirty="0" smtClean="0">
                  <a:solidFill>
                    <a:srgbClr val="262626"/>
                  </a:solidFill>
                  <a:ea typeface="Tahoma"/>
                  <a:cs typeface="Arial" charset="0"/>
                </a:rPr>
                <a:t>on-directed NLOS</a:t>
              </a:r>
              <a:endParaRPr lang="en-US" sz="1600" dirty="0">
                <a:solidFill>
                  <a:srgbClr val="262626"/>
                </a:solidFill>
                <a:ea typeface="Tahoma"/>
                <a:cs typeface="Arial" charset="0"/>
              </a:endParaRPr>
            </a:p>
          </p:txBody>
        </p:sp>
        <p:sp>
          <p:nvSpPr>
            <p:cNvPr id="196" name="Textfeld 195"/>
            <p:cNvSpPr txBox="1"/>
            <p:nvPr/>
          </p:nvSpPr>
          <p:spPr>
            <a:xfrm>
              <a:off x="6111309" y="3968566"/>
              <a:ext cx="2341151" cy="338554"/>
            </a:xfrm>
            <a:prstGeom prst="rect">
              <a:avLst/>
            </a:prstGeom>
            <a:noFill/>
          </p:spPr>
          <p:txBody>
            <a:bodyPr wrap="square">
              <a:spAutoFit/>
            </a:bodyPr>
            <a:lstStyle/>
            <a:p>
              <a:pPr marL="287338" lvl="1" indent="-287338" eaLnBrk="0" hangingPunct="0">
                <a:spcBef>
                  <a:spcPct val="50000"/>
                </a:spcBef>
                <a:buClr>
                  <a:srgbClr val="00B3DF"/>
                </a:buClr>
                <a:buSzPct val="80000"/>
                <a:buFont typeface="Wingdings" pitchFamily="2" charset="2"/>
                <a:buChar char=""/>
                <a:defRPr/>
              </a:pPr>
              <a:r>
                <a:rPr lang="en-US" sz="1600" dirty="0" smtClean="0">
                  <a:solidFill>
                    <a:srgbClr val="262626"/>
                  </a:solidFill>
                  <a:ea typeface="Tahoma"/>
                  <a:cs typeface="Arial" charset="0"/>
                </a:rPr>
                <a:t>Multi-spot NLOS</a:t>
              </a:r>
              <a:endParaRPr lang="en-US" sz="1600" dirty="0">
                <a:solidFill>
                  <a:srgbClr val="262626"/>
                </a:solidFill>
                <a:ea typeface="Tahoma"/>
                <a:cs typeface="Arial" charset="0"/>
              </a:endParaRPr>
            </a:p>
          </p:txBody>
        </p:sp>
        <p:sp>
          <p:nvSpPr>
            <p:cNvPr id="197" name="Freeform 41"/>
            <p:cNvSpPr>
              <a:spLocks/>
            </p:cNvSpPr>
            <p:nvPr/>
          </p:nvSpPr>
          <p:spPr bwMode="auto">
            <a:xfrm flipV="1">
              <a:off x="7331004" y="4355817"/>
              <a:ext cx="554885" cy="826856"/>
            </a:xfrm>
            <a:custGeom>
              <a:avLst/>
              <a:gdLst>
                <a:gd name="T0" fmla="*/ 0 w 943"/>
                <a:gd name="T1" fmla="*/ 8 h 1590"/>
                <a:gd name="T2" fmla="*/ 16 w 943"/>
                <a:gd name="T3" fmla="*/ 0 h 1590"/>
                <a:gd name="T4" fmla="*/ 472 w 943"/>
                <a:gd name="T5" fmla="*/ 726 h 1590"/>
                <a:gd name="T6" fmla="*/ 342 w 943"/>
                <a:gd name="T7" fmla="*/ 794 h 1590"/>
                <a:gd name="T8" fmla="*/ 0 w 943"/>
                <a:gd name="T9" fmla="*/ 8 h 1590"/>
                <a:gd name="T10" fmla="*/ 0 60000 65536"/>
                <a:gd name="T11" fmla="*/ 0 60000 65536"/>
                <a:gd name="T12" fmla="*/ 0 60000 65536"/>
                <a:gd name="T13" fmla="*/ 0 60000 65536"/>
                <a:gd name="T14" fmla="*/ 0 60000 65536"/>
                <a:gd name="connsiteX0" fmla="*/ 0 w 10937"/>
                <a:gd name="connsiteY0" fmla="*/ 107 h 10000"/>
                <a:gd name="connsiteX1" fmla="*/ 329 w 10937"/>
                <a:gd name="connsiteY1" fmla="*/ 0 h 10000"/>
                <a:gd name="connsiteX2" fmla="*/ 10937 w 10937"/>
                <a:gd name="connsiteY2" fmla="*/ 9972 h 10000"/>
                <a:gd name="connsiteX3" fmla="*/ 7243 w 10937"/>
                <a:gd name="connsiteY3" fmla="*/ 10000 h 10000"/>
                <a:gd name="connsiteX4" fmla="*/ 0 w 10937"/>
                <a:gd name="connsiteY4" fmla="*/ 107 h 10000"/>
                <a:gd name="connsiteX0" fmla="*/ 0 w 10781"/>
                <a:gd name="connsiteY0" fmla="*/ 107 h 10386"/>
                <a:gd name="connsiteX1" fmla="*/ 329 w 10781"/>
                <a:gd name="connsiteY1" fmla="*/ 0 h 10386"/>
                <a:gd name="connsiteX2" fmla="*/ 10781 w 10781"/>
                <a:gd name="connsiteY2" fmla="*/ 10386 h 10386"/>
                <a:gd name="connsiteX3" fmla="*/ 7243 w 10781"/>
                <a:gd name="connsiteY3" fmla="*/ 10000 h 10386"/>
                <a:gd name="connsiteX4" fmla="*/ 0 w 10781"/>
                <a:gd name="connsiteY4" fmla="*/ 107 h 10386"/>
                <a:gd name="connsiteX0" fmla="*/ 0 w 10781"/>
                <a:gd name="connsiteY0" fmla="*/ 107 h 10076"/>
                <a:gd name="connsiteX1" fmla="*/ 329 w 10781"/>
                <a:gd name="connsiteY1" fmla="*/ 0 h 10076"/>
                <a:gd name="connsiteX2" fmla="*/ 10781 w 10781"/>
                <a:gd name="connsiteY2" fmla="*/ 10076 h 10076"/>
                <a:gd name="connsiteX3" fmla="*/ 7243 w 10781"/>
                <a:gd name="connsiteY3" fmla="*/ 10000 h 10076"/>
                <a:gd name="connsiteX4" fmla="*/ 0 w 10781"/>
                <a:gd name="connsiteY4" fmla="*/ 107 h 1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1" h="10076">
                  <a:moveTo>
                    <a:pt x="0" y="107"/>
                  </a:moveTo>
                  <a:lnTo>
                    <a:pt x="329" y="0"/>
                  </a:lnTo>
                  <a:lnTo>
                    <a:pt x="10781" y="10076"/>
                  </a:lnTo>
                  <a:lnTo>
                    <a:pt x="7243" y="10000"/>
                  </a:lnTo>
                  <a:lnTo>
                    <a:pt x="0" y="107"/>
                  </a:lnTo>
                  <a:close/>
                </a:path>
              </a:pathLst>
            </a:custGeom>
            <a:solidFill>
              <a:srgbClr val="00BEF7"/>
            </a:solidFill>
            <a:ln w="14288">
              <a:solidFill>
                <a:srgbClr val="000000"/>
              </a:solidFill>
              <a:prstDash val="solid"/>
              <a:round/>
              <a:headEnd/>
              <a:tailEnd/>
            </a:ln>
          </p:spPr>
          <p:txBody>
            <a:bodyPr/>
            <a:lstStyle/>
            <a:p>
              <a:endParaRPr lang="de-DE"/>
            </a:p>
          </p:txBody>
        </p:sp>
        <p:sp>
          <p:nvSpPr>
            <p:cNvPr id="198" name="Freeform 77"/>
            <p:cNvSpPr>
              <a:spLocks/>
            </p:cNvSpPr>
            <p:nvPr/>
          </p:nvSpPr>
          <p:spPr bwMode="auto">
            <a:xfrm flipH="1">
              <a:off x="7222967" y="4361502"/>
              <a:ext cx="157790" cy="843172"/>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7" h="1168">
                  <a:moveTo>
                    <a:pt x="700" y="1168"/>
                  </a:moveTo>
                  <a:lnTo>
                    <a:pt x="875" y="1168"/>
                  </a:lnTo>
                  <a:lnTo>
                    <a:pt x="1577" y="0"/>
                  </a:lnTo>
                  <a:lnTo>
                    <a:pt x="0" y="0"/>
                  </a:lnTo>
                  <a:lnTo>
                    <a:pt x="700" y="1168"/>
                  </a:lnTo>
                  <a:close/>
                </a:path>
              </a:pathLst>
            </a:custGeom>
            <a:solidFill>
              <a:srgbClr val="00BEF7"/>
            </a:solidFill>
            <a:ln w="14288">
              <a:solidFill>
                <a:srgbClr val="000000"/>
              </a:solidFill>
              <a:prstDash val="solid"/>
              <a:round/>
              <a:headEnd/>
              <a:tailEnd/>
            </a:ln>
          </p:spPr>
          <p:txBody>
            <a:bodyPr/>
            <a:lstStyle/>
            <a:p>
              <a:endParaRPr lang="de-DE"/>
            </a:p>
          </p:txBody>
        </p:sp>
        <p:sp>
          <p:nvSpPr>
            <p:cNvPr id="199" name="Freeform 41"/>
            <p:cNvSpPr>
              <a:spLocks/>
            </p:cNvSpPr>
            <p:nvPr/>
          </p:nvSpPr>
          <p:spPr bwMode="auto">
            <a:xfrm flipH="1" flipV="1">
              <a:off x="6651973" y="4367401"/>
              <a:ext cx="637882" cy="826856"/>
            </a:xfrm>
            <a:custGeom>
              <a:avLst/>
              <a:gdLst>
                <a:gd name="T0" fmla="*/ 0 w 943"/>
                <a:gd name="T1" fmla="*/ 8 h 1590"/>
                <a:gd name="T2" fmla="*/ 16 w 943"/>
                <a:gd name="T3" fmla="*/ 0 h 1590"/>
                <a:gd name="T4" fmla="*/ 472 w 943"/>
                <a:gd name="T5" fmla="*/ 726 h 1590"/>
                <a:gd name="T6" fmla="*/ 342 w 943"/>
                <a:gd name="T7" fmla="*/ 794 h 1590"/>
                <a:gd name="T8" fmla="*/ 0 w 943"/>
                <a:gd name="T9" fmla="*/ 8 h 1590"/>
                <a:gd name="T10" fmla="*/ 0 60000 65536"/>
                <a:gd name="T11" fmla="*/ 0 60000 65536"/>
                <a:gd name="T12" fmla="*/ 0 60000 65536"/>
                <a:gd name="T13" fmla="*/ 0 60000 65536"/>
                <a:gd name="T14" fmla="*/ 0 60000 65536"/>
                <a:gd name="connsiteX0" fmla="*/ 0 w 10279"/>
                <a:gd name="connsiteY0" fmla="*/ 107 h 10076"/>
                <a:gd name="connsiteX1" fmla="*/ 329 w 10279"/>
                <a:gd name="connsiteY1" fmla="*/ 0 h 10076"/>
                <a:gd name="connsiteX2" fmla="*/ 10279 w 10279"/>
                <a:gd name="connsiteY2" fmla="*/ 10076 h 10076"/>
                <a:gd name="connsiteX3" fmla="*/ 7243 w 10279"/>
                <a:gd name="connsiteY3" fmla="*/ 10000 h 10076"/>
                <a:gd name="connsiteX4" fmla="*/ 0 w 10279"/>
                <a:gd name="connsiteY4" fmla="*/ 107 h 10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9" h="10076">
                  <a:moveTo>
                    <a:pt x="0" y="107"/>
                  </a:moveTo>
                  <a:lnTo>
                    <a:pt x="329" y="0"/>
                  </a:lnTo>
                  <a:lnTo>
                    <a:pt x="10279" y="10076"/>
                  </a:lnTo>
                  <a:lnTo>
                    <a:pt x="7243" y="10000"/>
                  </a:lnTo>
                  <a:lnTo>
                    <a:pt x="0" y="107"/>
                  </a:lnTo>
                  <a:close/>
                </a:path>
              </a:pathLst>
            </a:custGeom>
            <a:solidFill>
              <a:srgbClr val="00BEF7"/>
            </a:solidFill>
            <a:ln w="14288">
              <a:solidFill>
                <a:srgbClr val="000000"/>
              </a:solidFill>
              <a:prstDash val="solid"/>
              <a:round/>
              <a:headEnd/>
              <a:tailEnd/>
            </a:ln>
          </p:spPr>
          <p:txBody>
            <a:bodyPr/>
            <a:lstStyle/>
            <a:p>
              <a:endParaRPr lang="de-DE"/>
            </a:p>
          </p:txBody>
        </p:sp>
        <p:sp>
          <p:nvSpPr>
            <p:cNvPr id="200" name="Rectangle 76"/>
            <p:cNvSpPr>
              <a:spLocks noChangeArrowheads="1"/>
            </p:cNvSpPr>
            <p:nvPr/>
          </p:nvSpPr>
          <p:spPr bwMode="auto">
            <a:xfrm>
              <a:off x="4588934" y="5178465"/>
              <a:ext cx="212352" cy="206462"/>
            </a:xfrm>
            <a:prstGeom prst="rect">
              <a:avLst/>
            </a:prstGeom>
            <a:solidFill>
              <a:schemeClr val="bg1"/>
            </a:solidFill>
            <a:ln w="14288">
              <a:solidFill>
                <a:srgbClr val="000000"/>
              </a:solidFill>
              <a:miter lim="800000"/>
              <a:headEnd/>
              <a:tailEnd/>
            </a:ln>
          </p:spPr>
          <p:txBody>
            <a:bodyPr/>
            <a:lstStyle/>
            <a:p>
              <a:endParaRPr lang="de-DE"/>
            </a:p>
          </p:txBody>
        </p:sp>
        <p:sp>
          <p:nvSpPr>
            <p:cNvPr id="201" name="Rectangle 76"/>
            <p:cNvSpPr>
              <a:spLocks noChangeArrowheads="1"/>
            </p:cNvSpPr>
            <p:nvPr/>
          </p:nvSpPr>
          <p:spPr bwMode="auto">
            <a:xfrm>
              <a:off x="7187344" y="5157192"/>
              <a:ext cx="212352" cy="206462"/>
            </a:xfrm>
            <a:prstGeom prst="rect">
              <a:avLst/>
            </a:prstGeom>
            <a:solidFill>
              <a:schemeClr val="bg1"/>
            </a:solidFill>
            <a:ln w="14288">
              <a:solidFill>
                <a:srgbClr val="000000"/>
              </a:solidFill>
              <a:miter lim="800000"/>
              <a:headEnd/>
              <a:tailEnd/>
            </a:ln>
          </p:spPr>
          <p:txBody>
            <a:bodyPr/>
            <a:lstStyle/>
            <a:p>
              <a:endParaRPr lang="de-DE"/>
            </a:p>
          </p:txBody>
        </p:sp>
      </p:grpSp>
      <p:sp>
        <p:nvSpPr>
          <p:cNvPr id="238" name="Ellipse 237"/>
          <p:cNvSpPr/>
          <p:nvPr/>
        </p:nvSpPr>
        <p:spPr>
          <a:xfrm>
            <a:off x="3276600" y="2604878"/>
            <a:ext cx="2657109" cy="17323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9"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Scenarios</a:t>
            </a: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112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19</a:t>
            </a:fld>
            <a:endParaRPr lang="en-GB" altLang="en-US"/>
          </a:p>
        </p:txBody>
      </p:sp>
      <p:sp>
        <p:nvSpPr>
          <p:cNvPr id="7" name="Textfeld 6"/>
          <p:cNvSpPr txBox="1"/>
          <p:nvPr/>
        </p:nvSpPr>
        <p:spPr>
          <a:xfrm>
            <a:off x="4499992" y="4267200"/>
            <a:ext cx="4572508" cy="2169825"/>
          </a:xfrm>
          <a:prstGeom prst="rect">
            <a:avLst/>
          </a:prstGeom>
          <a:noFill/>
        </p:spPr>
        <p:txBody>
          <a:bodyPr wrap="square">
            <a:spAutoFit/>
          </a:bodyPr>
          <a:lstStyle/>
          <a:p>
            <a:pPr marL="287338" lvl="1" indent="-287338" eaLnBrk="0" hangingPunct="0">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Non-line-of-sight (NLOS)</a:t>
            </a:r>
          </a:p>
          <a:p>
            <a:pPr marL="744538" lvl="2" indent="-287338" eaLnBrk="0" hangingPunct="0">
              <a:spcBef>
                <a:spcPts val="600"/>
              </a:spcBef>
              <a:buClr>
                <a:srgbClr val="00B3DF"/>
              </a:buClr>
              <a:buSzPct val="80000"/>
              <a:buFont typeface="Wingdings" pitchFamily="2" charset="2"/>
              <a:buChar char=""/>
              <a:defRPr/>
            </a:pPr>
            <a:r>
              <a:rPr lang="en-US" sz="1800" dirty="0" smtClean="0">
                <a:solidFill>
                  <a:srgbClr val="262626"/>
                </a:solidFill>
                <a:ea typeface="Tahoma"/>
                <a:cs typeface="Arial" charset="0"/>
              </a:rPr>
              <a:t>Diffuse reflections </a:t>
            </a:r>
            <a:r>
              <a:rPr lang="en-US" sz="1800" dirty="0" smtClean="0">
                <a:solidFill>
                  <a:srgbClr val="262626"/>
                </a:solidFill>
                <a:ea typeface="Tahoma"/>
                <a:cs typeface="Arial" charset="0"/>
                <a:sym typeface="Wingdings" pitchFamily="2" charset="2"/>
              </a:rPr>
              <a:t> less power</a:t>
            </a:r>
            <a:endParaRPr lang="en-US" sz="1800" dirty="0" smtClean="0">
              <a:solidFill>
                <a:srgbClr val="262626"/>
              </a:solidFill>
              <a:ea typeface="Tahoma"/>
              <a:cs typeface="Arial" charset="0"/>
            </a:endParaRPr>
          </a:p>
          <a:p>
            <a:pPr marL="744538" lvl="2" indent="-287338" eaLnBrk="0" hangingPunct="0">
              <a:spcBef>
                <a:spcPts val="600"/>
              </a:spcBef>
              <a:buClr>
                <a:srgbClr val="00B3DF"/>
              </a:buClr>
              <a:buSzPct val="80000"/>
              <a:buFont typeface="Wingdings" pitchFamily="2" charset="2"/>
              <a:buChar char=""/>
              <a:defRPr/>
            </a:pPr>
            <a:r>
              <a:rPr lang="en-US" sz="1800" dirty="0" smtClean="0">
                <a:solidFill>
                  <a:srgbClr val="262626"/>
                </a:solidFill>
                <a:ea typeface="Tahoma"/>
                <a:cs typeface="Arial" charset="0"/>
              </a:rPr>
              <a:t>wide field-of-view</a:t>
            </a:r>
          </a:p>
          <a:p>
            <a:pPr marL="457200" lvl="2" eaLnBrk="0" hangingPunct="0">
              <a:spcBef>
                <a:spcPts val="600"/>
              </a:spcBef>
              <a:buClr>
                <a:srgbClr val="00B3DF"/>
              </a:buClr>
              <a:buSzPct val="80000"/>
              <a:defRPr/>
            </a:pPr>
            <a:r>
              <a:rPr lang="en-US" sz="1800" dirty="0">
                <a:solidFill>
                  <a:srgbClr val="262626"/>
                </a:solidFill>
                <a:ea typeface="Tahoma"/>
                <a:cs typeface="Arial" charset="0"/>
                <a:sym typeface="Wingdings" pitchFamily="2" charset="2"/>
              </a:rPr>
              <a:t> </a:t>
            </a:r>
            <a:r>
              <a:rPr lang="en-US" sz="1800" dirty="0" smtClean="0">
                <a:solidFill>
                  <a:srgbClr val="262626"/>
                </a:solidFill>
                <a:ea typeface="Tahoma"/>
                <a:cs typeface="Arial" charset="0"/>
                <a:sym typeface="Wingdings" pitchFamily="2" charset="2"/>
              </a:rPr>
              <a:t>    </a:t>
            </a:r>
            <a:r>
              <a:rPr lang="en-US" sz="1800" dirty="0" smtClean="0">
                <a:solidFill>
                  <a:srgbClr val="262626"/>
                </a:solidFill>
                <a:ea typeface="Tahoma"/>
                <a:cs typeface="Arial" charset="0"/>
              </a:rPr>
              <a:t>blocking is less relevant</a:t>
            </a:r>
          </a:p>
          <a:p>
            <a:pPr marL="457200" lvl="2" eaLnBrk="0" hangingPunct="0">
              <a:spcBef>
                <a:spcPts val="600"/>
              </a:spcBef>
              <a:buClr>
                <a:srgbClr val="00B3DF"/>
              </a:buClr>
              <a:buSzPct val="80000"/>
              <a:defRPr/>
            </a:pPr>
            <a:r>
              <a:rPr lang="en-US" sz="1800" dirty="0" smtClean="0">
                <a:solidFill>
                  <a:srgbClr val="262626"/>
                </a:solidFill>
                <a:ea typeface="Tahoma"/>
                <a:cs typeface="Arial" charset="0"/>
              </a:rPr>
              <a:t>    </a:t>
            </a:r>
            <a:r>
              <a:rPr lang="en-US" sz="1800" dirty="0" smtClean="0">
                <a:solidFill>
                  <a:srgbClr val="262626"/>
                </a:solidFill>
                <a:ea typeface="Tahoma"/>
                <a:cs typeface="Arial" charset="0"/>
                <a:sym typeface="Wingdings" pitchFamily="2" charset="2"/>
              </a:rPr>
              <a:t> </a:t>
            </a:r>
            <a:r>
              <a:rPr lang="en-US" sz="1800" dirty="0" smtClean="0">
                <a:solidFill>
                  <a:srgbClr val="262626"/>
                </a:solidFill>
                <a:ea typeface="Tahoma"/>
                <a:cs typeface="Arial" charset="0"/>
              </a:rPr>
              <a:t>inherent mobility support</a:t>
            </a:r>
          </a:p>
          <a:p>
            <a:pPr marL="744538" lvl="2" indent="-287338" eaLnBrk="0" hangingPunct="0">
              <a:spcBef>
                <a:spcPts val="600"/>
              </a:spcBef>
              <a:buClr>
                <a:srgbClr val="00B3DF"/>
              </a:buClr>
              <a:buSzPct val="80000"/>
              <a:buFont typeface="Wingdings" pitchFamily="2" charset="2"/>
              <a:buChar char=""/>
              <a:defRPr/>
            </a:pPr>
            <a:r>
              <a:rPr lang="en-US" sz="1800" dirty="0">
                <a:solidFill>
                  <a:srgbClr val="262626"/>
                </a:solidFill>
                <a:ea typeface="Tahoma"/>
                <a:cs typeface="Arial" charset="0"/>
              </a:rPr>
              <a:t>m</a:t>
            </a:r>
            <a:r>
              <a:rPr lang="en-US" sz="1800" dirty="0" smtClean="0">
                <a:solidFill>
                  <a:srgbClr val="262626"/>
                </a:solidFill>
                <a:ea typeface="Tahoma"/>
                <a:cs typeface="Arial" charset="0"/>
              </a:rPr>
              <a:t>ultipath </a:t>
            </a:r>
            <a:r>
              <a:rPr lang="en-US" sz="1800" dirty="0" smtClean="0">
                <a:solidFill>
                  <a:srgbClr val="262626"/>
                </a:solidFill>
                <a:ea typeface="Tahoma"/>
                <a:cs typeface="Arial" charset="0"/>
                <a:sym typeface="Wingdings" pitchFamily="2" charset="2"/>
              </a:rPr>
              <a:t> reduced </a:t>
            </a:r>
            <a:r>
              <a:rPr lang="en-US" sz="1800" dirty="0" smtClean="0">
                <a:solidFill>
                  <a:srgbClr val="262626"/>
                </a:solidFill>
                <a:ea typeface="Tahoma"/>
                <a:cs typeface="Arial" charset="0"/>
              </a:rPr>
              <a:t>bandwidth</a:t>
            </a:r>
            <a:r>
              <a:rPr lang="en-US" dirty="0" smtClean="0">
                <a:solidFill>
                  <a:srgbClr val="262626"/>
                </a:solidFill>
                <a:ea typeface="Tahoma"/>
                <a:cs typeface="Arial" charset="0"/>
              </a:rPr>
              <a:t> </a:t>
            </a:r>
            <a:endParaRPr lang="en-US" sz="2000" dirty="0">
              <a:solidFill>
                <a:srgbClr val="262626"/>
              </a:solidFill>
              <a:ea typeface="Tahoma"/>
              <a:cs typeface="Arial" charset="0"/>
            </a:endParaRPr>
          </a:p>
        </p:txBody>
      </p:sp>
      <p:sp>
        <p:nvSpPr>
          <p:cNvPr id="8" name="Textfeld 7"/>
          <p:cNvSpPr txBox="1"/>
          <p:nvPr/>
        </p:nvSpPr>
        <p:spPr>
          <a:xfrm>
            <a:off x="503548" y="4283747"/>
            <a:ext cx="4284476" cy="2308324"/>
          </a:xfrm>
          <a:prstGeom prst="rect">
            <a:avLst/>
          </a:prstGeom>
          <a:noFill/>
        </p:spPr>
        <p:txBody>
          <a:bodyPr wrap="square">
            <a:spAutoFit/>
          </a:bodyPr>
          <a:lstStyle/>
          <a:p>
            <a:pPr marL="287338" lvl="1" indent="-287338" eaLnBrk="0" hangingPunct="0">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Line-of-sight (LOS)</a:t>
            </a:r>
          </a:p>
          <a:p>
            <a:pPr marL="744538" lvl="2" indent="-287338" eaLnBrk="0" hangingPunct="0">
              <a:spcBef>
                <a:spcPts val="600"/>
              </a:spcBef>
              <a:buClr>
                <a:srgbClr val="00B3DF"/>
              </a:buClr>
              <a:buSzPct val="80000"/>
              <a:buFont typeface="Wingdings" pitchFamily="2" charset="2"/>
              <a:buChar char=""/>
              <a:defRPr/>
            </a:pPr>
            <a:r>
              <a:rPr lang="en-US" sz="1800" dirty="0" smtClean="0">
                <a:solidFill>
                  <a:srgbClr val="262626"/>
                </a:solidFill>
                <a:ea typeface="Tahoma"/>
                <a:cs typeface="Arial" charset="0"/>
              </a:rPr>
              <a:t>direct path </a:t>
            </a:r>
            <a:r>
              <a:rPr lang="en-US" sz="1800" dirty="0" smtClean="0">
                <a:solidFill>
                  <a:srgbClr val="262626"/>
                </a:solidFill>
                <a:ea typeface="Tahoma"/>
                <a:cs typeface="Arial" charset="0"/>
                <a:sym typeface="Wingdings" pitchFamily="2" charset="2"/>
              </a:rPr>
              <a:t></a:t>
            </a:r>
            <a:r>
              <a:rPr lang="en-US" sz="1800" dirty="0" smtClean="0">
                <a:solidFill>
                  <a:srgbClr val="262626"/>
                </a:solidFill>
                <a:ea typeface="Tahoma"/>
                <a:cs typeface="Arial" charset="0"/>
              </a:rPr>
              <a:t> high power</a:t>
            </a:r>
          </a:p>
          <a:p>
            <a:pPr marL="744538" lvl="2" indent="-287338" eaLnBrk="0" hangingPunct="0">
              <a:spcBef>
                <a:spcPts val="600"/>
              </a:spcBef>
              <a:buClr>
                <a:srgbClr val="00B3DF"/>
              </a:buClr>
              <a:buSzPct val="80000"/>
              <a:buFont typeface="Wingdings" pitchFamily="2" charset="2"/>
              <a:buChar char=""/>
              <a:defRPr/>
            </a:pPr>
            <a:r>
              <a:rPr lang="en-US" sz="1800" dirty="0" smtClean="0">
                <a:solidFill>
                  <a:srgbClr val="262626"/>
                </a:solidFill>
                <a:ea typeface="Tahoma"/>
                <a:cs typeface="Arial" charset="0"/>
              </a:rPr>
              <a:t>narrow field-of-view</a:t>
            </a:r>
            <a:br>
              <a:rPr lang="en-US" sz="1800" dirty="0" smtClean="0">
                <a:solidFill>
                  <a:srgbClr val="262626"/>
                </a:solidFill>
                <a:ea typeface="Tahoma"/>
                <a:cs typeface="Arial" charset="0"/>
              </a:rPr>
            </a:br>
            <a:r>
              <a:rPr lang="en-US" sz="1800" dirty="0" smtClean="0">
                <a:solidFill>
                  <a:srgbClr val="262626"/>
                </a:solidFill>
                <a:ea typeface="Tahoma"/>
                <a:cs typeface="Arial" charset="0"/>
                <a:sym typeface="Wingdings" pitchFamily="2" charset="2"/>
              </a:rPr>
              <a:t> </a:t>
            </a:r>
            <a:r>
              <a:rPr lang="en-US" sz="1800" dirty="0" smtClean="0">
                <a:solidFill>
                  <a:srgbClr val="262626"/>
                </a:solidFill>
                <a:ea typeface="Tahoma"/>
                <a:cs typeface="Arial" charset="0"/>
              </a:rPr>
              <a:t>blocking is critical </a:t>
            </a:r>
            <a:br>
              <a:rPr lang="en-US" sz="1800" dirty="0" smtClean="0">
                <a:solidFill>
                  <a:srgbClr val="262626"/>
                </a:solidFill>
                <a:ea typeface="Tahoma"/>
                <a:cs typeface="Arial" charset="0"/>
              </a:rPr>
            </a:br>
            <a:r>
              <a:rPr lang="en-US" sz="1800" dirty="0" smtClean="0">
                <a:solidFill>
                  <a:srgbClr val="262626"/>
                </a:solidFill>
                <a:ea typeface="Tahoma"/>
                <a:cs typeface="Arial" charset="0"/>
                <a:sym typeface="Wingdings" pitchFamily="2" charset="2"/>
              </a:rPr>
              <a:t> </a:t>
            </a:r>
            <a:r>
              <a:rPr lang="en-US" sz="1800" dirty="0" smtClean="0">
                <a:solidFill>
                  <a:srgbClr val="262626"/>
                </a:solidFill>
                <a:ea typeface="Tahoma"/>
                <a:cs typeface="Arial" charset="0"/>
              </a:rPr>
              <a:t>mobility needs tracking</a:t>
            </a:r>
          </a:p>
          <a:p>
            <a:pPr marL="744538" lvl="2" indent="-287338" eaLnBrk="0" hangingPunct="0">
              <a:spcBef>
                <a:spcPts val="600"/>
              </a:spcBef>
              <a:buClr>
                <a:srgbClr val="00B3DF"/>
              </a:buClr>
              <a:buSzPct val="80000"/>
              <a:buFont typeface="Wingdings" pitchFamily="2" charset="2"/>
              <a:buChar char=""/>
              <a:defRPr/>
            </a:pPr>
            <a:r>
              <a:rPr lang="en-US" sz="1800" dirty="0">
                <a:solidFill>
                  <a:srgbClr val="262626"/>
                </a:solidFill>
                <a:ea typeface="Tahoma"/>
                <a:cs typeface="Arial" charset="0"/>
              </a:rPr>
              <a:t>n</a:t>
            </a:r>
            <a:r>
              <a:rPr lang="en-US" sz="1800" dirty="0" smtClean="0">
                <a:solidFill>
                  <a:srgbClr val="262626"/>
                </a:solidFill>
                <a:ea typeface="Tahoma"/>
                <a:cs typeface="Arial" charset="0"/>
              </a:rPr>
              <a:t>o multipath </a:t>
            </a:r>
            <a:r>
              <a:rPr lang="en-US" sz="1800" dirty="0" smtClean="0">
                <a:solidFill>
                  <a:srgbClr val="262626"/>
                </a:solidFill>
                <a:ea typeface="Tahoma"/>
                <a:cs typeface="Arial" charset="0"/>
                <a:sym typeface="Wingdings" pitchFamily="2" charset="2"/>
              </a:rPr>
              <a:t> huge</a:t>
            </a:r>
            <a:r>
              <a:rPr lang="en-US" sz="1800" dirty="0" smtClean="0">
                <a:solidFill>
                  <a:srgbClr val="262626"/>
                </a:solidFill>
                <a:ea typeface="Tahoma"/>
                <a:cs typeface="Arial" charset="0"/>
              </a:rPr>
              <a:t> </a:t>
            </a:r>
            <a:r>
              <a:rPr lang="en-US" sz="1800" dirty="0">
                <a:solidFill>
                  <a:srgbClr val="262626"/>
                </a:solidFill>
                <a:ea typeface="Tahoma"/>
                <a:cs typeface="Arial" charset="0"/>
              </a:rPr>
              <a:t>bandwidth</a:t>
            </a:r>
            <a:endParaRPr lang="en-US" sz="1400" dirty="0">
              <a:solidFill>
                <a:srgbClr val="262626"/>
              </a:solidFill>
              <a:ea typeface="Tahoma"/>
              <a:cs typeface="Arial" charset="0"/>
            </a:endParaRPr>
          </a:p>
          <a:p>
            <a:pPr marL="744538" lvl="2" indent="-287338" eaLnBrk="0" hangingPunct="0">
              <a:spcBef>
                <a:spcPts val="600"/>
              </a:spcBef>
              <a:buClr>
                <a:srgbClr val="00B3DF"/>
              </a:buClr>
              <a:buSzPct val="80000"/>
              <a:buFont typeface="Wingdings" pitchFamily="2" charset="2"/>
              <a:buChar char=""/>
              <a:defRPr/>
            </a:pPr>
            <a:endParaRPr lang="en-US" sz="1400" dirty="0">
              <a:solidFill>
                <a:srgbClr val="262626"/>
              </a:solidFill>
              <a:ea typeface="Tahoma"/>
              <a:cs typeface="Arial" charset="0"/>
            </a:endParaRPr>
          </a:p>
        </p:txBody>
      </p:sp>
      <p:pic>
        <p:nvPicPr>
          <p:cNvPr id="9" name="Picture 10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63327"/>
            <a:ext cx="3888432" cy="2651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786229"/>
            <a:ext cx="4203144" cy="232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Channel Properties</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1552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a:t>
            </a:fld>
            <a:endParaRPr lang="en-GB" altLang="en-US"/>
          </a:p>
        </p:txBody>
      </p:sp>
      <p:sp>
        <p:nvSpPr>
          <p:cNvPr id="15" name="Rectangle 1"/>
          <p:cNvSpPr/>
          <p:nvPr/>
        </p:nvSpPr>
        <p:spPr>
          <a:xfrm>
            <a:off x="467848" y="1457265"/>
            <a:ext cx="6359525" cy="5324535"/>
          </a:xfrm>
          <a:prstGeom prst="rect">
            <a:avLst/>
          </a:prstGeom>
        </p:spPr>
        <p:txBody>
          <a:bodyPr>
            <a:spAutoFit/>
          </a:bodyPr>
          <a:lstStyle/>
          <a:p>
            <a:pPr>
              <a:defRPr/>
            </a:pPr>
            <a:endParaRPr lang="en-CA" sz="2000" dirty="0">
              <a:solidFill>
                <a:schemeClr val="tx2"/>
              </a:solidFill>
              <a:latin typeface="+mj-lt"/>
            </a:endParaRPr>
          </a:p>
          <a:p>
            <a:pPr marL="342900" indent="-342900">
              <a:buClr>
                <a:srgbClr val="0070C0"/>
              </a:buClr>
              <a:buSzPct val="150000"/>
              <a:buFont typeface="Courier New" pitchFamily="49" charset="0"/>
              <a:buChar char="o"/>
              <a:defRPr/>
            </a:pPr>
            <a:r>
              <a:rPr lang="en-US" sz="2000" dirty="0">
                <a:solidFill>
                  <a:schemeClr val="tx2"/>
                </a:solidFill>
                <a:latin typeface="+mj-lt"/>
              </a:rPr>
              <a:t> </a:t>
            </a:r>
            <a:r>
              <a:rPr lang="en-US" sz="2000" dirty="0" smtClean="0">
                <a:solidFill>
                  <a:schemeClr val="tx2"/>
                </a:solidFill>
                <a:latin typeface="+mj-lt"/>
              </a:rPr>
              <a:t>Introduction</a:t>
            </a:r>
          </a:p>
          <a:p>
            <a:pPr marL="342900" lvl="1" indent="-342900">
              <a:buClr>
                <a:srgbClr val="0070C0"/>
              </a:buClr>
              <a:buSzPct val="150000"/>
              <a:buFont typeface="Courier New" pitchFamily="49" charset="0"/>
              <a:buChar char="o"/>
              <a:defRPr/>
            </a:pPr>
            <a:endParaRPr lang="en-US" sz="2000" dirty="0">
              <a:solidFill>
                <a:schemeClr val="tx2"/>
              </a:solidFill>
              <a:latin typeface="+mj-lt"/>
            </a:endParaRPr>
          </a:p>
          <a:p>
            <a:pPr marL="342900" lvl="1" indent="-342900">
              <a:buClr>
                <a:srgbClr val="0070C0"/>
              </a:buClr>
              <a:buSzPct val="150000"/>
              <a:buFont typeface="Courier New" pitchFamily="49" charset="0"/>
              <a:buChar char="o"/>
              <a:defRPr/>
            </a:pPr>
            <a:r>
              <a:rPr lang="en-US" sz="2000" dirty="0" smtClean="0">
                <a:solidFill>
                  <a:schemeClr val="tx2"/>
                </a:solidFill>
                <a:latin typeface="+mj-lt"/>
              </a:rPr>
              <a:t> History and Advantages</a:t>
            </a:r>
          </a:p>
          <a:p>
            <a:pPr marL="342900" lvl="1" indent="-342900">
              <a:buClr>
                <a:srgbClr val="0070C0"/>
              </a:buClr>
              <a:buSzPct val="150000"/>
              <a:buFont typeface="Courier New" pitchFamily="49" charset="0"/>
              <a:buChar char="o"/>
              <a:defRPr/>
            </a:pPr>
            <a:endParaRPr lang="en-US" sz="2000" dirty="0">
              <a:solidFill>
                <a:schemeClr val="tx2"/>
              </a:solidFill>
              <a:latin typeface="+mj-lt"/>
            </a:endParaRPr>
          </a:p>
          <a:p>
            <a:pPr marL="342900" lvl="1" indent="-342900">
              <a:buClr>
                <a:srgbClr val="0070C0"/>
              </a:buClr>
              <a:buSzPct val="150000"/>
              <a:buFont typeface="Courier New" pitchFamily="49" charset="0"/>
              <a:buChar char="o"/>
              <a:defRPr/>
            </a:pPr>
            <a:r>
              <a:rPr lang="en-US" sz="2000" dirty="0" smtClean="0">
                <a:solidFill>
                  <a:schemeClr val="tx2"/>
                </a:solidFill>
                <a:latin typeface="+mj-lt"/>
              </a:rPr>
              <a:t> Use Cases and Main Requirements</a:t>
            </a:r>
          </a:p>
          <a:p>
            <a:pPr marL="342900" indent="-342900">
              <a:buClr>
                <a:srgbClr val="0070C0"/>
              </a:buClr>
              <a:buSzPct val="150000"/>
              <a:buFont typeface="Courier New" pitchFamily="49" charset="0"/>
              <a:buChar char="o"/>
              <a:defRPr/>
            </a:pPr>
            <a:endParaRPr lang="en-US" sz="2000" dirty="0" smtClean="0">
              <a:solidFill>
                <a:schemeClr val="tx2"/>
              </a:solidFill>
              <a:latin typeface="+mj-lt"/>
              <a:cs typeface="Arial" charset="0"/>
            </a:endParaRPr>
          </a:p>
          <a:p>
            <a:pPr marL="342900" indent="-342900">
              <a:buClr>
                <a:srgbClr val="0070C0"/>
              </a:buClr>
              <a:buSzPct val="150000"/>
              <a:buFont typeface="Courier New" pitchFamily="49" charset="0"/>
              <a:buChar char="o"/>
              <a:defRPr/>
            </a:pPr>
            <a:r>
              <a:rPr lang="en-US" sz="2000" dirty="0" smtClean="0">
                <a:solidFill>
                  <a:schemeClr val="tx2"/>
                </a:solidFill>
                <a:latin typeface="+mj-lt"/>
                <a:cs typeface="Arial" charset="0"/>
              </a:rPr>
              <a:t> Research Results and Key </a:t>
            </a:r>
            <a:r>
              <a:rPr lang="en-US" sz="2000" dirty="0">
                <a:solidFill>
                  <a:schemeClr val="tx2"/>
                </a:solidFill>
                <a:latin typeface="+mj-lt"/>
                <a:cs typeface="Arial" charset="0"/>
              </a:rPr>
              <a:t>T</a:t>
            </a:r>
            <a:r>
              <a:rPr lang="en-US" sz="2000" dirty="0" smtClean="0">
                <a:solidFill>
                  <a:schemeClr val="tx2"/>
                </a:solidFill>
                <a:latin typeface="+mj-lt"/>
                <a:cs typeface="Arial" charset="0"/>
              </a:rPr>
              <a:t>echnical </a:t>
            </a:r>
            <a:r>
              <a:rPr lang="en-US" sz="2000" dirty="0">
                <a:solidFill>
                  <a:schemeClr val="tx2"/>
                </a:solidFill>
                <a:latin typeface="+mj-lt"/>
                <a:cs typeface="Arial" charset="0"/>
              </a:rPr>
              <a:t>F</a:t>
            </a:r>
            <a:r>
              <a:rPr lang="en-US" sz="2000" dirty="0" smtClean="0">
                <a:solidFill>
                  <a:schemeClr val="tx2"/>
                </a:solidFill>
                <a:latin typeface="+mj-lt"/>
                <a:cs typeface="Arial" charset="0"/>
              </a:rPr>
              <a:t>eatures</a:t>
            </a:r>
            <a:endParaRPr lang="en-US" sz="2000" dirty="0">
              <a:solidFill>
                <a:schemeClr val="tx2"/>
              </a:solidFill>
              <a:latin typeface="+mj-lt"/>
              <a:cs typeface="Arial" charset="0"/>
            </a:endParaRPr>
          </a:p>
          <a:p>
            <a:pPr>
              <a:buClr>
                <a:srgbClr val="0070C0"/>
              </a:buClr>
              <a:buSzPct val="150000"/>
              <a:defRPr/>
            </a:pPr>
            <a:endParaRPr lang="en-US" sz="2000" dirty="0">
              <a:solidFill>
                <a:schemeClr val="tx2"/>
              </a:solidFill>
              <a:latin typeface="+mj-lt"/>
              <a:cs typeface="Arial" charset="0"/>
            </a:endParaRPr>
          </a:p>
          <a:p>
            <a:pPr marL="342900" indent="-342900">
              <a:buClr>
                <a:srgbClr val="0070C0"/>
              </a:buClr>
              <a:buSzPct val="150000"/>
              <a:buFont typeface="Courier New" pitchFamily="49" charset="0"/>
              <a:buChar char="o"/>
              <a:defRPr/>
            </a:pPr>
            <a:r>
              <a:rPr lang="en-US" sz="2000" dirty="0">
                <a:solidFill>
                  <a:schemeClr val="tx2"/>
                </a:solidFill>
                <a:latin typeface="+mj-lt"/>
                <a:cs typeface="Arial" charset="0"/>
              </a:rPr>
              <a:t> </a:t>
            </a:r>
            <a:r>
              <a:rPr lang="en-US" sz="2000" dirty="0" smtClean="0">
                <a:solidFill>
                  <a:schemeClr val="tx2"/>
                </a:solidFill>
                <a:latin typeface="+mj-lt"/>
                <a:cs typeface="Arial" charset="0"/>
              </a:rPr>
              <a:t>Demonstrations</a:t>
            </a:r>
            <a:endParaRPr lang="en-US" sz="2000" dirty="0">
              <a:solidFill>
                <a:schemeClr val="tx2"/>
              </a:solidFill>
              <a:latin typeface="+mj-lt"/>
              <a:cs typeface="Arial" charset="0"/>
            </a:endParaRPr>
          </a:p>
          <a:p>
            <a:pPr>
              <a:buClr>
                <a:srgbClr val="0070C0"/>
              </a:buClr>
              <a:buSzPct val="150000"/>
              <a:defRPr/>
            </a:pPr>
            <a:endParaRPr lang="en-US" sz="2000" dirty="0">
              <a:solidFill>
                <a:schemeClr val="tx2"/>
              </a:solidFill>
              <a:latin typeface="+mj-lt"/>
              <a:cs typeface="Arial" charset="0"/>
            </a:endParaRPr>
          </a:p>
          <a:p>
            <a:pPr marL="342900" indent="-342900">
              <a:buClr>
                <a:srgbClr val="0070C0"/>
              </a:buClr>
              <a:buSzPct val="150000"/>
              <a:buFont typeface="Courier New" pitchFamily="49" charset="0"/>
              <a:buChar char="o"/>
              <a:defRPr/>
            </a:pPr>
            <a:r>
              <a:rPr lang="en-US" sz="2000" dirty="0" smtClean="0">
                <a:solidFill>
                  <a:schemeClr val="tx2"/>
                </a:solidFill>
                <a:latin typeface="+mj-lt"/>
                <a:cs typeface="Arial" charset="0"/>
              </a:rPr>
              <a:t> Introduction of COST 1101 Action OPTICWISE </a:t>
            </a:r>
          </a:p>
          <a:p>
            <a:pPr marL="342900" indent="-342900">
              <a:buClr>
                <a:srgbClr val="0070C0"/>
              </a:buClr>
              <a:buSzPct val="150000"/>
              <a:buFont typeface="Courier New" pitchFamily="49" charset="0"/>
              <a:buChar char="o"/>
              <a:defRPr/>
            </a:pPr>
            <a:endParaRPr lang="en-US" sz="2000" dirty="0" smtClean="0">
              <a:solidFill>
                <a:schemeClr val="tx2"/>
              </a:solidFill>
              <a:latin typeface="+mj-lt"/>
              <a:cs typeface="Arial" charset="0"/>
            </a:endParaRPr>
          </a:p>
          <a:p>
            <a:pPr marL="342900" indent="-342900">
              <a:buClr>
                <a:srgbClr val="0070C0"/>
              </a:buClr>
              <a:buSzPct val="150000"/>
              <a:buFont typeface="Courier New" pitchFamily="49" charset="0"/>
              <a:buChar char="o"/>
              <a:defRPr/>
            </a:pPr>
            <a:r>
              <a:rPr lang="en-US" sz="2000" dirty="0">
                <a:solidFill>
                  <a:schemeClr val="tx2"/>
                </a:solidFill>
                <a:latin typeface="+mj-lt"/>
                <a:cs typeface="Arial" charset="0"/>
              </a:rPr>
              <a:t> </a:t>
            </a:r>
            <a:r>
              <a:rPr lang="en-US" sz="2000" dirty="0" smtClean="0">
                <a:solidFill>
                  <a:schemeClr val="tx2"/>
                </a:solidFill>
                <a:latin typeface="+mj-lt"/>
                <a:cs typeface="Arial" charset="0"/>
              </a:rPr>
              <a:t>Summary</a:t>
            </a:r>
            <a:endParaRPr lang="en-US" sz="2000" dirty="0">
              <a:solidFill>
                <a:schemeClr val="tx2"/>
              </a:solidFill>
              <a:latin typeface="+mj-lt"/>
              <a:cs typeface="Arial" charset="0"/>
            </a:endParaRPr>
          </a:p>
          <a:p>
            <a:pPr>
              <a:buClr>
                <a:srgbClr val="0070C0"/>
              </a:buClr>
              <a:buSzPct val="150000"/>
              <a:defRPr/>
            </a:pPr>
            <a:endParaRPr lang="en-US" sz="2000" dirty="0">
              <a:solidFill>
                <a:schemeClr val="tx2"/>
              </a:solidFill>
              <a:latin typeface="+mj-lt"/>
              <a:cs typeface="Arial" charset="0"/>
            </a:endParaRPr>
          </a:p>
          <a:p>
            <a:pPr>
              <a:buClr>
                <a:srgbClr val="0070C0"/>
              </a:buClr>
              <a:buSzPct val="150000"/>
              <a:defRPr/>
            </a:pPr>
            <a:endParaRPr lang="en-CA" sz="2000" dirty="0">
              <a:solidFill>
                <a:schemeClr val="tx2"/>
              </a:solidFill>
              <a:latin typeface="+mj-lt"/>
            </a:endParaRPr>
          </a:p>
          <a:p>
            <a:pPr algn="ctr">
              <a:defRPr/>
            </a:pPr>
            <a:endParaRPr lang="en-CA" sz="2000" dirty="0">
              <a:latin typeface="+mj-lt"/>
            </a:endParaRPr>
          </a:p>
        </p:txBody>
      </p:sp>
      <p:sp>
        <p:nvSpPr>
          <p:cNvPr id="16" name="Rectangle 2"/>
          <p:cNvSpPr txBox="1">
            <a:spLocks noChangeArrowheads="1"/>
          </p:cNvSpPr>
          <p:nvPr/>
        </p:nvSpPr>
        <p:spPr>
          <a:xfrm>
            <a:off x="679450" y="6096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Outline</a:t>
            </a:r>
            <a:endParaRPr lang="en-CA" b="1" dirty="0" smtClean="0">
              <a:solidFill>
                <a:srgbClr val="0070C0"/>
              </a:solidFill>
              <a:effectLst>
                <a:outerShdw blurRad="38100" dist="38100" dir="2700000" algn="tl">
                  <a:srgbClr val="000000">
                    <a:alpha val="43137"/>
                  </a:srgbClr>
                </a:outerShdw>
              </a:effectLst>
            </a:endParaRPr>
          </a:p>
          <a:p>
            <a:pPr algn="ctr" eaLnBrk="1" hangingPunct="1">
              <a:defRPr/>
            </a:pPr>
            <a:endParaRPr lang="en-CA" b="1" dirty="0" smtClean="0">
              <a:solidFill>
                <a:srgbClr val="80B4CE"/>
              </a:solidFill>
            </a:endParaRPr>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20</a:t>
            </a:fld>
            <a:endParaRPr lang="en-GB" alt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4" y="3045672"/>
            <a:ext cx="3990997" cy="337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ieren 8"/>
          <p:cNvGrpSpPr/>
          <p:nvPr/>
        </p:nvGrpSpPr>
        <p:grpSpPr>
          <a:xfrm>
            <a:off x="1254138" y="1371600"/>
            <a:ext cx="2417762" cy="1638068"/>
            <a:chOff x="5596215" y="1551607"/>
            <a:chExt cx="2417762" cy="1638068"/>
          </a:xfrm>
        </p:grpSpPr>
        <p:sp>
          <p:nvSpPr>
            <p:cNvPr id="10" name="Freeform 77"/>
            <p:cNvSpPr>
              <a:spLocks/>
            </p:cNvSpPr>
            <p:nvPr/>
          </p:nvSpPr>
          <p:spPr bwMode="auto">
            <a:xfrm flipH="1">
              <a:off x="5604890" y="1556792"/>
              <a:ext cx="1343374" cy="1632883"/>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 name="connsiteX0" fmla="*/ 4439 w 10000"/>
                <a:gd name="connsiteY0" fmla="*/ 10000 h 10000"/>
                <a:gd name="connsiteX1" fmla="*/ 9958 w 10000"/>
                <a:gd name="connsiteY1" fmla="*/ 10000 h 10000"/>
                <a:gd name="connsiteX2" fmla="*/ 10000 w 10000"/>
                <a:gd name="connsiteY2" fmla="*/ 0 h 10000"/>
                <a:gd name="connsiteX3" fmla="*/ 0 w 10000"/>
                <a:gd name="connsiteY3" fmla="*/ 0 h 10000"/>
                <a:gd name="connsiteX4" fmla="*/ 4439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439" y="10000"/>
                  </a:moveTo>
                  <a:lnTo>
                    <a:pt x="9958" y="10000"/>
                  </a:lnTo>
                  <a:cubicBezTo>
                    <a:pt x="9972" y="6667"/>
                    <a:pt x="9986" y="3333"/>
                    <a:pt x="10000" y="0"/>
                  </a:cubicBezTo>
                  <a:lnTo>
                    <a:pt x="0" y="0"/>
                  </a:lnTo>
                  <a:lnTo>
                    <a:pt x="4439" y="10000"/>
                  </a:lnTo>
                  <a:close/>
                </a:path>
              </a:pathLst>
            </a:custGeom>
            <a:solidFill>
              <a:srgbClr val="00BEF7"/>
            </a:solidFill>
            <a:ln w="14288">
              <a:solidFill>
                <a:srgbClr val="000000"/>
              </a:solidFill>
              <a:prstDash val="solid"/>
              <a:round/>
              <a:headEnd/>
              <a:tailEnd/>
            </a:ln>
          </p:spPr>
          <p:txBody>
            <a:bodyPr/>
            <a:lstStyle/>
            <a:p>
              <a:endParaRPr lang="de-DE"/>
            </a:p>
          </p:txBody>
        </p:sp>
        <p:sp>
          <p:nvSpPr>
            <p:cNvPr id="11" name="Freeform 77"/>
            <p:cNvSpPr>
              <a:spLocks/>
            </p:cNvSpPr>
            <p:nvPr/>
          </p:nvSpPr>
          <p:spPr bwMode="auto">
            <a:xfrm>
              <a:off x="6787189" y="1559312"/>
              <a:ext cx="1226788" cy="1630363"/>
            </a:xfrm>
            <a:custGeom>
              <a:avLst/>
              <a:gdLst>
                <a:gd name="T0" fmla="*/ 350 w 1577"/>
                <a:gd name="T1" fmla="*/ 584 h 1168"/>
                <a:gd name="T2" fmla="*/ 437 w 1577"/>
                <a:gd name="T3" fmla="*/ 584 h 1168"/>
                <a:gd name="T4" fmla="*/ 788 w 1577"/>
                <a:gd name="T5" fmla="*/ 0 h 1168"/>
                <a:gd name="T6" fmla="*/ 0 w 1577"/>
                <a:gd name="T7" fmla="*/ 0 h 1168"/>
                <a:gd name="T8" fmla="*/ 350 w 1577"/>
                <a:gd name="T9" fmla="*/ 584 h 1168"/>
                <a:gd name="T10" fmla="*/ 0 60000 65536"/>
                <a:gd name="T11" fmla="*/ 0 60000 65536"/>
                <a:gd name="T12" fmla="*/ 0 60000 65536"/>
                <a:gd name="T13" fmla="*/ 0 60000 65536"/>
                <a:gd name="T14" fmla="*/ 0 60000 65536"/>
                <a:gd name="connsiteX0" fmla="*/ 4439 w 10000"/>
                <a:gd name="connsiteY0" fmla="*/ 10000 h 10000"/>
                <a:gd name="connsiteX1" fmla="*/ 9958 w 10000"/>
                <a:gd name="connsiteY1" fmla="*/ 10000 h 10000"/>
                <a:gd name="connsiteX2" fmla="*/ 10000 w 10000"/>
                <a:gd name="connsiteY2" fmla="*/ 0 h 10000"/>
                <a:gd name="connsiteX3" fmla="*/ 0 w 10000"/>
                <a:gd name="connsiteY3" fmla="*/ 0 h 10000"/>
                <a:gd name="connsiteX4" fmla="*/ 4439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4439" y="10000"/>
                  </a:moveTo>
                  <a:lnTo>
                    <a:pt x="9958" y="10000"/>
                  </a:lnTo>
                  <a:cubicBezTo>
                    <a:pt x="9972" y="6667"/>
                    <a:pt x="9986" y="3333"/>
                    <a:pt x="10000" y="0"/>
                  </a:cubicBezTo>
                  <a:lnTo>
                    <a:pt x="0" y="0"/>
                  </a:lnTo>
                  <a:lnTo>
                    <a:pt x="4439" y="10000"/>
                  </a:lnTo>
                  <a:close/>
                </a:path>
              </a:pathLst>
            </a:custGeom>
            <a:solidFill>
              <a:srgbClr val="00BEF7"/>
            </a:solidFill>
            <a:ln w="14288">
              <a:solidFill>
                <a:srgbClr val="000000"/>
              </a:solidFill>
              <a:prstDash val="solid"/>
              <a:round/>
              <a:headEnd/>
              <a:tailEnd/>
            </a:ln>
          </p:spPr>
          <p:txBody>
            <a:bodyPr/>
            <a:lstStyle/>
            <a:p>
              <a:endParaRPr lang="de-DE"/>
            </a:p>
          </p:txBody>
        </p:sp>
        <p:sp>
          <p:nvSpPr>
            <p:cNvPr id="12" name="Freeform 4"/>
            <p:cNvSpPr>
              <a:spLocks/>
            </p:cNvSpPr>
            <p:nvPr/>
          </p:nvSpPr>
          <p:spPr bwMode="auto">
            <a:xfrm>
              <a:off x="5729231" y="1798165"/>
              <a:ext cx="2137646" cy="1391510"/>
            </a:xfrm>
            <a:custGeom>
              <a:avLst/>
              <a:gdLst>
                <a:gd name="T0" fmla="*/ 607 w 2731"/>
                <a:gd name="T1" fmla="*/ 0 h 1778"/>
                <a:gd name="T2" fmla="*/ 759 w 2731"/>
                <a:gd name="T3" fmla="*/ 0 h 1778"/>
                <a:gd name="T4" fmla="*/ 1366 w 2731"/>
                <a:gd name="T5" fmla="*/ 889 h 1778"/>
                <a:gd name="T6" fmla="*/ 0 w 2731"/>
                <a:gd name="T7" fmla="*/ 889 h 1778"/>
                <a:gd name="T8" fmla="*/ 607 w 2731"/>
                <a:gd name="T9" fmla="*/ 0 h 17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1" h="1778">
                  <a:moveTo>
                    <a:pt x="1214" y="0"/>
                  </a:moveTo>
                  <a:lnTo>
                    <a:pt x="1517" y="0"/>
                  </a:lnTo>
                  <a:lnTo>
                    <a:pt x="2731" y="1778"/>
                  </a:lnTo>
                  <a:lnTo>
                    <a:pt x="0" y="1778"/>
                  </a:lnTo>
                  <a:lnTo>
                    <a:pt x="1214" y="0"/>
                  </a:lnTo>
                  <a:close/>
                </a:path>
              </a:pathLst>
            </a:custGeom>
            <a:solidFill>
              <a:srgbClr val="00BEF7"/>
            </a:solidFill>
            <a:ln w="14288">
              <a:solidFill>
                <a:srgbClr val="000000"/>
              </a:solidFill>
              <a:prstDash val="solid"/>
              <a:round/>
              <a:headEnd/>
              <a:tailEnd/>
            </a:ln>
          </p:spPr>
          <p:txBody>
            <a:bodyPr/>
            <a:lstStyle/>
            <a:p>
              <a:endParaRPr lang="de-DE"/>
            </a:p>
          </p:txBody>
        </p:sp>
        <p:sp>
          <p:nvSpPr>
            <p:cNvPr id="13" name="Rectangle 5"/>
            <p:cNvSpPr>
              <a:spLocks noChangeArrowheads="1"/>
            </p:cNvSpPr>
            <p:nvPr/>
          </p:nvSpPr>
          <p:spPr bwMode="auto">
            <a:xfrm>
              <a:off x="5596215" y="1551607"/>
              <a:ext cx="2417762" cy="1638068"/>
            </a:xfrm>
            <a:prstGeom prst="rect">
              <a:avLst/>
            </a:prstGeom>
            <a:noFill/>
            <a:ln w="158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14" name="Oval 6"/>
            <p:cNvSpPr>
              <a:spLocks noChangeArrowheads="1"/>
            </p:cNvSpPr>
            <p:nvPr/>
          </p:nvSpPr>
          <p:spPr bwMode="auto">
            <a:xfrm>
              <a:off x="6417785" y="2265084"/>
              <a:ext cx="161184" cy="126361"/>
            </a:xfrm>
            <a:prstGeom prst="ellipse">
              <a:avLst/>
            </a:prstGeom>
            <a:solidFill>
              <a:srgbClr val="000000"/>
            </a:solidFill>
            <a:ln w="1588">
              <a:solidFill>
                <a:srgbClr val="000000"/>
              </a:solidFill>
              <a:round/>
              <a:headEnd/>
              <a:tailEnd/>
            </a:ln>
          </p:spPr>
          <p:txBody>
            <a:bodyPr/>
            <a:lstStyle/>
            <a:p>
              <a:endParaRPr lang="de-DE"/>
            </a:p>
          </p:txBody>
        </p:sp>
        <p:sp>
          <p:nvSpPr>
            <p:cNvPr id="15" name="Freeform 7"/>
            <p:cNvSpPr>
              <a:spLocks/>
            </p:cNvSpPr>
            <p:nvPr/>
          </p:nvSpPr>
          <p:spPr bwMode="auto">
            <a:xfrm>
              <a:off x="6303547" y="2413018"/>
              <a:ext cx="394353" cy="687280"/>
            </a:xfrm>
            <a:custGeom>
              <a:avLst/>
              <a:gdLst>
                <a:gd name="T0" fmla="*/ 175 w 502"/>
                <a:gd name="T1" fmla="*/ 0 h 892"/>
                <a:gd name="T2" fmla="*/ 191 w 502"/>
                <a:gd name="T3" fmla="*/ 0 h 892"/>
                <a:gd name="T4" fmla="*/ 212 w 502"/>
                <a:gd name="T5" fmla="*/ 3 h 892"/>
                <a:gd name="T6" fmla="*/ 245 w 502"/>
                <a:gd name="T7" fmla="*/ 36 h 892"/>
                <a:gd name="T8" fmla="*/ 252 w 502"/>
                <a:gd name="T9" fmla="*/ 67 h 892"/>
                <a:gd name="T10" fmla="*/ 252 w 502"/>
                <a:gd name="T11" fmla="*/ 198 h 892"/>
                <a:gd name="T12" fmla="*/ 226 w 502"/>
                <a:gd name="T13" fmla="*/ 217 h 892"/>
                <a:gd name="T14" fmla="*/ 207 w 502"/>
                <a:gd name="T15" fmla="*/ 208 h 892"/>
                <a:gd name="T16" fmla="*/ 205 w 502"/>
                <a:gd name="T17" fmla="*/ 195 h 892"/>
                <a:gd name="T18" fmla="*/ 191 w 502"/>
                <a:gd name="T19" fmla="*/ 76 h 892"/>
                <a:gd name="T20" fmla="*/ 191 w 502"/>
                <a:gd name="T21" fmla="*/ 417 h 892"/>
                <a:gd name="T22" fmla="*/ 186 w 502"/>
                <a:gd name="T23" fmla="*/ 435 h 892"/>
                <a:gd name="T24" fmla="*/ 163 w 502"/>
                <a:gd name="T25" fmla="*/ 446 h 892"/>
                <a:gd name="T26" fmla="*/ 135 w 502"/>
                <a:gd name="T27" fmla="*/ 418 h 892"/>
                <a:gd name="T28" fmla="*/ 135 w 502"/>
                <a:gd name="T29" fmla="*/ 215 h 892"/>
                <a:gd name="T30" fmla="*/ 127 w 502"/>
                <a:gd name="T31" fmla="*/ 215 h 892"/>
                <a:gd name="T32" fmla="*/ 114 w 502"/>
                <a:gd name="T33" fmla="*/ 412 h 892"/>
                <a:gd name="T34" fmla="*/ 114 w 502"/>
                <a:gd name="T35" fmla="*/ 425 h 892"/>
                <a:gd name="T36" fmla="*/ 108 w 502"/>
                <a:gd name="T37" fmla="*/ 440 h 892"/>
                <a:gd name="T38" fmla="*/ 73 w 502"/>
                <a:gd name="T39" fmla="*/ 444 h 892"/>
                <a:gd name="T40" fmla="*/ 60 w 502"/>
                <a:gd name="T41" fmla="*/ 426 h 892"/>
                <a:gd name="T42" fmla="*/ 60 w 502"/>
                <a:gd name="T43" fmla="*/ 412 h 892"/>
                <a:gd name="T44" fmla="*/ 46 w 502"/>
                <a:gd name="T45" fmla="*/ 77 h 892"/>
                <a:gd name="T46" fmla="*/ 45 w 502"/>
                <a:gd name="T47" fmla="*/ 198 h 892"/>
                <a:gd name="T48" fmla="*/ 42 w 502"/>
                <a:gd name="T49" fmla="*/ 207 h 892"/>
                <a:gd name="T50" fmla="*/ 31 w 502"/>
                <a:gd name="T51" fmla="*/ 216 h 892"/>
                <a:gd name="T52" fmla="*/ 5 w 502"/>
                <a:gd name="T53" fmla="*/ 211 h 892"/>
                <a:gd name="T54" fmla="*/ 0 w 502"/>
                <a:gd name="T55" fmla="*/ 196 h 892"/>
                <a:gd name="T56" fmla="*/ 0 w 502"/>
                <a:gd name="T57" fmla="*/ 62 h 892"/>
                <a:gd name="T58" fmla="*/ 17 w 502"/>
                <a:gd name="T59" fmla="*/ 17 h 892"/>
                <a:gd name="T60" fmla="*/ 50 w 502"/>
                <a:gd name="T61" fmla="*/ 1 h 892"/>
                <a:gd name="T62" fmla="*/ 65 w 502"/>
                <a:gd name="T63" fmla="*/ 0 h 892"/>
                <a:gd name="T64" fmla="*/ 132 w 502"/>
                <a:gd name="T65" fmla="*/ 0 h 8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02" h="892">
                  <a:moveTo>
                    <a:pt x="237" y="0"/>
                  </a:moveTo>
                  <a:lnTo>
                    <a:pt x="348" y="0"/>
                  </a:lnTo>
                  <a:lnTo>
                    <a:pt x="368" y="0"/>
                  </a:lnTo>
                  <a:lnTo>
                    <a:pt x="381" y="0"/>
                  </a:lnTo>
                  <a:lnTo>
                    <a:pt x="396" y="1"/>
                  </a:lnTo>
                  <a:lnTo>
                    <a:pt x="423" y="6"/>
                  </a:lnTo>
                  <a:lnTo>
                    <a:pt x="464" y="31"/>
                  </a:lnTo>
                  <a:lnTo>
                    <a:pt x="489" y="71"/>
                  </a:lnTo>
                  <a:lnTo>
                    <a:pt x="501" y="124"/>
                  </a:lnTo>
                  <a:lnTo>
                    <a:pt x="502" y="134"/>
                  </a:lnTo>
                  <a:lnTo>
                    <a:pt x="502" y="391"/>
                  </a:lnTo>
                  <a:lnTo>
                    <a:pt x="502" y="395"/>
                  </a:lnTo>
                  <a:lnTo>
                    <a:pt x="491" y="421"/>
                  </a:lnTo>
                  <a:lnTo>
                    <a:pt x="451" y="433"/>
                  </a:lnTo>
                  <a:lnTo>
                    <a:pt x="426" y="428"/>
                  </a:lnTo>
                  <a:lnTo>
                    <a:pt x="413" y="416"/>
                  </a:lnTo>
                  <a:lnTo>
                    <a:pt x="408" y="395"/>
                  </a:lnTo>
                  <a:lnTo>
                    <a:pt x="408" y="390"/>
                  </a:lnTo>
                  <a:lnTo>
                    <a:pt x="406" y="153"/>
                  </a:lnTo>
                  <a:lnTo>
                    <a:pt x="381" y="152"/>
                  </a:lnTo>
                  <a:lnTo>
                    <a:pt x="381" y="823"/>
                  </a:lnTo>
                  <a:lnTo>
                    <a:pt x="381" y="834"/>
                  </a:lnTo>
                  <a:lnTo>
                    <a:pt x="379" y="851"/>
                  </a:lnTo>
                  <a:lnTo>
                    <a:pt x="371" y="870"/>
                  </a:lnTo>
                  <a:lnTo>
                    <a:pt x="355" y="887"/>
                  </a:lnTo>
                  <a:lnTo>
                    <a:pt x="325" y="892"/>
                  </a:lnTo>
                  <a:lnTo>
                    <a:pt x="283" y="880"/>
                  </a:lnTo>
                  <a:lnTo>
                    <a:pt x="268" y="836"/>
                  </a:lnTo>
                  <a:lnTo>
                    <a:pt x="268" y="823"/>
                  </a:lnTo>
                  <a:lnTo>
                    <a:pt x="268" y="429"/>
                  </a:lnTo>
                  <a:lnTo>
                    <a:pt x="244" y="429"/>
                  </a:lnTo>
                  <a:lnTo>
                    <a:pt x="253" y="429"/>
                  </a:lnTo>
                  <a:lnTo>
                    <a:pt x="230" y="429"/>
                  </a:lnTo>
                  <a:lnTo>
                    <a:pt x="227" y="823"/>
                  </a:lnTo>
                  <a:lnTo>
                    <a:pt x="227" y="836"/>
                  </a:lnTo>
                  <a:lnTo>
                    <a:pt x="227" y="849"/>
                  </a:lnTo>
                  <a:lnTo>
                    <a:pt x="225" y="862"/>
                  </a:lnTo>
                  <a:lnTo>
                    <a:pt x="215" y="879"/>
                  </a:lnTo>
                  <a:lnTo>
                    <a:pt x="172" y="892"/>
                  </a:lnTo>
                  <a:lnTo>
                    <a:pt x="146" y="887"/>
                  </a:lnTo>
                  <a:lnTo>
                    <a:pt x="127" y="870"/>
                  </a:lnTo>
                  <a:lnTo>
                    <a:pt x="119" y="852"/>
                  </a:lnTo>
                  <a:lnTo>
                    <a:pt x="119" y="834"/>
                  </a:lnTo>
                  <a:lnTo>
                    <a:pt x="119" y="823"/>
                  </a:lnTo>
                  <a:lnTo>
                    <a:pt x="116" y="152"/>
                  </a:lnTo>
                  <a:lnTo>
                    <a:pt x="91" y="153"/>
                  </a:lnTo>
                  <a:lnTo>
                    <a:pt x="91" y="390"/>
                  </a:lnTo>
                  <a:lnTo>
                    <a:pt x="89" y="395"/>
                  </a:lnTo>
                  <a:lnTo>
                    <a:pt x="89" y="401"/>
                  </a:lnTo>
                  <a:lnTo>
                    <a:pt x="84" y="414"/>
                  </a:lnTo>
                  <a:lnTo>
                    <a:pt x="71" y="426"/>
                  </a:lnTo>
                  <a:lnTo>
                    <a:pt x="61" y="431"/>
                  </a:lnTo>
                  <a:lnTo>
                    <a:pt x="46" y="433"/>
                  </a:lnTo>
                  <a:lnTo>
                    <a:pt x="10" y="421"/>
                  </a:lnTo>
                  <a:lnTo>
                    <a:pt x="0" y="395"/>
                  </a:lnTo>
                  <a:lnTo>
                    <a:pt x="0" y="391"/>
                  </a:lnTo>
                  <a:lnTo>
                    <a:pt x="0" y="134"/>
                  </a:lnTo>
                  <a:lnTo>
                    <a:pt x="0" y="124"/>
                  </a:lnTo>
                  <a:lnTo>
                    <a:pt x="8" y="72"/>
                  </a:lnTo>
                  <a:lnTo>
                    <a:pt x="33" y="33"/>
                  </a:lnTo>
                  <a:lnTo>
                    <a:pt x="73" y="8"/>
                  </a:lnTo>
                  <a:lnTo>
                    <a:pt x="99" y="1"/>
                  </a:lnTo>
                  <a:lnTo>
                    <a:pt x="114" y="1"/>
                  </a:lnTo>
                  <a:lnTo>
                    <a:pt x="129" y="0"/>
                  </a:lnTo>
                  <a:lnTo>
                    <a:pt x="151" y="0"/>
                  </a:lnTo>
                  <a:lnTo>
                    <a:pt x="263" y="0"/>
                  </a:lnTo>
                  <a:lnTo>
                    <a:pt x="237" y="0"/>
                  </a:lnTo>
                  <a:close/>
                </a:path>
              </a:pathLst>
            </a:custGeom>
            <a:solidFill>
              <a:srgbClr val="000000"/>
            </a:solidFill>
            <a:ln w="1588">
              <a:solidFill>
                <a:srgbClr val="000000"/>
              </a:solidFill>
              <a:prstDash val="solid"/>
              <a:round/>
              <a:headEnd/>
              <a:tailEnd/>
            </a:ln>
          </p:spPr>
          <p:txBody>
            <a:bodyPr/>
            <a:lstStyle/>
            <a:p>
              <a:endParaRPr lang="de-DE"/>
            </a:p>
          </p:txBody>
        </p:sp>
        <p:sp>
          <p:nvSpPr>
            <p:cNvPr id="16" name="Rectangle 8"/>
            <p:cNvSpPr>
              <a:spLocks noChangeArrowheads="1"/>
            </p:cNvSpPr>
            <p:nvPr/>
          </p:nvSpPr>
          <p:spPr bwMode="auto">
            <a:xfrm>
              <a:off x="7070346" y="2685773"/>
              <a:ext cx="248818" cy="64721"/>
            </a:xfrm>
            <a:prstGeom prst="rect">
              <a:avLst/>
            </a:prstGeom>
            <a:solidFill>
              <a:srgbClr val="C0C0C0"/>
            </a:solidFill>
            <a:ln w="1588">
              <a:solidFill>
                <a:srgbClr val="C0C0C0"/>
              </a:solidFill>
              <a:miter lim="800000"/>
              <a:headEnd/>
              <a:tailEnd/>
            </a:ln>
          </p:spPr>
          <p:txBody>
            <a:bodyPr/>
            <a:lstStyle/>
            <a:p>
              <a:endParaRPr lang="de-DE"/>
            </a:p>
          </p:txBody>
        </p:sp>
        <p:sp>
          <p:nvSpPr>
            <p:cNvPr id="17" name="Freeform 9"/>
            <p:cNvSpPr>
              <a:spLocks/>
            </p:cNvSpPr>
            <p:nvPr/>
          </p:nvSpPr>
          <p:spPr bwMode="auto">
            <a:xfrm>
              <a:off x="7076605" y="2711969"/>
              <a:ext cx="37557" cy="9246"/>
            </a:xfrm>
            <a:custGeom>
              <a:avLst/>
              <a:gdLst>
                <a:gd name="T0" fmla="*/ 0 w 46"/>
                <a:gd name="T1" fmla="*/ 4 h 12"/>
                <a:gd name="T2" fmla="*/ 4 w 46"/>
                <a:gd name="T3" fmla="*/ 6 h 12"/>
                <a:gd name="T4" fmla="*/ 21 w 46"/>
                <a:gd name="T5" fmla="*/ 6 h 12"/>
                <a:gd name="T6" fmla="*/ 24 w 46"/>
                <a:gd name="T7" fmla="*/ 4 h 12"/>
                <a:gd name="T8" fmla="*/ 21 w 46"/>
                <a:gd name="T9" fmla="*/ 0 h 12"/>
                <a:gd name="T10" fmla="*/ 4 w 46"/>
                <a:gd name="T11" fmla="*/ 0 h 12"/>
                <a:gd name="T12" fmla="*/ 0 w 46"/>
                <a:gd name="T13" fmla="*/ 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2">
                  <a:moveTo>
                    <a:pt x="0" y="7"/>
                  </a:moveTo>
                  <a:lnTo>
                    <a:pt x="8" y="12"/>
                  </a:lnTo>
                  <a:lnTo>
                    <a:pt x="41" y="12"/>
                  </a:lnTo>
                  <a:lnTo>
                    <a:pt x="46" y="7"/>
                  </a:lnTo>
                  <a:lnTo>
                    <a:pt x="41" y="0"/>
                  </a:lnTo>
                  <a:lnTo>
                    <a:pt x="8" y="0"/>
                  </a:lnTo>
                  <a:lnTo>
                    <a:pt x="0" y="7"/>
                  </a:lnTo>
                  <a:close/>
                </a:path>
              </a:pathLst>
            </a:custGeom>
            <a:solidFill>
              <a:srgbClr val="5A5A5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8" name="Freeform 10"/>
            <p:cNvSpPr>
              <a:spLocks/>
            </p:cNvSpPr>
            <p:nvPr/>
          </p:nvSpPr>
          <p:spPr bwMode="auto">
            <a:xfrm>
              <a:off x="7175194" y="2696560"/>
              <a:ext cx="92329" cy="47771"/>
            </a:xfrm>
            <a:custGeom>
              <a:avLst/>
              <a:gdLst>
                <a:gd name="T0" fmla="*/ 0 w 116"/>
                <a:gd name="T1" fmla="*/ 27 h 62"/>
                <a:gd name="T2" fmla="*/ 4 w 116"/>
                <a:gd name="T3" fmla="*/ 31 h 62"/>
                <a:gd name="T4" fmla="*/ 54 w 116"/>
                <a:gd name="T5" fmla="*/ 31 h 62"/>
                <a:gd name="T6" fmla="*/ 59 w 116"/>
                <a:gd name="T7" fmla="*/ 27 h 62"/>
                <a:gd name="T8" fmla="*/ 59 w 116"/>
                <a:gd name="T9" fmla="*/ 4 h 62"/>
                <a:gd name="T10" fmla="*/ 54 w 116"/>
                <a:gd name="T11" fmla="*/ 0 h 62"/>
                <a:gd name="T12" fmla="*/ 4 w 116"/>
                <a:gd name="T13" fmla="*/ 0 h 62"/>
                <a:gd name="T14" fmla="*/ 0 w 116"/>
                <a:gd name="T15" fmla="*/ 3 h 62"/>
                <a:gd name="T16" fmla="*/ 0 w 116"/>
                <a:gd name="T17" fmla="*/ 27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6" h="62">
                  <a:moveTo>
                    <a:pt x="0" y="54"/>
                  </a:moveTo>
                  <a:lnTo>
                    <a:pt x="8" y="62"/>
                  </a:lnTo>
                  <a:lnTo>
                    <a:pt x="106" y="62"/>
                  </a:lnTo>
                  <a:lnTo>
                    <a:pt x="116" y="54"/>
                  </a:lnTo>
                  <a:lnTo>
                    <a:pt x="116" y="8"/>
                  </a:lnTo>
                  <a:lnTo>
                    <a:pt x="106" y="0"/>
                  </a:lnTo>
                  <a:lnTo>
                    <a:pt x="8" y="0"/>
                  </a:lnTo>
                  <a:lnTo>
                    <a:pt x="0" y="6"/>
                  </a:lnTo>
                  <a:lnTo>
                    <a:pt x="0" y="5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19" name="Freeform 11"/>
            <p:cNvSpPr>
              <a:spLocks/>
            </p:cNvSpPr>
            <p:nvPr/>
          </p:nvSpPr>
          <p:spPr bwMode="auto">
            <a:xfrm>
              <a:off x="7078170" y="2488526"/>
              <a:ext cx="228475" cy="172590"/>
            </a:xfrm>
            <a:custGeom>
              <a:avLst/>
              <a:gdLst>
                <a:gd name="T0" fmla="*/ 0 w 291"/>
                <a:gd name="T1" fmla="*/ 108 h 223"/>
                <a:gd name="T2" fmla="*/ 2 w 291"/>
                <a:gd name="T3" fmla="*/ 111 h 223"/>
                <a:gd name="T4" fmla="*/ 8 w 291"/>
                <a:gd name="T5" fmla="*/ 112 h 223"/>
                <a:gd name="T6" fmla="*/ 139 w 291"/>
                <a:gd name="T7" fmla="*/ 112 h 223"/>
                <a:gd name="T8" fmla="*/ 144 w 291"/>
                <a:gd name="T9" fmla="*/ 111 h 223"/>
                <a:gd name="T10" fmla="*/ 146 w 291"/>
                <a:gd name="T11" fmla="*/ 106 h 223"/>
                <a:gd name="T12" fmla="*/ 146 w 291"/>
                <a:gd name="T13" fmla="*/ 9 h 223"/>
                <a:gd name="T14" fmla="*/ 145 w 291"/>
                <a:gd name="T15" fmla="*/ 3 h 223"/>
                <a:gd name="T16" fmla="*/ 140 w 291"/>
                <a:gd name="T17" fmla="*/ 0 h 223"/>
                <a:gd name="T18" fmla="*/ 9 w 291"/>
                <a:gd name="T19" fmla="*/ 0 h 223"/>
                <a:gd name="T20" fmla="*/ 3 w 291"/>
                <a:gd name="T21" fmla="*/ 2 h 223"/>
                <a:gd name="T22" fmla="*/ 0 w 291"/>
                <a:gd name="T23" fmla="*/ 9 h 223"/>
                <a:gd name="T24" fmla="*/ 0 w 291"/>
                <a:gd name="T25" fmla="*/ 108 h 2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1" h="223">
                  <a:moveTo>
                    <a:pt x="0" y="215"/>
                  </a:moveTo>
                  <a:lnTo>
                    <a:pt x="3" y="222"/>
                  </a:lnTo>
                  <a:lnTo>
                    <a:pt x="15" y="223"/>
                  </a:lnTo>
                  <a:lnTo>
                    <a:pt x="278" y="223"/>
                  </a:lnTo>
                  <a:lnTo>
                    <a:pt x="288" y="222"/>
                  </a:lnTo>
                  <a:lnTo>
                    <a:pt x="291" y="212"/>
                  </a:lnTo>
                  <a:lnTo>
                    <a:pt x="291" y="17"/>
                  </a:lnTo>
                  <a:lnTo>
                    <a:pt x="290" y="5"/>
                  </a:lnTo>
                  <a:lnTo>
                    <a:pt x="280" y="0"/>
                  </a:lnTo>
                  <a:lnTo>
                    <a:pt x="18" y="0"/>
                  </a:lnTo>
                  <a:lnTo>
                    <a:pt x="6" y="3"/>
                  </a:lnTo>
                  <a:lnTo>
                    <a:pt x="0" y="17"/>
                  </a:lnTo>
                  <a:lnTo>
                    <a:pt x="0" y="215"/>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Freeform 12"/>
            <p:cNvSpPr>
              <a:spLocks/>
            </p:cNvSpPr>
            <p:nvPr/>
          </p:nvSpPr>
          <p:spPr bwMode="auto">
            <a:xfrm>
              <a:off x="7095384" y="2507018"/>
              <a:ext cx="197177" cy="132525"/>
            </a:xfrm>
            <a:custGeom>
              <a:avLst/>
              <a:gdLst>
                <a:gd name="T0" fmla="*/ 0 w 252"/>
                <a:gd name="T1" fmla="*/ 82 h 172"/>
                <a:gd name="T2" fmla="*/ 7 w 252"/>
                <a:gd name="T3" fmla="*/ 86 h 172"/>
                <a:gd name="T4" fmla="*/ 121 w 252"/>
                <a:gd name="T5" fmla="*/ 86 h 172"/>
                <a:gd name="T6" fmla="*/ 126 w 252"/>
                <a:gd name="T7" fmla="*/ 82 h 172"/>
                <a:gd name="T8" fmla="*/ 126 w 252"/>
                <a:gd name="T9" fmla="*/ 6 h 172"/>
                <a:gd name="T10" fmla="*/ 126 w 252"/>
                <a:gd name="T11" fmla="*/ 3 h 172"/>
                <a:gd name="T12" fmla="*/ 121 w 252"/>
                <a:gd name="T13" fmla="*/ 0 h 172"/>
                <a:gd name="T14" fmla="*/ 9 w 252"/>
                <a:gd name="T15" fmla="*/ 0 h 172"/>
                <a:gd name="T16" fmla="*/ 4 w 252"/>
                <a:gd name="T17" fmla="*/ 0 h 172"/>
                <a:gd name="T18" fmla="*/ 0 w 252"/>
                <a:gd name="T19" fmla="*/ 5 h 172"/>
                <a:gd name="T20" fmla="*/ 0 w 252"/>
                <a:gd name="T21" fmla="*/ 82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2" h="172">
                  <a:moveTo>
                    <a:pt x="0" y="164"/>
                  </a:moveTo>
                  <a:lnTo>
                    <a:pt x="13" y="172"/>
                  </a:lnTo>
                  <a:lnTo>
                    <a:pt x="241" y="172"/>
                  </a:lnTo>
                  <a:lnTo>
                    <a:pt x="252" y="164"/>
                  </a:lnTo>
                  <a:lnTo>
                    <a:pt x="252" y="12"/>
                  </a:lnTo>
                  <a:lnTo>
                    <a:pt x="251" y="5"/>
                  </a:lnTo>
                  <a:lnTo>
                    <a:pt x="242" y="0"/>
                  </a:lnTo>
                  <a:lnTo>
                    <a:pt x="17" y="0"/>
                  </a:lnTo>
                  <a:lnTo>
                    <a:pt x="7" y="0"/>
                  </a:lnTo>
                  <a:lnTo>
                    <a:pt x="0" y="9"/>
                  </a:lnTo>
                  <a:lnTo>
                    <a:pt x="0" y="164"/>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1" name="Freeform 13"/>
            <p:cNvSpPr>
              <a:spLocks/>
            </p:cNvSpPr>
            <p:nvPr/>
          </p:nvSpPr>
          <p:spPr bwMode="auto">
            <a:xfrm>
              <a:off x="7101644" y="2513182"/>
              <a:ext cx="184658" cy="118656"/>
            </a:xfrm>
            <a:custGeom>
              <a:avLst/>
              <a:gdLst>
                <a:gd name="T0" fmla="*/ 0 w 236"/>
                <a:gd name="T1" fmla="*/ 73 h 155"/>
                <a:gd name="T2" fmla="*/ 6 w 236"/>
                <a:gd name="T3" fmla="*/ 77 h 155"/>
                <a:gd name="T4" fmla="*/ 113 w 236"/>
                <a:gd name="T5" fmla="*/ 77 h 155"/>
                <a:gd name="T6" fmla="*/ 118 w 236"/>
                <a:gd name="T7" fmla="*/ 73 h 155"/>
                <a:gd name="T8" fmla="*/ 118 w 236"/>
                <a:gd name="T9" fmla="*/ 5 h 155"/>
                <a:gd name="T10" fmla="*/ 118 w 236"/>
                <a:gd name="T11" fmla="*/ 2 h 155"/>
                <a:gd name="T12" fmla="*/ 113 w 236"/>
                <a:gd name="T13" fmla="*/ 0 h 155"/>
                <a:gd name="T14" fmla="*/ 7 w 236"/>
                <a:gd name="T15" fmla="*/ 0 h 155"/>
                <a:gd name="T16" fmla="*/ 0 w 236"/>
                <a:gd name="T17" fmla="*/ 4 h 155"/>
                <a:gd name="T18" fmla="*/ 0 w 236"/>
                <a:gd name="T19" fmla="*/ 73 h 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155">
                  <a:moveTo>
                    <a:pt x="0" y="147"/>
                  </a:moveTo>
                  <a:lnTo>
                    <a:pt x="12" y="155"/>
                  </a:lnTo>
                  <a:lnTo>
                    <a:pt x="226" y="155"/>
                  </a:lnTo>
                  <a:lnTo>
                    <a:pt x="236" y="147"/>
                  </a:lnTo>
                  <a:lnTo>
                    <a:pt x="236" y="11"/>
                  </a:lnTo>
                  <a:lnTo>
                    <a:pt x="236" y="5"/>
                  </a:lnTo>
                  <a:lnTo>
                    <a:pt x="226" y="0"/>
                  </a:lnTo>
                  <a:lnTo>
                    <a:pt x="14" y="0"/>
                  </a:lnTo>
                  <a:lnTo>
                    <a:pt x="0" y="8"/>
                  </a:lnTo>
                  <a:lnTo>
                    <a:pt x="0"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2" name="Rectangle 14"/>
            <p:cNvSpPr>
              <a:spLocks noChangeArrowheads="1"/>
            </p:cNvSpPr>
            <p:nvPr/>
          </p:nvSpPr>
          <p:spPr bwMode="auto">
            <a:xfrm>
              <a:off x="7070346" y="2698101"/>
              <a:ext cx="98588" cy="3082"/>
            </a:xfrm>
            <a:prstGeom prst="rect">
              <a:avLst/>
            </a:prstGeom>
            <a:solidFill>
              <a:srgbClr val="000000"/>
            </a:solidFill>
            <a:ln w="1588">
              <a:solidFill>
                <a:srgbClr val="000000"/>
              </a:solidFill>
              <a:miter lim="800000"/>
              <a:headEnd/>
              <a:tailEnd/>
            </a:ln>
          </p:spPr>
          <p:txBody>
            <a:bodyPr/>
            <a:lstStyle/>
            <a:p>
              <a:endParaRPr lang="de-DE"/>
            </a:p>
          </p:txBody>
        </p:sp>
        <p:sp>
          <p:nvSpPr>
            <p:cNvPr id="23" name="Rectangle 15"/>
            <p:cNvSpPr>
              <a:spLocks noChangeArrowheads="1"/>
            </p:cNvSpPr>
            <p:nvPr/>
          </p:nvSpPr>
          <p:spPr bwMode="auto">
            <a:xfrm>
              <a:off x="7070346" y="2739707"/>
              <a:ext cx="98588" cy="1541"/>
            </a:xfrm>
            <a:prstGeom prst="rect">
              <a:avLst/>
            </a:prstGeom>
            <a:solidFill>
              <a:srgbClr val="000000"/>
            </a:solidFill>
            <a:ln w="1588">
              <a:solidFill>
                <a:srgbClr val="000000"/>
              </a:solidFill>
              <a:miter lim="800000"/>
              <a:headEnd/>
              <a:tailEnd/>
            </a:ln>
          </p:spPr>
          <p:txBody>
            <a:bodyPr/>
            <a:lstStyle/>
            <a:p>
              <a:endParaRPr lang="de-DE"/>
            </a:p>
          </p:txBody>
        </p:sp>
        <p:sp>
          <p:nvSpPr>
            <p:cNvPr id="24" name="Rectangle 16"/>
            <p:cNvSpPr>
              <a:spLocks noChangeArrowheads="1"/>
            </p:cNvSpPr>
            <p:nvPr/>
          </p:nvSpPr>
          <p:spPr bwMode="auto">
            <a:xfrm>
              <a:off x="7267522" y="2696560"/>
              <a:ext cx="51642" cy="1541"/>
            </a:xfrm>
            <a:prstGeom prst="rect">
              <a:avLst/>
            </a:prstGeom>
            <a:solidFill>
              <a:srgbClr val="000000"/>
            </a:solidFill>
            <a:ln w="1588">
              <a:solidFill>
                <a:srgbClr val="000000"/>
              </a:solidFill>
              <a:miter lim="800000"/>
              <a:headEnd/>
              <a:tailEnd/>
            </a:ln>
          </p:spPr>
          <p:txBody>
            <a:bodyPr/>
            <a:lstStyle/>
            <a:p>
              <a:endParaRPr lang="de-DE"/>
            </a:p>
          </p:txBody>
        </p:sp>
        <p:sp>
          <p:nvSpPr>
            <p:cNvPr id="25" name="Rectangle 17"/>
            <p:cNvSpPr>
              <a:spLocks noChangeArrowheads="1"/>
            </p:cNvSpPr>
            <p:nvPr/>
          </p:nvSpPr>
          <p:spPr bwMode="auto">
            <a:xfrm>
              <a:off x="7267522" y="2739707"/>
              <a:ext cx="51642" cy="1541"/>
            </a:xfrm>
            <a:prstGeom prst="rect">
              <a:avLst/>
            </a:prstGeom>
            <a:solidFill>
              <a:srgbClr val="000000"/>
            </a:solidFill>
            <a:ln w="1588">
              <a:solidFill>
                <a:srgbClr val="000000"/>
              </a:solidFill>
              <a:miter lim="800000"/>
              <a:headEnd/>
              <a:tailEnd/>
            </a:ln>
          </p:spPr>
          <p:txBody>
            <a:bodyPr/>
            <a:lstStyle/>
            <a:p>
              <a:endParaRPr lang="de-DE"/>
            </a:p>
          </p:txBody>
        </p:sp>
        <p:sp>
          <p:nvSpPr>
            <p:cNvPr id="26" name="Rectangle 18"/>
            <p:cNvSpPr>
              <a:spLocks noChangeArrowheads="1"/>
            </p:cNvSpPr>
            <p:nvPr/>
          </p:nvSpPr>
          <p:spPr bwMode="auto">
            <a:xfrm>
              <a:off x="7183018" y="2702724"/>
              <a:ext cx="76680" cy="3082"/>
            </a:xfrm>
            <a:prstGeom prst="rect">
              <a:avLst/>
            </a:prstGeom>
            <a:solidFill>
              <a:srgbClr val="464646"/>
            </a:solidFill>
            <a:ln w="1588">
              <a:solidFill>
                <a:srgbClr val="464646"/>
              </a:solidFill>
              <a:miter lim="800000"/>
              <a:headEnd/>
              <a:tailEnd/>
            </a:ln>
          </p:spPr>
          <p:txBody>
            <a:bodyPr/>
            <a:lstStyle/>
            <a:p>
              <a:endParaRPr lang="de-DE"/>
            </a:p>
          </p:txBody>
        </p:sp>
        <p:sp>
          <p:nvSpPr>
            <p:cNvPr id="27" name="Rectangle 19"/>
            <p:cNvSpPr>
              <a:spLocks noChangeArrowheads="1"/>
            </p:cNvSpPr>
            <p:nvPr/>
          </p:nvSpPr>
          <p:spPr bwMode="auto">
            <a:xfrm>
              <a:off x="7192407" y="2715051"/>
              <a:ext cx="57901" cy="4623"/>
            </a:xfrm>
            <a:prstGeom prst="rect">
              <a:avLst/>
            </a:prstGeom>
            <a:solidFill>
              <a:srgbClr val="464646"/>
            </a:solidFill>
            <a:ln w="1588">
              <a:solidFill>
                <a:srgbClr val="464646"/>
              </a:solidFill>
              <a:miter lim="800000"/>
              <a:headEnd/>
              <a:tailEnd/>
            </a:ln>
          </p:spPr>
          <p:txBody>
            <a:bodyPr/>
            <a:lstStyle/>
            <a:p>
              <a:endParaRPr lang="de-DE"/>
            </a:p>
          </p:txBody>
        </p:sp>
        <p:sp>
          <p:nvSpPr>
            <p:cNvPr id="28" name="Line 20"/>
            <p:cNvSpPr>
              <a:spLocks noChangeShapeType="1"/>
            </p:cNvSpPr>
            <p:nvPr/>
          </p:nvSpPr>
          <p:spPr bwMode="auto">
            <a:xfrm>
              <a:off x="7175194" y="2710428"/>
              <a:ext cx="90764" cy="1541"/>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 name="Line 21"/>
            <p:cNvSpPr>
              <a:spLocks noChangeShapeType="1"/>
            </p:cNvSpPr>
            <p:nvPr/>
          </p:nvSpPr>
          <p:spPr bwMode="auto">
            <a:xfrm>
              <a:off x="7175194" y="2722756"/>
              <a:ext cx="90764" cy="0"/>
            </a:xfrm>
            <a:prstGeom prst="line">
              <a:avLst/>
            </a:prstGeom>
            <a:noFill/>
            <a:ln w="1588">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0" name="Rectangle 22"/>
            <p:cNvSpPr>
              <a:spLocks noChangeArrowheads="1"/>
            </p:cNvSpPr>
            <p:nvPr/>
          </p:nvSpPr>
          <p:spPr bwMode="auto">
            <a:xfrm>
              <a:off x="7276912" y="2710428"/>
              <a:ext cx="29733" cy="12328"/>
            </a:xfrm>
            <a:prstGeom prst="rect">
              <a:avLst/>
            </a:prstGeom>
            <a:solidFill>
              <a:srgbClr val="464646"/>
            </a:solidFill>
            <a:ln w="1588">
              <a:solidFill>
                <a:srgbClr val="464646"/>
              </a:solidFill>
              <a:miter lim="800000"/>
              <a:headEnd/>
              <a:tailEnd/>
            </a:ln>
          </p:spPr>
          <p:txBody>
            <a:bodyPr/>
            <a:lstStyle/>
            <a:p>
              <a:endParaRPr lang="de-DE"/>
            </a:p>
          </p:txBody>
        </p:sp>
        <p:sp>
          <p:nvSpPr>
            <p:cNvPr id="31" name="Freeform 23"/>
            <p:cNvSpPr>
              <a:spLocks/>
            </p:cNvSpPr>
            <p:nvPr/>
          </p:nvSpPr>
          <p:spPr bwMode="auto">
            <a:xfrm>
              <a:off x="7023399" y="2761281"/>
              <a:ext cx="334887" cy="60098"/>
            </a:xfrm>
            <a:custGeom>
              <a:avLst/>
              <a:gdLst>
                <a:gd name="T0" fmla="*/ 21 w 430"/>
                <a:gd name="T1" fmla="*/ 0 h 77"/>
                <a:gd name="T2" fmla="*/ 22 w 430"/>
                <a:gd name="T3" fmla="*/ 0 h 77"/>
                <a:gd name="T4" fmla="*/ 197 w 430"/>
                <a:gd name="T5" fmla="*/ 0 h 77"/>
                <a:gd name="T6" fmla="*/ 214 w 430"/>
                <a:gd name="T7" fmla="*/ 39 h 77"/>
                <a:gd name="T8" fmla="*/ 0 w 430"/>
                <a:gd name="T9" fmla="*/ 39 h 77"/>
                <a:gd name="T10" fmla="*/ 21 w 430"/>
                <a:gd name="T11" fmla="*/ 0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0" h="77">
                  <a:moveTo>
                    <a:pt x="43" y="0"/>
                  </a:moveTo>
                  <a:lnTo>
                    <a:pt x="45" y="0"/>
                  </a:lnTo>
                  <a:lnTo>
                    <a:pt x="395" y="0"/>
                  </a:lnTo>
                  <a:lnTo>
                    <a:pt x="430" y="77"/>
                  </a:lnTo>
                  <a:lnTo>
                    <a:pt x="0" y="77"/>
                  </a:lnTo>
                  <a:lnTo>
                    <a:pt x="43" y="0"/>
                  </a:lnTo>
                  <a:close/>
                </a:path>
              </a:pathLst>
            </a:custGeom>
            <a:solidFill>
              <a:srgbClr val="C0C0C0"/>
            </a:solidFill>
            <a:ln w="1588">
              <a:solidFill>
                <a:srgbClr val="C0C0C0"/>
              </a:solidFill>
              <a:prstDash val="solid"/>
              <a:round/>
              <a:headEnd/>
              <a:tailEnd/>
            </a:ln>
          </p:spPr>
          <p:txBody>
            <a:bodyPr/>
            <a:lstStyle/>
            <a:p>
              <a:endParaRPr lang="de-DE"/>
            </a:p>
          </p:txBody>
        </p:sp>
        <p:sp>
          <p:nvSpPr>
            <p:cNvPr id="32" name="Freeform 24"/>
            <p:cNvSpPr>
              <a:spLocks/>
            </p:cNvSpPr>
            <p:nvPr/>
          </p:nvSpPr>
          <p:spPr bwMode="auto">
            <a:xfrm>
              <a:off x="7023399" y="2821379"/>
              <a:ext cx="334887" cy="9246"/>
            </a:xfrm>
            <a:custGeom>
              <a:avLst/>
              <a:gdLst>
                <a:gd name="T0" fmla="*/ 0 w 430"/>
                <a:gd name="T1" fmla="*/ 0 h 12"/>
                <a:gd name="T2" fmla="*/ 214 w 430"/>
                <a:gd name="T3" fmla="*/ 0 h 12"/>
                <a:gd name="T4" fmla="*/ 208 w 430"/>
                <a:gd name="T5" fmla="*/ 6 h 12"/>
                <a:gd name="T6" fmla="*/ 6 w 430"/>
                <a:gd name="T7" fmla="*/ 6 h 12"/>
                <a:gd name="T8" fmla="*/ 0 w 43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0" h="12">
                  <a:moveTo>
                    <a:pt x="0" y="0"/>
                  </a:moveTo>
                  <a:lnTo>
                    <a:pt x="430" y="0"/>
                  </a:lnTo>
                  <a:lnTo>
                    <a:pt x="418" y="12"/>
                  </a:lnTo>
                  <a:lnTo>
                    <a:pt x="12" y="12"/>
                  </a:lnTo>
                  <a:lnTo>
                    <a:pt x="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3" name="Freeform 25"/>
            <p:cNvSpPr>
              <a:spLocks/>
            </p:cNvSpPr>
            <p:nvPr/>
          </p:nvSpPr>
          <p:spPr bwMode="auto">
            <a:xfrm>
              <a:off x="7064086" y="2764363"/>
              <a:ext cx="214391" cy="6164"/>
            </a:xfrm>
            <a:custGeom>
              <a:avLst/>
              <a:gdLst>
                <a:gd name="T0" fmla="*/ 1 w 274"/>
                <a:gd name="T1" fmla="*/ 0 h 8"/>
                <a:gd name="T2" fmla="*/ 0 w 274"/>
                <a:gd name="T3" fmla="*/ 4 h 8"/>
                <a:gd name="T4" fmla="*/ 137 w 274"/>
                <a:gd name="T5" fmla="*/ 4 h 8"/>
                <a:gd name="T6" fmla="*/ 136 w 274"/>
                <a:gd name="T7" fmla="*/ 0 h 8"/>
                <a:gd name="T8" fmla="*/ 1 w 274"/>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4" h="8">
                  <a:moveTo>
                    <a:pt x="2" y="0"/>
                  </a:moveTo>
                  <a:lnTo>
                    <a:pt x="0" y="8"/>
                  </a:lnTo>
                  <a:lnTo>
                    <a:pt x="274" y="8"/>
                  </a:lnTo>
                  <a:lnTo>
                    <a:pt x="271" y="0"/>
                  </a:lnTo>
                  <a:lnTo>
                    <a:pt x="2" y="0"/>
                  </a:lnTo>
                  <a:close/>
                </a:path>
              </a:pathLst>
            </a:custGeom>
            <a:solidFill>
              <a:srgbClr val="5A5A5A"/>
            </a:solidFill>
            <a:ln w="1588">
              <a:solidFill>
                <a:srgbClr val="5A5A5A"/>
              </a:solidFill>
              <a:prstDash val="solid"/>
              <a:round/>
              <a:headEnd/>
              <a:tailEnd/>
            </a:ln>
          </p:spPr>
          <p:txBody>
            <a:bodyPr/>
            <a:lstStyle/>
            <a:p>
              <a:endParaRPr lang="de-DE"/>
            </a:p>
          </p:txBody>
        </p:sp>
        <p:sp>
          <p:nvSpPr>
            <p:cNvPr id="34" name="Freeform 26"/>
            <p:cNvSpPr>
              <a:spLocks/>
            </p:cNvSpPr>
            <p:nvPr/>
          </p:nvSpPr>
          <p:spPr bwMode="auto">
            <a:xfrm>
              <a:off x="7046872" y="2775150"/>
              <a:ext cx="195612" cy="27738"/>
            </a:xfrm>
            <a:custGeom>
              <a:avLst/>
              <a:gdLst>
                <a:gd name="T0" fmla="*/ 10 w 251"/>
                <a:gd name="T1" fmla="*/ 0 h 36"/>
                <a:gd name="T2" fmla="*/ 123 w 251"/>
                <a:gd name="T3" fmla="*/ 0 h 36"/>
                <a:gd name="T4" fmla="*/ 125 w 251"/>
                <a:gd name="T5" fmla="*/ 18 h 36"/>
                <a:gd name="T6" fmla="*/ 113 w 251"/>
                <a:gd name="T7" fmla="*/ 18 h 36"/>
                <a:gd name="T8" fmla="*/ 113 w 251"/>
                <a:gd name="T9" fmla="*/ 16 h 36"/>
                <a:gd name="T10" fmla="*/ 106 w 251"/>
                <a:gd name="T11" fmla="*/ 16 h 36"/>
                <a:gd name="T12" fmla="*/ 106 w 251"/>
                <a:gd name="T13" fmla="*/ 18 h 36"/>
                <a:gd name="T14" fmla="*/ 22 w 251"/>
                <a:gd name="T15" fmla="*/ 18 h 36"/>
                <a:gd name="T16" fmla="*/ 23 w 251"/>
                <a:gd name="T17" fmla="*/ 16 h 36"/>
                <a:gd name="T18" fmla="*/ 16 w 251"/>
                <a:gd name="T19" fmla="*/ 16 h 36"/>
                <a:gd name="T20" fmla="*/ 15 w 251"/>
                <a:gd name="T21" fmla="*/ 18 h 36"/>
                <a:gd name="T22" fmla="*/ 0 w 251"/>
                <a:gd name="T23" fmla="*/ 18 h 36"/>
                <a:gd name="T24" fmla="*/ 10 w 251"/>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1" h="36">
                  <a:moveTo>
                    <a:pt x="20" y="0"/>
                  </a:moveTo>
                  <a:lnTo>
                    <a:pt x="247" y="0"/>
                  </a:lnTo>
                  <a:lnTo>
                    <a:pt x="251" y="36"/>
                  </a:lnTo>
                  <a:lnTo>
                    <a:pt x="226" y="36"/>
                  </a:lnTo>
                  <a:lnTo>
                    <a:pt x="226" y="31"/>
                  </a:lnTo>
                  <a:lnTo>
                    <a:pt x="212" y="31"/>
                  </a:lnTo>
                  <a:lnTo>
                    <a:pt x="212" y="36"/>
                  </a:lnTo>
                  <a:lnTo>
                    <a:pt x="45" y="36"/>
                  </a:lnTo>
                  <a:lnTo>
                    <a:pt x="47" y="31"/>
                  </a:lnTo>
                  <a:lnTo>
                    <a:pt x="32" y="31"/>
                  </a:lnTo>
                  <a:lnTo>
                    <a:pt x="30" y="36"/>
                  </a:lnTo>
                  <a:lnTo>
                    <a:pt x="0" y="36"/>
                  </a:lnTo>
                  <a:lnTo>
                    <a:pt x="20" y="0"/>
                  </a:lnTo>
                  <a:close/>
                </a:path>
              </a:pathLst>
            </a:custGeom>
            <a:solidFill>
              <a:srgbClr val="5A5A5A"/>
            </a:solidFill>
            <a:ln w="1588">
              <a:solidFill>
                <a:srgbClr val="5A5A5A"/>
              </a:solidFill>
              <a:prstDash val="solid"/>
              <a:round/>
              <a:headEnd/>
              <a:tailEnd/>
            </a:ln>
          </p:spPr>
          <p:txBody>
            <a:bodyPr/>
            <a:lstStyle/>
            <a:p>
              <a:endParaRPr lang="de-DE"/>
            </a:p>
          </p:txBody>
        </p:sp>
        <p:sp>
          <p:nvSpPr>
            <p:cNvPr id="35" name="Freeform 27"/>
            <p:cNvSpPr>
              <a:spLocks/>
            </p:cNvSpPr>
            <p:nvPr/>
          </p:nvSpPr>
          <p:spPr bwMode="auto">
            <a:xfrm>
              <a:off x="7244049" y="2773609"/>
              <a:ext cx="39122" cy="13869"/>
            </a:xfrm>
            <a:custGeom>
              <a:avLst/>
              <a:gdLst>
                <a:gd name="T0" fmla="*/ 0 w 50"/>
                <a:gd name="T1" fmla="*/ 0 h 18"/>
                <a:gd name="T2" fmla="*/ 1 w 50"/>
                <a:gd name="T3" fmla="*/ 9 h 18"/>
                <a:gd name="T4" fmla="*/ 25 w 50"/>
                <a:gd name="T5" fmla="*/ 9 h 18"/>
                <a:gd name="T6" fmla="*/ 23 w 50"/>
                <a:gd name="T7" fmla="*/ 0 h 18"/>
                <a:gd name="T8" fmla="*/ 0 w 5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18">
                  <a:moveTo>
                    <a:pt x="0" y="0"/>
                  </a:moveTo>
                  <a:lnTo>
                    <a:pt x="2" y="18"/>
                  </a:lnTo>
                  <a:lnTo>
                    <a:pt x="50" y="18"/>
                  </a:lnTo>
                  <a:lnTo>
                    <a:pt x="45"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36" name="Freeform 28"/>
            <p:cNvSpPr>
              <a:spLocks/>
            </p:cNvSpPr>
            <p:nvPr/>
          </p:nvSpPr>
          <p:spPr bwMode="auto">
            <a:xfrm>
              <a:off x="7247179" y="2789019"/>
              <a:ext cx="40687" cy="13869"/>
            </a:xfrm>
            <a:custGeom>
              <a:avLst/>
              <a:gdLst>
                <a:gd name="T0" fmla="*/ 8 w 52"/>
                <a:gd name="T1" fmla="*/ 0 h 18"/>
                <a:gd name="T2" fmla="*/ 8 w 52"/>
                <a:gd name="T3" fmla="*/ 4 h 18"/>
                <a:gd name="T4" fmla="*/ 0 w 52"/>
                <a:gd name="T5" fmla="*/ 4 h 18"/>
                <a:gd name="T6" fmla="*/ 1 w 52"/>
                <a:gd name="T7" fmla="*/ 9 h 18"/>
                <a:gd name="T8" fmla="*/ 26 w 52"/>
                <a:gd name="T9" fmla="*/ 9 h 18"/>
                <a:gd name="T10" fmla="*/ 25 w 52"/>
                <a:gd name="T11" fmla="*/ 3 h 18"/>
                <a:gd name="T12" fmla="*/ 15 w 52"/>
                <a:gd name="T13" fmla="*/ 3 h 18"/>
                <a:gd name="T14" fmla="*/ 15 w 52"/>
                <a:gd name="T15" fmla="*/ 0 h 18"/>
                <a:gd name="T16" fmla="*/ 8 w 52"/>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 h="18">
                  <a:moveTo>
                    <a:pt x="15" y="0"/>
                  </a:moveTo>
                  <a:lnTo>
                    <a:pt x="15" y="7"/>
                  </a:lnTo>
                  <a:lnTo>
                    <a:pt x="0" y="7"/>
                  </a:lnTo>
                  <a:lnTo>
                    <a:pt x="2" y="18"/>
                  </a:lnTo>
                  <a:lnTo>
                    <a:pt x="52" y="18"/>
                  </a:lnTo>
                  <a:lnTo>
                    <a:pt x="50" y="5"/>
                  </a:lnTo>
                  <a:lnTo>
                    <a:pt x="30" y="5"/>
                  </a:lnTo>
                  <a:lnTo>
                    <a:pt x="30" y="0"/>
                  </a:lnTo>
                  <a:lnTo>
                    <a:pt x="15" y="0"/>
                  </a:lnTo>
                  <a:close/>
                </a:path>
              </a:pathLst>
            </a:custGeom>
            <a:solidFill>
              <a:srgbClr val="5A5A5A"/>
            </a:solidFill>
            <a:ln w="1588">
              <a:solidFill>
                <a:srgbClr val="5A5A5A"/>
              </a:solidFill>
              <a:prstDash val="solid"/>
              <a:round/>
              <a:headEnd/>
              <a:tailEnd/>
            </a:ln>
          </p:spPr>
          <p:txBody>
            <a:bodyPr/>
            <a:lstStyle/>
            <a:p>
              <a:endParaRPr lang="de-DE"/>
            </a:p>
          </p:txBody>
        </p:sp>
        <p:sp>
          <p:nvSpPr>
            <p:cNvPr id="37" name="Freeform 29"/>
            <p:cNvSpPr>
              <a:spLocks/>
            </p:cNvSpPr>
            <p:nvPr/>
          </p:nvSpPr>
          <p:spPr bwMode="auto">
            <a:xfrm>
              <a:off x="7284736" y="2775150"/>
              <a:ext cx="59466" cy="27738"/>
            </a:xfrm>
            <a:custGeom>
              <a:avLst/>
              <a:gdLst>
                <a:gd name="T0" fmla="*/ 0 w 77"/>
                <a:gd name="T1" fmla="*/ 0 h 36"/>
                <a:gd name="T2" fmla="*/ 6 w 77"/>
                <a:gd name="T3" fmla="*/ 18 h 36"/>
                <a:gd name="T4" fmla="*/ 38 w 77"/>
                <a:gd name="T5" fmla="*/ 18 h 36"/>
                <a:gd name="T6" fmla="*/ 30 w 77"/>
                <a:gd name="T7" fmla="*/ 0 h 36"/>
                <a:gd name="T8" fmla="*/ 0 w 7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36">
                  <a:moveTo>
                    <a:pt x="0" y="0"/>
                  </a:moveTo>
                  <a:lnTo>
                    <a:pt x="12" y="36"/>
                  </a:lnTo>
                  <a:lnTo>
                    <a:pt x="77" y="36"/>
                  </a:lnTo>
                  <a:lnTo>
                    <a:pt x="60" y="0"/>
                  </a:lnTo>
                  <a:lnTo>
                    <a:pt x="0" y="0"/>
                  </a:lnTo>
                  <a:close/>
                </a:path>
              </a:pathLst>
            </a:custGeom>
            <a:solidFill>
              <a:srgbClr val="5A5A5A"/>
            </a:solidFill>
            <a:ln w="1588">
              <a:solidFill>
                <a:srgbClr val="5A5A5A"/>
              </a:solidFill>
              <a:prstDash val="solid"/>
              <a:round/>
              <a:headEnd/>
              <a:tailEnd/>
            </a:ln>
          </p:spPr>
          <p:txBody>
            <a:bodyPr/>
            <a:lstStyle/>
            <a:p>
              <a:endParaRPr lang="de-DE"/>
            </a:p>
          </p:txBody>
        </p:sp>
        <p:sp>
          <p:nvSpPr>
            <p:cNvPr id="38" name="Rectangle 30"/>
            <p:cNvSpPr>
              <a:spLocks noChangeArrowheads="1"/>
            </p:cNvSpPr>
            <p:nvPr/>
          </p:nvSpPr>
          <p:spPr bwMode="auto">
            <a:xfrm>
              <a:off x="7137636" y="2661117"/>
              <a:ext cx="112672" cy="16951"/>
            </a:xfrm>
            <a:prstGeom prst="rect">
              <a:avLst/>
            </a:prstGeom>
            <a:solidFill>
              <a:srgbClr val="5A5A5A"/>
            </a:solidFill>
            <a:ln w="1588">
              <a:solidFill>
                <a:srgbClr val="5A5A5A"/>
              </a:solidFill>
              <a:miter lim="800000"/>
              <a:headEnd/>
              <a:tailEnd/>
            </a:ln>
          </p:spPr>
          <p:txBody>
            <a:bodyPr/>
            <a:lstStyle/>
            <a:p>
              <a:endParaRPr lang="de-DE"/>
            </a:p>
          </p:txBody>
        </p:sp>
        <p:sp>
          <p:nvSpPr>
            <p:cNvPr id="39" name="Rectangle 31"/>
            <p:cNvSpPr>
              <a:spLocks noChangeArrowheads="1"/>
            </p:cNvSpPr>
            <p:nvPr/>
          </p:nvSpPr>
          <p:spPr bwMode="auto">
            <a:xfrm>
              <a:off x="7276912" y="2647248"/>
              <a:ext cx="15649" cy="7705"/>
            </a:xfrm>
            <a:prstGeom prst="rect">
              <a:avLst/>
            </a:prstGeom>
            <a:solidFill>
              <a:srgbClr val="464646"/>
            </a:solidFill>
            <a:ln w="1588">
              <a:solidFill>
                <a:srgbClr val="464646"/>
              </a:solidFill>
              <a:miter lim="800000"/>
              <a:headEnd/>
              <a:tailEnd/>
            </a:ln>
          </p:spPr>
          <p:txBody>
            <a:bodyPr/>
            <a:lstStyle/>
            <a:p>
              <a:endParaRPr lang="de-DE"/>
            </a:p>
          </p:txBody>
        </p:sp>
        <p:sp>
          <p:nvSpPr>
            <p:cNvPr id="40" name="Rectangle 32"/>
            <p:cNvSpPr>
              <a:spLocks noChangeArrowheads="1"/>
            </p:cNvSpPr>
            <p:nvPr/>
          </p:nvSpPr>
          <p:spPr bwMode="auto">
            <a:xfrm>
              <a:off x="7111033" y="2670363"/>
              <a:ext cx="167444" cy="13869"/>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1" name="Rectangle 33"/>
            <p:cNvSpPr>
              <a:spLocks noChangeArrowheads="1"/>
            </p:cNvSpPr>
            <p:nvPr/>
          </p:nvSpPr>
          <p:spPr bwMode="auto">
            <a:xfrm>
              <a:off x="7111033" y="2682691"/>
              <a:ext cx="165879" cy="3082"/>
            </a:xfrm>
            <a:prstGeom prst="rect">
              <a:avLst/>
            </a:prstGeom>
            <a:solidFill>
              <a:srgbClr val="808080"/>
            </a:solidFill>
            <a:ln w="1588">
              <a:solidFill>
                <a:srgbClr val="808080"/>
              </a:solidFill>
              <a:miter lim="800000"/>
              <a:headEnd/>
              <a:tailEnd/>
            </a:ln>
          </p:spPr>
          <p:txBody>
            <a:bodyPr/>
            <a:lstStyle/>
            <a:p>
              <a:endParaRPr lang="de-DE"/>
            </a:p>
          </p:txBody>
        </p:sp>
        <p:sp>
          <p:nvSpPr>
            <p:cNvPr id="42" name="Line 34"/>
            <p:cNvSpPr>
              <a:spLocks noChangeShapeType="1"/>
            </p:cNvSpPr>
            <p:nvPr/>
          </p:nvSpPr>
          <p:spPr bwMode="auto">
            <a:xfrm>
              <a:off x="6798054" y="2043182"/>
              <a:ext cx="3130" cy="770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3" name="Line 35"/>
            <p:cNvSpPr>
              <a:spLocks noChangeShapeType="1"/>
            </p:cNvSpPr>
            <p:nvPr/>
          </p:nvSpPr>
          <p:spPr bwMode="auto">
            <a:xfrm flipV="1">
              <a:off x="6799619" y="2164919"/>
              <a:ext cx="1565" cy="7705"/>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4" name="Line 36"/>
            <p:cNvSpPr>
              <a:spLocks noChangeShapeType="1"/>
            </p:cNvSpPr>
            <p:nvPr/>
          </p:nvSpPr>
          <p:spPr bwMode="auto">
            <a:xfrm>
              <a:off x="6794924" y="1855181"/>
              <a:ext cx="6260" cy="154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5" name="Line 37"/>
            <p:cNvSpPr>
              <a:spLocks noChangeShapeType="1"/>
            </p:cNvSpPr>
            <p:nvPr/>
          </p:nvSpPr>
          <p:spPr bwMode="auto">
            <a:xfrm>
              <a:off x="6794924" y="1858263"/>
              <a:ext cx="7824" cy="0"/>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6" name="Line 38"/>
            <p:cNvSpPr>
              <a:spLocks noChangeShapeType="1"/>
            </p:cNvSpPr>
            <p:nvPr/>
          </p:nvSpPr>
          <p:spPr bwMode="auto">
            <a:xfrm>
              <a:off x="6796489" y="1859804"/>
              <a:ext cx="7824" cy="1541"/>
            </a:xfrm>
            <a:prstGeom prst="line">
              <a:avLst/>
            </a:prstGeom>
            <a:noFill/>
            <a:ln w="14288">
              <a:solidFill>
                <a:srgbClr val="00C1C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7" name="Rectangle 39"/>
            <p:cNvSpPr>
              <a:spLocks noChangeArrowheads="1"/>
            </p:cNvSpPr>
            <p:nvPr/>
          </p:nvSpPr>
          <p:spPr bwMode="auto">
            <a:xfrm>
              <a:off x="6693206" y="1559312"/>
              <a:ext cx="225345" cy="232689"/>
            </a:xfrm>
            <a:prstGeom prst="rect">
              <a:avLst/>
            </a:prstGeom>
            <a:solidFill>
              <a:schemeClr val="bg1"/>
            </a:solidFill>
            <a:ln w="14288">
              <a:solidFill>
                <a:srgbClr val="000000"/>
              </a:solidFill>
              <a:miter lim="800000"/>
              <a:headEnd/>
              <a:tailEnd/>
            </a:ln>
          </p:spPr>
          <p:txBody>
            <a:bodyPr/>
            <a:lstStyle/>
            <a:p>
              <a:endParaRPr lang="de-DE"/>
            </a:p>
          </p:txBody>
        </p:sp>
      </p:grpSp>
      <p:sp>
        <p:nvSpPr>
          <p:cNvPr id="48" name="Textfeld 47"/>
          <p:cNvSpPr txBox="1"/>
          <p:nvPr/>
        </p:nvSpPr>
        <p:spPr>
          <a:xfrm>
            <a:off x="4175956" y="1632509"/>
            <a:ext cx="4865480" cy="4016484"/>
          </a:xfrm>
          <a:prstGeom prst="rect">
            <a:avLst/>
          </a:prstGeom>
          <a:noFill/>
        </p:spPr>
        <p:txBody>
          <a:bodyPr wrap="square">
            <a:spAutoFit/>
          </a:bodyPr>
          <a:lstStyle/>
          <a:p>
            <a:pPr marL="287338" lvl="1" indent="-287338" eaLnBrk="0" hangingPunct="0">
              <a:spcBef>
                <a:spcPts val="600"/>
              </a:spcBef>
              <a:buClr>
                <a:srgbClr val="00B3DF"/>
              </a:buClr>
              <a:buSzPct val="80000"/>
              <a:buFont typeface="Wingdings" pitchFamily="2" charset="2"/>
              <a:buChar char=""/>
              <a:defRPr/>
            </a:pPr>
            <a:r>
              <a:rPr lang="en-US" sz="2000" dirty="0" smtClean="0">
                <a:solidFill>
                  <a:srgbClr val="262626"/>
                </a:solidFill>
                <a:latin typeface="+mj-lt"/>
                <a:ea typeface="Tahoma"/>
                <a:cs typeface="Arial" charset="0"/>
              </a:rPr>
              <a:t>Typical case</a:t>
            </a:r>
          </a:p>
          <a:p>
            <a:pPr marL="287338" lvl="1" indent="-287338" eaLnBrk="0" hangingPunct="0">
              <a:spcBef>
                <a:spcPts val="600"/>
              </a:spcBef>
              <a:buClr>
                <a:srgbClr val="00B3DF"/>
              </a:buClr>
              <a:buSzPct val="80000"/>
              <a:buFont typeface="Wingdings" pitchFamily="2" charset="2"/>
              <a:buChar char=""/>
              <a:defRPr/>
            </a:pPr>
            <a:r>
              <a:rPr lang="en-US" sz="2000" dirty="0" smtClean="0">
                <a:solidFill>
                  <a:srgbClr val="262626"/>
                </a:solidFill>
                <a:latin typeface="+mj-lt"/>
                <a:ea typeface="Tahoma"/>
                <a:cs typeface="Arial" charset="0"/>
              </a:rPr>
              <a:t>Channel impulse response depends on </a:t>
            </a:r>
          </a:p>
          <a:p>
            <a:pPr marL="744538" lvl="2" indent="-287338" eaLnBrk="0" hangingPunct="0">
              <a:spcBef>
                <a:spcPts val="600"/>
              </a:spcBef>
              <a:buClr>
                <a:srgbClr val="00B3DF"/>
              </a:buClr>
              <a:buSzPct val="80000"/>
              <a:buFont typeface="Wingdings" pitchFamily="2" charset="2"/>
              <a:buChar char=""/>
              <a:defRPr/>
            </a:pPr>
            <a:r>
              <a:rPr lang="en-US" sz="2000" dirty="0">
                <a:solidFill>
                  <a:srgbClr val="262626"/>
                </a:solidFill>
                <a:latin typeface="+mj-lt"/>
                <a:ea typeface="Tahoma"/>
                <a:cs typeface="Arial" charset="0"/>
              </a:rPr>
              <a:t>K-factor (Rice)</a:t>
            </a:r>
            <a:endParaRPr lang="en-US" sz="2000" dirty="0" smtClean="0">
              <a:solidFill>
                <a:srgbClr val="262626"/>
              </a:solidFill>
              <a:latin typeface="+mj-lt"/>
              <a:ea typeface="Tahoma"/>
              <a:cs typeface="Arial" charset="0"/>
            </a:endParaRPr>
          </a:p>
          <a:p>
            <a:pPr marL="744538" lvl="2" indent="-287338" eaLnBrk="0" hangingPunct="0">
              <a:spcBef>
                <a:spcPts val="600"/>
              </a:spcBef>
              <a:buClr>
                <a:srgbClr val="00B3DF"/>
              </a:buClr>
              <a:buSzPct val="80000"/>
              <a:buFont typeface="Wingdings" pitchFamily="2" charset="2"/>
              <a:buChar char=""/>
              <a:defRPr/>
            </a:pPr>
            <a:r>
              <a:rPr lang="en-US" sz="2000" dirty="0" smtClean="0">
                <a:solidFill>
                  <a:srgbClr val="262626"/>
                </a:solidFill>
                <a:latin typeface="+mj-lt"/>
                <a:ea typeface="Tahoma"/>
                <a:cs typeface="Arial" charset="0"/>
              </a:rPr>
              <a:t>delay DT between LOS and NLOS</a:t>
            </a:r>
          </a:p>
          <a:p>
            <a:pPr marL="287338" lvl="1" indent="-287338" eaLnBrk="0" hangingPunct="0">
              <a:spcBef>
                <a:spcPts val="600"/>
              </a:spcBef>
              <a:buClr>
                <a:srgbClr val="00B3DF"/>
              </a:buClr>
              <a:buSzPct val="80000"/>
              <a:buFont typeface="Wingdings" pitchFamily="2" charset="2"/>
              <a:buChar char=""/>
              <a:defRPr/>
            </a:pPr>
            <a:endParaRPr lang="en-US" sz="2000" dirty="0">
              <a:solidFill>
                <a:srgbClr val="262626"/>
              </a:solidFill>
              <a:latin typeface="+mj-lt"/>
              <a:ea typeface="Tahoma"/>
              <a:cs typeface="Arial" charset="0"/>
            </a:endParaRPr>
          </a:p>
          <a:p>
            <a:pPr marL="287338" lvl="1" indent="-287338" eaLnBrk="0" hangingPunct="0">
              <a:spcBef>
                <a:spcPts val="600"/>
              </a:spcBef>
              <a:buClr>
                <a:srgbClr val="00B3DF"/>
              </a:buClr>
              <a:buSzPct val="80000"/>
              <a:buFont typeface="Wingdings" pitchFamily="2" charset="2"/>
              <a:buChar char=""/>
              <a:defRPr/>
            </a:pPr>
            <a:r>
              <a:rPr lang="en-US" sz="2000" dirty="0">
                <a:solidFill>
                  <a:srgbClr val="262626"/>
                </a:solidFill>
                <a:latin typeface="+mj-lt"/>
                <a:ea typeface="Tahoma"/>
                <a:cs typeface="Arial" charset="0"/>
              </a:rPr>
              <a:t>F</a:t>
            </a:r>
            <a:r>
              <a:rPr lang="en-US" sz="2000" dirty="0" smtClean="0">
                <a:solidFill>
                  <a:srgbClr val="262626"/>
                </a:solidFill>
                <a:latin typeface="+mj-lt"/>
                <a:ea typeface="Tahoma"/>
                <a:cs typeface="Arial" charset="0"/>
              </a:rPr>
              <a:t>requency-selective channel</a:t>
            </a:r>
          </a:p>
          <a:p>
            <a:pPr marL="744538" lvl="2" indent="-287338" eaLnBrk="0" hangingPunct="0">
              <a:spcBef>
                <a:spcPts val="600"/>
              </a:spcBef>
              <a:buClr>
                <a:srgbClr val="00B3DF"/>
              </a:buClr>
              <a:buSzPct val="80000"/>
              <a:buFont typeface="Wingdings" pitchFamily="2" charset="2"/>
              <a:buChar char=""/>
              <a:defRPr/>
            </a:pPr>
            <a:r>
              <a:rPr lang="en-US" sz="2000" dirty="0" smtClean="0">
                <a:solidFill>
                  <a:srgbClr val="262626"/>
                </a:solidFill>
                <a:latin typeface="+mj-lt"/>
                <a:ea typeface="Tahoma"/>
                <a:cs typeface="Arial" charset="0"/>
              </a:rPr>
              <a:t>there can be “optical fading” at the edges of the room</a:t>
            </a:r>
          </a:p>
          <a:p>
            <a:pPr marL="744538" lvl="2" indent="-287338" eaLnBrk="0" hangingPunct="0">
              <a:spcBef>
                <a:spcPts val="600"/>
              </a:spcBef>
              <a:buClr>
                <a:srgbClr val="00B3DF"/>
              </a:buClr>
              <a:buSzPct val="80000"/>
              <a:buFont typeface="Wingdings" pitchFamily="2" charset="2"/>
              <a:buChar char=""/>
              <a:defRPr/>
            </a:pPr>
            <a:r>
              <a:rPr lang="en-US" sz="2000" dirty="0" smtClean="0">
                <a:solidFill>
                  <a:srgbClr val="262626"/>
                </a:solidFill>
                <a:latin typeface="+mj-lt"/>
                <a:ea typeface="Tahoma"/>
                <a:cs typeface="Arial" charset="0"/>
              </a:rPr>
              <a:t>where photocurrents of LOS and NLOS contributions have similar amplitude but opposite phase</a:t>
            </a:r>
          </a:p>
        </p:txBody>
      </p:sp>
      <p:sp>
        <p:nvSpPr>
          <p:cNvPr id="49"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Superimposed LOS and NLOS</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6740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21</a:t>
            </a:fld>
            <a:endParaRPr lang="en-GB" altLang="en-US"/>
          </a:p>
        </p:txBody>
      </p:sp>
      <p:sp>
        <p:nvSpPr>
          <p:cNvPr id="8" name="Textfeld 7"/>
          <p:cNvSpPr txBox="1"/>
          <p:nvPr/>
        </p:nvSpPr>
        <p:spPr>
          <a:xfrm>
            <a:off x="4427984" y="1613406"/>
            <a:ext cx="4536629" cy="3961149"/>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Optical wireless was </a:t>
            </a:r>
            <a:r>
              <a:rPr lang="en-US" sz="2000" dirty="0">
                <a:solidFill>
                  <a:srgbClr val="262626"/>
                </a:solidFill>
                <a:ea typeface="Tahoma"/>
                <a:cs typeface="Arial" charset="0"/>
              </a:rPr>
              <a:t>limited </a:t>
            </a:r>
            <a:r>
              <a:rPr lang="en-US" sz="2000" dirty="0" smtClean="0">
                <a:solidFill>
                  <a:srgbClr val="262626"/>
                </a:solidFill>
                <a:ea typeface="Tahoma"/>
                <a:cs typeface="Arial" charset="0"/>
              </a:rPr>
              <a:t>for a long time due to insufficient power</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Recently, low-cost high-power </a:t>
            </a:r>
            <a:r>
              <a:rPr lang="en-US" sz="2000" dirty="0">
                <a:solidFill>
                  <a:srgbClr val="262626"/>
                </a:solidFill>
                <a:ea typeface="Tahoma"/>
                <a:cs typeface="Arial" charset="0"/>
              </a:rPr>
              <a:t>LEDs became </a:t>
            </a:r>
            <a:r>
              <a:rPr lang="en-US" sz="2000" dirty="0" smtClean="0">
                <a:solidFill>
                  <a:srgbClr val="262626"/>
                </a:solidFill>
                <a:ea typeface="Tahoma"/>
                <a:cs typeface="Arial" charset="0"/>
              </a:rPr>
              <a:t>available using infrared and </a:t>
            </a:r>
            <a:r>
              <a:rPr lang="en-US" sz="2000" dirty="0">
                <a:solidFill>
                  <a:srgbClr val="262626"/>
                </a:solidFill>
                <a:ea typeface="Tahoma"/>
                <a:cs typeface="Arial" charset="0"/>
              </a:rPr>
              <a:t>visible </a:t>
            </a:r>
            <a:r>
              <a:rPr lang="en-US" sz="2000" dirty="0" smtClean="0">
                <a:solidFill>
                  <a:srgbClr val="262626"/>
                </a:solidFill>
                <a:ea typeface="Tahoma"/>
                <a:cs typeface="Arial" charset="0"/>
              </a:rPr>
              <a:t>light</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For data transmission, LED can be modulated at high speed</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Flicker is not visible for human eye</a:t>
            </a:r>
          </a:p>
        </p:txBody>
      </p:sp>
      <p:pic>
        <p:nvPicPr>
          <p:cNvPr id="9" name="Picture 7" descr="2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225" y="2126407"/>
            <a:ext cx="3600450" cy="25987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LED as Transmitter</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8569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22</a:t>
            </a:fld>
            <a:endParaRPr lang="en-GB" altLang="en-US"/>
          </a:p>
        </p:txBody>
      </p:sp>
      <p:sp>
        <p:nvSpPr>
          <p:cNvPr id="8" name="Textfeld 7"/>
          <p:cNvSpPr txBox="1"/>
          <p:nvPr/>
        </p:nvSpPr>
        <p:spPr>
          <a:xfrm>
            <a:off x="5112060" y="1600200"/>
            <a:ext cx="4139952" cy="3093154"/>
          </a:xfrm>
          <a:prstGeom prst="rect">
            <a:avLst/>
          </a:prstGeom>
          <a:noFill/>
        </p:spPr>
        <p:txBody>
          <a:bodyPr wrap="square">
            <a:spAutoFit/>
          </a:bodyPr>
          <a:lstStyle/>
          <a:p>
            <a:pPr marL="266700" indent="-266700" eaLnBrk="0" hangingPunct="0">
              <a:spcBef>
                <a:spcPct val="30000"/>
              </a:spcBef>
              <a:buClr>
                <a:srgbClr val="00B3DF"/>
              </a:buClr>
              <a:buSzPct val="80000"/>
              <a:buFont typeface="Wingdings" pitchFamily="2" charset="2"/>
              <a:buChar char=""/>
            </a:pPr>
            <a:r>
              <a:rPr lang="en-GB" sz="2000" b="1" dirty="0" smtClean="0">
                <a:solidFill>
                  <a:srgbClr val="262626"/>
                </a:solidFill>
              </a:rPr>
              <a:t>Blue LED + phosphor</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Blue LED is fast (~20 MHz)</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Phosphor is slow (~2 MHz)</a:t>
            </a:r>
          </a:p>
          <a:p>
            <a:pPr marL="744538" lvl="2" indent="-287338" eaLnBrk="0" hangingPunct="0">
              <a:lnSpc>
                <a:spcPct val="150000"/>
              </a:lnSpc>
              <a:spcBef>
                <a:spcPts val="600"/>
              </a:spcBef>
              <a:buClr>
                <a:srgbClr val="00B3DF"/>
              </a:buClr>
              <a:buSzPct val="80000"/>
              <a:buFont typeface="Wingdings" pitchFamily="2" charset="2"/>
              <a:buChar char=""/>
              <a:defRPr/>
            </a:pPr>
            <a:r>
              <a:rPr lang="en-GB" sz="2000" dirty="0" smtClean="0">
                <a:solidFill>
                  <a:srgbClr val="262626"/>
                </a:solidFill>
              </a:rPr>
              <a:t>Low-cost, simple driving</a:t>
            </a:r>
            <a:endParaRPr lang="en-GB" sz="2000" dirty="0">
              <a:solidFill>
                <a:srgbClr val="262626"/>
              </a:solidFill>
            </a:endParaRPr>
          </a:p>
          <a:p>
            <a:pPr marL="744538" lvl="2"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p:txBody>
      </p:sp>
      <p:grpSp>
        <p:nvGrpSpPr>
          <p:cNvPr id="9" name="Gruppieren 8"/>
          <p:cNvGrpSpPr/>
          <p:nvPr/>
        </p:nvGrpSpPr>
        <p:grpSpPr>
          <a:xfrm>
            <a:off x="239080" y="1690973"/>
            <a:ext cx="4764968" cy="3869667"/>
            <a:chOff x="419100" y="1179513"/>
            <a:chExt cx="5718175" cy="4789487"/>
          </a:xfrm>
        </p:grpSpPr>
        <p:pic>
          <p:nvPicPr>
            <p:cNvPr id="10" name="Picture 5"/>
            <p:cNvPicPr>
              <a:picLocks noChangeAspect="1" noChangeArrowheads="1"/>
            </p:cNvPicPr>
            <p:nvPr/>
          </p:nvPicPr>
          <p:blipFill>
            <a:blip r:embed="rId2"/>
            <a:srcRect/>
            <a:stretch>
              <a:fillRect/>
            </a:stretch>
          </p:blipFill>
          <p:spPr bwMode="auto">
            <a:xfrm>
              <a:off x="419100" y="3709988"/>
              <a:ext cx="2719388" cy="2259012"/>
            </a:xfrm>
            <a:prstGeom prst="rect">
              <a:avLst/>
            </a:prstGeom>
            <a:noFill/>
            <a:ln w="9525">
              <a:noFill/>
              <a:miter lim="800000"/>
              <a:headEnd/>
              <a:tailEnd/>
            </a:ln>
          </p:spPr>
        </p:pic>
        <p:pic>
          <p:nvPicPr>
            <p:cNvPr id="11" name="Picture 6"/>
            <p:cNvPicPr>
              <a:picLocks noChangeAspect="1" noChangeArrowheads="1"/>
            </p:cNvPicPr>
            <p:nvPr/>
          </p:nvPicPr>
          <p:blipFill>
            <a:blip r:embed="rId3"/>
            <a:srcRect r="13861"/>
            <a:stretch>
              <a:fillRect/>
            </a:stretch>
          </p:blipFill>
          <p:spPr bwMode="auto">
            <a:xfrm>
              <a:off x="3373438" y="3754438"/>
              <a:ext cx="2762250" cy="2189162"/>
            </a:xfrm>
            <a:prstGeom prst="rect">
              <a:avLst/>
            </a:prstGeom>
            <a:noFill/>
            <a:ln w="9525">
              <a:solidFill>
                <a:schemeClr val="tx1"/>
              </a:solidFill>
              <a:miter lim="800000"/>
              <a:headEnd/>
              <a:tailEnd/>
            </a:ln>
          </p:spPr>
        </p:pic>
        <p:pic>
          <p:nvPicPr>
            <p:cNvPr id="12" name="Picture 8"/>
            <p:cNvPicPr>
              <a:picLocks noChangeAspect="1" noChangeArrowheads="1"/>
            </p:cNvPicPr>
            <p:nvPr/>
          </p:nvPicPr>
          <p:blipFill>
            <a:blip r:embed="rId4"/>
            <a:srcRect/>
            <a:stretch>
              <a:fillRect/>
            </a:stretch>
          </p:blipFill>
          <p:spPr bwMode="auto">
            <a:xfrm>
              <a:off x="428625" y="1179513"/>
              <a:ext cx="2719388" cy="2249487"/>
            </a:xfrm>
            <a:prstGeom prst="rect">
              <a:avLst/>
            </a:prstGeom>
            <a:noFill/>
            <a:ln w="9525">
              <a:noFill/>
              <a:miter lim="800000"/>
              <a:headEnd/>
              <a:tailEnd/>
            </a:ln>
          </p:spPr>
        </p:pic>
        <p:pic>
          <p:nvPicPr>
            <p:cNvPr id="13" name="Picture 10"/>
            <p:cNvPicPr>
              <a:picLocks noChangeAspect="1" noChangeArrowheads="1"/>
            </p:cNvPicPr>
            <p:nvPr/>
          </p:nvPicPr>
          <p:blipFill>
            <a:blip r:embed="rId5"/>
            <a:srcRect/>
            <a:stretch>
              <a:fillRect/>
            </a:stretch>
          </p:blipFill>
          <p:spPr bwMode="auto">
            <a:xfrm>
              <a:off x="3357563" y="1211263"/>
              <a:ext cx="2779712" cy="2190750"/>
            </a:xfrm>
            <a:prstGeom prst="rect">
              <a:avLst/>
            </a:prstGeom>
            <a:noFill/>
            <a:ln w="9525" algn="ctr">
              <a:solidFill>
                <a:schemeClr val="tx1"/>
              </a:solidFill>
              <a:miter lim="800000"/>
              <a:headEnd/>
              <a:tailEnd/>
            </a:ln>
          </p:spPr>
        </p:pic>
      </p:grpSp>
      <p:sp>
        <p:nvSpPr>
          <p:cNvPr id="14" name="Textfeld 13"/>
          <p:cNvSpPr txBox="1"/>
          <p:nvPr/>
        </p:nvSpPr>
        <p:spPr>
          <a:xfrm>
            <a:off x="5112061" y="3724436"/>
            <a:ext cx="3960440" cy="2846933"/>
          </a:xfrm>
          <a:prstGeom prst="rect">
            <a:avLst/>
          </a:prstGeom>
          <a:noFill/>
        </p:spPr>
        <p:txBody>
          <a:bodyPr wrap="square">
            <a:spAutoFit/>
          </a:bodyPr>
          <a:lstStyle/>
          <a:p>
            <a:pPr marL="266700" indent="-266700" eaLnBrk="0" hangingPunct="0">
              <a:spcBef>
                <a:spcPct val="30000"/>
              </a:spcBef>
              <a:buClr>
                <a:srgbClr val="00B3DF"/>
              </a:buClr>
              <a:buSzPct val="80000"/>
              <a:buFont typeface="Wingdings" pitchFamily="2" charset="2"/>
              <a:buChar char=""/>
            </a:pPr>
            <a:r>
              <a:rPr lang="en-GB" sz="2000" b="1" dirty="0" smtClean="0">
                <a:solidFill>
                  <a:srgbClr val="FF0000"/>
                </a:solidFill>
              </a:rPr>
              <a:t>R</a:t>
            </a:r>
            <a:r>
              <a:rPr lang="en-GB" sz="2000" b="1" dirty="0" smtClean="0">
                <a:solidFill>
                  <a:srgbClr val="262626"/>
                </a:solidFill>
              </a:rPr>
              <a:t>+</a:t>
            </a:r>
            <a:r>
              <a:rPr lang="en-GB" sz="2000" b="1" dirty="0" smtClean="0">
                <a:solidFill>
                  <a:srgbClr val="5ABE00"/>
                </a:solidFill>
              </a:rPr>
              <a:t>G</a:t>
            </a:r>
            <a:r>
              <a:rPr lang="en-GB" sz="2000" b="1" dirty="0" smtClean="0">
                <a:solidFill>
                  <a:srgbClr val="262626"/>
                </a:solidFill>
              </a:rPr>
              <a:t>+</a:t>
            </a:r>
            <a:r>
              <a:rPr lang="en-GB" sz="2000" b="1" dirty="0" smtClean="0">
                <a:solidFill>
                  <a:srgbClr val="0070C0"/>
                </a:solidFill>
              </a:rPr>
              <a:t>B</a:t>
            </a:r>
            <a:r>
              <a:rPr lang="en-GB" sz="2000" b="1" dirty="0" smtClean="0">
                <a:solidFill>
                  <a:srgbClr val="262626"/>
                </a:solidFill>
              </a:rPr>
              <a:t> type</a:t>
            </a:r>
          </a:p>
          <a:p>
            <a:pPr marL="723900" lvl="1" indent="-266700" eaLnBrk="0" hangingPunct="0">
              <a:spcBef>
                <a:spcPct val="30000"/>
              </a:spcBef>
              <a:buClr>
                <a:srgbClr val="00B3DF"/>
              </a:buClr>
              <a:buSzPct val="80000"/>
              <a:buFont typeface="Wingdings" pitchFamily="2" charset="2"/>
              <a:buChar char=""/>
            </a:pPr>
            <a:r>
              <a:rPr lang="en-GB" sz="2000" dirty="0" smtClean="0">
                <a:solidFill>
                  <a:srgbClr val="262626"/>
                </a:solidFill>
              </a:rPr>
              <a:t>Enables wavelength-division multiplex (WDM) </a:t>
            </a:r>
          </a:p>
          <a:p>
            <a:pPr marL="723900" lvl="1" indent="-266700" eaLnBrk="0" hangingPunct="0">
              <a:spcBef>
                <a:spcPct val="30000"/>
              </a:spcBef>
              <a:buClr>
                <a:srgbClr val="00B3DF"/>
              </a:buClr>
              <a:buSzPct val="80000"/>
              <a:buFont typeface="Wingdings" pitchFamily="2" charset="2"/>
              <a:buChar char=""/>
            </a:pPr>
            <a:r>
              <a:rPr lang="en-GB" sz="2000" dirty="0" smtClean="0">
                <a:solidFill>
                  <a:srgbClr val="262626"/>
                </a:solidFill>
              </a:rPr>
              <a:t>~15 </a:t>
            </a:r>
            <a:r>
              <a:rPr lang="en-GB" sz="2000" dirty="0">
                <a:solidFill>
                  <a:srgbClr val="262626"/>
                </a:solidFill>
              </a:rPr>
              <a:t>MHz </a:t>
            </a:r>
            <a:r>
              <a:rPr lang="en-GB" sz="2000" dirty="0" smtClean="0">
                <a:solidFill>
                  <a:srgbClr val="262626"/>
                </a:solidFill>
              </a:rPr>
              <a:t>per </a:t>
            </a:r>
            <a:r>
              <a:rPr lang="en-GB" sz="2000" dirty="0">
                <a:solidFill>
                  <a:srgbClr val="262626"/>
                </a:solidFill>
              </a:rPr>
              <a:t>LED  </a:t>
            </a:r>
            <a:r>
              <a:rPr lang="en-GB" sz="2000" dirty="0" smtClean="0">
                <a:solidFill>
                  <a:srgbClr val="262626"/>
                </a:solidFill>
              </a:rPr>
              <a:t>chip</a:t>
            </a:r>
          </a:p>
          <a:p>
            <a:pPr marL="723900" lvl="1" indent="-266700" eaLnBrk="0" hangingPunct="0">
              <a:spcBef>
                <a:spcPct val="30000"/>
              </a:spcBef>
              <a:buClr>
                <a:srgbClr val="00B3DF"/>
              </a:buClr>
              <a:buSzPct val="80000"/>
              <a:buFont typeface="Wingdings" pitchFamily="2" charset="2"/>
              <a:buChar char=""/>
            </a:pPr>
            <a:r>
              <a:rPr lang="en-GB" sz="2000" dirty="0">
                <a:solidFill>
                  <a:srgbClr val="262626"/>
                </a:solidFill>
              </a:rPr>
              <a:t>Higher cost</a:t>
            </a:r>
          </a:p>
          <a:p>
            <a:pPr lvl="1" eaLnBrk="0" hangingPunct="0">
              <a:spcBef>
                <a:spcPct val="30000"/>
              </a:spcBef>
              <a:buClr>
                <a:srgbClr val="00B3DF"/>
              </a:buClr>
              <a:buSzPct val="80000"/>
            </a:pPr>
            <a:endParaRPr lang="en-GB" sz="2000" dirty="0">
              <a:solidFill>
                <a:srgbClr val="262626"/>
              </a:solidFill>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p:txBody>
      </p:sp>
      <p:sp>
        <p:nvSpPr>
          <p:cNvPr id="15"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LED design and bandwidth</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46869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23</a:t>
            </a:fld>
            <a:endParaRPr lang="en-GB" altLang="en-US"/>
          </a:p>
        </p:txBody>
      </p:sp>
      <p:sp>
        <p:nvSpPr>
          <p:cNvPr id="8" name="Textfeld 7"/>
          <p:cNvSpPr txBox="1"/>
          <p:nvPr/>
        </p:nvSpPr>
        <p:spPr>
          <a:xfrm>
            <a:off x="3671900" y="1556792"/>
            <a:ext cx="5292079" cy="4191981"/>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5 x 5 x 3 m room</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4 LED arrays, 400-800 lux</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Very high SNR (60-70 dB) </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b="1" dirty="0" smtClean="0">
                <a:solidFill>
                  <a:srgbClr val="262626"/>
                </a:solidFill>
                <a:ea typeface="Tahoma"/>
                <a:cs typeface="Arial" charset="0"/>
              </a:rPr>
              <a:t>High spectral efficiency: 12-16 bps/Hz</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Using only </a:t>
            </a:r>
            <a:r>
              <a:rPr lang="en-US" sz="2000" dirty="0">
                <a:solidFill>
                  <a:srgbClr val="262626"/>
                </a:solidFill>
                <a:ea typeface="Tahoma"/>
                <a:cs typeface="Arial" charset="0"/>
              </a:rPr>
              <a:t>blue part of phosphor-type </a:t>
            </a:r>
            <a:r>
              <a:rPr lang="en-US" sz="2000" dirty="0" smtClean="0">
                <a:solidFill>
                  <a:srgbClr val="262626"/>
                </a:solidFill>
                <a:ea typeface="Tahoma"/>
                <a:cs typeface="Arial" charset="0"/>
              </a:rPr>
              <a:t>LEDs to have ~20MHz bandwidth </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400-800 Mbit/s with phosphor-LED</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b="1" dirty="0" smtClean="0">
                <a:ea typeface="Tahoma"/>
                <a:cs typeface="Arial" charset="0"/>
                <a:sym typeface="Wingdings" pitchFamily="2" charset="2"/>
              </a:rPr>
              <a:t>&gt; 1 </a:t>
            </a:r>
            <a:r>
              <a:rPr lang="en-US" sz="2000" b="1" dirty="0" err="1" smtClean="0">
                <a:ea typeface="Tahoma"/>
                <a:cs typeface="Arial" charset="0"/>
                <a:sym typeface="Wingdings" pitchFamily="2" charset="2"/>
              </a:rPr>
              <a:t>G</a:t>
            </a:r>
            <a:r>
              <a:rPr lang="en-US" sz="2000" b="1" dirty="0" err="1" smtClean="0">
                <a:ea typeface="Tahoma"/>
                <a:cs typeface="Arial" charset="0"/>
              </a:rPr>
              <a:t>bit</a:t>
            </a:r>
            <a:r>
              <a:rPr lang="en-US" sz="2000" b="1" dirty="0" smtClean="0">
                <a:ea typeface="Tahoma"/>
                <a:cs typeface="Arial" charset="0"/>
              </a:rPr>
              <a:t>/s with RGB</a:t>
            </a:r>
          </a:p>
        </p:txBody>
      </p:sp>
      <p:pic>
        <p:nvPicPr>
          <p:cNvPr id="9"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1291" b="1935"/>
          <a:stretch>
            <a:fillRect/>
          </a:stretch>
        </p:blipFill>
        <p:spPr bwMode="auto">
          <a:xfrm>
            <a:off x="539552" y="3619500"/>
            <a:ext cx="284797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pieren 9"/>
          <p:cNvGrpSpPr/>
          <p:nvPr/>
        </p:nvGrpSpPr>
        <p:grpSpPr>
          <a:xfrm>
            <a:off x="539552" y="1387252"/>
            <a:ext cx="2882900" cy="2160240"/>
            <a:chOff x="727088" y="944724"/>
            <a:chExt cx="2944812" cy="2268538"/>
          </a:xfrm>
        </p:grpSpPr>
        <p:grpSp>
          <p:nvGrpSpPr>
            <p:cNvPr id="11" name="Group 9"/>
            <p:cNvGrpSpPr>
              <a:grpSpLocks/>
            </p:cNvGrpSpPr>
            <p:nvPr/>
          </p:nvGrpSpPr>
          <p:grpSpPr bwMode="auto">
            <a:xfrm>
              <a:off x="2178063" y="1582899"/>
              <a:ext cx="561975" cy="239713"/>
              <a:chOff x="952" y="2727"/>
              <a:chExt cx="454" cy="204"/>
            </a:xfrm>
          </p:grpSpPr>
          <p:sp>
            <p:nvSpPr>
              <p:cNvPr id="56" name="Line 10"/>
              <p:cNvSpPr>
                <a:spLocks noChangeShapeType="1"/>
              </p:cNvSpPr>
              <p:nvPr/>
            </p:nvSpPr>
            <p:spPr bwMode="auto">
              <a:xfrm>
                <a:off x="952" y="2931"/>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 name="Line 11"/>
              <p:cNvSpPr>
                <a:spLocks noChangeShapeType="1"/>
              </p:cNvSpPr>
              <p:nvPr/>
            </p:nvSpPr>
            <p:spPr bwMode="auto">
              <a:xfrm flipV="1">
                <a:off x="952"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Line 12"/>
              <p:cNvSpPr>
                <a:spLocks noChangeShapeType="1"/>
              </p:cNvSpPr>
              <p:nvPr/>
            </p:nvSpPr>
            <p:spPr bwMode="auto">
              <a:xfrm flipV="1">
                <a:off x="1270"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Line 13"/>
              <p:cNvSpPr>
                <a:spLocks noChangeShapeType="1"/>
              </p:cNvSpPr>
              <p:nvPr/>
            </p:nvSpPr>
            <p:spPr bwMode="auto">
              <a:xfrm>
                <a:off x="1088" y="2727"/>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2" name="Group 14"/>
            <p:cNvGrpSpPr>
              <a:grpSpLocks/>
            </p:cNvGrpSpPr>
            <p:nvPr/>
          </p:nvGrpSpPr>
          <p:grpSpPr bwMode="auto">
            <a:xfrm>
              <a:off x="1646250" y="1236824"/>
              <a:ext cx="560388" cy="239713"/>
              <a:chOff x="952" y="2727"/>
              <a:chExt cx="454" cy="204"/>
            </a:xfrm>
          </p:grpSpPr>
          <p:sp>
            <p:nvSpPr>
              <p:cNvPr id="52" name="Line 15"/>
              <p:cNvSpPr>
                <a:spLocks noChangeShapeType="1"/>
              </p:cNvSpPr>
              <p:nvPr/>
            </p:nvSpPr>
            <p:spPr bwMode="auto">
              <a:xfrm>
                <a:off x="952" y="2931"/>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16"/>
              <p:cNvSpPr>
                <a:spLocks noChangeShapeType="1"/>
              </p:cNvSpPr>
              <p:nvPr/>
            </p:nvSpPr>
            <p:spPr bwMode="auto">
              <a:xfrm flipV="1">
                <a:off x="952"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Line 17"/>
              <p:cNvSpPr>
                <a:spLocks noChangeShapeType="1"/>
              </p:cNvSpPr>
              <p:nvPr/>
            </p:nvSpPr>
            <p:spPr bwMode="auto">
              <a:xfrm flipV="1">
                <a:off x="1270"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5" name="Line 18"/>
              <p:cNvSpPr>
                <a:spLocks noChangeShapeType="1"/>
              </p:cNvSpPr>
              <p:nvPr/>
            </p:nvSpPr>
            <p:spPr bwMode="auto">
              <a:xfrm>
                <a:off x="1088" y="2727"/>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3" name="Group 19"/>
            <p:cNvGrpSpPr>
              <a:grpSpLocks/>
            </p:cNvGrpSpPr>
            <p:nvPr/>
          </p:nvGrpSpPr>
          <p:grpSpPr bwMode="auto">
            <a:xfrm>
              <a:off x="1395425" y="1582899"/>
              <a:ext cx="560388" cy="239713"/>
              <a:chOff x="952" y="2727"/>
              <a:chExt cx="454" cy="204"/>
            </a:xfrm>
          </p:grpSpPr>
          <p:sp>
            <p:nvSpPr>
              <p:cNvPr id="48" name="Line 20"/>
              <p:cNvSpPr>
                <a:spLocks noChangeShapeType="1"/>
              </p:cNvSpPr>
              <p:nvPr/>
            </p:nvSpPr>
            <p:spPr bwMode="auto">
              <a:xfrm>
                <a:off x="952" y="2931"/>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Line 21"/>
              <p:cNvSpPr>
                <a:spLocks noChangeShapeType="1"/>
              </p:cNvSpPr>
              <p:nvPr/>
            </p:nvSpPr>
            <p:spPr bwMode="auto">
              <a:xfrm flipV="1">
                <a:off x="952"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22"/>
              <p:cNvSpPr>
                <a:spLocks noChangeShapeType="1"/>
              </p:cNvSpPr>
              <p:nvPr/>
            </p:nvSpPr>
            <p:spPr bwMode="auto">
              <a:xfrm flipV="1">
                <a:off x="1270"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Line 23"/>
              <p:cNvSpPr>
                <a:spLocks noChangeShapeType="1"/>
              </p:cNvSpPr>
              <p:nvPr/>
            </p:nvSpPr>
            <p:spPr bwMode="auto">
              <a:xfrm>
                <a:off x="1088" y="2727"/>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14" name="Group 24"/>
            <p:cNvGrpSpPr>
              <a:grpSpLocks/>
            </p:cNvGrpSpPr>
            <p:nvPr/>
          </p:nvGrpSpPr>
          <p:grpSpPr bwMode="auto">
            <a:xfrm>
              <a:off x="2401900" y="1236824"/>
              <a:ext cx="560388" cy="239713"/>
              <a:chOff x="952" y="2727"/>
              <a:chExt cx="454" cy="204"/>
            </a:xfrm>
          </p:grpSpPr>
          <p:sp>
            <p:nvSpPr>
              <p:cNvPr id="44" name="Line 25"/>
              <p:cNvSpPr>
                <a:spLocks noChangeShapeType="1"/>
              </p:cNvSpPr>
              <p:nvPr/>
            </p:nvSpPr>
            <p:spPr bwMode="auto">
              <a:xfrm>
                <a:off x="952" y="2931"/>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Line 26"/>
              <p:cNvSpPr>
                <a:spLocks noChangeShapeType="1"/>
              </p:cNvSpPr>
              <p:nvPr/>
            </p:nvSpPr>
            <p:spPr bwMode="auto">
              <a:xfrm flipV="1">
                <a:off x="952"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6" name="Line 27"/>
              <p:cNvSpPr>
                <a:spLocks noChangeShapeType="1"/>
              </p:cNvSpPr>
              <p:nvPr/>
            </p:nvSpPr>
            <p:spPr bwMode="auto">
              <a:xfrm flipV="1">
                <a:off x="1270" y="2727"/>
                <a:ext cx="136" cy="20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 name="Line 28"/>
              <p:cNvSpPr>
                <a:spLocks noChangeShapeType="1"/>
              </p:cNvSpPr>
              <p:nvPr/>
            </p:nvSpPr>
            <p:spPr bwMode="auto">
              <a:xfrm>
                <a:off x="1088" y="2727"/>
                <a:ext cx="31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5" name="Freeform 29"/>
            <p:cNvSpPr>
              <a:spLocks/>
            </p:cNvSpPr>
            <p:nvPr/>
          </p:nvSpPr>
          <p:spPr bwMode="auto">
            <a:xfrm>
              <a:off x="1030300" y="1128874"/>
              <a:ext cx="2324100" cy="801688"/>
            </a:xfrm>
            <a:custGeom>
              <a:avLst/>
              <a:gdLst>
                <a:gd name="T0" fmla="*/ 453 w 1882"/>
                <a:gd name="T1" fmla="*/ 0 h 680"/>
                <a:gd name="T2" fmla="*/ 0 w 1882"/>
                <a:gd name="T3" fmla="*/ 680 h 680"/>
                <a:gd name="T4" fmla="*/ 1429 w 1882"/>
                <a:gd name="T5" fmla="*/ 680 h 680"/>
                <a:gd name="T6" fmla="*/ 1882 w 1882"/>
                <a:gd name="T7" fmla="*/ 0 h 680"/>
                <a:gd name="T8" fmla="*/ 453 w 1882"/>
                <a:gd name="T9" fmla="*/ 0 h 680"/>
              </a:gdLst>
              <a:ahLst/>
              <a:cxnLst>
                <a:cxn ang="0">
                  <a:pos x="T0" y="T1"/>
                </a:cxn>
                <a:cxn ang="0">
                  <a:pos x="T2" y="T3"/>
                </a:cxn>
                <a:cxn ang="0">
                  <a:pos x="T4" y="T5"/>
                </a:cxn>
                <a:cxn ang="0">
                  <a:pos x="T6" y="T7"/>
                </a:cxn>
                <a:cxn ang="0">
                  <a:pos x="T8" y="T9"/>
                </a:cxn>
              </a:cxnLst>
              <a:rect l="0" t="0" r="r" b="b"/>
              <a:pathLst>
                <a:path w="1882" h="680">
                  <a:moveTo>
                    <a:pt x="453" y="0"/>
                  </a:moveTo>
                  <a:lnTo>
                    <a:pt x="0" y="680"/>
                  </a:lnTo>
                  <a:lnTo>
                    <a:pt x="1429" y="680"/>
                  </a:lnTo>
                  <a:lnTo>
                    <a:pt x="1882" y="0"/>
                  </a:lnTo>
                  <a:lnTo>
                    <a:pt x="453" y="0"/>
                  </a:lnTo>
                  <a:close/>
                </a:path>
              </a:pathLst>
            </a:custGeom>
            <a:solidFill>
              <a:srgbClr val="CCFFCC">
                <a:alpha val="30000"/>
              </a:srgbClr>
            </a:solidFill>
            <a:ln w="12700" cap="rnd" cmpd="sng">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Freeform 30"/>
            <p:cNvSpPr>
              <a:spLocks/>
            </p:cNvSpPr>
            <p:nvPr/>
          </p:nvSpPr>
          <p:spPr bwMode="auto">
            <a:xfrm>
              <a:off x="1030300" y="2144874"/>
              <a:ext cx="2324100" cy="801688"/>
            </a:xfrm>
            <a:custGeom>
              <a:avLst/>
              <a:gdLst>
                <a:gd name="T0" fmla="*/ 453 w 1882"/>
                <a:gd name="T1" fmla="*/ 0 h 680"/>
                <a:gd name="T2" fmla="*/ 0 w 1882"/>
                <a:gd name="T3" fmla="*/ 680 h 680"/>
                <a:gd name="T4" fmla="*/ 1429 w 1882"/>
                <a:gd name="T5" fmla="*/ 680 h 680"/>
                <a:gd name="T6" fmla="*/ 1882 w 1882"/>
                <a:gd name="T7" fmla="*/ 0 h 680"/>
                <a:gd name="T8" fmla="*/ 453 w 1882"/>
                <a:gd name="T9" fmla="*/ 0 h 680"/>
              </a:gdLst>
              <a:ahLst/>
              <a:cxnLst>
                <a:cxn ang="0">
                  <a:pos x="T0" y="T1"/>
                </a:cxn>
                <a:cxn ang="0">
                  <a:pos x="T2" y="T3"/>
                </a:cxn>
                <a:cxn ang="0">
                  <a:pos x="T4" y="T5"/>
                </a:cxn>
                <a:cxn ang="0">
                  <a:pos x="T6" y="T7"/>
                </a:cxn>
                <a:cxn ang="0">
                  <a:pos x="T8" y="T9"/>
                </a:cxn>
              </a:cxnLst>
              <a:rect l="0" t="0" r="r" b="b"/>
              <a:pathLst>
                <a:path w="1882" h="680">
                  <a:moveTo>
                    <a:pt x="453" y="0"/>
                  </a:moveTo>
                  <a:lnTo>
                    <a:pt x="0" y="680"/>
                  </a:lnTo>
                  <a:lnTo>
                    <a:pt x="1429" y="680"/>
                  </a:lnTo>
                  <a:lnTo>
                    <a:pt x="1882" y="0"/>
                  </a:lnTo>
                  <a:lnTo>
                    <a:pt x="453" y="0"/>
                  </a:lnTo>
                  <a:close/>
                </a:path>
              </a:pathLst>
            </a:custGeom>
            <a:solidFill>
              <a:srgbClr val="CCFFCC"/>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 name="Line 31"/>
            <p:cNvSpPr>
              <a:spLocks noChangeShapeType="1"/>
            </p:cNvSpPr>
            <p:nvPr/>
          </p:nvSpPr>
          <p:spPr bwMode="auto">
            <a:xfrm flipV="1">
              <a:off x="1030300" y="1746412"/>
              <a:ext cx="0" cy="1466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32"/>
            <p:cNvSpPr>
              <a:spLocks noChangeShapeType="1"/>
            </p:cNvSpPr>
            <p:nvPr/>
          </p:nvSpPr>
          <p:spPr bwMode="auto">
            <a:xfrm flipV="1">
              <a:off x="2795600" y="1740062"/>
              <a:ext cx="0" cy="1473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Line 33"/>
            <p:cNvSpPr>
              <a:spLocks noChangeShapeType="1"/>
            </p:cNvSpPr>
            <p:nvPr/>
          </p:nvSpPr>
          <p:spPr bwMode="auto">
            <a:xfrm flipV="1">
              <a:off x="3354400" y="944724"/>
              <a:ext cx="0" cy="14668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0" name="Line 34"/>
            <p:cNvSpPr>
              <a:spLocks noChangeShapeType="1"/>
            </p:cNvSpPr>
            <p:nvPr/>
          </p:nvSpPr>
          <p:spPr bwMode="auto">
            <a:xfrm flipV="1">
              <a:off x="1590688" y="951074"/>
              <a:ext cx="0" cy="1460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Freeform 35"/>
            <p:cNvSpPr>
              <a:spLocks/>
            </p:cNvSpPr>
            <p:nvPr/>
          </p:nvSpPr>
          <p:spPr bwMode="auto">
            <a:xfrm>
              <a:off x="2401900" y="1236824"/>
              <a:ext cx="560388" cy="239713"/>
            </a:xfrm>
            <a:custGeom>
              <a:avLst/>
              <a:gdLst>
                <a:gd name="T0" fmla="*/ 0 w 453"/>
                <a:gd name="T1" fmla="*/ 204 h 204"/>
                <a:gd name="T2" fmla="*/ 317 w 453"/>
                <a:gd name="T3" fmla="*/ 204 h 204"/>
                <a:gd name="T4" fmla="*/ 453 w 453"/>
                <a:gd name="T5" fmla="*/ 0 h 204"/>
                <a:gd name="T6" fmla="*/ 136 w 453"/>
                <a:gd name="T7" fmla="*/ 0 h 204"/>
                <a:gd name="T8" fmla="*/ 0 w 453"/>
                <a:gd name="T9" fmla="*/ 204 h 204"/>
              </a:gdLst>
              <a:ahLst/>
              <a:cxnLst>
                <a:cxn ang="0">
                  <a:pos x="T0" y="T1"/>
                </a:cxn>
                <a:cxn ang="0">
                  <a:pos x="T2" y="T3"/>
                </a:cxn>
                <a:cxn ang="0">
                  <a:pos x="T4" y="T5"/>
                </a:cxn>
                <a:cxn ang="0">
                  <a:pos x="T6" y="T7"/>
                </a:cxn>
                <a:cxn ang="0">
                  <a:pos x="T8" y="T9"/>
                </a:cxn>
              </a:cxnLst>
              <a:rect l="0" t="0" r="r" b="b"/>
              <a:pathLst>
                <a:path w="453" h="204">
                  <a:moveTo>
                    <a:pt x="0" y="204"/>
                  </a:moveTo>
                  <a:lnTo>
                    <a:pt x="317" y="204"/>
                  </a:lnTo>
                  <a:lnTo>
                    <a:pt x="453" y="0"/>
                  </a:lnTo>
                  <a:lnTo>
                    <a:pt x="136" y="0"/>
                  </a:lnTo>
                  <a:lnTo>
                    <a:pt x="0" y="204"/>
                  </a:lnTo>
                  <a:close/>
                </a:path>
              </a:pathLst>
            </a:custGeom>
            <a:solidFill>
              <a:srgbClr val="339966"/>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Freeform 36"/>
            <p:cNvSpPr>
              <a:spLocks/>
            </p:cNvSpPr>
            <p:nvPr/>
          </p:nvSpPr>
          <p:spPr bwMode="auto">
            <a:xfrm>
              <a:off x="1646250" y="1236824"/>
              <a:ext cx="560388" cy="239713"/>
            </a:xfrm>
            <a:custGeom>
              <a:avLst/>
              <a:gdLst>
                <a:gd name="T0" fmla="*/ 0 w 453"/>
                <a:gd name="T1" fmla="*/ 204 h 204"/>
                <a:gd name="T2" fmla="*/ 317 w 453"/>
                <a:gd name="T3" fmla="*/ 204 h 204"/>
                <a:gd name="T4" fmla="*/ 453 w 453"/>
                <a:gd name="T5" fmla="*/ 0 h 204"/>
                <a:gd name="T6" fmla="*/ 136 w 453"/>
                <a:gd name="T7" fmla="*/ 0 h 204"/>
                <a:gd name="T8" fmla="*/ 0 w 453"/>
                <a:gd name="T9" fmla="*/ 204 h 204"/>
              </a:gdLst>
              <a:ahLst/>
              <a:cxnLst>
                <a:cxn ang="0">
                  <a:pos x="T0" y="T1"/>
                </a:cxn>
                <a:cxn ang="0">
                  <a:pos x="T2" y="T3"/>
                </a:cxn>
                <a:cxn ang="0">
                  <a:pos x="T4" y="T5"/>
                </a:cxn>
                <a:cxn ang="0">
                  <a:pos x="T6" y="T7"/>
                </a:cxn>
                <a:cxn ang="0">
                  <a:pos x="T8" y="T9"/>
                </a:cxn>
              </a:cxnLst>
              <a:rect l="0" t="0" r="r" b="b"/>
              <a:pathLst>
                <a:path w="453" h="204">
                  <a:moveTo>
                    <a:pt x="0" y="204"/>
                  </a:moveTo>
                  <a:lnTo>
                    <a:pt x="317" y="204"/>
                  </a:lnTo>
                  <a:lnTo>
                    <a:pt x="453" y="0"/>
                  </a:lnTo>
                  <a:lnTo>
                    <a:pt x="136" y="0"/>
                  </a:lnTo>
                  <a:lnTo>
                    <a:pt x="0" y="204"/>
                  </a:lnTo>
                  <a:close/>
                </a:path>
              </a:pathLst>
            </a:custGeom>
            <a:solidFill>
              <a:srgbClr val="339966"/>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Freeform 37"/>
            <p:cNvSpPr>
              <a:spLocks/>
            </p:cNvSpPr>
            <p:nvPr/>
          </p:nvSpPr>
          <p:spPr bwMode="auto">
            <a:xfrm>
              <a:off x="1395425" y="1582899"/>
              <a:ext cx="558800" cy="241300"/>
            </a:xfrm>
            <a:custGeom>
              <a:avLst/>
              <a:gdLst>
                <a:gd name="T0" fmla="*/ 0 w 453"/>
                <a:gd name="T1" fmla="*/ 204 h 204"/>
                <a:gd name="T2" fmla="*/ 317 w 453"/>
                <a:gd name="T3" fmla="*/ 204 h 204"/>
                <a:gd name="T4" fmla="*/ 453 w 453"/>
                <a:gd name="T5" fmla="*/ 0 h 204"/>
                <a:gd name="T6" fmla="*/ 136 w 453"/>
                <a:gd name="T7" fmla="*/ 0 h 204"/>
                <a:gd name="T8" fmla="*/ 0 w 453"/>
                <a:gd name="T9" fmla="*/ 204 h 204"/>
              </a:gdLst>
              <a:ahLst/>
              <a:cxnLst>
                <a:cxn ang="0">
                  <a:pos x="T0" y="T1"/>
                </a:cxn>
                <a:cxn ang="0">
                  <a:pos x="T2" y="T3"/>
                </a:cxn>
                <a:cxn ang="0">
                  <a:pos x="T4" y="T5"/>
                </a:cxn>
                <a:cxn ang="0">
                  <a:pos x="T6" y="T7"/>
                </a:cxn>
                <a:cxn ang="0">
                  <a:pos x="T8" y="T9"/>
                </a:cxn>
              </a:cxnLst>
              <a:rect l="0" t="0" r="r" b="b"/>
              <a:pathLst>
                <a:path w="453" h="204">
                  <a:moveTo>
                    <a:pt x="0" y="204"/>
                  </a:moveTo>
                  <a:lnTo>
                    <a:pt x="317" y="204"/>
                  </a:lnTo>
                  <a:lnTo>
                    <a:pt x="453" y="0"/>
                  </a:lnTo>
                  <a:lnTo>
                    <a:pt x="136" y="0"/>
                  </a:lnTo>
                  <a:lnTo>
                    <a:pt x="0" y="204"/>
                  </a:lnTo>
                  <a:close/>
                </a:path>
              </a:pathLst>
            </a:custGeom>
            <a:solidFill>
              <a:srgbClr val="339966"/>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 name="AutoShape 38"/>
            <p:cNvSpPr>
              <a:spLocks noChangeArrowheads="1"/>
            </p:cNvSpPr>
            <p:nvPr/>
          </p:nvSpPr>
          <p:spPr bwMode="auto">
            <a:xfrm>
              <a:off x="1674825" y="1716249"/>
              <a:ext cx="82550" cy="26988"/>
            </a:xfrm>
            <a:prstGeom prst="parallelogram">
              <a:avLst>
                <a:gd name="adj" fmla="val 76469"/>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AutoShape 39"/>
            <p:cNvSpPr>
              <a:spLocks noChangeArrowheads="1"/>
            </p:cNvSpPr>
            <p:nvPr/>
          </p:nvSpPr>
          <p:spPr bwMode="auto">
            <a:xfrm>
              <a:off x="2262200" y="2492537"/>
              <a:ext cx="84138" cy="26987"/>
            </a:xfrm>
            <a:prstGeom prst="parallelogram">
              <a:avLst>
                <a:gd name="adj" fmla="val 77943"/>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6" name="Line 40"/>
            <p:cNvSpPr>
              <a:spLocks noChangeShapeType="1"/>
            </p:cNvSpPr>
            <p:nvPr/>
          </p:nvSpPr>
          <p:spPr bwMode="auto">
            <a:xfrm>
              <a:off x="1701813" y="1716249"/>
              <a:ext cx="588962" cy="776288"/>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 name="AutoShape 41"/>
            <p:cNvSpPr>
              <a:spLocks noChangeArrowheads="1"/>
            </p:cNvSpPr>
            <p:nvPr/>
          </p:nvSpPr>
          <p:spPr bwMode="auto">
            <a:xfrm>
              <a:off x="2543188" y="1395574"/>
              <a:ext cx="82550" cy="28575"/>
            </a:xfrm>
            <a:prstGeom prst="parallelogram">
              <a:avLst>
                <a:gd name="adj" fmla="val 72222"/>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Line 42"/>
            <p:cNvSpPr>
              <a:spLocks noChangeShapeType="1"/>
            </p:cNvSpPr>
            <p:nvPr/>
          </p:nvSpPr>
          <p:spPr bwMode="auto">
            <a:xfrm flipH="1">
              <a:off x="2317763" y="1395574"/>
              <a:ext cx="280987" cy="109696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Freeform 43"/>
            <p:cNvSpPr>
              <a:spLocks/>
            </p:cNvSpPr>
            <p:nvPr/>
          </p:nvSpPr>
          <p:spPr bwMode="auto">
            <a:xfrm>
              <a:off x="2178063" y="1582899"/>
              <a:ext cx="560387" cy="241300"/>
            </a:xfrm>
            <a:custGeom>
              <a:avLst/>
              <a:gdLst>
                <a:gd name="T0" fmla="*/ 0 w 453"/>
                <a:gd name="T1" fmla="*/ 204 h 204"/>
                <a:gd name="T2" fmla="*/ 317 w 453"/>
                <a:gd name="T3" fmla="*/ 204 h 204"/>
                <a:gd name="T4" fmla="*/ 453 w 453"/>
                <a:gd name="T5" fmla="*/ 0 h 204"/>
                <a:gd name="T6" fmla="*/ 136 w 453"/>
                <a:gd name="T7" fmla="*/ 0 h 204"/>
                <a:gd name="T8" fmla="*/ 0 w 453"/>
                <a:gd name="T9" fmla="*/ 204 h 204"/>
              </a:gdLst>
              <a:ahLst/>
              <a:cxnLst>
                <a:cxn ang="0">
                  <a:pos x="T0" y="T1"/>
                </a:cxn>
                <a:cxn ang="0">
                  <a:pos x="T2" y="T3"/>
                </a:cxn>
                <a:cxn ang="0">
                  <a:pos x="T4" y="T5"/>
                </a:cxn>
                <a:cxn ang="0">
                  <a:pos x="T6" y="T7"/>
                </a:cxn>
                <a:cxn ang="0">
                  <a:pos x="T8" y="T9"/>
                </a:cxn>
              </a:cxnLst>
              <a:rect l="0" t="0" r="r" b="b"/>
              <a:pathLst>
                <a:path w="453" h="204">
                  <a:moveTo>
                    <a:pt x="0" y="204"/>
                  </a:moveTo>
                  <a:lnTo>
                    <a:pt x="317" y="204"/>
                  </a:lnTo>
                  <a:lnTo>
                    <a:pt x="453" y="0"/>
                  </a:lnTo>
                  <a:lnTo>
                    <a:pt x="136" y="0"/>
                  </a:lnTo>
                  <a:lnTo>
                    <a:pt x="0" y="204"/>
                  </a:lnTo>
                  <a:close/>
                </a:path>
              </a:pathLst>
            </a:custGeom>
            <a:solidFill>
              <a:srgbClr val="339966"/>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Freeform 45"/>
            <p:cNvSpPr>
              <a:spLocks/>
            </p:cNvSpPr>
            <p:nvPr/>
          </p:nvSpPr>
          <p:spPr bwMode="auto">
            <a:xfrm>
              <a:off x="1030300" y="2411574"/>
              <a:ext cx="2324100" cy="801688"/>
            </a:xfrm>
            <a:custGeom>
              <a:avLst/>
              <a:gdLst>
                <a:gd name="T0" fmla="*/ 453 w 1882"/>
                <a:gd name="T1" fmla="*/ 0 h 680"/>
                <a:gd name="T2" fmla="*/ 0 w 1882"/>
                <a:gd name="T3" fmla="*/ 680 h 680"/>
                <a:gd name="T4" fmla="*/ 1429 w 1882"/>
                <a:gd name="T5" fmla="*/ 680 h 680"/>
                <a:gd name="T6" fmla="*/ 1882 w 1882"/>
                <a:gd name="T7" fmla="*/ 0 h 680"/>
                <a:gd name="T8" fmla="*/ 453 w 1882"/>
                <a:gd name="T9" fmla="*/ 0 h 680"/>
              </a:gdLst>
              <a:ahLst/>
              <a:cxnLst>
                <a:cxn ang="0">
                  <a:pos x="T0" y="T1"/>
                </a:cxn>
                <a:cxn ang="0">
                  <a:pos x="T2" y="T3"/>
                </a:cxn>
                <a:cxn ang="0">
                  <a:pos x="T4" y="T5"/>
                </a:cxn>
                <a:cxn ang="0">
                  <a:pos x="T6" y="T7"/>
                </a:cxn>
                <a:cxn ang="0">
                  <a:pos x="T8" y="T9"/>
                </a:cxn>
              </a:cxnLst>
              <a:rect l="0" t="0" r="r" b="b"/>
              <a:pathLst>
                <a:path w="1882" h="680">
                  <a:moveTo>
                    <a:pt x="453" y="0"/>
                  </a:moveTo>
                  <a:lnTo>
                    <a:pt x="0" y="680"/>
                  </a:lnTo>
                  <a:lnTo>
                    <a:pt x="1429" y="680"/>
                  </a:lnTo>
                  <a:lnTo>
                    <a:pt x="1882" y="0"/>
                  </a:lnTo>
                  <a:lnTo>
                    <a:pt x="453"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rgbClr val="CC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1" name="Line 46"/>
            <p:cNvSpPr>
              <a:spLocks noChangeShapeType="1"/>
            </p:cNvSpPr>
            <p:nvPr/>
          </p:nvSpPr>
          <p:spPr bwMode="auto">
            <a:xfrm>
              <a:off x="3357575" y="1128874"/>
              <a:ext cx="2524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 name="Line 47"/>
            <p:cNvSpPr>
              <a:spLocks noChangeShapeType="1"/>
            </p:cNvSpPr>
            <p:nvPr/>
          </p:nvSpPr>
          <p:spPr bwMode="auto">
            <a:xfrm>
              <a:off x="3357575" y="2197262"/>
              <a:ext cx="2524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 name="Line 48"/>
            <p:cNvSpPr>
              <a:spLocks noChangeShapeType="1"/>
            </p:cNvSpPr>
            <p:nvPr/>
          </p:nvSpPr>
          <p:spPr bwMode="auto">
            <a:xfrm>
              <a:off x="3511563" y="1128874"/>
              <a:ext cx="0" cy="1068388"/>
            </a:xfrm>
            <a:prstGeom prst="line">
              <a:avLst/>
            </a:prstGeom>
            <a:noFill/>
            <a:ln w="63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 name="Line 49"/>
            <p:cNvSpPr>
              <a:spLocks noChangeShapeType="1"/>
            </p:cNvSpPr>
            <p:nvPr/>
          </p:nvSpPr>
          <p:spPr bwMode="auto">
            <a:xfrm>
              <a:off x="766775" y="1746412"/>
              <a:ext cx="2524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 name="Line 50"/>
            <p:cNvSpPr>
              <a:spLocks noChangeShapeType="1"/>
            </p:cNvSpPr>
            <p:nvPr/>
          </p:nvSpPr>
          <p:spPr bwMode="auto">
            <a:xfrm>
              <a:off x="779475" y="3213262"/>
              <a:ext cx="25241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 name="Line 51"/>
            <p:cNvSpPr>
              <a:spLocks noChangeShapeType="1"/>
            </p:cNvSpPr>
            <p:nvPr/>
          </p:nvSpPr>
          <p:spPr bwMode="auto">
            <a:xfrm>
              <a:off x="901713" y="1767049"/>
              <a:ext cx="0" cy="1446213"/>
            </a:xfrm>
            <a:prstGeom prst="line">
              <a:avLst/>
            </a:prstGeom>
            <a:noFill/>
            <a:ln w="63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Text Box 52"/>
            <p:cNvSpPr txBox="1">
              <a:spLocks noChangeArrowheads="1"/>
            </p:cNvSpPr>
            <p:nvPr/>
          </p:nvSpPr>
          <p:spPr bwMode="auto">
            <a:xfrm rot="16200000">
              <a:off x="645332" y="2356805"/>
              <a:ext cx="438150" cy="2746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3 m</a:t>
              </a:r>
            </a:p>
          </p:txBody>
        </p:sp>
        <p:sp>
          <p:nvSpPr>
            <p:cNvPr id="38" name="Text Box 53"/>
            <p:cNvSpPr txBox="1">
              <a:spLocks noChangeArrowheads="1"/>
            </p:cNvSpPr>
            <p:nvPr/>
          </p:nvSpPr>
          <p:spPr bwMode="auto">
            <a:xfrm>
              <a:off x="3048013" y="2759237"/>
              <a:ext cx="438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5 m</a:t>
              </a:r>
            </a:p>
          </p:txBody>
        </p:sp>
        <p:sp>
          <p:nvSpPr>
            <p:cNvPr id="39" name="Text Box 54"/>
            <p:cNvSpPr txBox="1">
              <a:spLocks noChangeArrowheads="1"/>
            </p:cNvSpPr>
            <p:nvPr/>
          </p:nvSpPr>
          <p:spPr bwMode="auto">
            <a:xfrm>
              <a:off x="2263788" y="2470312"/>
              <a:ext cx="3032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400" b="0"/>
                <a:t>A</a:t>
              </a:r>
            </a:p>
          </p:txBody>
        </p:sp>
        <p:sp>
          <p:nvSpPr>
            <p:cNvPr id="40" name="Line 58"/>
            <p:cNvSpPr>
              <a:spLocks noChangeShapeType="1"/>
            </p:cNvSpPr>
            <p:nvPr/>
          </p:nvSpPr>
          <p:spPr bwMode="auto">
            <a:xfrm>
              <a:off x="1943113" y="2030574"/>
              <a:ext cx="169862" cy="2254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 name="Line 59"/>
            <p:cNvSpPr>
              <a:spLocks noChangeShapeType="1"/>
            </p:cNvSpPr>
            <p:nvPr/>
          </p:nvSpPr>
          <p:spPr bwMode="auto">
            <a:xfrm flipH="1">
              <a:off x="2395550" y="1976599"/>
              <a:ext cx="55563" cy="22701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Text Box 60"/>
            <p:cNvSpPr txBox="1">
              <a:spLocks noChangeArrowheads="1"/>
            </p:cNvSpPr>
            <p:nvPr/>
          </p:nvSpPr>
          <p:spPr bwMode="auto">
            <a:xfrm rot="16200000">
              <a:off x="3209938" y="1432087"/>
              <a:ext cx="649287" cy="27463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0"/>
                <a:t>1.65 m</a:t>
              </a:r>
            </a:p>
          </p:txBody>
        </p:sp>
        <p:sp>
          <p:nvSpPr>
            <p:cNvPr id="43" name="Freeform 83"/>
            <p:cNvSpPr>
              <a:spLocks/>
            </p:cNvSpPr>
            <p:nvPr/>
          </p:nvSpPr>
          <p:spPr bwMode="auto">
            <a:xfrm>
              <a:off x="1025538" y="946312"/>
              <a:ext cx="2324100" cy="801687"/>
            </a:xfrm>
            <a:custGeom>
              <a:avLst/>
              <a:gdLst>
                <a:gd name="T0" fmla="*/ 453 w 1882"/>
                <a:gd name="T1" fmla="*/ 0 h 680"/>
                <a:gd name="T2" fmla="*/ 0 w 1882"/>
                <a:gd name="T3" fmla="*/ 680 h 680"/>
                <a:gd name="T4" fmla="*/ 1429 w 1882"/>
                <a:gd name="T5" fmla="*/ 680 h 680"/>
                <a:gd name="T6" fmla="*/ 1882 w 1882"/>
                <a:gd name="T7" fmla="*/ 0 h 680"/>
                <a:gd name="T8" fmla="*/ 453 w 1882"/>
                <a:gd name="T9" fmla="*/ 0 h 680"/>
              </a:gdLst>
              <a:ahLst/>
              <a:cxnLst>
                <a:cxn ang="0">
                  <a:pos x="T0" y="T1"/>
                </a:cxn>
                <a:cxn ang="0">
                  <a:pos x="T2" y="T3"/>
                </a:cxn>
                <a:cxn ang="0">
                  <a:pos x="T4" y="T5"/>
                </a:cxn>
                <a:cxn ang="0">
                  <a:pos x="T6" y="T7"/>
                </a:cxn>
                <a:cxn ang="0">
                  <a:pos x="T8" y="T9"/>
                </a:cxn>
              </a:cxnLst>
              <a:rect l="0" t="0" r="r" b="b"/>
              <a:pathLst>
                <a:path w="1882" h="680">
                  <a:moveTo>
                    <a:pt x="453" y="0"/>
                  </a:moveTo>
                  <a:lnTo>
                    <a:pt x="0" y="680"/>
                  </a:lnTo>
                  <a:lnTo>
                    <a:pt x="1429" y="680"/>
                  </a:lnTo>
                  <a:lnTo>
                    <a:pt x="1882" y="0"/>
                  </a:lnTo>
                  <a:lnTo>
                    <a:pt x="453"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0"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The Potential of high-power LEDs</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09014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24</a:t>
            </a:fld>
            <a:endParaRPr lang="en-GB" altLang="en-US"/>
          </a:p>
        </p:txBody>
      </p:sp>
      <p:sp>
        <p:nvSpPr>
          <p:cNvPr id="8" name="Textfeld 7"/>
          <p:cNvSpPr txBox="1"/>
          <p:nvPr/>
        </p:nvSpPr>
        <p:spPr>
          <a:xfrm>
            <a:off x="468313" y="1371600"/>
            <a:ext cx="8675687" cy="4324261"/>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Conversion efficiency is &lt; 1W/A</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sym typeface="Wingdings" pitchFamily="2" charset="2"/>
              </a:rPr>
              <a:t>P=R*I²  with 50 </a:t>
            </a:r>
            <a:r>
              <a:rPr lang="en-US" sz="2000" dirty="0" smtClean="0">
                <a:solidFill>
                  <a:srgbClr val="262626"/>
                </a:solidFill>
                <a:latin typeface="Symbol" pitchFamily="18" charset="2"/>
                <a:ea typeface="Tahoma"/>
                <a:cs typeface="Arial" charset="0"/>
                <a:sym typeface="Wingdings" pitchFamily="2" charset="2"/>
              </a:rPr>
              <a:t>W: 1 </a:t>
            </a:r>
            <a:r>
              <a:rPr lang="en-US" sz="2000" dirty="0" smtClean="0">
                <a:solidFill>
                  <a:srgbClr val="262626"/>
                </a:solidFill>
                <a:latin typeface="+mn-lt"/>
                <a:ea typeface="Tahoma"/>
                <a:cs typeface="Arial" charset="0"/>
                <a:sym typeface="Wingdings" pitchFamily="2" charset="2"/>
              </a:rPr>
              <a:t>W optical power </a:t>
            </a:r>
            <a:r>
              <a:rPr lang="en-US" sz="2000" dirty="0" smtClean="0">
                <a:solidFill>
                  <a:srgbClr val="262626"/>
                </a:solidFill>
                <a:latin typeface="Symbol" pitchFamily="18" charset="2"/>
                <a:ea typeface="Tahoma"/>
                <a:cs typeface="Arial" charset="0"/>
                <a:sym typeface="Wingdings" pitchFamily="2" charset="2"/>
              </a:rPr>
              <a:t> </a:t>
            </a:r>
            <a:r>
              <a:rPr lang="en-US" sz="2000" dirty="0" smtClean="0">
                <a:solidFill>
                  <a:srgbClr val="262626"/>
                </a:solidFill>
                <a:ea typeface="Tahoma"/>
                <a:cs typeface="Arial" charset="0"/>
                <a:sym typeface="Wingdings" pitchFamily="2" charset="2"/>
              </a:rPr>
              <a:t>50 W RF for modulation </a:t>
            </a: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sym typeface="Wingdings" pitchFamily="2" charset="2"/>
              </a:rPr>
              <a:t>RF leakage can be stronger than the </a:t>
            </a:r>
            <a:r>
              <a:rPr lang="en-US" sz="2000" dirty="0">
                <a:solidFill>
                  <a:srgbClr val="262626"/>
                </a:solidFill>
                <a:ea typeface="Tahoma"/>
                <a:cs typeface="Arial" charset="0"/>
                <a:sym typeface="Wingdings" pitchFamily="2" charset="2"/>
              </a:rPr>
              <a:t>received signal over </a:t>
            </a:r>
            <a:r>
              <a:rPr lang="en-US" sz="2000" dirty="0" smtClean="0">
                <a:solidFill>
                  <a:srgbClr val="262626"/>
                </a:solidFill>
                <a:ea typeface="Tahoma"/>
                <a:cs typeface="Arial" charset="0"/>
                <a:sym typeface="Wingdings" pitchFamily="2" charset="2"/>
              </a:rPr>
              <a:t>the optical path</a:t>
            </a: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Impedance </a:t>
            </a:r>
            <a:r>
              <a:rPr lang="en-US" sz="2000" dirty="0">
                <a:solidFill>
                  <a:srgbClr val="262626"/>
                </a:solidFill>
                <a:ea typeface="Tahoma"/>
                <a:cs typeface="Arial" charset="0"/>
              </a:rPr>
              <a:t>matching </a:t>
            </a:r>
            <a:r>
              <a:rPr lang="en-US" sz="2000" dirty="0" smtClean="0">
                <a:solidFill>
                  <a:srgbClr val="262626"/>
                </a:solidFill>
                <a:ea typeface="Tahoma"/>
                <a:cs typeface="Arial" charset="0"/>
              </a:rPr>
              <a:t>is mandatory for high bandwidth </a:t>
            </a:r>
            <a:r>
              <a:rPr lang="en-US" sz="2000" dirty="0">
                <a:solidFill>
                  <a:srgbClr val="262626"/>
                </a:solidFill>
                <a:ea typeface="Tahoma"/>
                <a:cs typeface="Arial" charset="0"/>
              </a:rPr>
              <a:t>and </a:t>
            </a:r>
            <a:r>
              <a:rPr lang="en-US" sz="2000" dirty="0" smtClean="0">
                <a:solidFill>
                  <a:srgbClr val="262626"/>
                </a:solidFill>
                <a:ea typeface="Tahoma"/>
                <a:cs typeface="Arial" charset="0"/>
              </a:rPr>
              <a:t>energy efficiency</a:t>
            </a: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Best recent results</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&gt;100 MHz modulation bandwidth</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30% more energy than for lightning</a:t>
            </a:r>
          </a:p>
        </p:txBody>
      </p:sp>
      <p:pic>
        <p:nvPicPr>
          <p:cNvPr id="9" name="Inhaltsplatzhalter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204395" y="3581400"/>
            <a:ext cx="3939605" cy="2841665"/>
          </a:xfrm>
          <a:prstGeom prst="rect">
            <a:avLst/>
          </a:prstGeom>
        </p:spPr>
      </p:pic>
      <p:sp>
        <p:nvSpPr>
          <p:cNvPr id="10"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LED Driver</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1757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25</a:t>
            </a:fld>
            <a:endParaRPr lang="en-GB" altLang="en-US"/>
          </a:p>
        </p:txBody>
      </p:sp>
      <p:pic>
        <p:nvPicPr>
          <p:cNvPr id="8" name="Picture 6"/>
          <p:cNvPicPr>
            <a:picLocks noChangeAspect="1" noChangeArrowheads="1"/>
          </p:cNvPicPr>
          <p:nvPr/>
        </p:nvPicPr>
        <p:blipFill>
          <a:blip r:embed="rId2"/>
          <a:srcRect/>
          <a:stretch>
            <a:fillRect/>
          </a:stretch>
        </p:blipFill>
        <p:spPr bwMode="auto">
          <a:xfrm>
            <a:off x="445257" y="1663700"/>
            <a:ext cx="1743075" cy="966787"/>
          </a:xfrm>
          <a:prstGeom prst="rect">
            <a:avLst/>
          </a:prstGeom>
          <a:noFill/>
          <a:ln w="9525">
            <a:noFill/>
            <a:miter lim="800000"/>
            <a:headEnd/>
            <a:tailEnd/>
          </a:ln>
        </p:spPr>
      </p:pic>
      <p:pic>
        <p:nvPicPr>
          <p:cNvPr id="9" name="Picture 7"/>
          <p:cNvPicPr>
            <a:picLocks noChangeAspect="1" noChangeArrowheads="1"/>
          </p:cNvPicPr>
          <p:nvPr/>
        </p:nvPicPr>
        <p:blipFill>
          <a:blip r:embed="rId3"/>
          <a:srcRect r="5869"/>
          <a:stretch>
            <a:fillRect/>
          </a:stretch>
        </p:blipFill>
        <p:spPr bwMode="auto">
          <a:xfrm>
            <a:off x="445257" y="3117850"/>
            <a:ext cx="1725613" cy="922337"/>
          </a:xfrm>
          <a:prstGeom prst="rect">
            <a:avLst/>
          </a:prstGeom>
          <a:noFill/>
          <a:ln w="9525">
            <a:noFill/>
            <a:miter lim="800000"/>
            <a:headEnd/>
            <a:tailEnd/>
          </a:ln>
        </p:spPr>
      </p:pic>
      <p:pic>
        <p:nvPicPr>
          <p:cNvPr id="10" name="Picture 8"/>
          <p:cNvPicPr>
            <a:picLocks noChangeAspect="1" noChangeArrowheads="1"/>
          </p:cNvPicPr>
          <p:nvPr/>
        </p:nvPicPr>
        <p:blipFill>
          <a:blip r:embed="rId4"/>
          <a:srcRect/>
          <a:stretch>
            <a:fillRect/>
          </a:stretch>
        </p:blipFill>
        <p:spPr bwMode="auto">
          <a:xfrm>
            <a:off x="359532" y="4562475"/>
            <a:ext cx="1979613" cy="1457325"/>
          </a:xfrm>
          <a:prstGeom prst="rect">
            <a:avLst/>
          </a:prstGeom>
          <a:noFill/>
          <a:ln w="9525">
            <a:noFill/>
            <a:miter lim="800000"/>
            <a:headEnd/>
            <a:tailEnd/>
          </a:ln>
        </p:spPr>
      </p:pic>
      <p:sp>
        <p:nvSpPr>
          <p:cNvPr id="11" name="Textplatzhalter 2"/>
          <p:cNvSpPr>
            <a:spLocks/>
          </p:cNvSpPr>
          <p:nvPr/>
        </p:nvSpPr>
        <p:spPr bwMode="auto">
          <a:xfrm>
            <a:off x="2483769" y="1412849"/>
            <a:ext cx="6336703" cy="4211638"/>
          </a:xfrm>
          <a:prstGeom prst="rect">
            <a:avLst/>
          </a:prstGeom>
          <a:noFill/>
          <a:ln w="9525">
            <a:noFill/>
            <a:miter lim="800000"/>
            <a:headEnd/>
            <a:tailEnd/>
          </a:ln>
        </p:spPr>
        <p:txBody>
          <a:bodyPr lIns="0" tIns="0" rIns="0" bIns="0"/>
          <a:lstStyle/>
          <a:p>
            <a:pPr marL="263525" lvl="1" indent="-263525" eaLnBrk="0" hangingPunct="0">
              <a:spcBef>
                <a:spcPct val="50000"/>
              </a:spcBef>
              <a:buClr>
                <a:srgbClr val="00B3DF"/>
              </a:buClr>
              <a:buSzPct val="80000"/>
              <a:buFont typeface="Wingdings" pitchFamily="2" charset="2"/>
              <a:buChar char=""/>
            </a:pPr>
            <a:r>
              <a:rPr lang="en-US" sz="2000" dirty="0">
                <a:solidFill>
                  <a:srgbClr val="262626"/>
                </a:solidFill>
                <a:ea typeface="Tahoma" pitchFamily="34" charset="0"/>
                <a:cs typeface="Arial" charset="0"/>
              </a:rPr>
              <a:t>PIN </a:t>
            </a:r>
            <a:r>
              <a:rPr lang="en-US" sz="2000" dirty="0" smtClean="0">
                <a:solidFill>
                  <a:srgbClr val="262626"/>
                </a:solidFill>
                <a:ea typeface="Tahoma" pitchFamily="34" charset="0"/>
                <a:cs typeface="Arial" charset="0"/>
              </a:rPr>
              <a:t>photodiode</a:t>
            </a:r>
          </a:p>
          <a:p>
            <a:pPr marL="720725" lvl="2"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low cost, large area</a:t>
            </a:r>
          </a:p>
          <a:p>
            <a:pPr marL="720725" lvl="2"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limited sensitivity</a:t>
            </a:r>
          </a:p>
          <a:p>
            <a:pPr marL="720725" lvl="2" indent="-263525" eaLnBrk="0" hangingPunct="0">
              <a:spcBef>
                <a:spcPct val="50000"/>
              </a:spcBef>
              <a:buClr>
                <a:srgbClr val="00B3DF"/>
              </a:buClr>
              <a:buSzPct val="80000"/>
              <a:buFont typeface="Wingdings" pitchFamily="2" charset="2"/>
              <a:buChar char=""/>
            </a:pPr>
            <a:endParaRPr lang="en-US" sz="1000" dirty="0">
              <a:solidFill>
                <a:srgbClr val="262626"/>
              </a:solidFill>
              <a:ea typeface="Tahoma" pitchFamily="34" charset="0"/>
              <a:cs typeface="Arial" charset="0"/>
            </a:endParaRP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Avalanche </a:t>
            </a:r>
            <a:r>
              <a:rPr lang="en-US" sz="2000" dirty="0">
                <a:solidFill>
                  <a:srgbClr val="262626"/>
                </a:solidFill>
                <a:ea typeface="Tahoma" pitchFamily="34" charset="0"/>
                <a:cs typeface="Arial" charset="0"/>
              </a:rPr>
              <a:t>photodiode (APD): </a:t>
            </a:r>
            <a:endParaRPr lang="en-US" sz="2000" dirty="0" smtClean="0">
              <a:solidFill>
                <a:srgbClr val="262626"/>
              </a:solidFill>
              <a:ea typeface="Tahoma" pitchFamily="34" charset="0"/>
              <a:cs typeface="Arial" charset="0"/>
            </a:endParaRPr>
          </a:p>
          <a:p>
            <a:pPr marL="720725" lvl="2"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higher sensitivity, smaller area</a:t>
            </a:r>
          </a:p>
          <a:p>
            <a:pPr marL="720725" lvl="2" indent="-263525" eaLnBrk="0" hangingPunct="0">
              <a:spcBef>
                <a:spcPct val="50000"/>
              </a:spcBef>
              <a:buClr>
                <a:srgbClr val="00B3DF"/>
              </a:buClr>
              <a:buSzPct val="80000"/>
              <a:buFont typeface="Wingdings" pitchFamily="2" charset="2"/>
              <a:buChar char=""/>
            </a:pPr>
            <a:r>
              <a:rPr lang="en-US" sz="2000" dirty="0">
                <a:solidFill>
                  <a:srgbClr val="262626"/>
                </a:solidFill>
                <a:ea typeface="Tahoma" pitchFamily="34" charset="0"/>
                <a:cs typeface="Arial" charset="0"/>
              </a:rPr>
              <a:t>high reverse bias </a:t>
            </a:r>
            <a:r>
              <a:rPr lang="en-US" sz="2000" dirty="0" smtClean="0">
                <a:solidFill>
                  <a:srgbClr val="262626"/>
                </a:solidFill>
                <a:ea typeface="Tahoma" pitchFamily="34" charset="0"/>
                <a:cs typeface="Arial" charset="0"/>
                <a:sym typeface="Wingdings" pitchFamily="2" charset="2"/>
              </a:rPr>
              <a:t> significantly higher cost</a:t>
            </a:r>
            <a:endParaRPr lang="en-US" sz="1000" dirty="0" smtClean="0">
              <a:solidFill>
                <a:srgbClr val="262626"/>
              </a:solidFill>
              <a:ea typeface="Tahoma" pitchFamily="34" charset="0"/>
              <a:cs typeface="Arial" charset="0"/>
            </a:endParaRP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Image sensors: </a:t>
            </a:r>
          </a:p>
          <a:p>
            <a:pPr marL="720725" lvl="2" indent="-263525" eaLnBrk="0" hangingPunct="0">
              <a:spcBef>
                <a:spcPct val="50000"/>
              </a:spcBef>
              <a:buClr>
                <a:srgbClr val="00B3DF"/>
              </a:buClr>
              <a:buSzPct val="80000"/>
              <a:buFont typeface="Wingdings" pitchFamily="2" charset="2"/>
              <a:buChar char=""/>
            </a:pPr>
            <a:r>
              <a:rPr lang="en-US" sz="2000" b="1" dirty="0" smtClean="0">
                <a:solidFill>
                  <a:srgbClr val="262626"/>
                </a:solidFill>
                <a:ea typeface="Tahoma" pitchFamily="34" charset="0"/>
                <a:cs typeface="Arial" charset="0"/>
              </a:rPr>
              <a:t>CCD type</a:t>
            </a:r>
            <a:r>
              <a:rPr lang="en-US" sz="2000" dirty="0" smtClean="0">
                <a:solidFill>
                  <a:srgbClr val="262626"/>
                </a:solidFill>
                <a:ea typeface="Tahoma" pitchFamily="34" charset="0"/>
                <a:cs typeface="Arial" charset="0"/>
              </a:rPr>
              <a:t>: low cost due to high volumes, slow due to serial read-out </a:t>
            </a:r>
          </a:p>
          <a:p>
            <a:pPr marL="720725" lvl="2" indent="-263525" eaLnBrk="0" hangingPunct="0">
              <a:spcBef>
                <a:spcPct val="50000"/>
              </a:spcBef>
              <a:buClr>
                <a:srgbClr val="00B3DF"/>
              </a:buClr>
              <a:buSzPct val="80000"/>
              <a:buFont typeface="Wingdings" pitchFamily="2" charset="2"/>
              <a:buChar char=""/>
            </a:pPr>
            <a:r>
              <a:rPr lang="en-US" sz="2000" b="1" dirty="0" smtClean="0">
                <a:solidFill>
                  <a:srgbClr val="262626"/>
                </a:solidFill>
                <a:ea typeface="Tahoma" pitchFamily="34" charset="0"/>
                <a:cs typeface="Arial" charset="0"/>
                <a:sym typeface="Wingdings" pitchFamily="2" charset="2"/>
              </a:rPr>
              <a:t>Array type</a:t>
            </a:r>
            <a:r>
              <a:rPr lang="en-US" sz="2000" dirty="0" smtClean="0">
                <a:solidFill>
                  <a:srgbClr val="262626"/>
                </a:solidFill>
                <a:ea typeface="Tahoma" pitchFamily="34" charset="0"/>
                <a:cs typeface="Arial" charset="0"/>
                <a:sym typeface="Wingdings" pitchFamily="2" charset="2"/>
              </a:rPr>
              <a:t>: pixels are operated like </a:t>
            </a:r>
            <a:r>
              <a:rPr lang="en-US" sz="2000" dirty="0">
                <a:solidFill>
                  <a:srgbClr val="262626"/>
                </a:solidFill>
                <a:ea typeface="Tahoma" pitchFamily="34" charset="0"/>
                <a:cs typeface="Arial" charset="0"/>
                <a:sym typeface="Wingdings" pitchFamily="2" charset="2"/>
              </a:rPr>
              <a:t>parallel </a:t>
            </a:r>
            <a:r>
              <a:rPr lang="en-US" sz="2000" dirty="0" smtClean="0">
                <a:solidFill>
                  <a:srgbClr val="262626"/>
                </a:solidFill>
                <a:ea typeface="Tahoma" pitchFamily="34" charset="0"/>
                <a:cs typeface="Arial" charset="0"/>
                <a:sym typeface="Wingdings" pitchFamily="2" charset="2"/>
              </a:rPr>
              <a:t>photodiodes  fast but high price currently</a:t>
            </a:r>
            <a:endParaRPr lang="en-US" sz="2000" dirty="0">
              <a:solidFill>
                <a:srgbClr val="262626"/>
              </a:solidFill>
              <a:ea typeface="Tahoma" pitchFamily="34" charset="0"/>
              <a:cs typeface="Arial" charset="0"/>
            </a:endParaRPr>
          </a:p>
          <a:p>
            <a:pPr marL="263525" lvl="1" indent="-263525" eaLnBrk="0" hangingPunct="0">
              <a:spcBef>
                <a:spcPct val="50000"/>
              </a:spcBef>
              <a:buClr>
                <a:srgbClr val="00B3DF"/>
              </a:buClr>
              <a:buSzPct val="80000"/>
              <a:buFont typeface="Wingdings" pitchFamily="2" charset="2"/>
              <a:buChar char=""/>
            </a:pPr>
            <a:endParaRPr lang="en-US" sz="2000" dirty="0">
              <a:solidFill>
                <a:srgbClr val="262626"/>
              </a:solidFill>
              <a:ea typeface="Tahoma" pitchFamily="34" charset="0"/>
              <a:cs typeface="Arial" charset="0"/>
            </a:endParaRPr>
          </a:p>
        </p:txBody>
      </p:sp>
      <p:sp>
        <p:nvSpPr>
          <p:cNvPr id="12"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err="1" smtClean="0">
                <a:solidFill>
                  <a:srgbClr val="0070C0"/>
                </a:solidFill>
              </a:rPr>
              <a:t>Photodetectors</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6200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26</a:t>
            </a:fld>
            <a:endParaRPr lang="en-GB" altLang="en-US"/>
          </a:p>
        </p:txBody>
      </p:sp>
      <p:sp>
        <p:nvSpPr>
          <p:cNvPr id="8" name="Textplatzhalter 2"/>
          <p:cNvSpPr>
            <a:spLocks/>
          </p:cNvSpPr>
          <p:nvPr/>
        </p:nvSpPr>
        <p:spPr bwMode="auto">
          <a:xfrm>
            <a:off x="3743908" y="3507116"/>
            <a:ext cx="4988930" cy="4211638"/>
          </a:xfrm>
          <a:prstGeom prst="rect">
            <a:avLst/>
          </a:prstGeom>
          <a:noFill/>
          <a:ln w="9525">
            <a:noFill/>
            <a:miter lim="800000"/>
            <a:headEnd/>
            <a:tailEnd/>
          </a:ln>
        </p:spPr>
        <p:txBody>
          <a:bodyPr lIns="0" tIns="0" rIns="0" bIns="0"/>
          <a:lstStyle/>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Wide aperture </a:t>
            </a:r>
            <a:r>
              <a:rPr lang="en-US" sz="2000" dirty="0" smtClean="0">
                <a:solidFill>
                  <a:srgbClr val="262626"/>
                </a:solidFill>
                <a:ea typeface="Tahoma" pitchFamily="34" charset="0"/>
                <a:cs typeface="Arial" charset="0"/>
                <a:sym typeface="Wingdings" pitchFamily="2" charset="2"/>
              </a:rPr>
              <a:t> o</a:t>
            </a:r>
            <a:r>
              <a:rPr lang="en-US" sz="2000" dirty="0" smtClean="0">
                <a:solidFill>
                  <a:srgbClr val="262626"/>
                </a:solidFill>
                <a:ea typeface="Tahoma" pitchFamily="34" charset="0"/>
                <a:cs typeface="Arial" charset="0"/>
              </a:rPr>
              <a:t>ptical concentrator </a:t>
            </a: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Antireflection and color filter are possible</a:t>
            </a: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Impedance matching is critical</a:t>
            </a: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PD can have 10 dB higher sensitivity using trans-impedance amplifier (TIA) compared to 50 </a:t>
            </a:r>
            <a:r>
              <a:rPr lang="en-US" sz="2000" dirty="0">
                <a:solidFill>
                  <a:srgbClr val="262626"/>
                </a:solidFill>
                <a:latin typeface="Symbol" pitchFamily="18" charset="2"/>
                <a:ea typeface="Tahoma" pitchFamily="34" charset="0"/>
                <a:cs typeface="Arial" charset="0"/>
              </a:rPr>
              <a:t>W </a:t>
            </a:r>
            <a:r>
              <a:rPr lang="en-US" sz="2000" dirty="0" smtClean="0">
                <a:solidFill>
                  <a:srgbClr val="262626"/>
                </a:solidFill>
                <a:ea typeface="Tahoma" pitchFamily="34" charset="0"/>
                <a:cs typeface="Arial" charset="0"/>
              </a:rPr>
              <a:t>design</a:t>
            </a:r>
          </a:p>
          <a:p>
            <a:pPr marL="263525" lvl="1" indent="-263525" eaLnBrk="0" hangingPunct="0">
              <a:spcBef>
                <a:spcPct val="50000"/>
              </a:spcBef>
              <a:buClr>
                <a:srgbClr val="00B3DF"/>
              </a:buClr>
              <a:buSzPct val="80000"/>
              <a:buFont typeface="Wingdings" pitchFamily="2" charset="2"/>
              <a:buChar char=""/>
            </a:pPr>
            <a:r>
              <a:rPr lang="en-US" sz="2000" dirty="0" smtClean="0">
                <a:solidFill>
                  <a:srgbClr val="262626"/>
                </a:solidFill>
                <a:ea typeface="Tahoma" pitchFamily="34" charset="0"/>
                <a:cs typeface="Arial" charset="0"/>
              </a:rPr>
              <a:t>APD gain can be small</a:t>
            </a:r>
          </a:p>
          <a:p>
            <a:pPr marL="720725" lvl="2" indent="-263525" eaLnBrk="0" hangingPunct="0">
              <a:spcBef>
                <a:spcPct val="50000"/>
              </a:spcBef>
              <a:buClr>
                <a:srgbClr val="00B3DF"/>
              </a:buClr>
              <a:buSzPct val="80000"/>
              <a:buFont typeface="Wingdings" pitchFamily="2" charset="2"/>
              <a:buChar char=""/>
            </a:pPr>
            <a:endParaRPr lang="en-US" sz="2000" dirty="0">
              <a:solidFill>
                <a:srgbClr val="262626"/>
              </a:solidFill>
              <a:ea typeface="Tahoma" pitchFamily="34" charset="0"/>
              <a:cs typeface="Arial" charset="0"/>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10" y="3326266"/>
            <a:ext cx="3309478" cy="282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379" t="-2327" r="-4" b="16284"/>
          <a:stretch/>
        </p:blipFill>
        <p:spPr bwMode="auto">
          <a:xfrm>
            <a:off x="1001128" y="1295400"/>
            <a:ext cx="2058704" cy="1994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1940" y="1490062"/>
            <a:ext cx="2652951" cy="1764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Receiver Design</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27</a:t>
            </a:fld>
            <a:endParaRPr lang="en-GB" altLang="en-US"/>
          </a:p>
        </p:txBody>
      </p:sp>
      <p:sp>
        <p:nvSpPr>
          <p:cNvPr id="8" name="Rectangle 22"/>
          <p:cNvSpPr>
            <a:spLocks noChangeArrowheads="1"/>
          </p:cNvSpPr>
          <p:nvPr/>
        </p:nvSpPr>
        <p:spPr bwMode="auto">
          <a:xfrm>
            <a:off x="680665" y="2506690"/>
            <a:ext cx="7851775" cy="1790700"/>
          </a:xfrm>
          <a:prstGeom prst="rect">
            <a:avLst/>
          </a:prstGeom>
          <a:solidFill>
            <a:schemeClr val="accent1">
              <a:lumMod val="20000"/>
              <a:lumOff val="80000"/>
            </a:schemeClr>
          </a:solidFill>
          <a:ln>
            <a:noFill/>
          </a:ln>
          <a:effectLst/>
        </p:spPr>
        <p:txBody>
          <a:bodyPr lIns="90000" tIns="46800" rIns="90000" bIns="46800" anchor="ctr">
            <a:spAutoFit/>
          </a:bodyPr>
          <a:lstStyle/>
          <a:p>
            <a:endParaRPr lang="de-DE"/>
          </a:p>
        </p:txBody>
      </p:sp>
      <p:sp>
        <p:nvSpPr>
          <p:cNvPr id="9" name="Rectangle 24"/>
          <p:cNvSpPr>
            <a:spLocks noChangeArrowheads="1"/>
          </p:cNvSpPr>
          <p:nvPr/>
        </p:nvSpPr>
        <p:spPr bwMode="auto">
          <a:xfrm>
            <a:off x="1882402" y="3406803"/>
            <a:ext cx="708025" cy="6350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a:p>
        </p:txBody>
      </p:sp>
      <p:sp>
        <p:nvSpPr>
          <p:cNvPr id="10" name="Rectangle 25"/>
          <p:cNvSpPr>
            <a:spLocks noChangeArrowheads="1"/>
          </p:cNvSpPr>
          <p:nvPr/>
        </p:nvSpPr>
        <p:spPr bwMode="auto">
          <a:xfrm>
            <a:off x="6427415" y="3373465"/>
            <a:ext cx="708025" cy="6794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a:p>
        </p:txBody>
      </p:sp>
      <p:sp>
        <p:nvSpPr>
          <p:cNvPr id="11" name="Rectangle 26"/>
          <p:cNvSpPr>
            <a:spLocks noChangeArrowheads="1"/>
          </p:cNvSpPr>
          <p:nvPr/>
        </p:nvSpPr>
        <p:spPr bwMode="auto">
          <a:xfrm>
            <a:off x="3061915" y="3402040"/>
            <a:ext cx="1774825" cy="649288"/>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a:p>
        </p:txBody>
      </p:sp>
      <p:sp>
        <p:nvSpPr>
          <p:cNvPr id="12" name="AutoShape 27"/>
          <p:cNvSpPr>
            <a:spLocks noChangeArrowheads="1"/>
          </p:cNvSpPr>
          <p:nvPr/>
        </p:nvSpPr>
        <p:spPr bwMode="auto">
          <a:xfrm>
            <a:off x="5317752" y="3606828"/>
            <a:ext cx="271463" cy="227012"/>
          </a:xfrm>
          <a:prstGeom prst="flowChartOr">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a:p>
        </p:txBody>
      </p:sp>
      <p:sp>
        <p:nvSpPr>
          <p:cNvPr id="13" name="Line 28"/>
          <p:cNvSpPr>
            <a:spLocks noChangeShapeType="1"/>
          </p:cNvSpPr>
          <p:nvPr/>
        </p:nvSpPr>
        <p:spPr bwMode="auto">
          <a:xfrm>
            <a:off x="5584452" y="3711603"/>
            <a:ext cx="84137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14" name="Text Box 29"/>
          <p:cNvSpPr txBox="1">
            <a:spLocks noChangeArrowheads="1"/>
          </p:cNvSpPr>
          <p:nvPr/>
        </p:nvSpPr>
        <p:spPr bwMode="auto">
          <a:xfrm>
            <a:off x="1980827" y="3563965"/>
            <a:ext cx="485775"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Tx</a:t>
            </a:r>
          </a:p>
        </p:txBody>
      </p:sp>
      <p:sp>
        <p:nvSpPr>
          <p:cNvPr id="15" name="Text Box 30"/>
          <p:cNvSpPr txBox="1">
            <a:spLocks noChangeArrowheads="1"/>
          </p:cNvSpPr>
          <p:nvPr/>
        </p:nvSpPr>
        <p:spPr bwMode="auto">
          <a:xfrm>
            <a:off x="6516315" y="3544915"/>
            <a:ext cx="506412"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Rx</a:t>
            </a:r>
          </a:p>
        </p:txBody>
      </p:sp>
      <p:sp>
        <p:nvSpPr>
          <p:cNvPr id="16" name="Freeform 31"/>
          <p:cNvSpPr>
            <a:spLocks/>
          </p:cNvSpPr>
          <p:nvPr/>
        </p:nvSpPr>
        <p:spPr bwMode="auto">
          <a:xfrm>
            <a:off x="1455365" y="2855940"/>
            <a:ext cx="6165850" cy="798513"/>
          </a:xfrm>
          <a:custGeom>
            <a:avLst/>
            <a:gdLst>
              <a:gd name="T0" fmla="*/ 3567 w 3855"/>
              <a:gd name="T1" fmla="*/ 325 h 409"/>
              <a:gd name="T2" fmla="*/ 3855 w 3855"/>
              <a:gd name="T3" fmla="*/ 325 h 409"/>
              <a:gd name="T4" fmla="*/ 3855 w 3855"/>
              <a:gd name="T5" fmla="*/ 0 h 409"/>
              <a:gd name="T6" fmla="*/ 0 w 3855"/>
              <a:gd name="T7" fmla="*/ 0 h 409"/>
              <a:gd name="T8" fmla="*/ 0 w 3855"/>
              <a:gd name="T9" fmla="*/ 409 h 409"/>
              <a:gd name="T10" fmla="*/ 251 w 3855"/>
              <a:gd name="T11" fmla="*/ 409 h 409"/>
            </a:gdLst>
            <a:ahLst/>
            <a:cxnLst>
              <a:cxn ang="0">
                <a:pos x="T0" y="T1"/>
              </a:cxn>
              <a:cxn ang="0">
                <a:pos x="T2" y="T3"/>
              </a:cxn>
              <a:cxn ang="0">
                <a:pos x="T4" y="T5"/>
              </a:cxn>
              <a:cxn ang="0">
                <a:pos x="T6" y="T7"/>
              </a:cxn>
              <a:cxn ang="0">
                <a:pos x="T8" y="T9"/>
              </a:cxn>
              <a:cxn ang="0">
                <a:pos x="T10" y="T11"/>
              </a:cxn>
            </a:cxnLst>
            <a:rect l="0" t="0" r="r" b="b"/>
            <a:pathLst>
              <a:path w="3855" h="409">
                <a:moveTo>
                  <a:pt x="3567" y="325"/>
                </a:moveTo>
                <a:lnTo>
                  <a:pt x="3855" y="325"/>
                </a:lnTo>
                <a:lnTo>
                  <a:pt x="3855" y="0"/>
                </a:lnTo>
                <a:lnTo>
                  <a:pt x="0" y="0"/>
                </a:lnTo>
                <a:lnTo>
                  <a:pt x="0" y="409"/>
                </a:lnTo>
                <a:lnTo>
                  <a:pt x="251" y="409"/>
                </a:lnTo>
              </a:path>
            </a:pathLst>
          </a:custGeom>
          <a:noFill/>
          <a:ln w="25400" cap="flat" cmpd="sng">
            <a:solidFill>
              <a:srgbClr val="FF0000"/>
            </a:solidFill>
            <a:prstDash val="dash"/>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a:p>
        </p:txBody>
      </p:sp>
      <p:sp>
        <p:nvSpPr>
          <p:cNvPr id="17" name="Line 32"/>
          <p:cNvSpPr>
            <a:spLocks noChangeShapeType="1"/>
          </p:cNvSpPr>
          <p:nvPr/>
        </p:nvSpPr>
        <p:spPr bwMode="auto">
          <a:xfrm>
            <a:off x="1101352" y="3859240"/>
            <a:ext cx="7667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18" name="Line 33"/>
          <p:cNvSpPr>
            <a:spLocks noChangeShapeType="1"/>
          </p:cNvSpPr>
          <p:nvPr/>
        </p:nvSpPr>
        <p:spPr bwMode="auto">
          <a:xfrm>
            <a:off x="7149727" y="3802090"/>
            <a:ext cx="7667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19" name="Text Box 34"/>
          <p:cNvSpPr txBox="1">
            <a:spLocks noChangeArrowheads="1"/>
          </p:cNvSpPr>
          <p:nvPr/>
        </p:nvSpPr>
        <p:spPr bwMode="auto">
          <a:xfrm>
            <a:off x="3165102" y="3559203"/>
            <a:ext cx="1611313"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OW channel</a:t>
            </a:r>
          </a:p>
        </p:txBody>
      </p:sp>
      <p:sp>
        <p:nvSpPr>
          <p:cNvPr id="20" name="Line 35"/>
          <p:cNvSpPr>
            <a:spLocks noChangeShapeType="1"/>
          </p:cNvSpPr>
          <p:nvPr/>
        </p:nvSpPr>
        <p:spPr bwMode="auto">
          <a:xfrm>
            <a:off x="4857377" y="3716365"/>
            <a:ext cx="452438"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21" name="Line 36"/>
          <p:cNvSpPr>
            <a:spLocks noChangeShapeType="1"/>
          </p:cNvSpPr>
          <p:nvPr/>
        </p:nvSpPr>
        <p:spPr bwMode="auto">
          <a:xfrm>
            <a:off x="2595190" y="3692553"/>
            <a:ext cx="45243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22" name="Text Box 37"/>
          <p:cNvSpPr txBox="1">
            <a:spLocks noChangeArrowheads="1"/>
          </p:cNvSpPr>
          <p:nvPr/>
        </p:nvSpPr>
        <p:spPr bwMode="auto">
          <a:xfrm>
            <a:off x="2909461" y="2506690"/>
            <a:ext cx="3230669" cy="3715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dirty="0">
                <a:solidFill>
                  <a:srgbClr val="FF0000"/>
                </a:solidFill>
                <a:latin typeface="Century Schoolbook" pitchFamily="18" charset="0"/>
              </a:rPr>
              <a:t>Channel quality information</a:t>
            </a:r>
          </a:p>
        </p:txBody>
      </p:sp>
      <p:sp>
        <p:nvSpPr>
          <p:cNvPr id="23" name="Freeform 38"/>
          <p:cNvSpPr>
            <a:spLocks/>
          </p:cNvSpPr>
          <p:nvPr/>
        </p:nvSpPr>
        <p:spPr bwMode="auto">
          <a:xfrm>
            <a:off x="5457452" y="3182965"/>
            <a:ext cx="247650" cy="423863"/>
          </a:xfrm>
          <a:custGeom>
            <a:avLst/>
            <a:gdLst>
              <a:gd name="T0" fmla="*/ 0 w 156"/>
              <a:gd name="T1" fmla="*/ 267 h 267"/>
              <a:gd name="T2" fmla="*/ 0 w 156"/>
              <a:gd name="T3" fmla="*/ 0 h 267"/>
              <a:gd name="T4" fmla="*/ 156 w 156"/>
              <a:gd name="T5" fmla="*/ 0 h 267"/>
            </a:gdLst>
            <a:ahLst/>
            <a:cxnLst>
              <a:cxn ang="0">
                <a:pos x="T0" y="T1"/>
              </a:cxn>
              <a:cxn ang="0">
                <a:pos x="T2" y="T3"/>
              </a:cxn>
              <a:cxn ang="0">
                <a:pos x="T4" y="T5"/>
              </a:cxn>
            </a:cxnLst>
            <a:rect l="0" t="0" r="r" b="b"/>
            <a:pathLst>
              <a:path w="156" h="267">
                <a:moveTo>
                  <a:pt x="0" y="267"/>
                </a:moveTo>
                <a:lnTo>
                  <a:pt x="0" y="0"/>
                </a:lnTo>
                <a:lnTo>
                  <a:pt x="156" y="0"/>
                </a:lnTo>
              </a:path>
            </a:pathLst>
          </a:custGeom>
          <a:noFill/>
          <a:ln w="19050" cap="flat" cmpd="sng">
            <a:solidFill>
              <a:schemeClr val="tx1"/>
            </a:solidFill>
            <a:prstDash val="solid"/>
            <a:round/>
            <a:headEnd type="triangl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de-DE"/>
          </a:p>
        </p:txBody>
      </p:sp>
      <p:sp>
        <p:nvSpPr>
          <p:cNvPr id="24" name="Text Box 39"/>
          <p:cNvSpPr txBox="1">
            <a:spLocks noChangeArrowheads="1"/>
          </p:cNvSpPr>
          <p:nvPr/>
        </p:nvSpPr>
        <p:spPr bwMode="auto">
          <a:xfrm>
            <a:off x="5644777" y="2990878"/>
            <a:ext cx="18161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Ambient light</a:t>
            </a:r>
          </a:p>
        </p:txBody>
      </p:sp>
      <p:sp>
        <p:nvSpPr>
          <p:cNvPr id="25" name="Text Box 40"/>
          <p:cNvSpPr txBox="1">
            <a:spLocks noChangeArrowheads="1"/>
          </p:cNvSpPr>
          <p:nvPr/>
        </p:nvSpPr>
        <p:spPr bwMode="auto">
          <a:xfrm>
            <a:off x="758452" y="3819553"/>
            <a:ext cx="10541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Data in</a:t>
            </a:r>
          </a:p>
        </p:txBody>
      </p:sp>
      <p:sp>
        <p:nvSpPr>
          <p:cNvPr id="26" name="Text Box 41"/>
          <p:cNvSpPr txBox="1">
            <a:spLocks noChangeArrowheads="1"/>
          </p:cNvSpPr>
          <p:nvPr/>
        </p:nvSpPr>
        <p:spPr bwMode="auto">
          <a:xfrm>
            <a:off x="7198940" y="3775103"/>
            <a:ext cx="12065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en-US" sz="1800">
                <a:latin typeface="Century Schoolbook" pitchFamily="18" charset="0"/>
              </a:rPr>
              <a:t>Data out</a:t>
            </a: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450906"/>
            <a:ext cx="2215975"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feld 27"/>
          <p:cNvSpPr txBox="1"/>
          <p:nvPr/>
        </p:nvSpPr>
        <p:spPr>
          <a:xfrm>
            <a:off x="287399" y="1295400"/>
            <a:ext cx="8641085" cy="4862870"/>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We want to be mobile, while channel is frequency-selective and time variant</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a:solidFill>
                  <a:srgbClr val="262626"/>
                </a:solidFill>
                <a:ea typeface="Tahoma"/>
                <a:cs typeface="Arial" charset="0"/>
              </a:rPr>
              <a:t>R</a:t>
            </a:r>
            <a:r>
              <a:rPr lang="en-US" sz="2000" dirty="0" smtClean="0">
                <a:solidFill>
                  <a:srgbClr val="262626"/>
                </a:solidFill>
                <a:ea typeface="Tahoma"/>
                <a:cs typeface="Arial" charset="0"/>
              </a:rPr>
              <a:t>ate-adaptive system concept based on feedback over the reverse link</a:t>
            </a: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Complex dispersion effects are not avoidable</a:t>
            </a:r>
            <a:endParaRPr lang="en-US" sz="2000" dirty="0" smtClean="0">
              <a:solidFill>
                <a:srgbClr val="262626"/>
              </a:solidFill>
              <a:ea typeface="Tahoma"/>
              <a:cs typeface="Arial" charset="0"/>
              <a:sym typeface="Wingdings" pitchFamily="2" charset="2"/>
            </a:endParaRP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sym typeface="Wingdings" pitchFamily="2" charset="2"/>
              </a:rPr>
              <a:t>Orthogonal frequency-division multiplex (OFDM)</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Adaptive modulation and coding</a:t>
            </a:r>
          </a:p>
        </p:txBody>
      </p:sp>
      <p:sp>
        <p:nvSpPr>
          <p:cNvPr id="29"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Rate-adaptive system concept</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9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28</a:t>
            </a:fld>
            <a:endParaRPr lang="en-GB" altLang="en-US"/>
          </a:p>
        </p:txBody>
      </p:sp>
      <p:sp>
        <p:nvSpPr>
          <p:cNvPr id="7" name="Textfeld 6"/>
          <p:cNvSpPr txBox="1"/>
          <p:nvPr/>
        </p:nvSpPr>
        <p:spPr>
          <a:xfrm>
            <a:off x="377652" y="2128168"/>
            <a:ext cx="8641085" cy="4501232"/>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1900" dirty="0" smtClean="0">
                <a:solidFill>
                  <a:srgbClr val="262626"/>
                </a:solidFill>
                <a:ea typeface="Tahoma"/>
                <a:cs typeface="Arial" charset="0"/>
              </a:rPr>
              <a:t>You and Kahn provided an </a:t>
            </a:r>
            <a:r>
              <a:rPr lang="en-US" sz="1900" i="1" dirty="0" smtClean="0">
                <a:solidFill>
                  <a:srgbClr val="262626"/>
                </a:solidFill>
                <a:ea typeface="Tahoma"/>
                <a:cs typeface="Arial" charset="0"/>
              </a:rPr>
              <a:t>upper bound </a:t>
            </a:r>
            <a:r>
              <a:rPr lang="en-US" sz="1900" dirty="0" smtClean="0">
                <a:solidFill>
                  <a:srgbClr val="262626"/>
                </a:solidFill>
                <a:ea typeface="Tahoma"/>
                <a:cs typeface="Arial" charset="0"/>
              </a:rPr>
              <a:t>on </a:t>
            </a:r>
            <a:r>
              <a:rPr lang="en-US" sz="1900" dirty="0">
                <a:solidFill>
                  <a:srgbClr val="262626"/>
                </a:solidFill>
                <a:ea typeface="Tahoma"/>
                <a:cs typeface="Arial" charset="0"/>
              </a:rPr>
              <a:t>the </a:t>
            </a:r>
            <a:r>
              <a:rPr lang="en-US" sz="1900" dirty="0" smtClean="0">
                <a:solidFill>
                  <a:srgbClr val="262626"/>
                </a:solidFill>
                <a:ea typeface="Tahoma"/>
                <a:cs typeface="Arial" charset="0"/>
              </a:rPr>
              <a:t>channel capacity of intensity-modulation with direct detection (IM/DD), </a:t>
            </a:r>
            <a:r>
              <a:rPr lang="en-US" sz="1900" i="1" dirty="0" smtClean="0">
                <a:solidFill>
                  <a:srgbClr val="262626"/>
                </a:solidFill>
                <a:ea typeface="Tahoma"/>
                <a:cs typeface="Arial" charset="0"/>
              </a:rPr>
              <a:t>based on multiple-subcarrier modulation</a:t>
            </a:r>
          </a:p>
          <a:p>
            <a:pPr marL="287338" lvl="1" indent="-287338" eaLnBrk="0" hangingPunct="0">
              <a:lnSpc>
                <a:spcPct val="150000"/>
              </a:lnSpc>
              <a:spcBef>
                <a:spcPts val="600"/>
              </a:spcBef>
              <a:buClr>
                <a:srgbClr val="00B3DF"/>
              </a:buClr>
              <a:buSzPct val="80000"/>
              <a:buFont typeface="Wingdings" pitchFamily="2" charset="2"/>
              <a:buChar char=""/>
              <a:defRPr/>
            </a:pPr>
            <a:r>
              <a:rPr lang="en-US" sz="1900" dirty="0" smtClean="0">
                <a:solidFill>
                  <a:srgbClr val="262626"/>
                </a:solidFill>
                <a:ea typeface="Tahoma"/>
                <a:cs typeface="Arial" charset="0"/>
              </a:rPr>
              <a:t>Based </a:t>
            </a:r>
            <a:r>
              <a:rPr lang="en-US" sz="1900" dirty="0">
                <a:solidFill>
                  <a:srgbClr val="262626"/>
                </a:solidFill>
                <a:ea typeface="Tahoma"/>
                <a:cs typeface="Arial" charset="0"/>
              </a:rPr>
              <a:t>on </a:t>
            </a:r>
            <a:r>
              <a:rPr lang="en-US" sz="1900" dirty="0" smtClean="0">
                <a:solidFill>
                  <a:srgbClr val="262626"/>
                </a:solidFill>
                <a:ea typeface="Tahoma"/>
                <a:cs typeface="Arial" charset="0"/>
              </a:rPr>
              <a:t>this result, a practical </a:t>
            </a:r>
            <a:r>
              <a:rPr lang="en-US" sz="1900" dirty="0">
                <a:solidFill>
                  <a:srgbClr val="262626"/>
                </a:solidFill>
                <a:ea typeface="Tahoma"/>
                <a:cs typeface="Arial" charset="0"/>
              </a:rPr>
              <a:t>formula including </a:t>
            </a:r>
            <a:r>
              <a:rPr lang="en-US" sz="1900" dirty="0" smtClean="0">
                <a:solidFill>
                  <a:srgbClr val="262626"/>
                </a:solidFill>
                <a:ea typeface="Tahoma"/>
                <a:cs typeface="Arial" charset="0"/>
              </a:rPr>
              <a:t>a frequency-selective </a:t>
            </a:r>
            <a:r>
              <a:rPr lang="en-US" sz="1900" dirty="0">
                <a:solidFill>
                  <a:srgbClr val="262626"/>
                </a:solidFill>
                <a:ea typeface="Tahoma"/>
                <a:cs typeface="Arial" charset="0"/>
              </a:rPr>
              <a:t>channel </a:t>
            </a:r>
            <a:r>
              <a:rPr lang="en-US" sz="1900" dirty="0" smtClean="0">
                <a:solidFill>
                  <a:srgbClr val="262626"/>
                </a:solidFill>
                <a:ea typeface="Tahoma"/>
                <a:cs typeface="Arial" charset="0"/>
              </a:rPr>
              <a:t>characteristics </a:t>
            </a:r>
            <a:r>
              <a:rPr lang="en-US" sz="1900" i="1" dirty="0" err="1" smtClean="0">
                <a:solidFill>
                  <a:srgbClr val="262626"/>
                </a:solidFill>
                <a:latin typeface="Times New Roman" pitchFamily="18" charset="0"/>
                <a:ea typeface="Tahoma"/>
                <a:cs typeface="Times New Roman" pitchFamily="18" charset="0"/>
              </a:rPr>
              <a:t>H</a:t>
            </a:r>
            <a:r>
              <a:rPr lang="en-US" sz="1900" i="1" baseline="-25000" dirty="0" err="1" smtClean="0">
                <a:solidFill>
                  <a:srgbClr val="262626"/>
                </a:solidFill>
                <a:latin typeface="Times New Roman" pitchFamily="18" charset="0"/>
                <a:ea typeface="Tahoma"/>
                <a:cs typeface="Times New Roman" pitchFamily="18" charset="0"/>
              </a:rPr>
              <a:t>n</a:t>
            </a:r>
            <a:r>
              <a:rPr lang="en-US" sz="1900" i="1" baseline="-25000" dirty="0" smtClean="0">
                <a:solidFill>
                  <a:srgbClr val="262626"/>
                </a:solidFill>
                <a:latin typeface="Times New Roman" pitchFamily="18" charset="0"/>
                <a:ea typeface="Tahoma"/>
                <a:cs typeface="Times New Roman" pitchFamily="18" charset="0"/>
              </a:rPr>
              <a:t> </a:t>
            </a:r>
            <a:r>
              <a:rPr lang="en-US" sz="1900" dirty="0" smtClean="0">
                <a:solidFill>
                  <a:srgbClr val="262626"/>
                </a:solidFill>
                <a:ea typeface="Tahoma"/>
                <a:cs typeface="Arial" charset="0"/>
              </a:rPr>
              <a:t>can </a:t>
            </a:r>
            <a:r>
              <a:rPr lang="en-US" sz="1900" dirty="0">
                <a:solidFill>
                  <a:srgbClr val="262626"/>
                </a:solidFill>
                <a:ea typeface="Tahoma"/>
                <a:cs typeface="Arial" charset="0"/>
              </a:rPr>
              <a:t>be </a:t>
            </a:r>
            <a:r>
              <a:rPr lang="en-US" sz="1900" dirty="0" smtClean="0">
                <a:solidFill>
                  <a:srgbClr val="262626"/>
                </a:solidFill>
                <a:ea typeface="Tahoma"/>
                <a:cs typeface="Arial" charset="0"/>
              </a:rPr>
              <a:t>derived (Jelena </a:t>
            </a:r>
            <a:r>
              <a:rPr lang="en-US" sz="1900" dirty="0">
                <a:solidFill>
                  <a:srgbClr val="262626"/>
                </a:solidFill>
                <a:ea typeface="Tahoma"/>
                <a:cs typeface="Arial" charset="0"/>
              </a:rPr>
              <a:t>Vucic, Ph.D. thesis, </a:t>
            </a:r>
            <a:r>
              <a:rPr lang="en-US" sz="1900" dirty="0" smtClean="0">
                <a:solidFill>
                  <a:srgbClr val="262626"/>
                </a:solidFill>
                <a:ea typeface="Tahoma"/>
                <a:cs typeface="Arial" charset="0"/>
              </a:rPr>
              <a:t>TU Berlin 2009)</a:t>
            </a:r>
            <a:endParaRPr lang="en-US" sz="1900" i="1" dirty="0">
              <a:solidFill>
                <a:srgbClr val="262626"/>
              </a:solidFill>
              <a:latin typeface="Times New Roman" pitchFamily="18" charset="0"/>
              <a:ea typeface="Tahoma"/>
              <a:cs typeface="Times New Roman" pitchFamily="18"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19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1900" dirty="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19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1900" dirty="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1900" dirty="0" smtClean="0">
              <a:solidFill>
                <a:srgbClr val="262626"/>
              </a:solidFill>
              <a:ea typeface="Tahoma"/>
              <a:cs typeface="Arial" charset="0"/>
            </a:endParaRPr>
          </a:p>
        </p:txBody>
      </p:sp>
      <p:grpSp>
        <p:nvGrpSpPr>
          <p:cNvPr id="8" name="Gruppieren 7"/>
          <p:cNvGrpSpPr/>
          <p:nvPr/>
        </p:nvGrpSpPr>
        <p:grpSpPr>
          <a:xfrm>
            <a:off x="467544" y="4289512"/>
            <a:ext cx="8712968" cy="1730288"/>
            <a:chOff x="467544" y="3753036"/>
            <a:chExt cx="8712968" cy="1730288"/>
          </a:xfrm>
        </p:grpSpPr>
        <p:graphicFrame>
          <p:nvGraphicFramePr>
            <p:cNvPr id="9" name="Object 50"/>
            <p:cNvGraphicFramePr>
              <a:graphicFrameLocks noChangeAspect="1"/>
            </p:cNvGraphicFramePr>
            <p:nvPr>
              <p:extLst>
                <p:ext uri="{D42A27DB-BD31-4B8C-83A1-F6EECF244321}">
                  <p14:modId xmlns:p14="http://schemas.microsoft.com/office/powerpoint/2010/main" val="2340384230"/>
                </p:ext>
              </p:extLst>
            </p:nvPr>
          </p:nvGraphicFramePr>
          <p:xfrm>
            <a:off x="563873" y="3923469"/>
            <a:ext cx="4594225" cy="958850"/>
          </p:xfrm>
          <a:graphic>
            <a:graphicData uri="http://schemas.openxmlformats.org/presentationml/2006/ole">
              <mc:AlternateContent xmlns:mc="http://schemas.openxmlformats.org/markup-compatibility/2006">
                <mc:Choice xmlns:v="urn:schemas-microsoft-com:vml" Requires="v">
                  <p:oleObj spid="_x0000_s1107" name="Equation" r:id="rId3" imgW="2616120" imgH="545760" progId="Equation.DSMT4">
                    <p:embed/>
                  </p:oleObj>
                </mc:Choice>
                <mc:Fallback>
                  <p:oleObj name="Equation" r:id="rId3" imgW="2616120" imgH="5457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3" y="3923469"/>
                          <a:ext cx="4594225"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Oval 54"/>
            <p:cNvSpPr>
              <a:spLocks noChangeArrowheads="1"/>
            </p:cNvSpPr>
            <p:nvPr/>
          </p:nvSpPr>
          <p:spPr bwMode="auto">
            <a:xfrm>
              <a:off x="2581586" y="3856794"/>
              <a:ext cx="973137" cy="10922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aphicFrame>
          <p:nvGraphicFramePr>
            <p:cNvPr id="11" name="Object 55"/>
            <p:cNvGraphicFramePr>
              <a:graphicFrameLocks noChangeAspect="1"/>
            </p:cNvGraphicFramePr>
            <p:nvPr>
              <p:extLst>
                <p:ext uri="{D42A27DB-BD31-4B8C-83A1-F6EECF244321}">
                  <p14:modId xmlns:p14="http://schemas.microsoft.com/office/powerpoint/2010/main" val="1532950087"/>
                </p:ext>
              </p:extLst>
            </p:nvPr>
          </p:nvGraphicFramePr>
          <p:xfrm>
            <a:off x="2838624" y="5059447"/>
            <a:ext cx="338844" cy="423877"/>
          </p:xfrm>
          <a:graphic>
            <a:graphicData uri="http://schemas.openxmlformats.org/presentationml/2006/ole">
              <mc:AlternateContent xmlns:mc="http://schemas.openxmlformats.org/markup-compatibility/2006">
                <mc:Choice xmlns:v="urn:schemas-microsoft-com:vml" Requires="v">
                  <p:oleObj spid="_x0000_s1108" name="Equation" r:id="rId5" imgW="152280" imgH="190440" progId="Equation.DSMT4">
                    <p:embed/>
                  </p:oleObj>
                </mc:Choice>
                <mc:Fallback>
                  <p:oleObj name="Equation" r:id="rId5" imgW="152280" imgH="1904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624" y="5059447"/>
                          <a:ext cx="338844" cy="423877"/>
                        </a:xfrm>
                        <a:prstGeom prst="rect">
                          <a:avLst/>
                        </a:prstGeom>
                        <a:noFill/>
                        <a:ln>
                          <a:noFill/>
                        </a:ln>
                        <a:effectLst/>
                      </p:spPr>
                    </p:pic>
                  </p:oleObj>
                </mc:Fallback>
              </mc:AlternateContent>
            </a:graphicData>
          </a:graphic>
        </p:graphicFrame>
        <p:sp>
          <p:nvSpPr>
            <p:cNvPr id="12" name="Rectangle 61"/>
            <p:cNvSpPr>
              <a:spLocks noChangeArrowheads="1"/>
            </p:cNvSpPr>
            <p:nvPr/>
          </p:nvSpPr>
          <p:spPr bwMode="auto">
            <a:xfrm>
              <a:off x="5702454" y="3753036"/>
              <a:ext cx="3478058"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285750" indent="-285750">
                <a:spcBef>
                  <a:spcPct val="20000"/>
                </a:spcBef>
                <a:buSzPct val="100000"/>
                <a:buFont typeface="Symbol" pitchFamily="18" charset="2"/>
                <a:buChar char="g"/>
              </a:pPr>
              <a:r>
                <a:rPr lang="de-DE" sz="1600" b="0" dirty="0" smtClean="0">
                  <a:latin typeface="Century Schoolbook" pitchFamily="18" charset="0"/>
                </a:rPr>
                <a:t>   </a:t>
              </a:r>
              <a:r>
                <a:rPr lang="de-DE" sz="1600" b="0" dirty="0" err="1" smtClean="0">
                  <a:latin typeface="+mn-lt"/>
                </a:rPr>
                <a:t>effective</a:t>
              </a:r>
              <a:r>
                <a:rPr lang="de-DE" sz="1600" b="0" dirty="0" smtClean="0">
                  <a:latin typeface="+mn-lt"/>
                </a:rPr>
                <a:t> SNR</a:t>
              </a:r>
            </a:p>
            <a:p>
              <a:pPr>
                <a:spcBef>
                  <a:spcPct val="20000"/>
                </a:spcBef>
                <a:buSzPct val="100000"/>
              </a:pPr>
              <a:r>
                <a:rPr lang="de-DE" sz="1600" i="1" dirty="0" smtClean="0">
                  <a:latin typeface="Times New Roman" pitchFamily="18" charset="0"/>
                  <a:cs typeface="Times New Roman" pitchFamily="18" charset="0"/>
                </a:rPr>
                <a:t>B</a:t>
              </a:r>
              <a:r>
                <a:rPr lang="de-DE" sz="1600" i="1" baseline="-25000" dirty="0" smtClean="0">
                  <a:latin typeface="Times New Roman" pitchFamily="18" charset="0"/>
                  <a:cs typeface="Times New Roman" pitchFamily="18" charset="0"/>
                </a:rPr>
                <a:t>SC</a:t>
              </a:r>
              <a:r>
                <a:rPr lang="de-DE" sz="1600" dirty="0" smtClean="0">
                  <a:latin typeface="+mn-lt"/>
                </a:rPr>
                <a:t>  </a:t>
              </a:r>
              <a:r>
                <a:rPr lang="de-DE" sz="1600" dirty="0" err="1" smtClean="0">
                  <a:latin typeface="+mn-lt"/>
                </a:rPr>
                <a:t>subcarrier</a:t>
              </a:r>
              <a:r>
                <a:rPr lang="de-DE" sz="1600" dirty="0" smtClean="0">
                  <a:latin typeface="+mn-lt"/>
                </a:rPr>
                <a:t> </a:t>
              </a:r>
              <a:r>
                <a:rPr lang="de-DE" sz="1600" dirty="0" err="1" smtClean="0">
                  <a:latin typeface="+mn-lt"/>
                </a:rPr>
                <a:t>bandwidth</a:t>
              </a:r>
              <a:endParaRPr lang="de-DE" sz="1600" dirty="0" smtClean="0">
                <a:latin typeface="+mn-lt"/>
              </a:endParaRPr>
            </a:p>
            <a:p>
              <a:pPr>
                <a:spcBef>
                  <a:spcPct val="20000"/>
                </a:spcBef>
                <a:buSzPct val="100000"/>
              </a:pPr>
              <a:r>
                <a:rPr lang="de-DE" sz="1600" b="0" dirty="0" smtClean="0">
                  <a:latin typeface="+mn-lt"/>
                </a:rPr>
                <a:t>                    optimal </a:t>
              </a:r>
              <a:r>
                <a:rPr lang="de-DE" sz="1600" b="0" dirty="0" err="1" smtClean="0">
                  <a:latin typeface="+mn-lt"/>
                </a:rPr>
                <a:t>no</a:t>
              </a:r>
              <a:r>
                <a:rPr lang="de-DE" sz="1600" b="0" dirty="0" smtClean="0">
                  <a:latin typeface="+mn-lt"/>
                </a:rPr>
                <a:t>. </a:t>
              </a:r>
              <a:r>
                <a:rPr lang="de-DE" sz="1600" b="0" dirty="0" err="1" smtClean="0">
                  <a:latin typeface="+mn-lt"/>
                </a:rPr>
                <a:t>of</a:t>
              </a:r>
              <a:r>
                <a:rPr lang="de-DE" sz="1600" b="0" dirty="0" smtClean="0">
                  <a:latin typeface="+mn-lt"/>
                </a:rPr>
                <a:t> </a:t>
              </a:r>
              <a:r>
                <a:rPr lang="de-DE" sz="1600" b="0" dirty="0" err="1" smtClean="0">
                  <a:latin typeface="+mn-lt"/>
                </a:rPr>
                <a:t>carriers</a:t>
              </a:r>
              <a:endParaRPr lang="de-DE" sz="1600" b="0" dirty="0" smtClean="0">
                <a:latin typeface="+mn-lt"/>
              </a:endParaRPr>
            </a:p>
            <a:p>
              <a:pPr>
                <a:spcBef>
                  <a:spcPct val="20000"/>
                </a:spcBef>
                <a:buSzPct val="100000"/>
              </a:pPr>
              <a:r>
                <a:rPr lang="de-DE" sz="1600" i="1" dirty="0" smtClean="0">
                  <a:latin typeface="Times New Roman" pitchFamily="18" charset="0"/>
                  <a:cs typeface="Times New Roman" pitchFamily="18" charset="0"/>
                </a:rPr>
                <a:t>P</a:t>
              </a:r>
              <a:r>
                <a:rPr lang="de-DE" sz="1600" i="1" baseline="-25000" dirty="0" smtClean="0">
                  <a:latin typeface="Times New Roman" pitchFamily="18" charset="0"/>
                  <a:cs typeface="Times New Roman" pitchFamily="18" charset="0"/>
                </a:rPr>
                <a:t>O      </a:t>
              </a:r>
              <a:r>
                <a:rPr lang="de-DE" sz="1600" dirty="0" err="1" smtClean="0">
                  <a:latin typeface="+mn-lt"/>
                  <a:cs typeface="Times New Roman" pitchFamily="18" charset="0"/>
                </a:rPr>
                <a:t>optical</a:t>
              </a:r>
              <a:r>
                <a:rPr lang="de-DE" sz="1600" dirty="0" smtClean="0">
                  <a:latin typeface="+mn-lt"/>
                  <a:cs typeface="Times New Roman" pitchFamily="18" charset="0"/>
                </a:rPr>
                <a:t> power</a:t>
              </a:r>
            </a:p>
            <a:p>
              <a:pPr>
                <a:spcBef>
                  <a:spcPct val="20000"/>
                </a:spcBef>
                <a:buSzPct val="100000"/>
              </a:pPr>
              <a:r>
                <a:rPr lang="de-DE" sz="1600" i="1" dirty="0" smtClean="0">
                  <a:latin typeface="Symbol" pitchFamily="18" charset="2"/>
                  <a:cs typeface="Times New Roman" pitchFamily="18" charset="0"/>
                </a:rPr>
                <a:t>h      </a:t>
              </a:r>
              <a:r>
                <a:rPr lang="de-DE" sz="1600" dirty="0" err="1">
                  <a:latin typeface="+mn-lt"/>
                  <a:cs typeface="Times New Roman" pitchFamily="18" charset="0"/>
                </a:rPr>
                <a:t>o</a:t>
              </a:r>
              <a:r>
                <a:rPr lang="de-DE" sz="1600" dirty="0" err="1" smtClean="0">
                  <a:latin typeface="+mn-lt"/>
                  <a:cs typeface="Times New Roman" pitchFamily="18" charset="0"/>
                </a:rPr>
                <a:t>ptical</a:t>
              </a:r>
              <a:r>
                <a:rPr lang="de-DE" sz="1600" dirty="0" smtClean="0">
                  <a:latin typeface="+mn-lt"/>
                  <a:cs typeface="Times New Roman" pitchFamily="18" charset="0"/>
                </a:rPr>
                <a:t> </a:t>
              </a:r>
              <a:r>
                <a:rPr lang="de-DE" sz="1600" dirty="0" err="1" smtClean="0">
                  <a:latin typeface="+mn-lt"/>
                  <a:cs typeface="Times New Roman" pitchFamily="18" charset="0"/>
                </a:rPr>
                <a:t>path</a:t>
              </a:r>
              <a:r>
                <a:rPr lang="de-DE" sz="1600" dirty="0" smtClean="0">
                  <a:latin typeface="+mn-lt"/>
                  <a:cs typeface="Times New Roman" pitchFamily="18" charset="0"/>
                </a:rPr>
                <a:t> </a:t>
              </a:r>
              <a:r>
                <a:rPr lang="de-DE" sz="1600" dirty="0" err="1" smtClean="0">
                  <a:latin typeface="+mn-lt"/>
                  <a:cs typeface="Times New Roman" pitchFamily="18" charset="0"/>
                </a:rPr>
                <a:t>gain</a:t>
              </a:r>
              <a:endParaRPr lang="de-DE" sz="1600" dirty="0" smtClean="0">
                <a:latin typeface="Symbol" pitchFamily="18" charset="2"/>
                <a:cs typeface="Times New Roman" pitchFamily="18" charset="0"/>
              </a:endParaRPr>
            </a:p>
            <a:p>
              <a:pPr>
                <a:spcBef>
                  <a:spcPct val="20000"/>
                </a:spcBef>
                <a:buSzPct val="100000"/>
              </a:pPr>
              <a:r>
                <a:rPr lang="de-DE" sz="1600" i="1" dirty="0" smtClean="0">
                  <a:latin typeface="Times New Roman" pitchFamily="18" charset="0"/>
                  <a:cs typeface="Times New Roman" pitchFamily="18" charset="0"/>
                </a:rPr>
                <a:t>N</a:t>
              </a:r>
              <a:r>
                <a:rPr lang="de-DE" sz="1600" i="1" baseline="-25000" dirty="0" smtClean="0">
                  <a:latin typeface="Times New Roman" pitchFamily="18" charset="0"/>
                  <a:cs typeface="Times New Roman" pitchFamily="18" charset="0"/>
                </a:rPr>
                <a:t>D</a:t>
              </a:r>
              <a:r>
                <a:rPr lang="de-DE" sz="1600" dirty="0" smtClean="0">
                  <a:latin typeface="+mn-lt"/>
                  <a:cs typeface="Times New Roman" pitchFamily="18" charset="0"/>
                </a:rPr>
                <a:t>   </a:t>
              </a:r>
              <a:r>
                <a:rPr lang="de-DE" sz="1600" dirty="0" err="1" smtClean="0">
                  <a:latin typeface="+mn-lt"/>
                  <a:cs typeface="Times New Roman" pitchFamily="18" charset="0"/>
                </a:rPr>
                <a:t>detector</a:t>
              </a:r>
              <a:r>
                <a:rPr lang="de-DE" sz="1600" dirty="0" smtClean="0">
                  <a:latin typeface="+mn-lt"/>
                  <a:cs typeface="Times New Roman" pitchFamily="18" charset="0"/>
                </a:rPr>
                <a:t> </a:t>
              </a:r>
              <a:r>
                <a:rPr lang="de-DE" sz="1600" dirty="0" err="1" smtClean="0">
                  <a:latin typeface="+mn-lt"/>
                  <a:cs typeface="Times New Roman" pitchFamily="18" charset="0"/>
                </a:rPr>
                <a:t>noise</a:t>
              </a:r>
              <a:endParaRPr lang="de-DE" sz="1600" dirty="0" smtClean="0">
                <a:latin typeface="+mn-lt"/>
                <a:cs typeface="Times New Roman" pitchFamily="18" charset="0"/>
              </a:endParaRPr>
            </a:p>
            <a:p>
              <a:pPr>
                <a:spcBef>
                  <a:spcPct val="20000"/>
                </a:spcBef>
                <a:buSzPct val="100000"/>
              </a:pPr>
              <a:endParaRPr lang="de-DE" sz="1600" b="0" dirty="0">
                <a:latin typeface="Times New Roman" pitchFamily="18" charset="0"/>
                <a:cs typeface="Times New Roman" pitchFamily="18" charset="0"/>
              </a:endParaRPr>
            </a:p>
          </p:txBody>
        </p:sp>
        <p:graphicFrame>
          <p:nvGraphicFramePr>
            <p:cNvPr id="13" name="Object 63"/>
            <p:cNvGraphicFramePr>
              <a:graphicFrameLocks noChangeAspect="1"/>
            </p:cNvGraphicFramePr>
            <p:nvPr>
              <p:extLst>
                <p:ext uri="{D42A27DB-BD31-4B8C-83A1-F6EECF244321}">
                  <p14:modId xmlns:p14="http://schemas.microsoft.com/office/powerpoint/2010/main" val="2318560710"/>
                </p:ext>
              </p:extLst>
            </p:nvPr>
          </p:nvGraphicFramePr>
          <p:xfrm>
            <a:off x="5652120" y="4386064"/>
            <a:ext cx="1015410" cy="277055"/>
          </p:xfrm>
          <a:graphic>
            <a:graphicData uri="http://schemas.openxmlformats.org/presentationml/2006/ole">
              <mc:AlternateContent xmlns:mc="http://schemas.openxmlformats.org/markup-compatibility/2006">
                <mc:Choice xmlns:v="urn:schemas-microsoft-com:vml" Requires="v">
                  <p:oleObj spid="_x0000_s1109" name="Equation" r:id="rId7" imgW="977760" imgH="266400" progId="Equation.DSMT4">
                    <p:embed/>
                  </p:oleObj>
                </mc:Choice>
                <mc:Fallback>
                  <p:oleObj name="Equation" r:id="rId7" imgW="977760" imgH="266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2120" y="4386064"/>
                          <a:ext cx="1015410" cy="277055"/>
                        </a:xfrm>
                        <a:prstGeom prst="rect">
                          <a:avLst/>
                        </a:prstGeom>
                        <a:noFill/>
                        <a:ln>
                          <a:noFill/>
                        </a:ln>
                        <a:effectLst/>
                      </p:spPr>
                    </p:pic>
                  </p:oleObj>
                </mc:Fallback>
              </mc:AlternateContent>
            </a:graphicData>
          </a:graphic>
        </p:graphicFrame>
        <p:sp>
          <p:nvSpPr>
            <p:cNvPr id="14" name="Rectangle 64"/>
            <p:cNvSpPr>
              <a:spLocks noChangeArrowheads="1"/>
            </p:cNvSpPr>
            <p:nvPr/>
          </p:nvSpPr>
          <p:spPr bwMode="auto">
            <a:xfrm>
              <a:off x="467544" y="3825044"/>
              <a:ext cx="4838700" cy="1117600"/>
            </a:xfrm>
            <a:prstGeom prst="rect">
              <a:avLst/>
            </a:prstGeom>
            <a:solidFill>
              <a:schemeClr val="hlink">
                <a:alpha val="30000"/>
              </a:schemeClr>
            </a:solidFill>
            <a:ln>
              <a:noFill/>
            </a:ln>
            <a:effectLst/>
            <a:extLs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6" name="Textfeld 15"/>
          <p:cNvSpPr txBox="1"/>
          <p:nvPr/>
        </p:nvSpPr>
        <p:spPr>
          <a:xfrm>
            <a:off x="513885" y="1524000"/>
            <a:ext cx="8334808" cy="461665"/>
          </a:xfrm>
          <a:prstGeom prst="rect">
            <a:avLst/>
          </a:prstGeom>
          <a:noFill/>
        </p:spPr>
        <p:txBody>
          <a:bodyPr wrap="square" rtlCol="0">
            <a:spAutoFit/>
          </a:bodyPr>
          <a:lstStyle/>
          <a:p>
            <a:r>
              <a:rPr lang="de-DE" sz="1200" dirty="0" smtClean="0">
                <a:latin typeface="Times New Roman" pitchFamily="18" charset="0"/>
                <a:cs typeface="Times New Roman" pitchFamily="18" charset="0"/>
              </a:rPr>
              <a:t>R. </a:t>
            </a:r>
            <a:r>
              <a:rPr lang="de-DE" sz="1200" dirty="0" err="1" smtClean="0">
                <a:latin typeface="Times New Roman" pitchFamily="18" charset="0"/>
                <a:cs typeface="Times New Roman" pitchFamily="18" charset="0"/>
              </a:rPr>
              <a:t>You</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J. Kahn, „</a:t>
            </a:r>
            <a:r>
              <a:rPr lang="de-DE" sz="1200" dirty="0" err="1" smtClean="0">
                <a:latin typeface="Times New Roman" pitchFamily="18" charset="0"/>
                <a:cs typeface="Times New Roman" pitchFamily="18" charset="0"/>
              </a:rPr>
              <a:t>Upper-bounding</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the</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capacity</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of</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optical</a:t>
            </a:r>
            <a:r>
              <a:rPr lang="de-DE" sz="1200" dirty="0" smtClean="0">
                <a:latin typeface="Times New Roman" pitchFamily="18" charset="0"/>
                <a:cs typeface="Times New Roman" pitchFamily="18" charset="0"/>
              </a:rPr>
              <a:t> IM/DD Channels </a:t>
            </a:r>
            <a:r>
              <a:rPr lang="de-DE" sz="1200" dirty="0" err="1" smtClean="0">
                <a:latin typeface="Times New Roman" pitchFamily="18" charset="0"/>
                <a:cs typeface="Times New Roman" pitchFamily="18" charset="0"/>
              </a:rPr>
              <a:t>with</a:t>
            </a:r>
            <a:r>
              <a:rPr lang="de-DE" sz="1200" dirty="0" smtClean="0">
                <a:latin typeface="Times New Roman" pitchFamily="18" charset="0"/>
                <a:cs typeface="Times New Roman" pitchFamily="18" charset="0"/>
              </a:rPr>
              <a:t> multiple-</a:t>
            </a:r>
            <a:r>
              <a:rPr lang="de-DE" sz="1200" dirty="0" err="1" smtClean="0">
                <a:latin typeface="Times New Roman" pitchFamily="18" charset="0"/>
                <a:cs typeface="Times New Roman" pitchFamily="18" charset="0"/>
              </a:rPr>
              <a:t>subcarrier</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modulation</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and</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fixed</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bias</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using</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trigonometric</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moment</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space</a:t>
            </a:r>
            <a:r>
              <a:rPr lang="de-DE" sz="1200" dirty="0" smtClean="0">
                <a:latin typeface="Times New Roman" pitchFamily="18" charset="0"/>
                <a:cs typeface="Times New Roman" pitchFamily="18" charset="0"/>
              </a:rPr>
              <a:t> </a:t>
            </a:r>
            <a:r>
              <a:rPr lang="de-DE" sz="1200" dirty="0" err="1" smtClean="0">
                <a:latin typeface="Times New Roman" pitchFamily="18" charset="0"/>
                <a:cs typeface="Times New Roman" pitchFamily="18" charset="0"/>
              </a:rPr>
              <a:t>method</a:t>
            </a:r>
            <a:r>
              <a:rPr lang="de-DE" sz="1200" dirty="0" smtClean="0">
                <a:latin typeface="Times New Roman" pitchFamily="18" charset="0"/>
                <a:cs typeface="Times New Roman" pitchFamily="18" charset="0"/>
              </a:rPr>
              <a:t>“, IEEE Trans. Inf. </a:t>
            </a:r>
            <a:r>
              <a:rPr lang="de-DE" sz="1200" dirty="0" err="1" smtClean="0">
                <a:latin typeface="Times New Roman" pitchFamily="18" charset="0"/>
                <a:cs typeface="Times New Roman" pitchFamily="18" charset="0"/>
              </a:rPr>
              <a:t>Theory</a:t>
            </a:r>
            <a:r>
              <a:rPr lang="de-DE" sz="1200" dirty="0" smtClean="0">
                <a:latin typeface="Times New Roman" pitchFamily="18" charset="0"/>
                <a:cs typeface="Times New Roman" pitchFamily="18" charset="0"/>
              </a:rPr>
              <a:t>, Vol. 48, </a:t>
            </a:r>
            <a:r>
              <a:rPr lang="de-DE" sz="1200" dirty="0" err="1" smtClean="0">
                <a:latin typeface="Times New Roman" pitchFamily="18" charset="0"/>
                <a:cs typeface="Times New Roman" pitchFamily="18" charset="0"/>
              </a:rPr>
              <a:t>No</a:t>
            </a:r>
            <a:r>
              <a:rPr lang="de-DE" sz="1200" dirty="0" smtClean="0">
                <a:latin typeface="Times New Roman" pitchFamily="18" charset="0"/>
                <a:cs typeface="Times New Roman" pitchFamily="18" charset="0"/>
              </a:rPr>
              <a:t>. 2, Feb. 2002</a:t>
            </a:r>
            <a:endParaRPr lang="de-DE" sz="1200" dirty="0">
              <a:latin typeface="Times New Roman" pitchFamily="18" charset="0"/>
              <a:cs typeface="Times New Roman" pitchFamily="18" charset="0"/>
            </a:endParaRPr>
          </a:p>
        </p:txBody>
      </p:sp>
      <p:sp>
        <p:nvSpPr>
          <p:cNvPr id="17" name="Rectangle 2"/>
          <p:cNvSpPr txBox="1">
            <a:spLocks noChangeArrowheads="1"/>
          </p:cNvSpPr>
          <p:nvPr/>
        </p:nvSpPr>
        <p:spPr>
          <a:xfrm>
            <a:off x="685800" y="608013"/>
            <a:ext cx="77724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IM/DD Capacity bound</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61266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29</a:t>
            </a:fld>
            <a:endParaRPr lang="en-GB" altLang="en-US"/>
          </a:p>
        </p:txBody>
      </p:sp>
      <p:sp>
        <p:nvSpPr>
          <p:cNvPr id="8" name="Textfeld 7"/>
          <p:cNvSpPr txBox="1"/>
          <p:nvPr/>
        </p:nvSpPr>
        <p:spPr>
          <a:xfrm>
            <a:off x="605931" y="1219200"/>
            <a:ext cx="8394686" cy="1631216"/>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Depending on the channel, maximize the bound of You and Kahn</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Number of used </a:t>
            </a:r>
            <a:r>
              <a:rPr lang="en-US" sz="2000" dirty="0" err="1" smtClean="0">
                <a:solidFill>
                  <a:srgbClr val="262626"/>
                </a:solidFill>
                <a:ea typeface="Tahoma"/>
                <a:cs typeface="Arial" charset="0"/>
              </a:rPr>
              <a:t>suncarriers</a:t>
            </a:r>
            <a:r>
              <a:rPr lang="en-US" sz="2000" dirty="0" smtClean="0">
                <a:solidFill>
                  <a:srgbClr val="262626"/>
                </a:solidFill>
                <a:ea typeface="Tahoma"/>
                <a:cs typeface="Arial" charset="0"/>
              </a:rPr>
              <a:t> is important</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For NLOS, low-frequency subcarriers are used, while all are used with LOS</a:t>
            </a:r>
          </a:p>
        </p:txBody>
      </p:sp>
      <p:graphicFrame>
        <p:nvGraphicFramePr>
          <p:cNvPr id="9" name="Object 27"/>
          <p:cNvGraphicFramePr>
            <a:graphicFrameLocks noChangeAspect="1"/>
          </p:cNvGraphicFramePr>
          <p:nvPr>
            <p:extLst>
              <p:ext uri="{D42A27DB-BD31-4B8C-83A1-F6EECF244321}">
                <p14:modId xmlns:p14="http://schemas.microsoft.com/office/powerpoint/2010/main" val="4233841972"/>
              </p:ext>
            </p:extLst>
          </p:nvPr>
        </p:nvGraphicFramePr>
        <p:xfrm>
          <a:off x="6545087" y="2924979"/>
          <a:ext cx="2261116" cy="819062"/>
        </p:xfrm>
        <a:graphic>
          <a:graphicData uri="http://schemas.openxmlformats.org/presentationml/2006/ole">
            <mc:AlternateContent xmlns:mc="http://schemas.openxmlformats.org/markup-compatibility/2006">
              <mc:Choice xmlns:v="urn:schemas-microsoft-com:vml" Requires="v">
                <p:oleObj spid="_x0000_s2077" name="Equation" r:id="rId3" imgW="1587240" imgH="583920" progId="Equation.DSMT4">
                  <p:embed/>
                </p:oleObj>
              </mc:Choice>
              <mc:Fallback>
                <p:oleObj name="Equation" r:id="rId3" imgW="1587240" imgH="5839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087" y="2924979"/>
                        <a:ext cx="2261116" cy="819062"/>
                      </a:xfrm>
                      <a:prstGeom prst="rect">
                        <a:avLst/>
                      </a:prstGeom>
                      <a:noFill/>
                      <a:ln>
                        <a:noFill/>
                      </a:ln>
                      <a:effectLst/>
                      <a:extLst/>
                    </p:spPr>
                  </p:pic>
                </p:oleObj>
              </mc:Fallback>
            </mc:AlternateContent>
          </a:graphicData>
        </a:graphic>
      </p:graphicFrame>
      <p:grpSp>
        <p:nvGrpSpPr>
          <p:cNvPr id="10" name="Gruppieren 9"/>
          <p:cNvGrpSpPr/>
          <p:nvPr/>
        </p:nvGrpSpPr>
        <p:grpSpPr>
          <a:xfrm>
            <a:off x="740232" y="2819400"/>
            <a:ext cx="3755568" cy="3377003"/>
            <a:chOff x="499405" y="1988840"/>
            <a:chExt cx="3963988" cy="3638464"/>
          </a:xfrm>
        </p:grpSpPr>
        <p:pic>
          <p:nvPicPr>
            <p:cNvPr id="11" name="Picture 19"/>
            <p:cNvPicPr>
              <a:picLocks noChangeAspect="1" noChangeArrowheads="1"/>
            </p:cNvPicPr>
            <p:nvPr/>
          </p:nvPicPr>
          <p:blipFill>
            <a:blip r:embed="rId5">
              <a:extLst>
                <a:ext uri="{28A0092B-C50C-407E-A947-70E740481C1C}">
                  <a14:useLocalDpi xmlns:a14="http://schemas.microsoft.com/office/drawing/2010/main" val="0"/>
                </a:ext>
              </a:extLst>
            </a:blip>
            <a:srcRect l="8803" t="3096" r="40913" b="6067"/>
            <a:stretch>
              <a:fillRect/>
            </a:stretch>
          </p:blipFill>
          <p:spPr bwMode="auto">
            <a:xfrm>
              <a:off x="808968" y="1988840"/>
              <a:ext cx="3654425" cy="323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2"/>
            <p:cNvSpPr txBox="1">
              <a:spLocks noChangeArrowheads="1"/>
            </p:cNvSpPr>
            <p:nvPr/>
          </p:nvSpPr>
          <p:spPr bwMode="auto">
            <a:xfrm>
              <a:off x="850243" y="5138354"/>
              <a:ext cx="35750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de-DE" sz="1300" b="0" dirty="0" err="1">
                  <a:latin typeface="Century Schoolbook" pitchFamily="18" charset="0"/>
                </a:rPr>
                <a:t>Number</a:t>
              </a:r>
              <a:r>
                <a:rPr lang="de-DE" sz="1300" b="0" dirty="0">
                  <a:latin typeface="Century Schoolbook" pitchFamily="18" charset="0"/>
                </a:rPr>
                <a:t> </a:t>
              </a:r>
              <a:r>
                <a:rPr lang="de-DE" sz="1300" b="0" dirty="0" err="1">
                  <a:latin typeface="Century Schoolbook" pitchFamily="18" charset="0"/>
                </a:rPr>
                <a:t>of</a:t>
              </a:r>
              <a:r>
                <a:rPr lang="de-DE" sz="1300" b="0" dirty="0">
                  <a:latin typeface="Century Schoolbook" pitchFamily="18" charset="0"/>
                </a:rPr>
                <a:t> </a:t>
              </a:r>
              <a:r>
                <a:rPr lang="de-DE" sz="1300" b="0" dirty="0" err="1">
                  <a:latin typeface="Century Schoolbook" pitchFamily="18" charset="0"/>
                </a:rPr>
                <a:t>used</a:t>
              </a:r>
              <a:r>
                <a:rPr lang="de-DE" sz="1300" b="0" dirty="0">
                  <a:latin typeface="Century Schoolbook" pitchFamily="18" charset="0"/>
                </a:rPr>
                <a:t> </a:t>
              </a:r>
              <a:r>
                <a:rPr lang="de-DE" sz="1300" b="0" dirty="0" err="1">
                  <a:latin typeface="Century Schoolbook" pitchFamily="18" charset="0"/>
                </a:rPr>
                <a:t>subchannels</a:t>
              </a:r>
              <a:r>
                <a:rPr lang="de-DE" sz="1300" b="0" dirty="0">
                  <a:latin typeface="Century Schoolbook" pitchFamily="18" charset="0"/>
                </a:rPr>
                <a:t> </a:t>
              </a:r>
              <a:br>
                <a:rPr lang="de-DE" sz="1300" b="0" dirty="0">
                  <a:latin typeface="Century Schoolbook" pitchFamily="18" charset="0"/>
                </a:rPr>
              </a:br>
              <a:r>
                <a:rPr lang="de-DE" sz="1300" b="0" dirty="0">
                  <a:latin typeface="Century Schoolbook" pitchFamily="18" charset="0"/>
                </a:rPr>
                <a:t>(</a:t>
              </a:r>
              <a:r>
                <a:rPr lang="de-DE" sz="1300" b="0" dirty="0" err="1">
                  <a:latin typeface="Century Schoolbook" pitchFamily="18" charset="0"/>
                </a:rPr>
                <a:t>best</a:t>
              </a:r>
              <a:r>
                <a:rPr lang="de-DE" sz="1300" b="0" dirty="0">
                  <a:latin typeface="Century Schoolbook" pitchFamily="18" charset="0"/>
                </a:rPr>
                <a:t> </a:t>
              </a:r>
              <a:r>
                <a:rPr lang="de-DE" sz="1300" b="0" dirty="0" err="1" smtClean="0">
                  <a:latin typeface="Century Schoolbook" pitchFamily="18" charset="0"/>
                </a:rPr>
                <a:t>channels</a:t>
              </a:r>
              <a:r>
                <a:rPr lang="de-DE" sz="1300" b="0" dirty="0" smtClean="0">
                  <a:latin typeface="Century Schoolbook" pitchFamily="18" charset="0"/>
                </a:rPr>
                <a:t> </a:t>
              </a:r>
              <a:r>
                <a:rPr lang="de-DE" sz="1300" b="0" dirty="0">
                  <a:latin typeface="Century Schoolbook" pitchFamily="18" charset="0"/>
                </a:rPr>
                <a:t>out </a:t>
              </a:r>
              <a:r>
                <a:rPr lang="de-DE" sz="1300" b="0" dirty="0" err="1">
                  <a:latin typeface="Century Schoolbook" pitchFamily="18" charset="0"/>
                </a:rPr>
                <a:t>of</a:t>
              </a:r>
              <a:r>
                <a:rPr lang="de-DE" sz="1300" b="0" dirty="0">
                  <a:latin typeface="Century Schoolbook" pitchFamily="18" charset="0"/>
                </a:rPr>
                <a:t> 63)</a:t>
              </a:r>
            </a:p>
          </p:txBody>
        </p:sp>
        <p:sp>
          <p:nvSpPr>
            <p:cNvPr id="13" name="Text Box 28"/>
            <p:cNvSpPr txBox="1">
              <a:spLocks noChangeArrowheads="1"/>
            </p:cNvSpPr>
            <p:nvPr/>
          </p:nvSpPr>
          <p:spPr bwMode="auto">
            <a:xfrm rot="16200000">
              <a:off x="-290376" y="2957885"/>
              <a:ext cx="1870075"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de-DE" sz="1300" b="0">
                  <a:latin typeface="Century Schoolbook" pitchFamily="18" charset="0"/>
                </a:rPr>
                <a:t>C/B</a:t>
              </a:r>
              <a:r>
                <a:rPr lang="de-DE" sz="1300" b="0" baseline="-25000">
                  <a:latin typeface="Century Schoolbook" pitchFamily="18" charset="0"/>
                </a:rPr>
                <a:t>SC</a:t>
              </a:r>
              <a:r>
                <a:rPr lang="de-DE" sz="1300" b="0">
                  <a:latin typeface="Century Schoolbook" pitchFamily="18" charset="0"/>
                </a:rPr>
                <a:t> [bit/s/Hz]</a:t>
              </a:r>
              <a:endParaRPr lang="de-DE" sz="1300" b="0" baseline="-25000">
                <a:latin typeface="Century Schoolbook" pitchFamily="18" charset="0"/>
              </a:endParaRPr>
            </a:p>
          </p:txBody>
        </p:sp>
      </p:grpSp>
      <p:pic>
        <p:nvPicPr>
          <p:cNvPr id="14" name="Picture 29"/>
          <p:cNvPicPr>
            <a:picLocks noChangeAspect="1" noChangeArrowheads="1"/>
          </p:cNvPicPr>
          <p:nvPr/>
        </p:nvPicPr>
        <p:blipFill>
          <a:blip r:embed="rId6">
            <a:extLst>
              <a:ext uri="{28A0092B-C50C-407E-A947-70E740481C1C}">
                <a14:useLocalDpi xmlns:a14="http://schemas.microsoft.com/office/drawing/2010/main" val="0"/>
              </a:ext>
            </a:extLst>
          </a:blip>
          <a:srcRect l="7257" t="1837" r="45663" b="27347"/>
          <a:stretch>
            <a:fillRect/>
          </a:stretch>
        </p:blipFill>
        <p:spPr bwMode="auto">
          <a:xfrm>
            <a:off x="4680074" y="3520255"/>
            <a:ext cx="4205273" cy="268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How many sub-carriers are useful?</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4705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a:t>
            </a:fld>
            <a:endParaRPr lang="en-GB" altLang="en-US"/>
          </a:p>
        </p:txBody>
      </p:sp>
      <p:sp>
        <p:nvSpPr>
          <p:cNvPr id="7" name="Rectangle 2"/>
          <p:cNvSpPr txBox="1">
            <a:spLocks noChangeArrowheads="1"/>
          </p:cNvSpPr>
          <p:nvPr/>
        </p:nvSpPr>
        <p:spPr>
          <a:xfrm>
            <a:off x="685800" y="609600"/>
            <a:ext cx="7888703"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Introduction</a:t>
            </a:r>
          </a:p>
          <a:p>
            <a:pPr eaLnBrk="1" hangingPunct="1">
              <a:defRPr/>
            </a:pPr>
            <a:r>
              <a:rPr lang="en-US" sz="3200" b="1" dirty="0" smtClean="0">
                <a:solidFill>
                  <a:srgbClr val="0070C0"/>
                </a:solidFill>
              </a:rPr>
              <a:t>Optical Wireless Communications (OWC)</a:t>
            </a: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8" name="TextBox 6"/>
          <p:cNvSpPr txBox="1"/>
          <p:nvPr/>
        </p:nvSpPr>
        <p:spPr>
          <a:xfrm>
            <a:off x="569796" y="2133600"/>
            <a:ext cx="7902348" cy="1646605"/>
          </a:xfrm>
          <a:prstGeom prst="rect">
            <a:avLst/>
          </a:prstGeom>
          <a:noFill/>
        </p:spPr>
        <p:txBody>
          <a:bodyPr wrap="square">
            <a:spAutoFit/>
          </a:bodyPr>
          <a:lstStyle/>
          <a:p>
            <a:pPr>
              <a:buClr>
                <a:srgbClr val="3366CC"/>
              </a:buClr>
              <a:buSzPct val="150000"/>
              <a:defRPr/>
            </a:pPr>
            <a:endParaRPr lang="en-GB" sz="100" b="1" dirty="0">
              <a:solidFill>
                <a:schemeClr val="tx2"/>
              </a:solidFill>
            </a:endParaRPr>
          </a:p>
          <a:p>
            <a:pPr marL="342900" indent="-342900">
              <a:buClr>
                <a:srgbClr val="3366CC"/>
              </a:buClr>
              <a:buSzPct val="150000"/>
              <a:buFont typeface="Courier New" pitchFamily="49" charset="0"/>
              <a:buChar char="o"/>
              <a:defRPr/>
            </a:pPr>
            <a:r>
              <a:rPr lang="en-GB" sz="2000" b="1" dirty="0">
                <a:solidFill>
                  <a:srgbClr val="0070C0"/>
                </a:solidFill>
              </a:rPr>
              <a:t>OWC: </a:t>
            </a:r>
            <a:r>
              <a:rPr lang="en-GB" sz="2000" dirty="0">
                <a:solidFill>
                  <a:schemeClr val="tx2"/>
                </a:solidFill>
              </a:rPr>
              <a:t>Wireless (unguided) transmission through the deployment of optical frequencies</a:t>
            </a:r>
          </a:p>
          <a:p>
            <a:pPr marL="800100" lvl="1" indent="-342900">
              <a:buClr>
                <a:srgbClr val="3366CC"/>
              </a:buClr>
              <a:buSzPct val="100000"/>
              <a:buFont typeface="Arial" pitchFamily="34" charset="0"/>
              <a:buChar char="•"/>
              <a:defRPr/>
            </a:pPr>
            <a:r>
              <a:rPr lang="en-GB" sz="2000" dirty="0">
                <a:solidFill>
                  <a:schemeClr val="tx2"/>
                </a:solidFill>
              </a:rPr>
              <a:t>Infrared (IR)</a:t>
            </a:r>
          </a:p>
          <a:p>
            <a:pPr marL="800100" lvl="1" indent="-342900">
              <a:buClr>
                <a:srgbClr val="3366CC"/>
              </a:buClr>
              <a:buSzPct val="100000"/>
              <a:buFont typeface="Arial" pitchFamily="34" charset="0"/>
              <a:buChar char="•"/>
              <a:defRPr/>
            </a:pPr>
            <a:r>
              <a:rPr lang="en-GB" sz="2000" dirty="0">
                <a:solidFill>
                  <a:schemeClr val="tx2"/>
                </a:solidFill>
              </a:rPr>
              <a:t>Visible (VL)</a:t>
            </a:r>
          </a:p>
          <a:p>
            <a:pPr marL="800100" lvl="1" indent="-342900">
              <a:buClr>
                <a:srgbClr val="3366CC"/>
              </a:buClr>
              <a:buSzPct val="100000"/>
              <a:buFont typeface="Arial" pitchFamily="34" charset="0"/>
              <a:buChar char="•"/>
              <a:defRPr/>
            </a:pPr>
            <a:r>
              <a:rPr lang="en-GB" sz="2000" dirty="0">
                <a:solidFill>
                  <a:schemeClr val="tx2"/>
                </a:solidFill>
              </a:rPr>
              <a:t>Ultraviolet (UV)</a:t>
            </a:r>
          </a:p>
        </p:txBody>
      </p:sp>
      <p:pic>
        <p:nvPicPr>
          <p:cNvPr id="9" name="Picture 2" descr="Fig1_EMSpectrum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696" y="4200288"/>
            <a:ext cx="4756547" cy="19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324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30</a:t>
            </a:fld>
            <a:endParaRPr lang="en-GB" altLang="en-US"/>
          </a:p>
        </p:txBody>
      </p:sp>
      <p:sp>
        <p:nvSpPr>
          <p:cNvPr id="8" name="Textfeld 7"/>
          <p:cNvSpPr txBox="1"/>
          <p:nvPr/>
        </p:nvSpPr>
        <p:spPr>
          <a:xfrm>
            <a:off x="360040" y="1524000"/>
            <a:ext cx="8820472" cy="1092607"/>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Now we consider a practical optical wireless link</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Use discrete multi-tone (DMT) with adaptive bit and power loading</a:t>
            </a:r>
          </a:p>
        </p:txBody>
      </p:sp>
      <p:sp>
        <p:nvSpPr>
          <p:cNvPr id="9" name="Rechteck 8"/>
          <p:cNvSpPr/>
          <p:nvPr/>
        </p:nvSpPr>
        <p:spPr>
          <a:xfrm>
            <a:off x="5076056" y="3418344"/>
            <a:ext cx="3996251" cy="2677656"/>
          </a:xfrm>
          <a:prstGeom prst="rect">
            <a:avLst/>
          </a:prstGeom>
        </p:spPr>
        <p:txBody>
          <a:bodyPr wrap="square">
            <a:spAutoFit/>
          </a:bodyPr>
          <a:lstStyle/>
          <a:p>
            <a:r>
              <a:rPr lang="de-DE" sz="1400" dirty="0">
                <a:latin typeface="Times New Roman" pitchFamily="18" charset="0"/>
                <a:cs typeface="Times New Roman" pitchFamily="18" charset="0"/>
              </a:rPr>
              <a:t>J. </a:t>
            </a:r>
            <a:r>
              <a:rPr lang="de-DE" sz="1400" dirty="0" err="1">
                <a:latin typeface="Times New Roman" pitchFamily="18" charset="0"/>
                <a:cs typeface="Times New Roman" pitchFamily="18" charset="0"/>
              </a:rPr>
              <a:t>Grubor</a:t>
            </a:r>
            <a:r>
              <a:rPr lang="de-DE" sz="1400" dirty="0">
                <a:latin typeface="Times New Roman" pitchFamily="18" charset="0"/>
                <a:cs typeface="Times New Roman" pitchFamily="18" charset="0"/>
              </a:rPr>
              <a:t>, V. Jungnickel, K.-D. Langer, </a:t>
            </a:r>
            <a:r>
              <a:rPr lang="de-DE" sz="1400" dirty="0" err="1">
                <a:latin typeface="Times New Roman" pitchFamily="18" charset="0"/>
                <a:cs typeface="Times New Roman" pitchFamily="18" charset="0"/>
              </a:rPr>
              <a:t>and</a:t>
            </a:r>
            <a:r>
              <a:rPr lang="de-DE" sz="1400" dirty="0">
                <a:latin typeface="Times New Roman" pitchFamily="18" charset="0"/>
                <a:cs typeface="Times New Roman" pitchFamily="18" charset="0"/>
              </a:rPr>
              <a:t> C. von </a:t>
            </a:r>
            <a:r>
              <a:rPr lang="de-DE" sz="1400" dirty="0" err="1">
                <a:latin typeface="Times New Roman" pitchFamily="18" charset="0"/>
                <a:cs typeface="Times New Roman" pitchFamily="18" charset="0"/>
              </a:rPr>
              <a:t>Helmolt</a:t>
            </a:r>
            <a:r>
              <a:rPr lang="de-DE" sz="1400" dirty="0">
                <a:latin typeface="Times New Roman" pitchFamily="18" charset="0"/>
                <a:cs typeface="Times New Roman" pitchFamily="18" charset="0"/>
              </a:rPr>
              <a:t>, “Dynamic </a:t>
            </a:r>
            <a:r>
              <a:rPr lang="de-DE" sz="1400" dirty="0" err="1">
                <a:latin typeface="Times New Roman" pitchFamily="18" charset="0"/>
                <a:cs typeface="Times New Roman" pitchFamily="18" charset="0"/>
              </a:rPr>
              <a:t>data</a:t>
            </a:r>
            <a:r>
              <a:rPr lang="de-DE" sz="1400" dirty="0">
                <a:latin typeface="Times New Roman" pitchFamily="18" charset="0"/>
                <a:cs typeface="Times New Roman" pitchFamily="18" charset="0"/>
              </a:rPr>
              <a:t>-rate adaptive </a:t>
            </a:r>
            <a:r>
              <a:rPr lang="de-DE" sz="1400" dirty="0" err="1">
                <a:latin typeface="Times New Roman" pitchFamily="18" charset="0"/>
                <a:cs typeface="Times New Roman" pitchFamily="18" charset="0"/>
              </a:rPr>
              <a:t>signal</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processing</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method</a:t>
            </a:r>
            <a:r>
              <a:rPr lang="de-DE" sz="1400" dirty="0">
                <a:latin typeface="Times New Roman" pitchFamily="18" charset="0"/>
                <a:cs typeface="Times New Roman" pitchFamily="18" charset="0"/>
              </a:rPr>
              <a:t> in a </a:t>
            </a:r>
            <a:r>
              <a:rPr lang="de-DE" sz="1400" dirty="0" err="1">
                <a:latin typeface="Times New Roman" pitchFamily="18" charset="0"/>
                <a:cs typeface="Times New Roman" pitchFamily="18" charset="0"/>
              </a:rPr>
              <a:t>wireless</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infra-red</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data</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transfer</a:t>
            </a:r>
            <a:r>
              <a:rPr lang="de-DE" sz="1400" dirty="0">
                <a:latin typeface="Times New Roman" pitchFamily="18" charset="0"/>
                <a:cs typeface="Times New Roman" pitchFamily="18" charset="0"/>
              </a:rPr>
              <a:t> </a:t>
            </a:r>
            <a:r>
              <a:rPr lang="de-DE" sz="1400" dirty="0" err="1">
                <a:latin typeface="Times New Roman" pitchFamily="18" charset="0"/>
                <a:cs typeface="Times New Roman" pitchFamily="18" charset="0"/>
              </a:rPr>
              <a:t>system</a:t>
            </a:r>
            <a:r>
              <a:rPr lang="de-DE" sz="1400" dirty="0">
                <a:latin typeface="Times New Roman" pitchFamily="18" charset="0"/>
                <a:cs typeface="Times New Roman" pitchFamily="18" charset="0"/>
              </a:rPr>
              <a:t>,” Patent EP1897252 B1, 24 June 2005. </a:t>
            </a:r>
            <a:endParaRPr lang="de-DE" sz="1400" dirty="0" smtClean="0">
              <a:latin typeface="Times New Roman" pitchFamily="18" charset="0"/>
              <a:cs typeface="Times New Roman" pitchFamily="18" charset="0"/>
            </a:endParaRPr>
          </a:p>
          <a:p>
            <a:endParaRPr lang="de-DE" sz="1400" dirty="0">
              <a:latin typeface="Times New Roman" pitchFamily="18" charset="0"/>
              <a:cs typeface="Times New Roman" pitchFamily="18" charset="0"/>
            </a:endParaRPr>
          </a:p>
          <a:p>
            <a:r>
              <a:rPr lang="de-DE" sz="1400" dirty="0" smtClean="0">
                <a:latin typeface="Times New Roman" pitchFamily="18" charset="0"/>
                <a:cs typeface="Times New Roman" pitchFamily="18" charset="0"/>
              </a:rPr>
              <a:t>J. </a:t>
            </a:r>
            <a:r>
              <a:rPr lang="de-DE" sz="1400" dirty="0" err="1" smtClean="0">
                <a:latin typeface="Times New Roman" pitchFamily="18" charset="0"/>
                <a:cs typeface="Times New Roman" pitchFamily="18" charset="0"/>
              </a:rPr>
              <a:t>Grubor</a:t>
            </a:r>
            <a:r>
              <a:rPr lang="de-DE" sz="1400" dirty="0" smtClean="0">
                <a:latin typeface="Times New Roman" pitchFamily="18" charset="0"/>
                <a:cs typeface="Times New Roman" pitchFamily="18" charset="0"/>
              </a:rPr>
              <a:t>, V. Jungnickel, K.-D. Langer, „</a:t>
            </a:r>
            <a:r>
              <a:rPr lang="de-DE" sz="1400" dirty="0" err="1" smtClean="0">
                <a:latin typeface="Times New Roman" pitchFamily="18" charset="0"/>
                <a:cs typeface="Times New Roman" pitchFamily="18" charset="0"/>
              </a:rPr>
              <a:t>Capacity</a:t>
            </a:r>
            <a:r>
              <a:rPr lang="de-DE" sz="1400" dirty="0" smtClean="0">
                <a:latin typeface="Times New Roman" pitchFamily="18" charset="0"/>
                <a:cs typeface="Times New Roman" pitchFamily="18" charset="0"/>
              </a:rPr>
              <a:t> Analysis in Wireless Infrared Communication </a:t>
            </a:r>
            <a:r>
              <a:rPr lang="de-DE" sz="1400" dirty="0" err="1" smtClean="0">
                <a:latin typeface="Times New Roman" pitchFamily="18" charset="0"/>
                <a:cs typeface="Times New Roman" pitchFamily="18" charset="0"/>
              </a:rPr>
              <a:t>using</a:t>
            </a:r>
            <a:r>
              <a:rPr lang="de-DE" sz="1400" dirty="0" smtClean="0">
                <a:latin typeface="Times New Roman" pitchFamily="18" charset="0"/>
                <a:cs typeface="Times New Roman" pitchFamily="18" charset="0"/>
              </a:rPr>
              <a:t> Adaptive Multiple </a:t>
            </a:r>
            <a:r>
              <a:rPr lang="de-DE" sz="1400" dirty="0" err="1" smtClean="0">
                <a:latin typeface="Times New Roman" pitchFamily="18" charset="0"/>
                <a:cs typeface="Times New Roman" pitchFamily="18" charset="0"/>
              </a:rPr>
              <a:t>Subcarrier</a:t>
            </a:r>
            <a:r>
              <a:rPr lang="de-DE" sz="1400" dirty="0" smtClean="0">
                <a:latin typeface="Times New Roman" pitchFamily="18" charset="0"/>
                <a:cs typeface="Times New Roman" pitchFamily="18" charset="0"/>
              </a:rPr>
              <a:t> Transmission</a:t>
            </a:r>
            <a:r>
              <a:rPr lang="de-DE" sz="1400" dirty="0">
                <a:latin typeface="Times New Roman" pitchFamily="18" charset="0"/>
                <a:cs typeface="Times New Roman" pitchFamily="18" charset="0"/>
              </a:rPr>
              <a:t>, ICTON </a:t>
            </a:r>
            <a:r>
              <a:rPr lang="de-DE" sz="1400" dirty="0" err="1">
                <a:latin typeface="Times New Roman" pitchFamily="18" charset="0"/>
                <a:cs typeface="Times New Roman" pitchFamily="18" charset="0"/>
              </a:rPr>
              <a:t>We</a:t>
            </a:r>
            <a:r>
              <a:rPr lang="de-DE" sz="1400" dirty="0">
                <a:latin typeface="Times New Roman" pitchFamily="18" charset="0"/>
                <a:cs typeface="Times New Roman" pitchFamily="18" charset="0"/>
              </a:rPr>
              <a:t> </a:t>
            </a:r>
            <a:r>
              <a:rPr lang="de-DE" sz="1400" dirty="0" smtClean="0">
                <a:latin typeface="Times New Roman" pitchFamily="18" charset="0"/>
                <a:cs typeface="Times New Roman" pitchFamily="18" charset="0"/>
              </a:rPr>
              <a:t>C2.7, 2005.</a:t>
            </a:r>
          </a:p>
          <a:p>
            <a:endParaRPr lang="de-DE" sz="1400" dirty="0">
              <a:latin typeface="Times New Roman" pitchFamily="18" charset="0"/>
              <a:cs typeface="Times New Roman" pitchFamily="18" charset="0"/>
            </a:endParaRPr>
          </a:p>
          <a:p>
            <a:endParaRPr lang="de-DE" sz="1400" dirty="0">
              <a:latin typeface="Times New Roman" pitchFamily="18" charset="0"/>
              <a:cs typeface="Times New Roman" pitchFamily="18" charset="0"/>
            </a:endParaRPr>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508" y="3143672"/>
            <a:ext cx="4893271"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2"/>
          <p:cNvSpPr txBox="1">
            <a:spLocks noChangeArrowheads="1"/>
          </p:cNvSpPr>
          <p:nvPr/>
        </p:nvSpPr>
        <p:spPr>
          <a:xfrm>
            <a:off x="685800" y="608013"/>
            <a:ext cx="84582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Implementation using adaptive DMT</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53854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31</a:t>
            </a:fld>
            <a:endParaRPr lang="en-GB" altLang="en-US"/>
          </a:p>
        </p:txBody>
      </p:sp>
      <p:sp>
        <p:nvSpPr>
          <p:cNvPr id="7"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Discrete Multi-tone (DMT)</a:t>
            </a:r>
            <a:endParaRPr lang="en-CA" b="1" dirty="0" smtClean="0">
              <a:solidFill>
                <a:srgbClr val="80B4CE"/>
              </a:solidFill>
              <a:effectLst>
                <a:outerShdw blurRad="38100" dist="38100" dir="2700000" algn="tl">
                  <a:srgbClr val="000000">
                    <a:alpha val="43137"/>
                  </a:srgbClr>
                </a:outerShdw>
              </a:effectLst>
            </a:endParaRPr>
          </a:p>
        </p:txBody>
      </p:sp>
      <p:sp>
        <p:nvSpPr>
          <p:cNvPr id="9" name="Textfeld 8"/>
          <p:cNvSpPr txBox="1"/>
          <p:nvPr/>
        </p:nvSpPr>
        <p:spPr>
          <a:xfrm>
            <a:off x="3770691" y="1226433"/>
            <a:ext cx="5373310" cy="5093702"/>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OFDM yields a complex-valued waveform</a:t>
            </a: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Use </a:t>
            </a:r>
            <a:r>
              <a:rPr lang="en-US" sz="2000" dirty="0">
                <a:solidFill>
                  <a:srgbClr val="262626"/>
                </a:solidFill>
                <a:ea typeface="Tahoma"/>
                <a:cs typeface="Arial" charset="0"/>
              </a:rPr>
              <a:t>double-sized IFFT </a:t>
            </a:r>
            <a:endParaRPr lang="en-US" sz="2000" dirty="0" smtClean="0">
              <a:solidFill>
                <a:srgbClr val="262626"/>
              </a:solidFill>
              <a:ea typeface="Tahoma"/>
              <a:cs typeface="Arial" charset="0"/>
            </a:endParaRPr>
          </a:p>
          <a:p>
            <a:pPr marL="744538" lvl="2"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Subcarriers in the upper side-band are complex conjugated and used again in the lower sideband </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Yields a </a:t>
            </a:r>
            <a:r>
              <a:rPr lang="en-US" sz="2000" dirty="0">
                <a:solidFill>
                  <a:srgbClr val="262626"/>
                </a:solidFill>
                <a:ea typeface="Tahoma"/>
                <a:cs typeface="Arial" charset="0"/>
              </a:rPr>
              <a:t>real-valued </a:t>
            </a:r>
            <a:r>
              <a:rPr lang="en-US" sz="2000" dirty="0" smtClean="0">
                <a:solidFill>
                  <a:srgbClr val="262626"/>
                </a:solidFill>
                <a:ea typeface="Tahoma"/>
                <a:cs typeface="Arial" charset="0"/>
              </a:rPr>
              <a:t>waveform</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Complex-valued symbol-constellations with variable spectral efficiency can be used on each subcarrier </a:t>
            </a:r>
            <a:r>
              <a:rPr lang="en-US" sz="2000" dirty="0">
                <a:solidFill>
                  <a:srgbClr val="262626"/>
                </a:solidFill>
                <a:ea typeface="Tahoma"/>
                <a:cs typeface="Arial" charset="0"/>
              </a:rPr>
              <a:t>(QPSK, 16-QAM, 64-QAM, </a:t>
            </a:r>
            <a:r>
              <a:rPr lang="en-US" sz="2000" dirty="0" smtClean="0">
                <a:solidFill>
                  <a:srgbClr val="262626"/>
                </a:solidFill>
                <a:ea typeface="Tahoma"/>
                <a:cs typeface="Arial" charset="0"/>
              </a:rPr>
              <a:t>…)</a:t>
            </a:r>
            <a:endParaRPr lang="en-US" sz="2000" dirty="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p:txBody>
      </p:sp>
      <p:grpSp>
        <p:nvGrpSpPr>
          <p:cNvPr id="10" name="Gruppieren 9"/>
          <p:cNvGrpSpPr/>
          <p:nvPr/>
        </p:nvGrpSpPr>
        <p:grpSpPr>
          <a:xfrm>
            <a:off x="257746" y="1872426"/>
            <a:ext cx="3933254" cy="3690174"/>
            <a:chOff x="134690" y="1772816"/>
            <a:chExt cx="3933254" cy="3690174"/>
          </a:xfrm>
        </p:grpSpPr>
        <p:pic>
          <p:nvPicPr>
            <p:cNvPr id="1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 r="43078"/>
            <a:stretch/>
          </p:blipFill>
          <p:spPr bwMode="auto">
            <a:xfrm>
              <a:off x="134690" y="1772816"/>
              <a:ext cx="3636000" cy="369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3203848" y="2852936"/>
              <a:ext cx="86409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flipV="1">
              <a:off x="2264397" y="4595677"/>
              <a:ext cx="864096" cy="186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flipV="1">
              <a:off x="2862532" y="4502213"/>
              <a:ext cx="989387" cy="186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2036796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32</a:t>
            </a:fld>
            <a:endParaRPr lang="en-GB" altLang="en-US"/>
          </a:p>
        </p:txBody>
      </p:sp>
      <p:sp>
        <p:nvSpPr>
          <p:cNvPr id="7" name="Textfeld 6"/>
          <p:cNvSpPr txBox="1"/>
          <p:nvPr/>
        </p:nvSpPr>
        <p:spPr>
          <a:xfrm>
            <a:off x="251520" y="1676400"/>
            <a:ext cx="8676195" cy="5115311"/>
          </a:xfrm>
          <a:prstGeom prst="rect">
            <a:avLst/>
          </a:prstGeom>
          <a:noFill/>
        </p:spPr>
        <p:txBody>
          <a:bodyPr wrap="square">
            <a:spAutoFit/>
          </a:bodyPr>
          <a:lstStyle/>
          <a:p>
            <a:pPr marL="287338" lvl="1" indent="-287338" eaLnBrk="0" hangingPunct="0">
              <a:lnSpc>
                <a:spcPct val="150000"/>
              </a:lnSpc>
              <a:spcBef>
                <a:spcPts val="0"/>
              </a:spcBef>
              <a:buClr>
                <a:srgbClr val="00B3DF"/>
              </a:buClr>
              <a:buSzPct val="80000"/>
              <a:buFont typeface="Wingdings" pitchFamily="2" charset="2"/>
              <a:buChar char=""/>
              <a:defRPr/>
            </a:pPr>
            <a:endParaRPr lang="en-US" sz="2000" dirty="0">
              <a:solidFill>
                <a:srgbClr val="262626"/>
              </a:solidFill>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Based on DMT</a:t>
            </a:r>
          </a:p>
          <a:p>
            <a:pPr marL="744538" lvl="2" indent="-287338" eaLnBrk="0" hangingPunct="0">
              <a:lnSpc>
                <a:spcPct val="150000"/>
              </a:lnSpc>
              <a:spcBef>
                <a:spcPts val="0"/>
              </a:spcBef>
              <a:buClr>
                <a:srgbClr val="00B3DF"/>
              </a:buClr>
              <a:buSzPct val="80000"/>
              <a:buFont typeface="Wingdings" pitchFamily="2" charset="2"/>
              <a:buChar char=""/>
              <a:defRPr/>
            </a:pPr>
            <a:r>
              <a:rPr lang="en-US" sz="2000" u="sng" dirty="0" smtClean="0">
                <a:solidFill>
                  <a:srgbClr val="262626"/>
                </a:solidFill>
                <a:ea typeface="Tahoma"/>
                <a:cs typeface="Arial" charset="0"/>
              </a:rPr>
              <a:t>Main observation</a:t>
            </a:r>
            <a:r>
              <a:rPr lang="en-US" sz="2000" dirty="0" smtClean="0">
                <a:solidFill>
                  <a:srgbClr val="262626"/>
                </a:solidFill>
                <a:ea typeface="Tahoma"/>
                <a:cs typeface="Arial" charset="0"/>
              </a:rPr>
              <a:t>: If odd carriers are modulated </a:t>
            </a:r>
          </a:p>
          <a:p>
            <a:pPr marL="457200" lvl="2" eaLnBrk="0" hangingPunct="0">
              <a:lnSpc>
                <a:spcPct val="150000"/>
              </a:lnSpc>
              <a:spcBef>
                <a:spcPts val="0"/>
              </a:spcBef>
              <a:buClr>
                <a:srgbClr val="00B3DF"/>
              </a:buClr>
              <a:buSzPct val="80000"/>
              <a:defRPr/>
            </a:pPr>
            <a:r>
              <a:rPr lang="en-US" sz="2000" dirty="0" smtClean="0">
                <a:solidFill>
                  <a:srgbClr val="262626"/>
                </a:solidFill>
                <a:ea typeface="Tahoma"/>
                <a:cs typeface="Arial" charset="0"/>
              </a:rPr>
              <a:t>    only, the clipping noise is only on the even carriers!</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Asymmetric clipping</a:t>
            </a:r>
          </a:p>
          <a:p>
            <a:pPr marL="744538" lvl="2" indent="-287338">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Use even sub-carriers only for DMT</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Clip the negative part of the waveform</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Increase the modulation index</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Trade-off between power and spectral efficiency</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Suitable for low and medium SNR</a:t>
            </a:r>
          </a:p>
          <a:p>
            <a:pPr marL="457200" lvl="2" eaLnBrk="0" hangingPunct="0">
              <a:lnSpc>
                <a:spcPct val="150000"/>
              </a:lnSpc>
              <a:spcBef>
                <a:spcPts val="0"/>
              </a:spcBef>
              <a:buClr>
                <a:srgbClr val="00B3DF"/>
              </a:buClr>
              <a:buSzPct val="80000"/>
              <a:defRPr/>
            </a:pPr>
            <a:endParaRPr lang="en-US" sz="2000" dirty="0" smtClean="0">
              <a:solidFill>
                <a:srgbClr val="262626"/>
              </a:solidFill>
              <a:ea typeface="Tahoma"/>
              <a:cs typeface="Arial" charset="0"/>
            </a:endParaRPr>
          </a:p>
        </p:txBody>
      </p:sp>
      <p:sp>
        <p:nvSpPr>
          <p:cNvPr id="9" name="Rechteck 8"/>
          <p:cNvSpPr/>
          <p:nvPr/>
        </p:nvSpPr>
        <p:spPr>
          <a:xfrm>
            <a:off x="609600" y="1394936"/>
            <a:ext cx="5615881" cy="738664"/>
          </a:xfrm>
          <a:prstGeom prst="rect">
            <a:avLst/>
          </a:prstGeom>
        </p:spPr>
        <p:txBody>
          <a:bodyPr wrap="square">
            <a:spAutoFit/>
          </a:bodyPr>
          <a:lstStyle/>
          <a:p>
            <a:r>
              <a:rPr lang="de-DE" sz="1400" dirty="0">
                <a:latin typeface="Times New Roman" pitchFamily="18" charset="0"/>
                <a:cs typeface="Times New Roman" pitchFamily="18" charset="0"/>
              </a:rPr>
              <a:t>J. </a:t>
            </a:r>
            <a:r>
              <a:rPr lang="de-DE" sz="1400" dirty="0" smtClean="0">
                <a:latin typeface="Times New Roman" pitchFamily="18" charset="0"/>
                <a:cs typeface="Times New Roman" pitchFamily="18" charset="0"/>
              </a:rPr>
              <a:t>Armstrong, B.J.C. Schmidt, „</a:t>
            </a:r>
            <a:r>
              <a:rPr lang="de-DE" sz="1400" dirty="0" err="1" smtClean="0">
                <a:latin typeface="Times New Roman" pitchFamily="18" charset="0"/>
                <a:cs typeface="Times New Roman" pitchFamily="18" charset="0"/>
              </a:rPr>
              <a:t>Comparison</a:t>
            </a:r>
            <a:r>
              <a:rPr lang="de-DE" sz="1400" dirty="0" smtClean="0">
                <a:latin typeface="Times New Roman" pitchFamily="18" charset="0"/>
                <a:cs typeface="Times New Roman" pitchFamily="18" charset="0"/>
              </a:rPr>
              <a:t> of </a:t>
            </a:r>
            <a:r>
              <a:rPr lang="de-DE" sz="1400" dirty="0" err="1" smtClean="0">
                <a:latin typeface="Times New Roman" pitchFamily="18" charset="0"/>
                <a:cs typeface="Times New Roman" pitchFamily="18" charset="0"/>
              </a:rPr>
              <a:t>assymetrically</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clipped</a:t>
            </a:r>
            <a:r>
              <a:rPr lang="de-DE" sz="1400" dirty="0" smtClean="0">
                <a:latin typeface="Times New Roman" pitchFamily="18" charset="0"/>
                <a:cs typeface="Times New Roman" pitchFamily="18" charset="0"/>
              </a:rPr>
              <a:t> </a:t>
            </a:r>
          </a:p>
          <a:p>
            <a:r>
              <a:rPr lang="de-DE" sz="1400" dirty="0" err="1" smtClean="0">
                <a:latin typeface="Times New Roman" pitchFamily="18" charset="0"/>
                <a:cs typeface="Times New Roman" pitchFamily="18" charset="0"/>
              </a:rPr>
              <a:t>optical</a:t>
            </a:r>
            <a:r>
              <a:rPr lang="de-DE" sz="1400" dirty="0" smtClean="0">
                <a:latin typeface="Times New Roman" pitchFamily="18" charset="0"/>
                <a:cs typeface="Times New Roman" pitchFamily="18" charset="0"/>
              </a:rPr>
              <a:t> OFDM and DC-</a:t>
            </a:r>
            <a:r>
              <a:rPr lang="de-DE" sz="1400" dirty="0" err="1" smtClean="0">
                <a:latin typeface="Times New Roman" pitchFamily="18" charset="0"/>
                <a:cs typeface="Times New Roman" pitchFamily="18" charset="0"/>
              </a:rPr>
              <a:t>biased</a:t>
            </a:r>
            <a:r>
              <a:rPr lang="de-DE" sz="1400" dirty="0" smtClean="0">
                <a:latin typeface="Times New Roman" pitchFamily="18" charset="0"/>
                <a:cs typeface="Times New Roman" pitchFamily="18" charset="0"/>
              </a:rPr>
              <a:t> OFDM in AWGN, IEEE </a:t>
            </a:r>
            <a:r>
              <a:rPr lang="de-DE" sz="1400" dirty="0" err="1" smtClean="0">
                <a:latin typeface="Times New Roman" pitchFamily="18" charset="0"/>
                <a:cs typeface="Times New Roman" pitchFamily="18" charset="0"/>
              </a:rPr>
              <a:t>Commun</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Lett</a:t>
            </a:r>
            <a:r>
              <a:rPr lang="de-DE" sz="1400" dirty="0" smtClean="0">
                <a:latin typeface="Times New Roman" pitchFamily="18" charset="0"/>
                <a:cs typeface="Times New Roman" pitchFamily="18" charset="0"/>
              </a:rPr>
              <a:t>., </a:t>
            </a:r>
          </a:p>
          <a:p>
            <a:r>
              <a:rPr lang="de-DE" sz="1400" dirty="0" smtClean="0">
                <a:latin typeface="Times New Roman" pitchFamily="18" charset="0"/>
                <a:cs typeface="Times New Roman" pitchFamily="18" charset="0"/>
              </a:rPr>
              <a:t>Vol. 12, </a:t>
            </a:r>
            <a:r>
              <a:rPr lang="de-DE" sz="1400" dirty="0" err="1" smtClean="0">
                <a:latin typeface="Times New Roman" pitchFamily="18" charset="0"/>
                <a:cs typeface="Times New Roman" pitchFamily="18" charset="0"/>
              </a:rPr>
              <a:t>No</a:t>
            </a:r>
            <a:r>
              <a:rPr lang="de-DE" sz="1400" dirty="0" smtClean="0">
                <a:latin typeface="Times New Roman" pitchFamily="18" charset="0"/>
                <a:cs typeface="Times New Roman" pitchFamily="18" charset="0"/>
              </a:rPr>
              <a:t>. 5, May 2008</a:t>
            </a:r>
            <a:endParaRPr lang="de-DE" sz="1400" dirty="0">
              <a:latin typeface="Times New Roman" pitchFamily="18" charset="0"/>
              <a:cs typeface="Times New Roman" pitchFamily="18" charset="0"/>
            </a:endParaRPr>
          </a:p>
        </p:txBody>
      </p:sp>
      <p:grpSp>
        <p:nvGrpSpPr>
          <p:cNvPr id="10" name="Gruppieren 9"/>
          <p:cNvGrpSpPr/>
          <p:nvPr/>
        </p:nvGrpSpPr>
        <p:grpSpPr>
          <a:xfrm>
            <a:off x="5647493" y="2060848"/>
            <a:ext cx="3389003" cy="3960440"/>
            <a:chOff x="5647493" y="2060848"/>
            <a:chExt cx="3389003" cy="3960440"/>
          </a:xfrm>
        </p:grpSpPr>
        <p:grpSp>
          <p:nvGrpSpPr>
            <p:cNvPr id="11" name="Gruppieren 10"/>
            <p:cNvGrpSpPr/>
            <p:nvPr/>
          </p:nvGrpSpPr>
          <p:grpSpPr>
            <a:xfrm>
              <a:off x="5647493" y="2060848"/>
              <a:ext cx="3389003" cy="3960440"/>
              <a:chOff x="5112060" y="1664804"/>
              <a:chExt cx="3852553" cy="4428492"/>
            </a:xfrm>
          </p:grpSpPr>
          <p:graphicFrame>
            <p:nvGraphicFramePr>
              <p:cNvPr id="16" name="Object 4"/>
              <p:cNvGraphicFramePr>
                <a:graphicFrameLocks noChangeAspect="1"/>
              </p:cNvGraphicFramePr>
              <p:nvPr>
                <p:extLst>
                  <p:ext uri="{D42A27DB-BD31-4B8C-83A1-F6EECF244321}">
                    <p14:modId xmlns:p14="http://schemas.microsoft.com/office/powerpoint/2010/main" val="4122203000"/>
                  </p:ext>
                </p:extLst>
              </p:nvPr>
            </p:nvGraphicFramePr>
            <p:xfrm>
              <a:off x="5281034" y="5046562"/>
              <a:ext cx="3404754" cy="1033395"/>
            </p:xfrm>
            <a:graphic>
              <a:graphicData uri="http://schemas.openxmlformats.org/presentationml/2006/ole">
                <mc:AlternateContent xmlns:mc="http://schemas.openxmlformats.org/markup-compatibility/2006">
                  <mc:Choice xmlns:v="urn:schemas-microsoft-com:vml" Requires="v">
                    <p:oleObj spid="_x0000_s3282" name="CorelDRAW" r:id="rId3" imgW="2887920" imgH="1313640" progId="CorelDRAW.Graphic.11">
                      <p:embed/>
                    </p:oleObj>
                  </mc:Choice>
                  <mc:Fallback>
                    <p:oleObj name="CorelDRAW" r:id="rId3" imgW="2887920" imgH="1313640"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1034" y="5046562"/>
                            <a:ext cx="3404754" cy="1033395"/>
                          </a:xfrm>
                          <a:prstGeom prst="rect">
                            <a:avLst/>
                          </a:prstGeom>
                          <a:noFill/>
                          <a:ln>
                            <a:noFill/>
                          </a:ln>
                          <a:effectLst/>
                          <a:extLst/>
                        </p:spPr>
                      </p:pic>
                    </p:oleObj>
                  </mc:Fallback>
                </mc:AlternateContent>
              </a:graphicData>
            </a:graphic>
          </p:graphicFrame>
          <p:sp>
            <p:nvSpPr>
              <p:cNvPr id="17" name="Line 5"/>
              <p:cNvSpPr>
                <a:spLocks noChangeShapeType="1"/>
              </p:cNvSpPr>
              <p:nvPr/>
            </p:nvSpPr>
            <p:spPr bwMode="auto">
              <a:xfrm>
                <a:off x="6104484" y="3585252"/>
                <a:ext cx="2404130" cy="0"/>
              </a:xfrm>
              <a:prstGeom prst="line">
                <a:avLst/>
              </a:prstGeom>
              <a:noFill/>
              <a:ln w="6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8" name="Line 6"/>
              <p:cNvSpPr>
                <a:spLocks noChangeShapeType="1"/>
              </p:cNvSpPr>
              <p:nvPr/>
            </p:nvSpPr>
            <p:spPr bwMode="auto">
              <a:xfrm>
                <a:off x="6601017" y="1671558"/>
                <a:ext cx="0" cy="2109566"/>
              </a:xfrm>
              <a:prstGeom prst="line">
                <a:avLst/>
              </a:prstGeom>
              <a:noFill/>
              <a:ln w="635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19" name="Line 7"/>
              <p:cNvSpPr>
                <a:spLocks noChangeShapeType="1"/>
              </p:cNvSpPr>
              <p:nvPr/>
            </p:nvSpPr>
            <p:spPr bwMode="auto">
              <a:xfrm flipH="1">
                <a:off x="6877150" y="3344352"/>
                <a:ext cx="15200" cy="1510693"/>
              </a:xfrm>
              <a:prstGeom prst="line">
                <a:avLst/>
              </a:prstGeom>
              <a:noFill/>
              <a:ln w="63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0" name="Freeform 9"/>
              <p:cNvSpPr>
                <a:spLocks/>
              </p:cNvSpPr>
              <p:nvPr/>
            </p:nvSpPr>
            <p:spPr bwMode="auto">
              <a:xfrm>
                <a:off x="6887283" y="1822402"/>
                <a:ext cx="1532664" cy="1749342"/>
              </a:xfrm>
              <a:custGeom>
                <a:avLst/>
                <a:gdLst>
                  <a:gd name="T0" fmla="*/ 0 w 660"/>
                  <a:gd name="T1" fmla="*/ 960 h 960"/>
                  <a:gd name="T2" fmla="*/ 252 w 660"/>
                  <a:gd name="T3" fmla="*/ 510 h 960"/>
                  <a:gd name="T4" fmla="*/ 456 w 660"/>
                  <a:gd name="T5" fmla="*/ 156 h 960"/>
                  <a:gd name="T6" fmla="*/ 594 w 660"/>
                  <a:gd name="T7" fmla="*/ 30 h 960"/>
                  <a:gd name="T8" fmla="*/ 660 w 660"/>
                  <a:gd name="T9" fmla="*/ 0 h 960"/>
                </a:gdLst>
                <a:ahLst/>
                <a:cxnLst>
                  <a:cxn ang="0">
                    <a:pos x="T0" y="T1"/>
                  </a:cxn>
                  <a:cxn ang="0">
                    <a:pos x="T2" y="T3"/>
                  </a:cxn>
                  <a:cxn ang="0">
                    <a:pos x="T4" y="T5"/>
                  </a:cxn>
                  <a:cxn ang="0">
                    <a:pos x="T6" y="T7"/>
                  </a:cxn>
                  <a:cxn ang="0">
                    <a:pos x="T8" y="T9"/>
                  </a:cxn>
                </a:cxnLst>
                <a:rect l="0" t="0" r="r" b="b"/>
                <a:pathLst>
                  <a:path w="660" h="960">
                    <a:moveTo>
                      <a:pt x="0" y="960"/>
                    </a:moveTo>
                    <a:cubicBezTo>
                      <a:pt x="88" y="802"/>
                      <a:pt x="176" y="644"/>
                      <a:pt x="252" y="510"/>
                    </a:cubicBezTo>
                    <a:cubicBezTo>
                      <a:pt x="328" y="376"/>
                      <a:pt x="399" y="236"/>
                      <a:pt x="456" y="156"/>
                    </a:cubicBezTo>
                    <a:cubicBezTo>
                      <a:pt x="513" y="76"/>
                      <a:pt x="560" y="56"/>
                      <a:pt x="594" y="30"/>
                    </a:cubicBezTo>
                    <a:cubicBezTo>
                      <a:pt x="628" y="4"/>
                      <a:pt x="644" y="2"/>
                      <a:pt x="660"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21" name="Line 10"/>
              <p:cNvSpPr>
                <a:spLocks noChangeShapeType="1"/>
              </p:cNvSpPr>
              <p:nvPr/>
            </p:nvSpPr>
            <p:spPr bwMode="auto">
              <a:xfrm>
                <a:off x="6081684" y="3578498"/>
                <a:ext cx="80813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graphicFrame>
            <p:nvGraphicFramePr>
              <p:cNvPr id="22" name="Object 11"/>
              <p:cNvGraphicFramePr>
                <a:graphicFrameLocks noChangeAspect="1"/>
              </p:cNvGraphicFramePr>
              <p:nvPr>
                <p:extLst>
                  <p:ext uri="{D42A27DB-BD31-4B8C-83A1-F6EECF244321}">
                    <p14:modId xmlns:p14="http://schemas.microsoft.com/office/powerpoint/2010/main" val="2388893506"/>
                  </p:ext>
                </p:extLst>
              </p:nvPr>
            </p:nvGraphicFramePr>
            <p:xfrm>
              <a:off x="6145017" y="1664804"/>
              <a:ext cx="359733" cy="281426"/>
            </p:xfrm>
            <a:graphic>
              <a:graphicData uri="http://schemas.openxmlformats.org/presentationml/2006/ole">
                <mc:AlternateContent xmlns:mc="http://schemas.openxmlformats.org/markup-compatibility/2006">
                  <mc:Choice xmlns:v="urn:schemas-microsoft-com:vml" Requires="v">
                    <p:oleObj spid="_x0000_s3283" name="Equation" r:id="rId5" imgW="139680" imgH="139680" progId="Equation.DSMT4">
                      <p:embed/>
                    </p:oleObj>
                  </mc:Choice>
                  <mc:Fallback>
                    <p:oleObj name="Equation" r:id="rId5" imgW="139680" imgH="139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5017" y="1664804"/>
                            <a:ext cx="359733" cy="2814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 name="Object 12"/>
              <p:cNvGraphicFramePr>
                <a:graphicFrameLocks noChangeAspect="1"/>
              </p:cNvGraphicFramePr>
              <p:nvPr>
                <p:extLst>
                  <p:ext uri="{D42A27DB-BD31-4B8C-83A1-F6EECF244321}">
                    <p14:modId xmlns:p14="http://schemas.microsoft.com/office/powerpoint/2010/main" val="2549201243"/>
                  </p:ext>
                </p:extLst>
              </p:nvPr>
            </p:nvGraphicFramePr>
            <p:xfrm>
              <a:off x="8670747" y="3436660"/>
              <a:ext cx="293866" cy="279174"/>
            </p:xfrm>
            <a:graphic>
              <a:graphicData uri="http://schemas.openxmlformats.org/presentationml/2006/ole">
                <mc:AlternateContent xmlns:mc="http://schemas.openxmlformats.org/markup-compatibility/2006">
                  <mc:Choice xmlns:v="urn:schemas-microsoft-com:vml" Requires="v">
                    <p:oleObj spid="_x0000_s3284" name="Equation" r:id="rId7" imgW="114120" imgH="139680" progId="Equation.DSMT4">
                      <p:embed/>
                    </p:oleObj>
                  </mc:Choice>
                  <mc:Fallback>
                    <p:oleObj name="Equation" r:id="rId7" imgW="114120" imgH="1396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0747" y="3436660"/>
                            <a:ext cx="293866" cy="279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 name="Object 13"/>
              <p:cNvGraphicFramePr>
                <a:graphicFrameLocks noChangeAspect="1"/>
              </p:cNvGraphicFramePr>
              <p:nvPr>
                <p:extLst>
                  <p:ext uri="{D42A27DB-BD31-4B8C-83A1-F6EECF244321}">
                    <p14:modId xmlns:p14="http://schemas.microsoft.com/office/powerpoint/2010/main" val="3539577493"/>
                  </p:ext>
                </p:extLst>
              </p:nvPr>
            </p:nvGraphicFramePr>
            <p:xfrm>
              <a:off x="8321147" y="3765365"/>
              <a:ext cx="607999" cy="353471"/>
            </p:xfrm>
            <a:graphic>
              <a:graphicData uri="http://schemas.openxmlformats.org/presentationml/2006/ole">
                <mc:AlternateContent xmlns:mc="http://schemas.openxmlformats.org/markup-compatibility/2006">
                  <mc:Choice xmlns:v="urn:schemas-microsoft-com:vml" Requires="v">
                    <p:oleObj spid="_x0000_s3285" name="Equation" r:id="rId9" imgW="291960" imgH="215640" progId="Equation.DSMT4">
                      <p:embed/>
                    </p:oleObj>
                  </mc:Choice>
                  <mc:Fallback>
                    <p:oleObj name="Equation" r:id="rId9" imgW="291960" imgH="215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1147" y="3765365"/>
                            <a:ext cx="607999" cy="3534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 name="Object 14"/>
              <p:cNvGraphicFramePr>
                <a:graphicFrameLocks noChangeAspect="1"/>
              </p:cNvGraphicFramePr>
              <p:nvPr>
                <p:extLst>
                  <p:ext uri="{D42A27DB-BD31-4B8C-83A1-F6EECF244321}">
                    <p14:modId xmlns:p14="http://schemas.microsoft.com/office/powerpoint/2010/main" val="2675607092"/>
                  </p:ext>
                </p:extLst>
              </p:nvPr>
            </p:nvGraphicFramePr>
            <p:xfrm>
              <a:off x="7581415" y="5008140"/>
              <a:ext cx="187466" cy="227392"/>
            </p:xfrm>
            <a:graphic>
              <a:graphicData uri="http://schemas.openxmlformats.org/presentationml/2006/ole">
                <mc:AlternateContent xmlns:mc="http://schemas.openxmlformats.org/markup-compatibility/2006">
                  <mc:Choice xmlns:v="urn:schemas-microsoft-com:vml" Requires="v">
                    <p:oleObj spid="_x0000_s3286" name="Equation" r:id="rId11" imgW="88560" imgH="139680" progId="Equation.DSMT4">
                      <p:embed/>
                    </p:oleObj>
                  </mc:Choice>
                  <mc:Fallback>
                    <p:oleObj name="Equation" r:id="rId11" imgW="88560" imgH="1396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81415" y="5008140"/>
                            <a:ext cx="187466" cy="2273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 name="Object 16"/>
              <p:cNvGraphicFramePr>
                <a:graphicFrameLocks noChangeAspect="1"/>
              </p:cNvGraphicFramePr>
              <p:nvPr>
                <p:extLst>
                  <p:ext uri="{D42A27DB-BD31-4B8C-83A1-F6EECF244321}">
                    <p14:modId xmlns:p14="http://schemas.microsoft.com/office/powerpoint/2010/main" val="3940154233"/>
                  </p:ext>
                </p:extLst>
              </p:nvPr>
            </p:nvGraphicFramePr>
            <p:xfrm>
              <a:off x="5689018" y="3220525"/>
              <a:ext cx="919599" cy="328705"/>
            </p:xfrm>
            <a:graphic>
              <a:graphicData uri="http://schemas.openxmlformats.org/presentationml/2006/ole">
                <mc:AlternateContent xmlns:mc="http://schemas.openxmlformats.org/markup-compatibility/2006">
                  <mc:Choice xmlns:v="urn:schemas-microsoft-com:vml" Requires="v">
                    <p:oleObj spid="_x0000_s3287" name="Equation" r:id="rId13" imgW="419040" imgH="190440" progId="Equation.DSMT4">
                      <p:embed/>
                    </p:oleObj>
                  </mc:Choice>
                  <mc:Fallback>
                    <p:oleObj name="Equation" r:id="rId13" imgW="419040" imgH="1904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89018" y="3220525"/>
                            <a:ext cx="919599" cy="32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Freeform 30"/>
              <p:cNvSpPr>
                <a:spLocks/>
              </p:cNvSpPr>
              <p:nvPr/>
            </p:nvSpPr>
            <p:spPr bwMode="auto">
              <a:xfrm>
                <a:off x="6601017" y="2756735"/>
                <a:ext cx="861332" cy="2296433"/>
              </a:xfrm>
              <a:custGeom>
                <a:avLst/>
                <a:gdLst>
                  <a:gd name="T0" fmla="*/ 340 w 340"/>
                  <a:gd name="T1" fmla="*/ 1020 h 1020"/>
                  <a:gd name="T2" fmla="*/ 340 w 340"/>
                  <a:gd name="T3" fmla="*/ 0 h 1020"/>
                  <a:gd name="T4" fmla="*/ 0 w 340"/>
                  <a:gd name="T5" fmla="*/ 0 h 1020"/>
                </a:gdLst>
                <a:ahLst/>
                <a:cxnLst>
                  <a:cxn ang="0">
                    <a:pos x="T0" y="T1"/>
                  </a:cxn>
                  <a:cxn ang="0">
                    <a:pos x="T2" y="T3"/>
                  </a:cxn>
                  <a:cxn ang="0">
                    <a:pos x="T4" y="T5"/>
                  </a:cxn>
                </a:cxnLst>
                <a:rect l="0" t="0" r="r" b="b"/>
                <a:pathLst>
                  <a:path w="340" h="1020">
                    <a:moveTo>
                      <a:pt x="340" y="1020"/>
                    </a:moveTo>
                    <a:lnTo>
                      <a:pt x="340" y="0"/>
                    </a:lnTo>
                    <a:lnTo>
                      <a:pt x="0" y="0"/>
                    </a:lnTo>
                  </a:path>
                </a:pathLst>
              </a:custGeom>
              <a:noFill/>
              <a:ln w="12700" cap="rnd" cmpd="sng">
                <a:solidFill>
                  <a:schemeClr val="tx1"/>
                </a:solidFill>
                <a:prstDash val="sysDot"/>
                <a:round/>
                <a:headEnd type="triangle" w="sm" len="sm"/>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graphicFrame>
            <p:nvGraphicFramePr>
              <p:cNvPr id="28" name="Object 31"/>
              <p:cNvGraphicFramePr>
                <a:graphicFrameLocks noChangeAspect="1"/>
              </p:cNvGraphicFramePr>
              <p:nvPr>
                <p:extLst>
                  <p:ext uri="{D42A27DB-BD31-4B8C-83A1-F6EECF244321}">
                    <p14:modId xmlns:p14="http://schemas.microsoft.com/office/powerpoint/2010/main" val="431377342"/>
                  </p:ext>
                </p:extLst>
              </p:nvPr>
            </p:nvGraphicFramePr>
            <p:xfrm>
              <a:off x="6099417" y="2554109"/>
              <a:ext cx="476266" cy="328705"/>
            </p:xfrm>
            <a:graphic>
              <a:graphicData uri="http://schemas.openxmlformats.org/presentationml/2006/ole">
                <mc:AlternateContent xmlns:mc="http://schemas.openxmlformats.org/markup-compatibility/2006">
                  <mc:Choice xmlns:v="urn:schemas-microsoft-com:vml" Requires="v">
                    <p:oleObj spid="_x0000_s3288" name="Equation" r:id="rId15" imgW="215640" imgH="190440" progId="Equation.DSMT4">
                      <p:embed/>
                    </p:oleObj>
                  </mc:Choice>
                  <mc:Fallback>
                    <p:oleObj name="Equation" r:id="rId15" imgW="215640" imgH="1904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9417" y="2554109"/>
                            <a:ext cx="476266" cy="328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 name="Objekt 28"/>
              <p:cNvGraphicFramePr>
                <a:graphicFrameLocks noChangeAspect="1"/>
              </p:cNvGraphicFramePr>
              <p:nvPr>
                <p:extLst>
                  <p:ext uri="{D42A27DB-BD31-4B8C-83A1-F6EECF244321}">
                    <p14:modId xmlns:p14="http://schemas.microsoft.com/office/powerpoint/2010/main" val="4126570089"/>
                  </p:ext>
                </p:extLst>
              </p:nvPr>
            </p:nvGraphicFramePr>
            <p:xfrm>
              <a:off x="6552220" y="3677755"/>
              <a:ext cx="1863725" cy="1033462"/>
            </p:xfrm>
            <a:graphic>
              <a:graphicData uri="http://schemas.openxmlformats.org/presentationml/2006/ole">
                <mc:AlternateContent xmlns:mc="http://schemas.openxmlformats.org/markup-compatibility/2006">
                  <mc:Choice xmlns:v="urn:schemas-microsoft-com:vml" Requires="v">
                    <p:oleObj spid="_x0000_s3289" name="CorelDRAW" r:id="rId17" imgW="2889504" imgH="1313688" progId="CorelDRAW.Graphic.11">
                      <p:embed/>
                    </p:oleObj>
                  </mc:Choice>
                  <mc:Fallback>
                    <p:oleObj name="CorelDRAW" r:id="rId17" imgW="2889504" imgH="1313688"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220" y="3677755"/>
                            <a:ext cx="1863725" cy="10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 name="Rechteck 29"/>
              <p:cNvSpPr/>
              <p:nvPr/>
            </p:nvSpPr>
            <p:spPr>
              <a:xfrm>
                <a:off x="5112060" y="4762730"/>
                <a:ext cx="1765090" cy="1330566"/>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2" name="Gerade Verbindung 11"/>
            <p:cNvCxnSpPr/>
            <p:nvPr/>
          </p:nvCxnSpPr>
          <p:spPr>
            <a:xfrm>
              <a:off x="8557366" y="4238395"/>
              <a:ext cx="243571" cy="11879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a:off x="7200202" y="4238395"/>
              <a:ext cx="514787" cy="11879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6217587" y="4037815"/>
              <a:ext cx="760339" cy="578020"/>
            </a:xfrm>
            <a:prstGeom prst="rect">
              <a:avLst/>
            </a:prstGeom>
            <a:noFill/>
          </p:spPr>
          <p:txBody>
            <a:bodyPr wrap="none" rtlCol="0">
              <a:spAutoFit/>
            </a:bodyPr>
            <a:lstStyle/>
            <a:p>
              <a:r>
                <a:rPr lang="de-DE" dirty="0" smtClean="0">
                  <a:solidFill>
                    <a:srgbClr val="FF0000"/>
                  </a:solidFill>
                </a:rPr>
                <a:t>DC-</a:t>
              </a:r>
            </a:p>
            <a:p>
              <a:r>
                <a:rPr lang="de-DE" dirty="0" smtClean="0">
                  <a:solidFill>
                    <a:srgbClr val="FF0000"/>
                  </a:solidFill>
                </a:rPr>
                <a:t>OFDM</a:t>
              </a:r>
              <a:endParaRPr lang="de-DE" dirty="0">
                <a:solidFill>
                  <a:srgbClr val="FF0000"/>
                </a:solidFill>
              </a:endParaRPr>
            </a:p>
          </p:txBody>
        </p:sp>
        <p:sp>
          <p:nvSpPr>
            <p:cNvPr id="15" name="Textfeld 14"/>
            <p:cNvSpPr txBox="1"/>
            <p:nvPr/>
          </p:nvSpPr>
          <p:spPr>
            <a:xfrm>
              <a:off x="6229482" y="5250076"/>
              <a:ext cx="760339" cy="578020"/>
            </a:xfrm>
            <a:prstGeom prst="rect">
              <a:avLst/>
            </a:prstGeom>
            <a:noFill/>
          </p:spPr>
          <p:txBody>
            <a:bodyPr wrap="none" rtlCol="0">
              <a:spAutoFit/>
            </a:bodyPr>
            <a:lstStyle/>
            <a:p>
              <a:r>
                <a:rPr lang="de-DE" dirty="0" smtClean="0">
                  <a:solidFill>
                    <a:srgbClr val="FF0000"/>
                  </a:solidFill>
                </a:rPr>
                <a:t>ACO-</a:t>
              </a:r>
            </a:p>
            <a:p>
              <a:r>
                <a:rPr lang="de-DE" dirty="0" smtClean="0">
                  <a:solidFill>
                    <a:srgbClr val="FF0000"/>
                  </a:solidFill>
                </a:rPr>
                <a:t>OFDM</a:t>
              </a:r>
              <a:endParaRPr lang="de-DE" dirty="0">
                <a:solidFill>
                  <a:srgbClr val="FF0000"/>
                </a:solidFill>
              </a:endParaRPr>
            </a:p>
          </p:txBody>
        </p:sp>
      </p:grpSp>
      <p:pic>
        <p:nvPicPr>
          <p:cNvPr id="31" name="Picture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92489" y="935683"/>
            <a:ext cx="1981297" cy="1920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Asymmetric Clipping</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031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33</a:t>
            </a:fld>
            <a:endParaRPr lang="en-GB" altLang="en-US"/>
          </a:p>
        </p:txBody>
      </p:sp>
      <p:sp>
        <p:nvSpPr>
          <p:cNvPr id="34" name="Textfeld 33"/>
          <p:cNvSpPr txBox="1"/>
          <p:nvPr/>
        </p:nvSpPr>
        <p:spPr>
          <a:xfrm>
            <a:off x="4032323" y="1676400"/>
            <a:ext cx="4968169" cy="4016484"/>
          </a:xfrm>
          <a:prstGeom prst="rect">
            <a:avLst/>
          </a:prstGeom>
          <a:noFill/>
        </p:spPr>
        <p:txBody>
          <a:bodyPr wrap="square">
            <a:spAutoFit/>
          </a:bodyPr>
          <a:lstStyle/>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Depending on the channel, sub-carriers are loaded with suitable modulation</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Power is modified to adapt the SNR to the switching thresholds between the modulation schemes</a:t>
            </a: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smtClean="0">
                <a:solidFill>
                  <a:srgbClr val="262626"/>
                </a:solidFill>
                <a:ea typeface="Tahoma"/>
                <a:cs typeface="Arial" charset="0"/>
              </a:rPr>
              <a:t>Loading: Hughes-</a:t>
            </a:r>
            <a:r>
              <a:rPr lang="en-US" sz="2000" dirty="0" err="1" smtClean="0">
                <a:solidFill>
                  <a:srgbClr val="262626"/>
                </a:solidFill>
                <a:ea typeface="Tahoma"/>
                <a:cs typeface="Arial" charset="0"/>
              </a:rPr>
              <a:t>Hartogs</a:t>
            </a:r>
            <a:r>
              <a:rPr lang="en-US" sz="2000" dirty="0" smtClean="0">
                <a:solidFill>
                  <a:srgbClr val="262626"/>
                </a:solidFill>
                <a:ea typeface="Tahoma"/>
                <a:cs typeface="Arial" charset="0"/>
              </a:rPr>
              <a:t>, Chow-</a:t>
            </a:r>
            <a:r>
              <a:rPr lang="en-US" sz="2000" dirty="0" err="1" smtClean="0">
                <a:solidFill>
                  <a:srgbClr val="262626"/>
                </a:solidFill>
                <a:ea typeface="Tahoma"/>
                <a:cs typeface="Arial" charset="0"/>
              </a:rPr>
              <a:t>Cioffi</a:t>
            </a:r>
            <a:r>
              <a:rPr lang="en-US" sz="2000" dirty="0" smtClean="0">
                <a:solidFill>
                  <a:srgbClr val="262626"/>
                </a:solidFill>
                <a:ea typeface="Tahoma"/>
                <a:cs typeface="Arial" charset="0"/>
              </a:rPr>
              <a:t>-Bingham, Fischer-Huber, </a:t>
            </a:r>
            <a:r>
              <a:rPr lang="en-US" sz="2000" dirty="0" err="1" smtClean="0">
                <a:solidFill>
                  <a:srgbClr val="262626"/>
                </a:solidFill>
                <a:ea typeface="Tahoma"/>
                <a:cs typeface="Arial" charset="0"/>
              </a:rPr>
              <a:t>Krongold</a:t>
            </a:r>
            <a:endParaRPr lang="en-US" sz="2000" dirty="0" smtClean="0">
              <a:solidFill>
                <a:srgbClr val="262626"/>
              </a:solidFill>
              <a:ea typeface="Tahoma"/>
              <a:cs typeface="Arial" charset="0"/>
            </a:endParaRPr>
          </a:p>
          <a:p>
            <a:pPr marL="287338" lvl="1" indent="-287338" eaLnBrk="0" hangingPunct="0">
              <a:lnSpc>
                <a:spcPct val="150000"/>
              </a:lnSpc>
              <a:spcBef>
                <a:spcPts val="600"/>
              </a:spcBef>
              <a:buClr>
                <a:srgbClr val="00B3DF"/>
              </a:buClr>
              <a:buSzPct val="80000"/>
              <a:buFont typeface="Wingdings" pitchFamily="2" charset="2"/>
              <a:buChar char=""/>
              <a:defRPr/>
            </a:pPr>
            <a:r>
              <a:rPr lang="en-US" sz="2000" dirty="0" err="1" smtClean="0">
                <a:solidFill>
                  <a:srgbClr val="262626"/>
                </a:solidFill>
                <a:ea typeface="Tahoma"/>
                <a:cs typeface="Arial" charset="0"/>
              </a:rPr>
              <a:t>Krongold</a:t>
            </a:r>
            <a:r>
              <a:rPr lang="en-US" sz="2000" dirty="0" smtClean="0">
                <a:solidFill>
                  <a:srgbClr val="262626"/>
                </a:solidFill>
                <a:ea typeface="Tahoma"/>
                <a:cs typeface="Arial" charset="0"/>
              </a:rPr>
              <a:t> is optimal, has low complexity</a:t>
            </a:r>
          </a:p>
        </p:txBody>
      </p:sp>
      <p:grpSp>
        <p:nvGrpSpPr>
          <p:cNvPr id="35" name="Gruppieren 34"/>
          <p:cNvGrpSpPr/>
          <p:nvPr/>
        </p:nvGrpSpPr>
        <p:grpSpPr>
          <a:xfrm>
            <a:off x="228600" y="2281361"/>
            <a:ext cx="3653723" cy="2824039"/>
            <a:chOff x="233522" y="1858477"/>
            <a:chExt cx="3653723" cy="2824039"/>
          </a:xfrm>
        </p:grpSpPr>
        <p:sp>
          <p:nvSpPr>
            <p:cNvPr id="36" name="Rectangle 8"/>
            <p:cNvSpPr>
              <a:spLocks noChangeArrowheads="1"/>
            </p:cNvSpPr>
            <p:nvPr/>
          </p:nvSpPr>
          <p:spPr bwMode="auto">
            <a:xfrm>
              <a:off x="737530" y="2453870"/>
              <a:ext cx="182254" cy="130892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37" name="Rectangle 9"/>
            <p:cNvSpPr>
              <a:spLocks noChangeArrowheads="1"/>
            </p:cNvSpPr>
            <p:nvPr/>
          </p:nvSpPr>
          <p:spPr bwMode="auto">
            <a:xfrm>
              <a:off x="941591" y="2457021"/>
              <a:ext cx="182254" cy="130892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38" name="Rectangle 10"/>
            <p:cNvSpPr>
              <a:spLocks noChangeArrowheads="1"/>
            </p:cNvSpPr>
            <p:nvPr/>
          </p:nvSpPr>
          <p:spPr bwMode="auto">
            <a:xfrm>
              <a:off x="1147211" y="3255604"/>
              <a:ext cx="182254" cy="510337"/>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39" name="Rectangle 11"/>
            <p:cNvSpPr>
              <a:spLocks noChangeArrowheads="1"/>
            </p:cNvSpPr>
            <p:nvPr/>
          </p:nvSpPr>
          <p:spPr bwMode="auto">
            <a:xfrm>
              <a:off x="1351272" y="3254028"/>
              <a:ext cx="182254" cy="510337"/>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0" name="Rectangle 12"/>
            <p:cNvSpPr>
              <a:spLocks noChangeArrowheads="1"/>
            </p:cNvSpPr>
            <p:nvPr/>
          </p:nvSpPr>
          <p:spPr bwMode="auto">
            <a:xfrm>
              <a:off x="1555334" y="2869701"/>
              <a:ext cx="182254" cy="89309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1" name="Rectangle 13"/>
            <p:cNvSpPr>
              <a:spLocks noChangeArrowheads="1"/>
            </p:cNvSpPr>
            <p:nvPr/>
          </p:nvSpPr>
          <p:spPr bwMode="auto">
            <a:xfrm>
              <a:off x="1759396" y="2872851"/>
              <a:ext cx="182254" cy="89309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2" name="Rectangle 14"/>
            <p:cNvSpPr>
              <a:spLocks noChangeArrowheads="1"/>
            </p:cNvSpPr>
            <p:nvPr/>
          </p:nvSpPr>
          <p:spPr bwMode="auto">
            <a:xfrm>
              <a:off x="2150384" y="2871276"/>
              <a:ext cx="182254" cy="89309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3" name="Rectangle 15"/>
            <p:cNvSpPr>
              <a:spLocks noChangeArrowheads="1"/>
            </p:cNvSpPr>
            <p:nvPr/>
          </p:nvSpPr>
          <p:spPr bwMode="auto">
            <a:xfrm>
              <a:off x="2354446" y="2869701"/>
              <a:ext cx="182254" cy="89309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4" name="Rectangle 16"/>
            <p:cNvSpPr>
              <a:spLocks noChangeArrowheads="1"/>
            </p:cNvSpPr>
            <p:nvPr/>
          </p:nvSpPr>
          <p:spPr bwMode="auto">
            <a:xfrm>
              <a:off x="2558508" y="3288681"/>
              <a:ext cx="182254" cy="481985"/>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5" name="Rectangle 17"/>
            <p:cNvSpPr>
              <a:spLocks noChangeArrowheads="1"/>
            </p:cNvSpPr>
            <p:nvPr/>
          </p:nvSpPr>
          <p:spPr bwMode="auto">
            <a:xfrm>
              <a:off x="2762569" y="3287106"/>
              <a:ext cx="182254" cy="47726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6" name="Rectangle 18"/>
            <p:cNvSpPr>
              <a:spLocks noChangeArrowheads="1"/>
            </p:cNvSpPr>
            <p:nvPr/>
          </p:nvSpPr>
          <p:spPr bwMode="auto">
            <a:xfrm>
              <a:off x="2968189" y="3282381"/>
              <a:ext cx="182254" cy="486710"/>
            </a:xfrm>
            <a:prstGeom prst="rect">
              <a:avLst/>
            </a:prstGeom>
            <a:solidFill>
              <a:schemeClr val="accent1">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47" name="Text Box 20"/>
            <p:cNvSpPr txBox="1">
              <a:spLocks noChangeArrowheads="1"/>
            </p:cNvSpPr>
            <p:nvPr/>
          </p:nvSpPr>
          <p:spPr bwMode="auto">
            <a:xfrm>
              <a:off x="670547" y="2918529"/>
              <a:ext cx="305314" cy="3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a:latin typeface="Arial Unicode MS" pitchFamily="34" charset="-128"/>
                </a:rPr>
                <a:t>6</a:t>
              </a:r>
            </a:p>
          </p:txBody>
        </p:sp>
        <p:sp>
          <p:nvSpPr>
            <p:cNvPr id="48" name="Text Box 21"/>
            <p:cNvSpPr txBox="1">
              <a:spLocks noChangeArrowheads="1"/>
            </p:cNvSpPr>
            <p:nvPr/>
          </p:nvSpPr>
          <p:spPr bwMode="auto">
            <a:xfrm>
              <a:off x="1491467" y="3072890"/>
              <a:ext cx="305314" cy="3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a:latin typeface="Arial Unicode MS" pitchFamily="34" charset="-128"/>
                </a:rPr>
                <a:t>4</a:t>
              </a:r>
            </a:p>
          </p:txBody>
        </p:sp>
        <p:sp>
          <p:nvSpPr>
            <p:cNvPr id="49" name="Text Box 22"/>
            <p:cNvSpPr txBox="1">
              <a:spLocks noChangeArrowheads="1"/>
            </p:cNvSpPr>
            <p:nvPr/>
          </p:nvSpPr>
          <p:spPr bwMode="auto">
            <a:xfrm>
              <a:off x="1088017" y="3317033"/>
              <a:ext cx="305314" cy="3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a:latin typeface="Arial Unicode MS" pitchFamily="34" charset="-128"/>
                </a:rPr>
                <a:t>2</a:t>
              </a:r>
            </a:p>
          </p:txBody>
        </p:sp>
        <p:sp>
          <p:nvSpPr>
            <p:cNvPr id="50" name="Line 23"/>
            <p:cNvSpPr>
              <a:spLocks noChangeShapeType="1"/>
            </p:cNvSpPr>
            <p:nvPr/>
          </p:nvSpPr>
          <p:spPr bwMode="auto">
            <a:xfrm flipH="1" flipV="1">
              <a:off x="1251578" y="3791142"/>
              <a:ext cx="289736" cy="510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51" name="Text Box 24"/>
            <p:cNvSpPr txBox="1">
              <a:spLocks noChangeArrowheads="1"/>
            </p:cNvSpPr>
            <p:nvPr/>
          </p:nvSpPr>
          <p:spPr bwMode="auto">
            <a:xfrm>
              <a:off x="1161230" y="4269977"/>
              <a:ext cx="810016" cy="36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b="0" dirty="0">
                  <a:latin typeface="Arial Unicode MS" pitchFamily="34" charset="-128"/>
                </a:rPr>
                <a:t>QPSK</a:t>
              </a:r>
            </a:p>
          </p:txBody>
        </p:sp>
        <p:sp>
          <p:nvSpPr>
            <p:cNvPr id="52" name="Line 25"/>
            <p:cNvSpPr>
              <a:spLocks noChangeShapeType="1"/>
            </p:cNvSpPr>
            <p:nvPr/>
          </p:nvSpPr>
          <p:spPr bwMode="auto">
            <a:xfrm flipH="1" flipV="1">
              <a:off x="1623874" y="3657258"/>
              <a:ext cx="289736" cy="5103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53" name="Text Box 26"/>
            <p:cNvSpPr txBox="1">
              <a:spLocks noChangeArrowheads="1"/>
            </p:cNvSpPr>
            <p:nvPr/>
          </p:nvSpPr>
          <p:spPr bwMode="auto">
            <a:xfrm>
              <a:off x="1860648" y="3937628"/>
              <a:ext cx="948653" cy="36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b="0" dirty="0">
                  <a:latin typeface="Arial Unicode MS" pitchFamily="34" charset="-128"/>
                </a:rPr>
                <a:t>16QAM</a:t>
              </a:r>
            </a:p>
          </p:txBody>
        </p:sp>
        <p:sp>
          <p:nvSpPr>
            <p:cNvPr id="54" name="Line 28"/>
            <p:cNvSpPr>
              <a:spLocks noChangeShapeType="1"/>
            </p:cNvSpPr>
            <p:nvPr/>
          </p:nvSpPr>
          <p:spPr bwMode="auto">
            <a:xfrm>
              <a:off x="447793" y="3781692"/>
              <a:ext cx="3439452"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55" name="Line 29"/>
            <p:cNvSpPr>
              <a:spLocks noChangeShapeType="1"/>
            </p:cNvSpPr>
            <p:nvPr/>
          </p:nvSpPr>
          <p:spPr bwMode="auto">
            <a:xfrm>
              <a:off x="709491" y="1858477"/>
              <a:ext cx="0" cy="225398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sp>
          <p:nvSpPr>
            <p:cNvPr id="56" name="Freeform 30"/>
            <p:cNvSpPr>
              <a:spLocks/>
            </p:cNvSpPr>
            <p:nvPr/>
          </p:nvSpPr>
          <p:spPr bwMode="auto">
            <a:xfrm>
              <a:off x="714164" y="2025439"/>
              <a:ext cx="2705764" cy="1531011"/>
            </a:xfrm>
            <a:custGeom>
              <a:avLst/>
              <a:gdLst>
                <a:gd name="T0" fmla="*/ 0 w 1737"/>
                <a:gd name="T1" fmla="*/ 5 h 684"/>
                <a:gd name="T2" fmla="*/ 75 w 1737"/>
                <a:gd name="T3" fmla="*/ 5 h 684"/>
                <a:gd name="T4" fmla="*/ 144 w 1737"/>
                <a:gd name="T5" fmla="*/ 32 h 684"/>
                <a:gd name="T6" fmla="*/ 261 w 1737"/>
                <a:gd name="T7" fmla="*/ 137 h 684"/>
                <a:gd name="T8" fmla="*/ 354 w 1737"/>
                <a:gd name="T9" fmla="*/ 263 h 684"/>
                <a:gd name="T10" fmla="*/ 426 w 1737"/>
                <a:gd name="T11" fmla="*/ 308 h 684"/>
                <a:gd name="T12" fmla="*/ 507 w 1737"/>
                <a:gd name="T13" fmla="*/ 239 h 684"/>
                <a:gd name="T14" fmla="*/ 582 w 1737"/>
                <a:gd name="T15" fmla="*/ 167 h 684"/>
                <a:gd name="T16" fmla="*/ 654 w 1737"/>
                <a:gd name="T17" fmla="*/ 143 h 684"/>
                <a:gd name="T18" fmla="*/ 744 w 1737"/>
                <a:gd name="T19" fmla="*/ 200 h 684"/>
                <a:gd name="T20" fmla="*/ 813 w 1737"/>
                <a:gd name="T21" fmla="*/ 359 h 684"/>
                <a:gd name="T22" fmla="*/ 867 w 1737"/>
                <a:gd name="T23" fmla="*/ 668 h 684"/>
                <a:gd name="T24" fmla="*/ 912 w 1737"/>
                <a:gd name="T25" fmla="*/ 263 h 684"/>
                <a:gd name="T26" fmla="*/ 1053 w 1737"/>
                <a:gd name="T27" fmla="*/ 179 h 684"/>
                <a:gd name="T28" fmla="*/ 1170 w 1737"/>
                <a:gd name="T29" fmla="*/ 224 h 684"/>
                <a:gd name="T30" fmla="*/ 1260 w 1737"/>
                <a:gd name="T31" fmla="*/ 278 h 684"/>
                <a:gd name="T32" fmla="*/ 1371 w 1737"/>
                <a:gd name="T33" fmla="*/ 296 h 684"/>
                <a:gd name="T34" fmla="*/ 1464 w 1737"/>
                <a:gd name="T35" fmla="*/ 272 h 684"/>
                <a:gd name="T36" fmla="*/ 1551 w 1737"/>
                <a:gd name="T37" fmla="*/ 284 h 684"/>
                <a:gd name="T38" fmla="*/ 1632 w 1737"/>
                <a:gd name="T39" fmla="*/ 404 h 684"/>
                <a:gd name="T40" fmla="*/ 1737 w 1737"/>
                <a:gd name="T41" fmla="*/ 66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7" h="684">
                  <a:moveTo>
                    <a:pt x="0" y="5"/>
                  </a:moveTo>
                  <a:cubicBezTo>
                    <a:pt x="25" y="2"/>
                    <a:pt x="51" y="0"/>
                    <a:pt x="75" y="5"/>
                  </a:cubicBezTo>
                  <a:cubicBezTo>
                    <a:pt x="99" y="10"/>
                    <a:pt x="113" y="10"/>
                    <a:pt x="144" y="32"/>
                  </a:cubicBezTo>
                  <a:cubicBezTo>
                    <a:pt x="175" y="54"/>
                    <a:pt x="226" y="98"/>
                    <a:pt x="261" y="137"/>
                  </a:cubicBezTo>
                  <a:cubicBezTo>
                    <a:pt x="296" y="176"/>
                    <a:pt x="327" y="235"/>
                    <a:pt x="354" y="263"/>
                  </a:cubicBezTo>
                  <a:cubicBezTo>
                    <a:pt x="381" y="291"/>
                    <a:pt x="401" y="312"/>
                    <a:pt x="426" y="308"/>
                  </a:cubicBezTo>
                  <a:cubicBezTo>
                    <a:pt x="451" y="304"/>
                    <a:pt x="481" y="262"/>
                    <a:pt x="507" y="239"/>
                  </a:cubicBezTo>
                  <a:cubicBezTo>
                    <a:pt x="533" y="216"/>
                    <a:pt x="558" y="183"/>
                    <a:pt x="582" y="167"/>
                  </a:cubicBezTo>
                  <a:cubicBezTo>
                    <a:pt x="606" y="151"/>
                    <a:pt x="627" y="138"/>
                    <a:pt x="654" y="143"/>
                  </a:cubicBezTo>
                  <a:cubicBezTo>
                    <a:pt x="681" y="148"/>
                    <a:pt x="717" y="164"/>
                    <a:pt x="744" y="200"/>
                  </a:cubicBezTo>
                  <a:cubicBezTo>
                    <a:pt x="771" y="236"/>
                    <a:pt x="793" y="281"/>
                    <a:pt x="813" y="359"/>
                  </a:cubicBezTo>
                  <a:cubicBezTo>
                    <a:pt x="833" y="437"/>
                    <a:pt x="850" y="684"/>
                    <a:pt x="867" y="668"/>
                  </a:cubicBezTo>
                  <a:cubicBezTo>
                    <a:pt x="884" y="652"/>
                    <a:pt x="881" y="344"/>
                    <a:pt x="912" y="263"/>
                  </a:cubicBezTo>
                  <a:cubicBezTo>
                    <a:pt x="943" y="182"/>
                    <a:pt x="1010" y="185"/>
                    <a:pt x="1053" y="179"/>
                  </a:cubicBezTo>
                  <a:cubicBezTo>
                    <a:pt x="1096" y="173"/>
                    <a:pt x="1136" y="208"/>
                    <a:pt x="1170" y="224"/>
                  </a:cubicBezTo>
                  <a:cubicBezTo>
                    <a:pt x="1204" y="240"/>
                    <a:pt x="1227" y="266"/>
                    <a:pt x="1260" y="278"/>
                  </a:cubicBezTo>
                  <a:cubicBezTo>
                    <a:pt x="1293" y="290"/>
                    <a:pt x="1337" y="297"/>
                    <a:pt x="1371" y="296"/>
                  </a:cubicBezTo>
                  <a:cubicBezTo>
                    <a:pt x="1405" y="295"/>
                    <a:pt x="1434" y="274"/>
                    <a:pt x="1464" y="272"/>
                  </a:cubicBezTo>
                  <a:cubicBezTo>
                    <a:pt x="1494" y="270"/>
                    <a:pt x="1523" y="262"/>
                    <a:pt x="1551" y="284"/>
                  </a:cubicBezTo>
                  <a:cubicBezTo>
                    <a:pt x="1579" y="306"/>
                    <a:pt x="1601" y="341"/>
                    <a:pt x="1632" y="404"/>
                  </a:cubicBezTo>
                  <a:cubicBezTo>
                    <a:pt x="1663" y="467"/>
                    <a:pt x="1720" y="621"/>
                    <a:pt x="1737" y="665"/>
                  </a:cubicBezTo>
                </a:path>
              </a:pathLst>
            </a:custGeom>
            <a:noFill/>
            <a:ln w="25400" cap="flat" cmpd="sng">
              <a:solidFill>
                <a:schemeClr val="hlink"/>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pic>
          <p:nvPicPr>
            <p:cNvPr id="57" name="Grafik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2891" y="3937236"/>
              <a:ext cx="261697" cy="308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 name="Grafik 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53" y="2337312"/>
              <a:ext cx="239889" cy="242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 name="Text Box 26"/>
            <p:cNvSpPr txBox="1">
              <a:spLocks noChangeArrowheads="1"/>
            </p:cNvSpPr>
            <p:nvPr/>
          </p:nvSpPr>
          <p:spPr bwMode="auto">
            <a:xfrm>
              <a:off x="233522" y="4313184"/>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r>
                <a:rPr lang="de-DE" sz="1800" b="0" dirty="0" smtClean="0">
                  <a:latin typeface="Arial Unicode MS" pitchFamily="34" charset="-128"/>
                </a:rPr>
                <a:t>64QAM</a:t>
              </a:r>
              <a:endParaRPr lang="de-DE" sz="1800" b="0" dirty="0">
                <a:latin typeface="Arial Unicode MS" pitchFamily="34" charset="-128"/>
              </a:endParaRPr>
            </a:p>
          </p:txBody>
        </p:sp>
        <p:sp>
          <p:nvSpPr>
            <p:cNvPr id="60" name="Line 23"/>
            <p:cNvSpPr>
              <a:spLocks noChangeShapeType="1"/>
            </p:cNvSpPr>
            <p:nvPr/>
          </p:nvSpPr>
          <p:spPr bwMode="auto">
            <a:xfrm flipH="1" flipV="1">
              <a:off x="836885" y="3787787"/>
              <a:ext cx="0" cy="56639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eaLnBrk="0" fontAlgn="base" hangingPunct="0">
                <a:spcBef>
                  <a:spcPct val="0"/>
                </a:spcBef>
                <a:spcAft>
                  <a:spcPct val="0"/>
                </a:spcAft>
                <a:defRPr sz="2800" b="1" kern="1200">
                  <a:solidFill>
                    <a:schemeClr val="tx1"/>
                  </a:solidFill>
                  <a:latin typeface="Arial" charset="0"/>
                  <a:ea typeface="+mn-ea"/>
                  <a:cs typeface="+mn-cs"/>
                </a:defRPr>
              </a:lvl1pPr>
              <a:lvl2pPr marL="457200" algn="l" rtl="0" eaLnBrk="0" fontAlgn="base" hangingPunct="0">
                <a:spcBef>
                  <a:spcPct val="0"/>
                </a:spcBef>
                <a:spcAft>
                  <a:spcPct val="0"/>
                </a:spcAft>
                <a:defRPr sz="2800" b="1" kern="1200">
                  <a:solidFill>
                    <a:schemeClr val="tx1"/>
                  </a:solidFill>
                  <a:latin typeface="Arial" charset="0"/>
                  <a:ea typeface="+mn-ea"/>
                  <a:cs typeface="+mn-cs"/>
                </a:defRPr>
              </a:lvl2pPr>
              <a:lvl3pPr marL="914400" algn="l" rtl="0" eaLnBrk="0" fontAlgn="base" hangingPunct="0">
                <a:spcBef>
                  <a:spcPct val="0"/>
                </a:spcBef>
                <a:spcAft>
                  <a:spcPct val="0"/>
                </a:spcAft>
                <a:defRPr sz="2800" b="1" kern="1200">
                  <a:solidFill>
                    <a:schemeClr val="tx1"/>
                  </a:solidFill>
                  <a:latin typeface="Arial" charset="0"/>
                  <a:ea typeface="+mn-ea"/>
                  <a:cs typeface="+mn-cs"/>
                </a:defRPr>
              </a:lvl3pPr>
              <a:lvl4pPr marL="1371600" algn="l" rtl="0" eaLnBrk="0" fontAlgn="base" hangingPunct="0">
                <a:spcBef>
                  <a:spcPct val="0"/>
                </a:spcBef>
                <a:spcAft>
                  <a:spcPct val="0"/>
                </a:spcAft>
                <a:defRPr sz="2800" b="1" kern="1200">
                  <a:solidFill>
                    <a:schemeClr val="tx1"/>
                  </a:solidFill>
                  <a:latin typeface="Arial" charset="0"/>
                  <a:ea typeface="+mn-ea"/>
                  <a:cs typeface="+mn-cs"/>
                </a:defRPr>
              </a:lvl4pPr>
              <a:lvl5pPr marL="1828800" algn="l" rtl="0" eaLnBrk="0" fontAlgn="base" hangingPunct="0">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a:lstStyle>
            <a:p>
              <a:endParaRPr lang="de-DE"/>
            </a:p>
          </p:txBody>
        </p:sp>
      </p:grpSp>
      <p:sp>
        <p:nvSpPr>
          <p:cNvPr id="61" name="Textfeld 60"/>
          <p:cNvSpPr txBox="1"/>
          <p:nvPr/>
        </p:nvSpPr>
        <p:spPr>
          <a:xfrm>
            <a:off x="359531" y="5862935"/>
            <a:ext cx="8605081" cy="461665"/>
          </a:xfrm>
          <a:prstGeom prst="rect">
            <a:avLst/>
          </a:prstGeom>
          <a:noFill/>
        </p:spPr>
        <p:txBody>
          <a:bodyPr wrap="square" rtlCol="0">
            <a:spAutoFit/>
          </a:bodyPr>
          <a:lstStyle/>
          <a:p>
            <a:r>
              <a:rPr lang="de-DE" sz="1200" dirty="0" smtClean="0">
                <a:latin typeface="Times New Roman" pitchFamily="18" charset="0"/>
                <a:cs typeface="Times New Roman" pitchFamily="18" charset="0"/>
              </a:rPr>
              <a:t>B.S. </a:t>
            </a:r>
            <a:r>
              <a:rPr lang="de-DE" sz="1200" dirty="0" err="1" smtClean="0">
                <a:latin typeface="Times New Roman" pitchFamily="18" charset="0"/>
                <a:cs typeface="Times New Roman" pitchFamily="18" charset="0"/>
              </a:rPr>
              <a:t>Krongold</a:t>
            </a:r>
            <a:r>
              <a:rPr lang="de-DE" sz="1200" dirty="0" smtClean="0">
                <a:latin typeface="Times New Roman" pitchFamily="18" charset="0"/>
                <a:cs typeface="Times New Roman" pitchFamily="18" charset="0"/>
              </a:rPr>
              <a:t> et al.,“</a:t>
            </a:r>
            <a:r>
              <a:rPr lang="en-US" sz="1200" dirty="0">
                <a:latin typeface="Times New Roman" pitchFamily="18" charset="0"/>
                <a:cs typeface="Times New Roman" pitchFamily="18" charset="0"/>
              </a:rPr>
              <a:t>Computationally Efficient Optimal Power Allocation </a:t>
            </a:r>
            <a:r>
              <a:rPr lang="en-US" sz="1200" dirty="0" smtClean="0">
                <a:latin typeface="Times New Roman" pitchFamily="18" charset="0"/>
                <a:cs typeface="Times New Roman" pitchFamily="18" charset="0"/>
              </a:rPr>
              <a:t>Algorithms </a:t>
            </a:r>
            <a:r>
              <a:rPr lang="de-DE" sz="1200" dirty="0" err="1" smtClean="0">
                <a:latin typeface="Times New Roman" pitchFamily="18" charset="0"/>
                <a:cs typeface="Times New Roman" pitchFamily="18" charset="0"/>
              </a:rPr>
              <a:t>for</a:t>
            </a:r>
            <a:r>
              <a:rPr lang="de-DE" sz="1200" dirty="0" smtClean="0">
                <a:latin typeface="Times New Roman" pitchFamily="18" charset="0"/>
                <a:cs typeface="Times New Roman" pitchFamily="18" charset="0"/>
              </a:rPr>
              <a:t> </a:t>
            </a:r>
            <a:r>
              <a:rPr lang="de-DE" sz="1200" dirty="0" err="1">
                <a:latin typeface="Times New Roman" pitchFamily="18" charset="0"/>
                <a:cs typeface="Times New Roman" pitchFamily="18" charset="0"/>
              </a:rPr>
              <a:t>Multicarrier</a:t>
            </a:r>
            <a:r>
              <a:rPr lang="de-DE" sz="1200" dirty="0">
                <a:latin typeface="Times New Roman" pitchFamily="18" charset="0"/>
                <a:cs typeface="Times New Roman" pitchFamily="18" charset="0"/>
              </a:rPr>
              <a:t> </a:t>
            </a:r>
            <a:r>
              <a:rPr lang="de-DE" sz="1200" dirty="0" smtClean="0">
                <a:latin typeface="Times New Roman" pitchFamily="18" charset="0"/>
                <a:cs typeface="Times New Roman" pitchFamily="18" charset="0"/>
              </a:rPr>
              <a:t>Communication Systems,“     </a:t>
            </a:r>
            <a:r>
              <a:rPr lang="fr-FR" sz="1200" dirty="0" smtClean="0">
                <a:latin typeface="Times New Roman" pitchFamily="18" charset="0"/>
                <a:cs typeface="Times New Roman" pitchFamily="18" charset="0"/>
              </a:rPr>
              <a:t>IEEE </a:t>
            </a:r>
            <a:r>
              <a:rPr lang="fr-FR" sz="1200" dirty="0" err="1" smtClean="0">
                <a:latin typeface="Times New Roman" pitchFamily="18" charset="0"/>
                <a:cs typeface="Times New Roman" pitchFamily="18" charset="0"/>
              </a:rPr>
              <a:t>Trans</a:t>
            </a:r>
            <a:r>
              <a:rPr lang="fr-FR" sz="1200" dirty="0" smtClean="0">
                <a:latin typeface="Times New Roman" pitchFamily="18" charset="0"/>
                <a:cs typeface="Times New Roman" pitchFamily="18" charset="0"/>
              </a:rPr>
              <a:t>. Commun., Vol. 48</a:t>
            </a:r>
            <a:r>
              <a:rPr lang="fr-FR" sz="1200" dirty="0">
                <a:latin typeface="Times New Roman" pitchFamily="18" charset="0"/>
                <a:cs typeface="Times New Roman" pitchFamily="18" charset="0"/>
              </a:rPr>
              <a:t>, </a:t>
            </a:r>
            <a:r>
              <a:rPr lang="fr-FR" sz="1200" dirty="0" smtClean="0">
                <a:latin typeface="Times New Roman" pitchFamily="18" charset="0"/>
                <a:cs typeface="Times New Roman" pitchFamily="18" charset="0"/>
              </a:rPr>
              <a:t>No. </a:t>
            </a:r>
            <a:r>
              <a:rPr lang="fr-FR" sz="1200" dirty="0">
                <a:latin typeface="Times New Roman" pitchFamily="18" charset="0"/>
                <a:cs typeface="Times New Roman" pitchFamily="18" charset="0"/>
              </a:rPr>
              <a:t>1, 2000</a:t>
            </a:r>
            <a:endParaRPr lang="de-DE" sz="1200" dirty="0">
              <a:latin typeface="Times New Roman" pitchFamily="18" charset="0"/>
              <a:cs typeface="Times New Roman" pitchFamily="18" charset="0"/>
            </a:endParaRPr>
          </a:p>
        </p:txBody>
      </p:sp>
      <p:sp>
        <p:nvSpPr>
          <p:cNvPr id="62"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Adaptive Bit- and Power Loading</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4558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34</a:t>
            </a:fld>
            <a:endParaRPr lang="en-GB" altLang="en-US"/>
          </a:p>
        </p:txBody>
      </p:sp>
      <p:sp>
        <p:nvSpPr>
          <p:cNvPr id="8" name="Textfeld 7"/>
          <p:cNvSpPr txBox="1"/>
          <p:nvPr/>
        </p:nvSpPr>
        <p:spPr>
          <a:xfrm>
            <a:off x="381000" y="1230154"/>
            <a:ext cx="8583614" cy="5632311"/>
          </a:xfrm>
          <a:prstGeom prst="rect">
            <a:avLst/>
          </a:prstGeom>
          <a:noFill/>
        </p:spPr>
        <p:txBody>
          <a:bodyPr wrap="square">
            <a:spAutoFit/>
          </a:bodyPr>
          <a:lstStyle/>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At high SNR typical for VLC, DC-biased DMT is used, clipping is tolerated </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Resulting errors are corrected</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Needs powerful forward error correction (FEC)</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Retransmissions (HARQ)</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DMT Samples are clipped in the digital domain</a:t>
            </a:r>
          </a:p>
          <a:p>
            <a:pPr marL="287338" lvl="1" indent="-287338" eaLnBrk="0" hangingPunct="0">
              <a:lnSpc>
                <a:spcPct val="150000"/>
              </a:lnSpc>
              <a:spcBef>
                <a:spcPts val="0"/>
              </a:spcBef>
              <a:buClr>
                <a:srgbClr val="00B3DF"/>
              </a:buClr>
              <a:buSzPct val="80000"/>
              <a:buFont typeface="Wingdings" pitchFamily="2" charset="2"/>
              <a:buChar char=""/>
              <a:defRPr/>
            </a:pPr>
            <a:endParaRPr lang="en-US" sz="2000" dirty="0">
              <a:solidFill>
                <a:srgbClr val="262626"/>
              </a:solidFill>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endParaRPr lang="en-US" sz="2000" dirty="0" smtClean="0">
              <a:solidFill>
                <a:srgbClr val="262626"/>
              </a:solidFill>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endParaRPr lang="en-US" sz="2000" dirty="0">
              <a:solidFill>
                <a:srgbClr val="262626"/>
              </a:solidFill>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Link adaptation with controlled clipping</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Inner loop: Bit and power loading using a fixed modulation power</a:t>
            </a:r>
          </a:p>
          <a:p>
            <a:pPr marL="744538" lvl="2"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262626"/>
                </a:solidFill>
                <a:ea typeface="Tahoma"/>
                <a:cs typeface="Arial" charset="0"/>
              </a:rPr>
              <a:t>Outer-loop: Adapt the modulation power until a desired error rate is reached</a:t>
            </a:r>
          </a:p>
        </p:txBody>
      </p:sp>
      <p:grpSp>
        <p:nvGrpSpPr>
          <p:cNvPr id="2" name="Gruppieren 1"/>
          <p:cNvGrpSpPr/>
          <p:nvPr/>
        </p:nvGrpSpPr>
        <p:grpSpPr>
          <a:xfrm>
            <a:off x="359532" y="3624263"/>
            <a:ext cx="7715250" cy="1404937"/>
            <a:chOff x="359532" y="3624263"/>
            <a:chExt cx="7715250" cy="1404937"/>
          </a:xfrm>
        </p:grpSpPr>
        <p:sp>
          <p:nvSpPr>
            <p:cNvPr id="9" name="AutoShape 6"/>
            <p:cNvSpPr>
              <a:spLocks noChangeAspect="1" noChangeArrowheads="1" noTextEdit="1"/>
            </p:cNvSpPr>
            <p:nvPr/>
          </p:nvSpPr>
          <p:spPr bwMode="auto">
            <a:xfrm>
              <a:off x="5466520" y="3797300"/>
              <a:ext cx="223361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0" name="Line 55"/>
            <p:cNvSpPr>
              <a:spLocks noChangeShapeType="1"/>
            </p:cNvSpPr>
            <p:nvPr/>
          </p:nvSpPr>
          <p:spPr bwMode="auto">
            <a:xfrm>
              <a:off x="5510970" y="4441825"/>
              <a:ext cx="2112962"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 name="Line 56"/>
            <p:cNvSpPr>
              <a:spLocks noChangeShapeType="1"/>
            </p:cNvSpPr>
            <p:nvPr/>
          </p:nvSpPr>
          <p:spPr bwMode="auto">
            <a:xfrm>
              <a:off x="5406195" y="4441825"/>
              <a:ext cx="2473325" cy="0"/>
            </a:xfrm>
            <a:prstGeom prst="line">
              <a:avLst/>
            </a:prstGeom>
            <a:noFill/>
            <a:ln w="31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 name="Line 57"/>
            <p:cNvSpPr>
              <a:spLocks noChangeShapeType="1"/>
            </p:cNvSpPr>
            <p:nvPr/>
          </p:nvSpPr>
          <p:spPr bwMode="auto">
            <a:xfrm flipV="1">
              <a:off x="5380795" y="4746625"/>
              <a:ext cx="2676525" cy="0"/>
            </a:xfrm>
            <a:prstGeom prst="line">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Line 58"/>
            <p:cNvSpPr>
              <a:spLocks noChangeShapeType="1"/>
            </p:cNvSpPr>
            <p:nvPr/>
          </p:nvSpPr>
          <p:spPr bwMode="auto">
            <a:xfrm>
              <a:off x="5641145" y="3659188"/>
              <a:ext cx="0" cy="1189037"/>
            </a:xfrm>
            <a:prstGeom prst="line">
              <a:avLst/>
            </a:prstGeom>
            <a:noFill/>
            <a:ln w="31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14" name="Object 59"/>
            <p:cNvGraphicFramePr>
              <a:graphicFrameLocks noChangeAspect="1"/>
            </p:cNvGraphicFramePr>
            <p:nvPr>
              <p:extLst>
                <p:ext uri="{D42A27DB-BD31-4B8C-83A1-F6EECF244321}">
                  <p14:modId xmlns:p14="http://schemas.microsoft.com/office/powerpoint/2010/main" val="3964691328"/>
                </p:ext>
              </p:extLst>
            </p:nvPr>
          </p:nvGraphicFramePr>
          <p:xfrm>
            <a:off x="7901745" y="4746625"/>
            <a:ext cx="106362" cy="161925"/>
          </p:xfrm>
          <a:graphic>
            <a:graphicData uri="http://schemas.openxmlformats.org/presentationml/2006/ole">
              <mc:AlternateContent xmlns:mc="http://schemas.openxmlformats.org/markup-compatibility/2006">
                <mc:Choice xmlns:v="urn:schemas-microsoft-com:vml" Requires="v">
                  <p:oleObj spid="_x0000_s4274" name="Equation" r:id="rId3" imgW="114120" imgH="164880" progId="Equation.DSMT4">
                    <p:embed/>
                  </p:oleObj>
                </mc:Choice>
                <mc:Fallback>
                  <p:oleObj name="Equation" r:id="rId3" imgW="114120" imgH="164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1745" y="4746625"/>
                          <a:ext cx="106362" cy="16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 name="Object 60"/>
            <p:cNvGraphicFramePr>
              <a:graphicFrameLocks noChangeAspect="1"/>
            </p:cNvGraphicFramePr>
            <p:nvPr>
              <p:extLst>
                <p:ext uri="{D42A27DB-BD31-4B8C-83A1-F6EECF244321}">
                  <p14:modId xmlns:p14="http://schemas.microsoft.com/office/powerpoint/2010/main" val="496715283"/>
                </p:ext>
              </p:extLst>
            </p:nvPr>
          </p:nvGraphicFramePr>
          <p:xfrm>
            <a:off x="5226807" y="4370388"/>
            <a:ext cx="149225" cy="157162"/>
          </p:xfrm>
          <a:graphic>
            <a:graphicData uri="http://schemas.openxmlformats.org/presentationml/2006/ole">
              <mc:AlternateContent xmlns:mc="http://schemas.openxmlformats.org/markup-compatibility/2006">
                <mc:Choice xmlns:v="urn:schemas-microsoft-com:vml" Requires="v">
                  <p:oleObj spid="_x0000_s4275" name="Equation" r:id="rId5" imgW="190440" imgH="190440" progId="Equation.DSMT4">
                    <p:embed/>
                  </p:oleObj>
                </mc:Choice>
                <mc:Fallback>
                  <p:oleObj name="Equation" r:id="rId5" imgW="190440" imgH="1904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807" y="4370388"/>
                          <a:ext cx="149225" cy="15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 name="Object 61"/>
            <p:cNvGraphicFramePr>
              <a:graphicFrameLocks noChangeAspect="1"/>
            </p:cNvGraphicFramePr>
            <p:nvPr>
              <p:extLst>
                <p:ext uri="{D42A27DB-BD31-4B8C-83A1-F6EECF244321}">
                  <p14:modId xmlns:p14="http://schemas.microsoft.com/office/powerpoint/2010/main" val="604379980"/>
                </p:ext>
              </p:extLst>
            </p:nvPr>
          </p:nvGraphicFramePr>
          <p:xfrm>
            <a:off x="5171245" y="4013200"/>
            <a:ext cx="209550" cy="157163"/>
          </p:xfrm>
          <a:graphic>
            <a:graphicData uri="http://schemas.openxmlformats.org/presentationml/2006/ole">
              <mc:AlternateContent xmlns:mc="http://schemas.openxmlformats.org/markup-compatibility/2006">
                <mc:Choice xmlns:v="urn:schemas-microsoft-com:vml" Requires="v">
                  <p:oleObj spid="_x0000_s4276" name="Equation" r:id="rId7" imgW="266400" imgH="190440" progId="Equation.DSMT4">
                    <p:embed/>
                  </p:oleObj>
                </mc:Choice>
                <mc:Fallback>
                  <p:oleObj name="Equation" r:id="rId7" imgW="266400" imgH="1904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1245" y="4013200"/>
                          <a:ext cx="209550" cy="157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 name="Object 62"/>
            <p:cNvGraphicFramePr>
              <a:graphicFrameLocks noChangeAspect="1"/>
            </p:cNvGraphicFramePr>
            <p:nvPr>
              <p:extLst>
                <p:ext uri="{D42A27DB-BD31-4B8C-83A1-F6EECF244321}">
                  <p14:modId xmlns:p14="http://schemas.microsoft.com/office/powerpoint/2010/main" val="1166495075"/>
                </p:ext>
              </p:extLst>
            </p:nvPr>
          </p:nvGraphicFramePr>
          <p:xfrm>
            <a:off x="5266495" y="4692650"/>
            <a:ext cx="90487" cy="125413"/>
          </p:xfrm>
          <a:graphic>
            <a:graphicData uri="http://schemas.openxmlformats.org/presentationml/2006/ole">
              <mc:AlternateContent xmlns:mc="http://schemas.openxmlformats.org/markup-compatibility/2006">
                <mc:Choice xmlns:v="urn:schemas-microsoft-com:vml" Requires="v">
                  <p:oleObj spid="_x0000_s4277" name="Equation" r:id="rId9" imgW="114120" imgH="152280" progId="Equation.DSMT4">
                    <p:embed/>
                  </p:oleObj>
                </mc:Choice>
                <mc:Fallback>
                  <p:oleObj name="Equation" r:id="rId9" imgW="114120" imgH="152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6495" y="4692650"/>
                          <a:ext cx="90487" cy="12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Line 63"/>
            <p:cNvSpPr>
              <a:spLocks noChangeShapeType="1"/>
            </p:cNvSpPr>
            <p:nvPr/>
          </p:nvSpPr>
          <p:spPr bwMode="auto">
            <a:xfrm flipV="1">
              <a:off x="5398257" y="4081463"/>
              <a:ext cx="2676525" cy="0"/>
            </a:xfrm>
            <a:prstGeom prst="line">
              <a:avLst/>
            </a:prstGeom>
            <a:noFill/>
            <a:ln w="3175">
              <a:solidFill>
                <a:schemeClr val="bg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19" name="Object 64"/>
            <p:cNvGraphicFramePr>
              <a:graphicFrameLocks noChangeAspect="1"/>
            </p:cNvGraphicFramePr>
            <p:nvPr>
              <p:extLst>
                <p:ext uri="{D42A27DB-BD31-4B8C-83A1-F6EECF244321}">
                  <p14:modId xmlns:p14="http://schemas.microsoft.com/office/powerpoint/2010/main" val="1350137568"/>
                </p:ext>
              </p:extLst>
            </p:nvPr>
          </p:nvGraphicFramePr>
          <p:xfrm>
            <a:off x="5680832" y="3624263"/>
            <a:ext cx="242888" cy="179387"/>
          </p:xfrm>
          <a:graphic>
            <a:graphicData uri="http://schemas.openxmlformats.org/presentationml/2006/ole">
              <mc:AlternateContent xmlns:mc="http://schemas.openxmlformats.org/markup-compatibility/2006">
                <mc:Choice xmlns:v="urn:schemas-microsoft-com:vml" Requires="v">
                  <p:oleObj spid="_x0000_s4278" name="Equation" r:id="rId11" imgW="304560" imgH="215640" progId="Equation.DSMT4">
                    <p:embed/>
                  </p:oleObj>
                </mc:Choice>
                <mc:Fallback>
                  <p:oleObj name="Equation" r:id="rId11" imgW="304560" imgH="2156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80832" y="3624263"/>
                          <a:ext cx="242888" cy="17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01"/>
            <p:cNvSpPr>
              <a:spLocks noChangeArrowheads="1"/>
            </p:cNvSpPr>
            <p:nvPr/>
          </p:nvSpPr>
          <p:spPr bwMode="auto">
            <a:xfrm>
              <a:off x="1694620" y="3895725"/>
              <a:ext cx="592137" cy="865188"/>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Freeform 102"/>
            <p:cNvSpPr>
              <a:spLocks/>
            </p:cNvSpPr>
            <p:nvPr/>
          </p:nvSpPr>
          <p:spPr bwMode="auto">
            <a:xfrm>
              <a:off x="2320095" y="3895725"/>
              <a:ext cx="215900" cy="900113"/>
            </a:xfrm>
            <a:custGeom>
              <a:avLst/>
              <a:gdLst>
                <a:gd name="T0" fmla="*/ 0 w 136"/>
                <a:gd name="T1" fmla="*/ 0 h 567"/>
                <a:gd name="T2" fmla="*/ 0 w 136"/>
                <a:gd name="T3" fmla="*/ 567 h 567"/>
                <a:gd name="T4" fmla="*/ 136 w 136"/>
                <a:gd name="T5" fmla="*/ 250 h 567"/>
                <a:gd name="T6" fmla="*/ 0 w 136"/>
                <a:gd name="T7" fmla="*/ 0 h 567"/>
              </a:gdLst>
              <a:ahLst/>
              <a:cxnLst>
                <a:cxn ang="0">
                  <a:pos x="T0" y="T1"/>
                </a:cxn>
                <a:cxn ang="0">
                  <a:pos x="T2" y="T3"/>
                </a:cxn>
                <a:cxn ang="0">
                  <a:pos x="T4" y="T5"/>
                </a:cxn>
                <a:cxn ang="0">
                  <a:pos x="T6" y="T7"/>
                </a:cxn>
              </a:cxnLst>
              <a:rect l="0" t="0" r="r" b="b"/>
              <a:pathLst>
                <a:path w="136" h="567">
                  <a:moveTo>
                    <a:pt x="0" y="0"/>
                  </a:moveTo>
                  <a:lnTo>
                    <a:pt x="0" y="567"/>
                  </a:lnTo>
                  <a:lnTo>
                    <a:pt x="136" y="250"/>
                  </a:lnTo>
                  <a:lnTo>
                    <a:pt x="0" y="0"/>
                  </a:lnTo>
                  <a:close/>
                </a:path>
              </a:pathLst>
            </a:custGeom>
            <a:noFill/>
            <a:ln w="158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2" name="Line 103"/>
            <p:cNvSpPr>
              <a:spLocks noChangeShapeType="1"/>
            </p:cNvSpPr>
            <p:nvPr/>
          </p:nvSpPr>
          <p:spPr bwMode="auto">
            <a:xfrm>
              <a:off x="2532820" y="4292600"/>
              <a:ext cx="322262"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Rectangle 104"/>
            <p:cNvSpPr>
              <a:spLocks noChangeArrowheads="1"/>
            </p:cNvSpPr>
            <p:nvPr/>
          </p:nvSpPr>
          <p:spPr bwMode="auto">
            <a:xfrm>
              <a:off x="4174295" y="4154488"/>
              <a:ext cx="395287" cy="287337"/>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Text Box 114"/>
            <p:cNvSpPr txBox="1">
              <a:spLocks noChangeArrowheads="1"/>
            </p:cNvSpPr>
            <p:nvPr/>
          </p:nvSpPr>
          <p:spPr bwMode="auto">
            <a:xfrm>
              <a:off x="4136195" y="4116388"/>
              <a:ext cx="500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a:latin typeface="Century Schoolbook" pitchFamily="18" charset="0"/>
                </a:rPr>
                <a:t>LD</a:t>
              </a:r>
            </a:p>
          </p:txBody>
        </p:sp>
        <p:sp>
          <p:nvSpPr>
            <p:cNvPr id="25" name="Text Box 117"/>
            <p:cNvSpPr txBox="1">
              <a:spLocks noChangeArrowheads="1"/>
            </p:cNvSpPr>
            <p:nvPr/>
          </p:nvSpPr>
          <p:spPr bwMode="auto">
            <a:xfrm>
              <a:off x="2802695" y="4121150"/>
              <a:ext cx="488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a:latin typeface="Century Schoolbook" pitchFamily="18" charset="0"/>
                </a:rPr>
                <a:t>CL</a:t>
              </a:r>
            </a:p>
          </p:txBody>
        </p:sp>
        <p:sp>
          <p:nvSpPr>
            <p:cNvPr id="26" name="Line 118"/>
            <p:cNvSpPr>
              <a:spLocks noChangeShapeType="1"/>
            </p:cNvSpPr>
            <p:nvPr/>
          </p:nvSpPr>
          <p:spPr bwMode="auto">
            <a:xfrm flipH="1">
              <a:off x="1405695" y="4003675"/>
              <a:ext cx="288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 name="Line 119"/>
            <p:cNvSpPr>
              <a:spLocks noChangeShapeType="1"/>
            </p:cNvSpPr>
            <p:nvPr/>
          </p:nvSpPr>
          <p:spPr bwMode="auto">
            <a:xfrm flipH="1">
              <a:off x="1405695" y="4183063"/>
              <a:ext cx="288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Line 120"/>
            <p:cNvSpPr>
              <a:spLocks noChangeShapeType="1"/>
            </p:cNvSpPr>
            <p:nvPr/>
          </p:nvSpPr>
          <p:spPr bwMode="auto">
            <a:xfrm flipH="1">
              <a:off x="1405695" y="4616450"/>
              <a:ext cx="2889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9" name="AutoShape 121"/>
            <p:cNvSpPr>
              <a:spLocks/>
            </p:cNvSpPr>
            <p:nvPr/>
          </p:nvSpPr>
          <p:spPr bwMode="auto">
            <a:xfrm>
              <a:off x="1297745" y="4148138"/>
              <a:ext cx="119062" cy="539750"/>
            </a:xfrm>
            <a:prstGeom prst="leftBrace">
              <a:avLst>
                <a:gd name="adj1" fmla="val 37778"/>
                <a:gd name="adj2" fmla="val 50000"/>
              </a:avLst>
            </a:prstGeom>
            <a:noFill/>
            <a:ln w="158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Rectangle 131"/>
            <p:cNvSpPr>
              <a:spLocks noChangeArrowheads="1"/>
            </p:cNvSpPr>
            <p:nvPr/>
          </p:nvSpPr>
          <p:spPr bwMode="auto">
            <a:xfrm>
              <a:off x="2845557" y="4146550"/>
              <a:ext cx="395288" cy="287338"/>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Line 132"/>
            <p:cNvSpPr>
              <a:spLocks noChangeShapeType="1"/>
            </p:cNvSpPr>
            <p:nvPr/>
          </p:nvSpPr>
          <p:spPr bwMode="auto">
            <a:xfrm>
              <a:off x="3259895" y="4292600"/>
              <a:ext cx="2381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 name="Text Box 133"/>
            <p:cNvSpPr txBox="1">
              <a:spLocks noChangeArrowheads="1"/>
            </p:cNvSpPr>
            <p:nvPr/>
          </p:nvSpPr>
          <p:spPr bwMode="auto">
            <a:xfrm rot="16200000">
              <a:off x="1540633" y="4022725"/>
              <a:ext cx="889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sz="1600">
                  <a:latin typeface="Century Schoolbook" pitchFamily="18" charset="0"/>
                </a:rPr>
                <a:t>CS IFFT</a:t>
              </a:r>
            </a:p>
          </p:txBody>
        </p:sp>
        <p:graphicFrame>
          <p:nvGraphicFramePr>
            <p:cNvPr id="33" name="Object 136"/>
            <p:cNvGraphicFramePr>
              <a:graphicFrameLocks noChangeAspect="1"/>
            </p:cNvGraphicFramePr>
            <p:nvPr>
              <p:extLst>
                <p:ext uri="{D42A27DB-BD31-4B8C-83A1-F6EECF244321}">
                  <p14:modId xmlns:p14="http://schemas.microsoft.com/office/powerpoint/2010/main" val="1660789911"/>
                </p:ext>
              </p:extLst>
            </p:nvPr>
          </p:nvGraphicFramePr>
          <p:xfrm>
            <a:off x="1077082" y="3836988"/>
            <a:ext cx="228600" cy="228600"/>
          </p:xfrm>
          <a:graphic>
            <a:graphicData uri="http://schemas.openxmlformats.org/presentationml/2006/ole">
              <mc:AlternateContent xmlns:mc="http://schemas.openxmlformats.org/markup-compatibility/2006">
                <mc:Choice xmlns:v="urn:schemas-microsoft-com:vml" Requires="v">
                  <p:oleObj spid="_x0000_s4279" name="Equation" r:id="rId13" imgW="190440" imgH="190440" progId="Equation.DSMT4">
                    <p:embed/>
                  </p:oleObj>
                </mc:Choice>
                <mc:Fallback>
                  <p:oleObj name="Equation" r:id="rId13" imgW="190440" imgH="1904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7082" y="3836988"/>
                          <a:ext cx="228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 name="Object 137"/>
            <p:cNvGraphicFramePr>
              <a:graphicFrameLocks noChangeAspect="1"/>
            </p:cNvGraphicFramePr>
            <p:nvPr>
              <p:extLst>
                <p:ext uri="{D42A27DB-BD31-4B8C-83A1-F6EECF244321}">
                  <p14:modId xmlns:p14="http://schemas.microsoft.com/office/powerpoint/2010/main" val="141596445"/>
                </p:ext>
              </p:extLst>
            </p:nvPr>
          </p:nvGraphicFramePr>
          <p:xfrm>
            <a:off x="359532" y="4119563"/>
            <a:ext cx="990600" cy="449262"/>
          </p:xfrm>
          <a:graphic>
            <a:graphicData uri="http://schemas.openxmlformats.org/presentationml/2006/ole">
              <mc:AlternateContent xmlns:mc="http://schemas.openxmlformats.org/markup-compatibility/2006">
                <mc:Choice xmlns:v="urn:schemas-microsoft-com:vml" Requires="v">
                  <p:oleObj spid="_x0000_s4280" name="Equation" r:id="rId15" imgW="533160" imgH="241200" progId="Equation.DSMT4">
                    <p:embed/>
                  </p:oleObj>
                </mc:Choice>
                <mc:Fallback>
                  <p:oleObj name="Equation" r:id="rId15" imgW="533160" imgH="241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9532" y="4119563"/>
                          <a:ext cx="990600" cy="449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 name="Rectangle 143"/>
            <p:cNvSpPr>
              <a:spLocks noChangeArrowheads="1"/>
            </p:cNvSpPr>
            <p:nvPr/>
          </p:nvSpPr>
          <p:spPr bwMode="auto">
            <a:xfrm>
              <a:off x="3515482" y="3667125"/>
              <a:ext cx="1365250" cy="357188"/>
            </a:xfrm>
            <a:prstGeom prst="rect">
              <a:avLst/>
            </a:prstGeom>
            <a:solidFill>
              <a:schemeClr val="bg1"/>
            </a:solidFill>
            <a:ln>
              <a:noFill/>
            </a:ln>
            <a:effectLst/>
            <a:extLs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 name="Rectangle 147"/>
            <p:cNvSpPr>
              <a:spLocks noChangeArrowheads="1"/>
            </p:cNvSpPr>
            <p:nvPr/>
          </p:nvSpPr>
          <p:spPr bwMode="auto">
            <a:xfrm>
              <a:off x="3501195" y="4135438"/>
              <a:ext cx="433387" cy="344487"/>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 name="Text Box 148"/>
            <p:cNvSpPr txBox="1">
              <a:spLocks noChangeArrowheads="1"/>
            </p:cNvSpPr>
            <p:nvPr/>
          </p:nvSpPr>
          <p:spPr bwMode="auto">
            <a:xfrm>
              <a:off x="3439282" y="4110038"/>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a:latin typeface="Century Schoolbook" pitchFamily="18" charset="0"/>
                </a:rPr>
                <a:t>G</a:t>
              </a:r>
              <a:r>
                <a:rPr lang="de-DE" sz="1600" baseline="-25000">
                  <a:latin typeface="Century Schoolbook" pitchFamily="18" charset="0"/>
                </a:rPr>
                <a:t>CP</a:t>
              </a:r>
            </a:p>
          </p:txBody>
        </p:sp>
        <p:sp>
          <p:nvSpPr>
            <p:cNvPr id="38" name="Line 149"/>
            <p:cNvSpPr>
              <a:spLocks noChangeShapeType="1"/>
            </p:cNvSpPr>
            <p:nvPr/>
          </p:nvSpPr>
          <p:spPr bwMode="auto">
            <a:xfrm>
              <a:off x="3945695" y="4297363"/>
              <a:ext cx="21907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39" name="Group 211"/>
            <p:cNvGrpSpPr>
              <a:grpSpLocks/>
            </p:cNvGrpSpPr>
            <p:nvPr/>
          </p:nvGrpSpPr>
          <p:grpSpPr bwMode="auto">
            <a:xfrm>
              <a:off x="5617332" y="3857625"/>
              <a:ext cx="2028825" cy="1125538"/>
              <a:chOff x="3698" y="1402"/>
              <a:chExt cx="1278" cy="709"/>
            </a:xfrm>
          </p:grpSpPr>
          <p:sp>
            <p:nvSpPr>
              <p:cNvPr id="40" name="Oval 8"/>
              <p:cNvSpPr>
                <a:spLocks noChangeArrowheads="1"/>
              </p:cNvSpPr>
              <p:nvPr/>
            </p:nvSpPr>
            <p:spPr bwMode="auto">
              <a:xfrm>
                <a:off x="3701" y="1567"/>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Oval 9"/>
              <p:cNvSpPr>
                <a:spLocks noChangeArrowheads="1"/>
              </p:cNvSpPr>
              <p:nvPr/>
            </p:nvSpPr>
            <p:spPr bwMode="auto">
              <a:xfrm>
                <a:off x="3786" y="2082"/>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2" name="Oval 10"/>
              <p:cNvSpPr>
                <a:spLocks noChangeArrowheads="1"/>
              </p:cNvSpPr>
              <p:nvPr/>
            </p:nvSpPr>
            <p:spPr bwMode="auto">
              <a:xfrm>
                <a:off x="3868"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3" name="Oval 11"/>
              <p:cNvSpPr>
                <a:spLocks noChangeArrowheads="1"/>
              </p:cNvSpPr>
              <p:nvPr/>
            </p:nvSpPr>
            <p:spPr bwMode="auto">
              <a:xfrm>
                <a:off x="3952" y="17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4" name="Oval 12"/>
              <p:cNvSpPr>
                <a:spLocks noChangeArrowheads="1"/>
              </p:cNvSpPr>
              <p:nvPr/>
            </p:nvSpPr>
            <p:spPr bwMode="auto">
              <a:xfrm>
                <a:off x="4034"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5" name="Oval 13"/>
              <p:cNvSpPr>
                <a:spLocks noChangeArrowheads="1"/>
              </p:cNvSpPr>
              <p:nvPr/>
            </p:nvSpPr>
            <p:spPr bwMode="auto">
              <a:xfrm>
                <a:off x="4119" y="1873"/>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6" name="Oval 14"/>
              <p:cNvSpPr>
                <a:spLocks noChangeArrowheads="1"/>
              </p:cNvSpPr>
              <p:nvPr/>
            </p:nvSpPr>
            <p:spPr bwMode="auto">
              <a:xfrm>
                <a:off x="4200" y="1720"/>
                <a:ext cx="29"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Oval 15"/>
              <p:cNvSpPr>
                <a:spLocks noChangeArrowheads="1"/>
              </p:cNvSpPr>
              <p:nvPr/>
            </p:nvSpPr>
            <p:spPr bwMode="auto">
              <a:xfrm>
                <a:off x="4285" y="1635"/>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8" name="Oval 16"/>
              <p:cNvSpPr>
                <a:spLocks noChangeArrowheads="1"/>
              </p:cNvSpPr>
              <p:nvPr/>
            </p:nvSpPr>
            <p:spPr bwMode="auto">
              <a:xfrm>
                <a:off x="4367" y="1567"/>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9" name="Oval 17"/>
              <p:cNvSpPr>
                <a:spLocks noChangeArrowheads="1"/>
              </p:cNvSpPr>
              <p:nvPr/>
            </p:nvSpPr>
            <p:spPr bwMode="auto">
              <a:xfrm>
                <a:off x="4451" y="1402"/>
                <a:ext cx="29"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0" name="Oval 18"/>
              <p:cNvSpPr>
                <a:spLocks noChangeArrowheads="1"/>
              </p:cNvSpPr>
              <p:nvPr/>
            </p:nvSpPr>
            <p:spPr bwMode="auto">
              <a:xfrm>
                <a:off x="4533" y="20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1" name="Oval 19"/>
              <p:cNvSpPr>
                <a:spLocks noChangeArrowheads="1"/>
              </p:cNvSpPr>
              <p:nvPr/>
            </p:nvSpPr>
            <p:spPr bwMode="auto">
              <a:xfrm>
                <a:off x="4618" y="1608"/>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2" name="Oval 20"/>
              <p:cNvSpPr>
                <a:spLocks noChangeArrowheads="1"/>
              </p:cNvSpPr>
              <p:nvPr/>
            </p:nvSpPr>
            <p:spPr bwMode="auto">
              <a:xfrm>
                <a:off x="4700" y="1414"/>
                <a:ext cx="28"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3" name="Oval 25"/>
              <p:cNvSpPr>
                <a:spLocks noChangeArrowheads="1"/>
              </p:cNvSpPr>
              <p:nvPr/>
            </p:nvSpPr>
            <p:spPr bwMode="auto">
              <a:xfrm>
                <a:off x="3786" y="2082"/>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4" name="Oval 27"/>
              <p:cNvSpPr>
                <a:spLocks noChangeArrowheads="1"/>
              </p:cNvSpPr>
              <p:nvPr/>
            </p:nvSpPr>
            <p:spPr bwMode="auto">
              <a:xfrm>
                <a:off x="4034" y="20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5" name="Oval 32"/>
              <p:cNvSpPr>
                <a:spLocks noChangeArrowheads="1"/>
              </p:cNvSpPr>
              <p:nvPr/>
            </p:nvSpPr>
            <p:spPr bwMode="auto">
              <a:xfrm>
                <a:off x="4451" y="1402"/>
                <a:ext cx="26"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 name="Oval 33"/>
              <p:cNvSpPr>
                <a:spLocks noChangeArrowheads="1"/>
              </p:cNvSpPr>
              <p:nvPr/>
            </p:nvSpPr>
            <p:spPr bwMode="auto">
              <a:xfrm>
                <a:off x="4533" y="20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 name="Oval 35"/>
              <p:cNvSpPr>
                <a:spLocks noChangeArrowheads="1"/>
              </p:cNvSpPr>
              <p:nvPr/>
            </p:nvSpPr>
            <p:spPr bwMode="auto">
              <a:xfrm>
                <a:off x="4700" y="1414"/>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8" name="Line 39"/>
              <p:cNvSpPr>
                <a:spLocks noChangeShapeType="1"/>
              </p:cNvSpPr>
              <p:nvPr/>
            </p:nvSpPr>
            <p:spPr bwMode="auto">
              <a:xfrm flipV="1">
                <a:off x="3713" y="1579"/>
                <a:ext cx="0" cy="19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9" name="Line 40"/>
              <p:cNvSpPr>
                <a:spLocks noChangeShapeType="1"/>
              </p:cNvSpPr>
              <p:nvPr/>
            </p:nvSpPr>
            <p:spPr bwMode="auto">
              <a:xfrm>
                <a:off x="3797" y="1770"/>
                <a:ext cx="0" cy="3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 name="Line 41"/>
              <p:cNvSpPr>
                <a:spLocks noChangeShapeType="1"/>
              </p:cNvSpPr>
              <p:nvPr/>
            </p:nvSpPr>
            <p:spPr bwMode="auto">
              <a:xfrm>
                <a:off x="3879"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 name="Line 42"/>
              <p:cNvSpPr>
                <a:spLocks noChangeShapeType="1"/>
              </p:cNvSpPr>
              <p:nvPr/>
            </p:nvSpPr>
            <p:spPr bwMode="auto">
              <a:xfrm flipV="1">
                <a:off x="3963" y="1737"/>
                <a:ext cx="0" cy="3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 name="Line 43"/>
              <p:cNvSpPr>
                <a:spLocks noChangeShapeType="1"/>
              </p:cNvSpPr>
              <p:nvPr/>
            </p:nvSpPr>
            <p:spPr bwMode="auto">
              <a:xfrm>
                <a:off x="4045"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3" name="Line 48"/>
              <p:cNvSpPr>
                <a:spLocks noChangeShapeType="1"/>
              </p:cNvSpPr>
              <p:nvPr/>
            </p:nvSpPr>
            <p:spPr bwMode="auto">
              <a:xfrm flipV="1">
                <a:off x="4463" y="1414"/>
                <a:ext cx="0" cy="356"/>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 name="Line 49"/>
              <p:cNvSpPr>
                <a:spLocks noChangeShapeType="1"/>
              </p:cNvSpPr>
              <p:nvPr/>
            </p:nvSpPr>
            <p:spPr bwMode="auto">
              <a:xfrm>
                <a:off x="4544" y="1770"/>
                <a:ext cx="0" cy="2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5" name="Line 51"/>
              <p:cNvSpPr>
                <a:spLocks noChangeShapeType="1"/>
              </p:cNvSpPr>
              <p:nvPr/>
            </p:nvSpPr>
            <p:spPr bwMode="auto">
              <a:xfrm flipV="1">
                <a:off x="4711" y="1426"/>
                <a:ext cx="0" cy="344"/>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66" name="Group 182"/>
              <p:cNvGrpSpPr>
                <a:grpSpLocks/>
              </p:cNvGrpSpPr>
              <p:nvPr/>
            </p:nvGrpSpPr>
            <p:grpSpPr bwMode="auto">
              <a:xfrm>
                <a:off x="3698" y="1567"/>
                <a:ext cx="1278" cy="377"/>
                <a:chOff x="3701" y="1567"/>
                <a:chExt cx="1278" cy="377"/>
              </a:xfrm>
            </p:grpSpPr>
            <p:sp>
              <p:nvSpPr>
                <p:cNvPr id="67" name="Oval 29"/>
                <p:cNvSpPr>
                  <a:spLocks noChangeArrowheads="1"/>
                </p:cNvSpPr>
                <p:nvPr/>
              </p:nvSpPr>
              <p:spPr bwMode="auto">
                <a:xfrm>
                  <a:off x="4200" y="1720"/>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8" name="Oval 30"/>
                <p:cNvSpPr>
                  <a:spLocks noChangeArrowheads="1"/>
                </p:cNvSpPr>
                <p:nvPr/>
              </p:nvSpPr>
              <p:spPr bwMode="auto">
                <a:xfrm>
                  <a:off x="4285" y="1635"/>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69" name="Oval 21"/>
                <p:cNvSpPr>
                  <a:spLocks noChangeArrowheads="1"/>
                </p:cNvSpPr>
                <p:nvPr/>
              </p:nvSpPr>
              <p:spPr bwMode="auto">
                <a:xfrm>
                  <a:off x="4784" y="1826"/>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0" name="Oval 22"/>
                <p:cNvSpPr>
                  <a:spLocks noChangeArrowheads="1"/>
                </p:cNvSpPr>
                <p:nvPr/>
              </p:nvSpPr>
              <p:spPr bwMode="auto">
                <a:xfrm>
                  <a:off x="4866" y="1720"/>
                  <a:ext cx="28" cy="29"/>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1" name="Oval 23"/>
                <p:cNvSpPr>
                  <a:spLocks noChangeArrowheads="1"/>
                </p:cNvSpPr>
                <p:nvPr/>
              </p:nvSpPr>
              <p:spPr bwMode="auto">
                <a:xfrm>
                  <a:off x="4950" y="1914"/>
                  <a:ext cx="29" cy="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72" name="Oval 26"/>
                <p:cNvSpPr>
                  <a:spLocks noChangeArrowheads="1"/>
                </p:cNvSpPr>
                <p:nvPr/>
              </p:nvSpPr>
              <p:spPr bwMode="auto">
                <a:xfrm>
                  <a:off x="3952" y="17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3" name="Oval 28"/>
                <p:cNvSpPr>
                  <a:spLocks noChangeArrowheads="1"/>
                </p:cNvSpPr>
                <p:nvPr/>
              </p:nvSpPr>
              <p:spPr bwMode="auto">
                <a:xfrm>
                  <a:off x="4119" y="1873"/>
                  <a:ext cx="25"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4" name="Oval 31"/>
                <p:cNvSpPr>
                  <a:spLocks noChangeArrowheads="1"/>
                </p:cNvSpPr>
                <p:nvPr/>
              </p:nvSpPr>
              <p:spPr bwMode="auto">
                <a:xfrm>
                  <a:off x="4367" y="1567"/>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5" name="Oval 34"/>
                <p:cNvSpPr>
                  <a:spLocks noChangeArrowheads="1"/>
                </p:cNvSpPr>
                <p:nvPr/>
              </p:nvSpPr>
              <p:spPr bwMode="auto">
                <a:xfrm>
                  <a:off x="4618" y="1608"/>
                  <a:ext cx="25" cy="27"/>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6" name="Oval 36"/>
                <p:cNvSpPr>
                  <a:spLocks noChangeArrowheads="1"/>
                </p:cNvSpPr>
                <p:nvPr/>
              </p:nvSpPr>
              <p:spPr bwMode="auto">
                <a:xfrm>
                  <a:off x="4784" y="1826"/>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7" name="Oval 37"/>
                <p:cNvSpPr>
                  <a:spLocks noChangeArrowheads="1"/>
                </p:cNvSpPr>
                <p:nvPr/>
              </p:nvSpPr>
              <p:spPr bwMode="auto">
                <a:xfrm>
                  <a:off x="4866" y="1720"/>
                  <a:ext cx="25"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8" name="Oval 38"/>
                <p:cNvSpPr>
                  <a:spLocks noChangeArrowheads="1"/>
                </p:cNvSpPr>
                <p:nvPr/>
              </p:nvSpPr>
              <p:spPr bwMode="auto">
                <a:xfrm>
                  <a:off x="4950" y="1914"/>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79" name="Line 44"/>
                <p:cNvSpPr>
                  <a:spLocks noChangeShapeType="1"/>
                </p:cNvSpPr>
                <p:nvPr/>
              </p:nvSpPr>
              <p:spPr bwMode="auto">
                <a:xfrm>
                  <a:off x="4130" y="1770"/>
                  <a:ext cx="0" cy="114"/>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0" name="Line 45"/>
                <p:cNvSpPr>
                  <a:spLocks noChangeShapeType="1"/>
                </p:cNvSpPr>
                <p:nvPr/>
              </p:nvSpPr>
              <p:spPr bwMode="auto">
                <a:xfrm flipV="1">
                  <a:off x="4212" y="1731"/>
                  <a:ext cx="0" cy="39"/>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1" name="Line 46"/>
                <p:cNvSpPr>
                  <a:spLocks noChangeShapeType="1"/>
                </p:cNvSpPr>
                <p:nvPr/>
              </p:nvSpPr>
              <p:spPr bwMode="auto">
                <a:xfrm flipV="1">
                  <a:off x="4297" y="1647"/>
                  <a:ext cx="0" cy="123"/>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2" name="Line 47"/>
                <p:cNvSpPr>
                  <a:spLocks noChangeShapeType="1"/>
                </p:cNvSpPr>
                <p:nvPr/>
              </p:nvSpPr>
              <p:spPr bwMode="auto">
                <a:xfrm flipV="1">
                  <a:off x="4378" y="1579"/>
                  <a:ext cx="0" cy="191"/>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3" name="Line 50"/>
                <p:cNvSpPr>
                  <a:spLocks noChangeShapeType="1"/>
                </p:cNvSpPr>
                <p:nvPr/>
              </p:nvSpPr>
              <p:spPr bwMode="auto">
                <a:xfrm flipV="1">
                  <a:off x="4629" y="1620"/>
                  <a:ext cx="0" cy="150"/>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4" name="Line 52"/>
                <p:cNvSpPr>
                  <a:spLocks noChangeShapeType="1"/>
                </p:cNvSpPr>
                <p:nvPr/>
              </p:nvSpPr>
              <p:spPr bwMode="auto">
                <a:xfrm>
                  <a:off x="4795" y="1770"/>
                  <a:ext cx="0" cy="68"/>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 name="Line 53"/>
                <p:cNvSpPr>
                  <a:spLocks noChangeShapeType="1"/>
                </p:cNvSpPr>
                <p:nvPr/>
              </p:nvSpPr>
              <p:spPr bwMode="auto">
                <a:xfrm flipV="1">
                  <a:off x="4877" y="1731"/>
                  <a:ext cx="0" cy="39"/>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6" name="Line 54"/>
                <p:cNvSpPr>
                  <a:spLocks noChangeShapeType="1"/>
                </p:cNvSpPr>
                <p:nvPr/>
              </p:nvSpPr>
              <p:spPr bwMode="auto">
                <a:xfrm>
                  <a:off x="4962" y="1770"/>
                  <a:ext cx="0" cy="156"/>
                </a:xfrm>
                <a:prstGeom prst="line">
                  <a:avLst/>
                </a:prstGeom>
                <a:noFill/>
                <a:ln w="14288">
                  <a:solidFill>
                    <a:srgbClr val="0000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7" name="Oval 24"/>
                <p:cNvSpPr>
                  <a:spLocks noChangeArrowheads="1"/>
                </p:cNvSpPr>
                <p:nvPr/>
              </p:nvSpPr>
              <p:spPr bwMode="auto">
                <a:xfrm>
                  <a:off x="3701" y="1567"/>
                  <a:ext cx="26" cy="26"/>
                </a:xfrm>
                <a:prstGeom prst="ellipse">
                  <a:avLst/>
                </a:pr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sp>
          <p:nvSpPr>
            <p:cNvPr id="88" name="Line 213"/>
            <p:cNvSpPr>
              <a:spLocks noChangeShapeType="1"/>
            </p:cNvSpPr>
            <p:nvPr/>
          </p:nvSpPr>
          <p:spPr bwMode="auto">
            <a:xfrm flipV="1">
              <a:off x="6831770" y="4073525"/>
              <a:ext cx="0" cy="366713"/>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9" name="Line 215"/>
            <p:cNvSpPr>
              <a:spLocks noChangeShapeType="1"/>
            </p:cNvSpPr>
            <p:nvPr/>
          </p:nvSpPr>
          <p:spPr bwMode="auto">
            <a:xfrm>
              <a:off x="6166608" y="4451351"/>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0" name="Line 216"/>
            <p:cNvSpPr>
              <a:spLocks noChangeShapeType="1"/>
            </p:cNvSpPr>
            <p:nvPr/>
          </p:nvSpPr>
          <p:spPr bwMode="auto">
            <a:xfrm>
              <a:off x="5903083" y="4449763"/>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1" name="Line 217"/>
            <p:cNvSpPr>
              <a:spLocks noChangeShapeType="1"/>
            </p:cNvSpPr>
            <p:nvPr/>
          </p:nvSpPr>
          <p:spPr bwMode="auto">
            <a:xfrm>
              <a:off x="5774495" y="4445001"/>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2" name="Line 218"/>
            <p:cNvSpPr>
              <a:spLocks noChangeShapeType="1"/>
            </p:cNvSpPr>
            <p:nvPr/>
          </p:nvSpPr>
          <p:spPr bwMode="auto">
            <a:xfrm>
              <a:off x="6960358" y="4445001"/>
              <a:ext cx="0" cy="29527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 name="Line 219"/>
            <p:cNvSpPr>
              <a:spLocks noChangeShapeType="1"/>
            </p:cNvSpPr>
            <p:nvPr/>
          </p:nvSpPr>
          <p:spPr bwMode="auto">
            <a:xfrm flipV="1">
              <a:off x="7225470" y="4090988"/>
              <a:ext cx="0" cy="352425"/>
            </a:xfrm>
            <a:prstGeom prst="line">
              <a:avLst/>
            </a:prstGeom>
            <a:noFill/>
            <a:ln w="12700">
              <a:solidFill>
                <a:srgbClr val="FF0000"/>
              </a:solidFill>
              <a:round/>
              <a:headEnd/>
              <a:tailEnd type="oval"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4" name="Line 220"/>
            <p:cNvSpPr>
              <a:spLocks noChangeShapeType="1"/>
            </p:cNvSpPr>
            <p:nvPr/>
          </p:nvSpPr>
          <p:spPr bwMode="auto">
            <a:xfrm>
              <a:off x="5637970" y="4137026"/>
              <a:ext cx="0" cy="3048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5" name="Line 221"/>
            <p:cNvSpPr>
              <a:spLocks noChangeShapeType="1"/>
            </p:cNvSpPr>
            <p:nvPr/>
          </p:nvSpPr>
          <p:spPr bwMode="auto">
            <a:xfrm flipV="1">
              <a:off x="6299958" y="4441826"/>
              <a:ext cx="0" cy="1905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6" name="Line 222"/>
            <p:cNvSpPr>
              <a:spLocks noChangeShapeType="1"/>
            </p:cNvSpPr>
            <p:nvPr/>
          </p:nvSpPr>
          <p:spPr bwMode="auto">
            <a:xfrm>
              <a:off x="6695245" y="4132263"/>
              <a:ext cx="0" cy="30956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7" name="Line 223"/>
            <p:cNvSpPr>
              <a:spLocks noChangeShapeType="1"/>
            </p:cNvSpPr>
            <p:nvPr/>
          </p:nvSpPr>
          <p:spPr bwMode="auto">
            <a:xfrm>
              <a:off x="7090533" y="4198938"/>
              <a:ext cx="0" cy="2476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8" name="Line 224"/>
            <p:cNvSpPr>
              <a:spLocks noChangeShapeType="1"/>
            </p:cNvSpPr>
            <p:nvPr/>
          </p:nvSpPr>
          <p:spPr bwMode="auto">
            <a:xfrm>
              <a:off x="6566658" y="4246563"/>
              <a:ext cx="0" cy="19526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9" name="Line 225"/>
            <p:cNvSpPr>
              <a:spLocks noChangeShapeType="1"/>
            </p:cNvSpPr>
            <p:nvPr/>
          </p:nvSpPr>
          <p:spPr bwMode="auto">
            <a:xfrm>
              <a:off x="6428545" y="4375151"/>
              <a:ext cx="0" cy="61913"/>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0" name="Line 226"/>
            <p:cNvSpPr>
              <a:spLocks noChangeShapeType="1"/>
            </p:cNvSpPr>
            <p:nvPr/>
          </p:nvSpPr>
          <p:spPr bwMode="auto">
            <a:xfrm flipV="1">
              <a:off x="7357233" y="4441826"/>
              <a:ext cx="0" cy="11430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1" name="Line 227"/>
            <p:cNvSpPr>
              <a:spLocks noChangeShapeType="1"/>
            </p:cNvSpPr>
            <p:nvPr/>
          </p:nvSpPr>
          <p:spPr bwMode="auto">
            <a:xfrm>
              <a:off x="7485820" y="4375151"/>
              <a:ext cx="0" cy="66675"/>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2" name="Line 228"/>
            <p:cNvSpPr>
              <a:spLocks noChangeShapeType="1"/>
            </p:cNvSpPr>
            <p:nvPr/>
          </p:nvSpPr>
          <p:spPr bwMode="auto">
            <a:xfrm flipV="1">
              <a:off x="7619170" y="4441826"/>
              <a:ext cx="0" cy="2476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3" name="Line 229"/>
            <p:cNvSpPr>
              <a:spLocks noChangeShapeType="1"/>
            </p:cNvSpPr>
            <p:nvPr/>
          </p:nvSpPr>
          <p:spPr bwMode="auto">
            <a:xfrm>
              <a:off x="6038020" y="4384676"/>
              <a:ext cx="0" cy="57150"/>
            </a:xfrm>
            <a:prstGeom prst="line">
              <a:avLst/>
            </a:prstGeom>
            <a:noFill/>
            <a:ln w="12700">
              <a:solidFill>
                <a:srgbClr val="FF0000"/>
              </a:solidFill>
              <a:round/>
              <a:headEnd type="oval" w="sm" len="sm"/>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 name="Freeform 234"/>
            <p:cNvSpPr>
              <a:spLocks/>
            </p:cNvSpPr>
            <p:nvPr/>
          </p:nvSpPr>
          <p:spPr bwMode="auto">
            <a:xfrm>
              <a:off x="3366257" y="4427538"/>
              <a:ext cx="1747838" cy="390525"/>
            </a:xfrm>
            <a:custGeom>
              <a:avLst/>
              <a:gdLst>
                <a:gd name="T0" fmla="*/ 0 w 1092"/>
                <a:gd name="T1" fmla="*/ 0 h 195"/>
                <a:gd name="T2" fmla="*/ 255 w 1092"/>
                <a:gd name="T3" fmla="*/ 195 h 195"/>
                <a:gd name="T4" fmla="*/ 1092 w 1092"/>
                <a:gd name="T5" fmla="*/ 0 h 195"/>
              </a:gdLst>
              <a:ahLst/>
              <a:cxnLst>
                <a:cxn ang="0">
                  <a:pos x="T0" y="T1"/>
                </a:cxn>
                <a:cxn ang="0">
                  <a:pos x="T2" y="T3"/>
                </a:cxn>
                <a:cxn ang="0">
                  <a:pos x="T4" y="T5"/>
                </a:cxn>
              </a:cxnLst>
              <a:rect l="0" t="0" r="r" b="b"/>
              <a:pathLst>
                <a:path w="1092" h="195">
                  <a:moveTo>
                    <a:pt x="0" y="0"/>
                  </a:moveTo>
                  <a:cubicBezTo>
                    <a:pt x="36" y="97"/>
                    <a:pt x="73" y="195"/>
                    <a:pt x="255" y="195"/>
                  </a:cubicBezTo>
                  <a:cubicBezTo>
                    <a:pt x="437" y="195"/>
                    <a:pt x="764" y="97"/>
                    <a:pt x="1092" y="0"/>
                  </a:cubicBezTo>
                </a:path>
              </a:pathLst>
            </a:custGeom>
            <a:noFill/>
            <a:ln w="9525" cap="flat" cmpd="sng">
              <a:solidFill>
                <a:schemeClr val="tx1"/>
              </a:solidFill>
              <a:prstDash val="dash"/>
              <a:round/>
              <a:headEnd type="oval" w="sm" len="sm"/>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5" name="Freeform 235"/>
            <p:cNvSpPr>
              <a:spLocks/>
            </p:cNvSpPr>
            <p:nvPr/>
          </p:nvSpPr>
          <p:spPr bwMode="auto">
            <a:xfrm flipV="1">
              <a:off x="2674107" y="3787775"/>
              <a:ext cx="2409825" cy="319088"/>
            </a:xfrm>
            <a:custGeom>
              <a:avLst/>
              <a:gdLst>
                <a:gd name="T0" fmla="*/ 0 w 1092"/>
                <a:gd name="T1" fmla="*/ 0 h 195"/>
                <a:gd name="T2" fmla="*/ 255 w 1092"/>
                <a:gd name="T3" fmla="*/ 195 h 195"/>
                <a:gd name="T4" fmla="*/ 1092 w 1092"/>
                <a:gd name="T5" fmla="*/ 0 h 195"/>
              </a:gdLst>
              <a:ahLst/>
              <a:cxnLst>
                <a:cxn ang="0">
                  <a:pos x="T0" y="T1"/>
                </a:cxn>
                <a:cxn ang="0">
                  <a:pos x="T2" y="T3"/>
                </a:cxn>
                <a:cxn ang="0">
                  <a:pos x="T4" y="T5"/>
                </a:cxn>
              </a:cxnLst>
              <a:rect l="0" t="0" r="r" b="b"/>
              <a:pathLst>
                <a:path w="1092" h="195">
                  <a:moveTo>
                    <a:pt x="0" y="0"/>
                  </a:moveTo>
                  <a:cubicBezTo>
                    <a:pt x="36" y="97"/>
                    <a:pt x="73" y="195"/>
                    <a:pt x="255" y="195"/>
                  </a:cubicBezTo>
                  <a:cubicBezTo>
                    <a:pt x="437" y="195"/>
                    <a:pt x="764" y="97"/>
                    <a:pt x="1092" y="0"/>
                  </a:cubicBezTo>
                </a:path>
              </a:pathLst>
            </a:custGeom>
            <a:noFill/>
            <a:ln w="9525" cap="flat" cmpd="sng">
              <a:solidFill>
                <a:schemeClr val="tx1"/>
              </a:solidFill>
              <a:prstDash val="dash"/>
              <a:round/>
              <a:headEnd type="oval" w="sm" len="sm"/>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aphicFrame>
        <p:nvGraphicFramePr>
          <p:cNvPr id="106" name="Objekt 105"/>
          <p:cNvGraphicFramePr>
            <a:graphicFrameLocks noChangeAspect="1"/>
          </p:cNvGraphicFramePr>
          <p:nvPr>
            <p:extLst>
              <p:ext uri="{D42A27DB-BD31-4B8C-83A1-F6EECF244321}">
                <p14:modId xmlns:p14="http://schemas.microsoft.com/office/powerpoint/2010/main" val="2636389938"/>
              </p:ext>
            </p:extLst>
          </p:nvPr>
        </p:nvGraphicFramePr>
        <p:xfrm>
          <a:off x="6836800" y="1988840"/>
          <a:ext cx="2055680" cy="1440160"/>
        </p:xfrm>
        <a:graphic>
          <a:graphicData uri="http://schemas.openxmlformats.org/presentationml/2006/ole">
            <mc:AlternateContent xmlns:mc="http://schemas.openxmlformats.org/markup-compatibility/2006">
              <mc:Choice xmlns:v="urn:schemas-microsoft-com:vml" Requires="v">
                <p:oleObj spid="_x0000_s4281" r:id="rId17" imgW="2480760" imgH="1738800" progId="">
                  <p:embed/>
                </p:oleObj>
              </mc:Choice>
              <mc:Fallback>
                <p:oleObj r:id="rId17" imgW="2480760" imgH="1738800" progId="">
                  <p:embed/>
                  <p:pic>
                    <p:nvPicPr>
                      <p:cNvPr id="0" name=""/>
                      <p:cNvPicPr/>
                      <p:nvPr/>
                    </p:nvPicPr>
                    <p:blipFill>
                      <a:blip r:embed="rId18"/>
                      <a:stretch>
                        <a:fillRect/>
                      </a:stretch>
                    </p:blipFill>
                    <p:spPr>
                      <a:xfrm>
                        <a:off x="6836800" y="1988840"/>
                        <a:ext cx="2055680" cy="1440160"/>
                      </a:xfrm>
                      <a:prstGeom prst="rect">
                        <a:avLst/>
                      </a:prstGeom>
                    </p:spPr>
                  </p:pic>
                </p:oleObj>
              </mc:Fallback>
            </mc:AlternateContent>
          </a:graphicData>
        </a:graphic>
      </p:graphicFrame>
      <p:sp>
        <p:nvSpPr>
          <p:cNvPr id="107" name="Textfeld 106"/>
          <p:cNvSpPr txBox="1"/>
          <p:nvPr/>
        </p:nvSpPr>
        <p:spPr>
          <a:xfrm>
            <a:off x="6228184" y="3152001"/>
            <a:ext cx="1066318" cy="276999"/>
          </a:xfrm>
          <a:prstGeom prst="rect">
            <a:avLst/>
          </a:prstGeom>
          <a:noFill/>
        </p:spPr>
        <p:txBody>
          <a:bodyPr wrap="none" rtlCol="0">
            <a:spAutoFit/>
          </a:bodyPr>
          <a:lstStyle/>
          <a:p>
            <a:r>
              <a:rPr lang="de-DE" sz="1200" dirty="0" smtClean="0"/>
              <a:t>Graph: Nokia</a:t>
            </a:r>
            <a:endParaRPr lang="de-DE" sz="1200" dirty="0"/>
          </a:p>
        </p:txBody>
      </p:sp>
      <p:sp>
        <p:nvSpPr>
          <p:cNvPr id="108"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Controlled Clipping</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7342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35</a:t>
            </a:fld>
            <a:endParaRPr lang="en-GB" altLang="en-US"/>
          </a:p>
        </p:txBody>
      </p:sp>
      <p:sp>
        <p:nvSpPr>
          <p:cNvPr id="8" name="Textfeld 7"/>
          <p:cNvSpPr txBox="1"/>
          <p:nvPr/>
        </p:nvSpPr>
        <p:spPr>
          <a:xfrm>
            <a:off x="4716016" y="1720280"/>
            <a:ext cx="4391980" cy="3323987"/>
          </a:xfrm>
          <a:prstGeom prst="rect">
            <a:avLst/>
          </a:prstGeom>
          <a:noFill/>
        </p:spPr>
        <p:txBody>
          <a:bodyPr wrap="square">
            <a:spAutoFit/>
          </a:bodyPr>
          <a:lstStyle/>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FF0000"/>
                </a:solidFill>
                <a:ea typeface="Tahoma"/>
                <a:cs typeface="Arial" charset="0"/>
              </a:rPr>
              <a:t>Red</a:t>
            </a:r>
            <a:r>
              <a:rPr lang="en-US" sz="2000" dirty="0" smtClean="0">
                <a:solidFill>
                  <a:srgbClr val="262626"/>
                </a:solidFill>
                <a:ea typeface="Tahoma"/>
                <a:cs typeface="Arial" charset="0"/>
              </a:rPr>
              <a:t> is the upper bound of capacity</a:t>
            </a:r>
            <a:endParaRPr lang="en-US" sz="2000" dirty="0">
              <a:solidFill>
                <a:srgbClr val="262626"/>
              </a:solidFill>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solidFill>
                  <a:srgbClr val="0070C0"/>
                </a:solidFill>
                <a:ea typeface="Tahoma"/>
                <a:cs typeface="Arial" charset="0"/>
              </a:rPr>
              <a:t>Blue:</a:t>
            </a:r>
            <a:r>
              <a:rPr lang="en-US" sz="2000" dirty="0" smtClean="0">
                <a:solidFill>
                  <a:srgbClr val="262626"/>
                </a:solidFill>
                <a:ea typeface="Tahoma"/>
                <a:cs typeface="Arial" charset="0"/>
              </a:rPr>
              <a:t> 10% clipping probability yields gap ~2 dB to upper bound</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a:solidFill>
                  <a:srgbClr val="5ABE00"/>
                </a:solidFill>
                <a:ea typeface="Tahoma"/>
                <a:cs typeface="Arial" charset="0"/>
              </a:rPr>
              <a:t>Green: </a:t>
            </a:r>
            <a:r>
              <a:rPr lang="en-US" sz="2000" dirty="0">
                <a:solidFill>
                  <a:srgbClr val="262626"/>
                </a:solidFill>
                <a:ea typeface="Tahoma"/>
                <a:cs typeface="Arial" charset="0"/>
              </a:rPr>
              <a:t>Clipping is nearly </a:t>
            </a:r>
            <a:r>
              <a:rPr lang="en-US" sz="2000" dirty="0" smtClean="0">
                <a:solidFill>
                  <a:srgbClr val="262626"/>
                </a:solidFill>
                <a:ea typeface="Tahoma"/>
                <a:cs typeface="Arial" charset="0"/>
              </a:rPr>
              <a:t>avoided</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a:ea typeface="Tahoma"/>
                <a:cs typeface="Arial" charset="0"/>
              </a:rPr>
              <a:t>Gaussian input distribution and </a:t>
            </a:r>
            <a:r>
              <a:rPr lang="en-US" sz="2000" dirty="0" err="1">
                <a:ea typeface="Tahoma"/>
                <a:cs typeface="Arial" charset="0"/>
              </a:rPr>
              <a:t>waterfilling</a:t>
            </a:r>
            <a:r>
              <a:rPr lang="en-US" sz="2000" dirty="0">
                <a:ea typeface="Tahoma"/>
                <a:cs typeface="Arial" charset="0"/>
              </a:rPr>
              <a:t> for all </a:t>
            </a:r>
            <a:r>
              <a:rPr lang="en-US" sz="2000" dirty="0" smtClean="0">
                <a:ea typeface="Tahoma"/>
                <a:cs typeface="Arial" charset="0"/>
              </a:rPr>
              <a:t>curves (not for red)</a:t>
            </a:r>
          </a:p>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ea typeface="Tahoma"/>
                <a:cs typeface="Arial" charset="0"/>
              </a:rPr>
              <a:t>For further work, see</a:t>
            </a: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 y="1648599"/>
            <a:ext cx="4752527" cy="413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43586" y="5930462"/>
            <a:ext cx="4036426" cy="338554"/>
          </a:xfrm>
          <a:prstGeom prst="rect">
            <a:avLst/>
          </a:prstGeom>
          <a:noFill/>
        </p:spPr>
        <p:txBody>
          <a:bodyPr wrap="none" rtlCol="0">
            <a:spAutoFit/>
          </a:bodyPr>
          <a:lstStyle/>
          <a:p>
            <a:r>
              <a:rPr lang="de-DE" sz="1600" dirty="0" err="1" smtClean="0"/>
              <a:t>P</a:t>
            </a:r>
            <a:r>
              <a:rPr lang="de-DE" sz="1600" baseline="-25000" dirty="0" err="1" smtClean="0"/>
              <a:t>opt</a:t>
            </a:r>
            <a:r>
              <a:rPr lang="de-DE" sz="1600" dirty="0" smtClean="0"/>
              <a:t>=400 mW, </a:t>
            </a:r>
            <a:r>
              <a:rPr lang="de-DE" sz="1600" dirty="0" smtClean="0">
                <a:latin typeface="Symbol" pitchFamily="18" charset="2"/>
              </a:rPr>
              <a:t>h</a:t>
            </a:r>
            <a:r>
              <a:rPr lang="de-DE" sz="1600" dirty="0" smtClean="0"/>
              <a:t>=1A/W, B=100 MHz, N=64</a:t>
            </a:r>
            <a:endParaRPr lang="de-DE" sz="1600" dirty="0"/>
          </a:p>
        </p:txBody>
      </p:sp>
      <p:sp>
        <p:nvSpPr>
          <p:cNvPr id="11" name="Textfeld 10"/>
          <p:cNvSpPr txBox="1"/>
          <p:nvPr/>
        </p:nvSpPr>
        <p:spPr>
          <a:xfrm>
            <a:off x="2483768" y="1371600"/>
            <a:ext cx="2059282" cy="276999"/>
          </a:xfrm>
          <a:prstGeom prst="rect">
            <a:avLst/>
          </a:prstGeom>
          <a:noFill/>
        </p:spPr>
        <p:txBody>
          <a:bodyPr wrap="none" rtlCol="0">
            <a:spAutoFit/>
          </a:bodyPr>
          <a:lstStyle/>
          <a:p>
            <a:r>
              <a:rPr lang="de-DE" sz="1200" dirty="0" smtClean="0"/>
              <a:t>J. Vucic, Ph.D. </a:t>
            </a:r>
            <a:r>
              <a:rPr lang="de-DE" sz="1200" dirty="0" err="1" smtClean="0"/>
              <a:t>thesis</a:t>
            </a:r>
            <a:r>
              <a:rPr lang="de-DE" sz="1200" dirty="0" smtClean="0"/>
              <a:t>, 2009</a:t>
            </a:r>
            <a:endParaRPr lang="de-DE" sz="1200" dirty="0"/>
          </a:p>
        </p:txBody>
      </p:sp>
      <p:sp>
        <p:nvSpPr>
          <p:cNvPr id="12" name="Rechteck 11"/>
          <p:cNvSpPr/>
          <p:nvPr/>
        </p:nvSpPr>
        <p:spPr>
          <a:xfrm>
            <a:off x="4824537" y="5218093"/>
            <a:ext cx="4319971" cy="954107"/>
          </a:xfrm>
          <a:prstGeom prst="rect">
            <a:avLst/>
          </a:prstGeom>
        </p:spPr>
        <p:txBody>
          <a:bodyPr wrap="square">
            <a:spAutoFit/>
          </a:bodyPr>
          <a:lstStyle/>
          <a:p>
            <a:r>
              <a:rPr lang="de-DE" sz="1400" dirty="0" smtClean="0">
                <a:latin typeface="Times New Roman" pitchFamily="18" charset="0"/>
                <a:cs typeface="Times New Roman" pitchFamily="18" charset="0"/>
              </a:rPr>
              <a:t>X. Li, J. Vucic, V. Jungnickel, J. Armstrong „On </a:t>
            </a:r>
            <a:r>
              <a:rPr lang="de-DE" sz="1400" dirty="0" err="1" smtClean="0">
                <a:latin typeface="Times New Roman" pitchFamily="18" charset="0"/>
                <a:cs typeface="Times New Roman" pitchFamily="18" charset="0"/>
              </a:rPr>
              <a:t>the</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capacity</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of</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intensity-modulated</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direct</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detection</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systems</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and</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the</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information</a:t>
            </a:r>
            <a:r>
              <a:rPr lang="de-DE" sz="1400" dirty="0" smtClean="0">
                <a:latin typeface="Times New Roman" pitchFamily="18" charset="0"/>
                <a:cs typeface="Times New Roman" pitchFamily="18" charset="0"/>
              </a:rPr>
              <a:t> rate </a:t>
            </a:r>
            <a:r>
              <a:rPr lang="de-DE" sz="1400" dirty="0" err="1" smtClean="0">
                <a:latin typeface="Times New Roman" pitchFamily="18" charset="0"/>
                <a:cs typeface="Times New Roman" pitchFamily="18" charset="0"/>
              </a:rPr>
              <a:t>od</a:t>
            </a:r>
            <a:r>
              <a:rPr lang="de-DE" sz="1400" dirty="0" smtClean="0">
                <a:latin typeface="Times New Roman" pitchFamily="18" charset="0"/>
                <a:cs typeface="Times New Roman" pitchFamily="18" charset="0"/>
              </a:rPr>
              <a:t> ACO-OFDM </a:t>
            </a:r>
            <a:r>
              <a:rPr lang="de-DE" sz="1400" dirty="0" err="1" smtClean="0">
                <a:latin typeface="Times New Roman" pitchFamily="18" charset="0"/>
                <a:cs typeface="Times New Roman" pitchFamily="18" charset="0"/>
              </a:rPr>
              <a:t>for</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indoor</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optical</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wireless</a:t>
            </a:r>
            <a:r>
              <a:rPr lang="de-DE" sz="1400" dirty="0" smtClean="0">
                <a:latin typeface="Times New Roman" pitchFamily="18" charset="0"/>
                <a:cs typeface="Times New Roman" pitchFamily="18" charset="0"/>
              </a:rPr>
              <a:t> </a:t>
            </a:r>
            <a:r>
              <a:rPr lang="de-DE" sz="1400" dirty="0" err="1" smtClean="0">
                <a:latin typeface="Times New Roman" pitchFamily="18" charset="0"/>
                <a:cs typeface="Times New Roman" pitchFamily="18" charset="0"/>
              </a:rPr>
              <a:t>applications</a:t>
            </a:r>
            <a:r>
              <a:rPr lang="de-DE" sz="1400" dirty="0" smtClean="0">
                <a:latin typeface="Times New Roman" pitchFamily="18" charset="0"/>
                <a:cs typeface="Times New Roman" pitchFamily="18" charset="0"/>
              </a:rPr>
              <a:t>, IEEE Trans. Comm.,2012  </a:t>
            </a:r>
            <a:endParaRPr lang="de-DE" sz="1400" dirty="0">
              <a:latin typeface="Times New Roman" pitchFamily="18" charset="0"/>
              <a:cs typeface="Times New Roman" pitchFamily="18" charset="0"/>
            </a:endParaRPr>
          </a:p>
        </p:txBody>
      </p:sp>
      <p:sp>
        <p:nvSpPr>
          <p:cNvPr id="13" name="Rectangle 2"/>
          <p:cNvSpPr txBox="1">
            <a:spLocks noChangeArrowheads="1"/>
          </p:cNvSpPr>
          <p:nvPr/>
        </p:nvSpPr>
        <p:spPr>
          <a:xfrm>
            <a:off x="685800" y="608013"/>
            <a:ext cx="80010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Results at High SNR</a:t>
            </a: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37889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36</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Further Technical Features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pic>
        <p:nvPicPr>
          <p:cNvPr id="9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45096"/>
            <a:ext cx="2246571" cy="140393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pic>
      <p:pic>
        <p:nvPicPr>
          <p:cNvPr id="102" name="Picture 4" descr="600px-RGB-SMD-LED"/>
          <p:cNvPicPr>
            <a:picLocks noChangeAspect="1" noChangeArrowheads="1"/>
          </p:cNvPicPr>
          <p:nvPr/>
        </p:nvPicPr>
        <p:blipFill>
          <a:blip r:embed="rId3"/>
          <a:srcRect/>
          <a:stretch>
            <a:fillRect/>
          </a:stretch>
        </p:blipFill>
        <p:spPr bwMode="auto">
          <a:xfrm>
            <a:off x="8164782" y="1066800"/>
            <a:ext cx="663714" cy="663714"/>
          </a:xfrm>
          <a:prstGeom prst="rect">
            <a:avLst/>
          </a:prstGeom>
          <a:noFill/>
          <a:ln w="9525">
            <a:noFill/>
            <a:miter lim="800000"/>
            <a:headEnd/>
            <a:tailEnd/>
          </a:ln>
        </p:spPr>
      </p:pic>
      <p:pic>
        <p:nvPicPr>
          <p:cNvPr id="103" name="图片 19" descr="frequency_pla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789" y="5080730"/>
            <a:ext cx="2394992" cy="109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Foliennummernplatzhalter 115"/>
          <p:cNvSpPr txBox="1">
            <a:spLocks/>
          </p:cNvSpPr>
          <p:nvPr/>
        </p:nvSpPr>
        <p:spPr bwMode="auto">
          <a:xfrm>
            <a:off x="1524000" y="6172198"/>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defPPr>
              <a:defRPr lang="en-GB"/>
            </a:defPPr>
            <a:lvl1pPr algn="ctr" rtl="0" eaLnBrk="0" fontAlgn="base" hangingPunct="0">
              <a:spcBef>
                <a:spcPct val="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Times New Roman" pitchFamily="18" charset="0"/>
                <a:ea typeface="+mn-ea"/>
                <a:cs typeface="+mn-cs"/>
              </a:defRPr>
            </a:lvl6pPr>
            <a:lvl7pPr marL="2743200" algn="l" defTabSz="914400" rtl="0" eaLnBrk="1" latinLnBrk="0" hangingPunct="1">
              <a:defRPr sz="1200" kern="1200">
                <a:solidFill>
                  <a:schemeClr val="tx1"/>
                </a:solidFill>
                <a:latin typeface="Times New Roman" pitchFamily="18" charset="0"/>
                <a:ea typeface="+mn-ea"/>
                <a:cs typeface="+mn-cs"/>
              </a:defRPr>
            </a:lvl7pPr>
            <a:lvl8pPr marL="3200400" algn="l" defTabSz="914400" rtl="0" eaLnBrk="1" latinLnBrk="0" hangingPunct="1">
              <a:defRPr sz="1200" kern="1200">
                <a:solidFill>
                  <a:schemeClr val="tx1"/>
                </a:solidFill>
                <a:latin typeface="Times New Roman" pitchFamily="18" charset="0"/>
                <a:ea typeface="+mn-ea"/>
                <a:cs typeface="+mn-cs"/>
              </a:defRPr>
            </a:lvl8pPr>
            <a:lvl9pPr marL="3657600" algn="l" defTabSz="914400" rtl="0" eaLnBrk="1" latinLnBrk="0" hangingPunct="1">
              <a:defRPr sz="1200" kern="1200">
                <a:solidFill>
                  <a:schemeClr val="tx1"/>
                </a:solidFill>
                <a:latin typeface="Times New Roman" pitchFamily="18" charset="0"/>
                <a:ea typeface="+mn-ea"/>
                <a:cs typeface="+mn-cs"/>
              </a:defRPr>
            </a:lvl9pPr>
          </a:lstStyle>
          <a:p>
            <a:pPr>
              <a:defRPr/>
            </a:pPr>
            <a:fld id="{F8D16B2F-D3A0-4317-B276-298F9EC7F363}" type="slidenum">
              <a:rPr lang="en-CA" smtClean="0"/>
              <a:pPr>
                <a:defRPr/>
              </a:pPr>
              <a:t>36</a:t>
            </a:fld>
            <a:endParaRPr lang="en-CA" dirty="0"/>
          </a:p>
        </p:txBody>
      </p:sp>
      <p:pic>
        <p:nvPicPr>
          <p:cNvPr id="106" name="Picture 28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9" r="959"/>
          <a:stretch/>
        </p:blipFill>
        <p:spPr bwMode="auto">
          <a:xfrm>
            <a:off x="6248400" y="2971800"/>
            <a:ext cx="1921675" cy="1984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Textfeld 106"/>
          <p:cNvSpPr txBox="1"/>
          <p:nvPr/>
        </p:nvSpPr>
        <p:spPr>
          <a:xfrm>
            <a:off x="744703" y="1638925"/>
            <a:ext cx="5133577" cy="4478149"/>
          </a:xfrm>
          <a:prstGeom prst="rect">
            <a:avLst/>
          </a:prstGeom>
          <a:noFill/>
        </p:spPr>
        <p:txBody>
          <a:bodyPr wrap="square">
            <a:spAutoFit/>
          </a:bodyPr>
          <a:lstStyle/>
          <a:p>
            <a:pPr marL="287338" lvl="1" indent="-287338" eaLnBrk="0" hangingPunct="0">
              <a:lnSpc>
                <a:spcPct val="150000"/>
              </a:lnSpc>
              <a:spcBef>
                <a:spcPts val="0"/>
              </a:spcBef>
              <a:buClr>
                <a:srgbClr val="00B3DF"/>
              </a:buClr>
              <a:buSzPct val="80000"/>
              <a:buFont typeface="Wingdings" pitchFamily="2" charset="2"/>
              <a:buChar char=""/>
              <a:defRPr/>
            </a:pPr>
            <a:r>
              <a:rPr lang="en-US" sz="2000" dirty="0" smtClean="0">
                <a:ea typeface="Tahoma"/>
                <a:cs typeface="Arial" charset="0"/>
              </a:rPr>
              <a:t>Wavelength-division multiplex (WDM) to multiply data rates, e.g. RGBY LED</a:t>
            </a:r>
          </a:p>
          <a:p>
            <a:pPr marL="287338" lvl="1" indent="-287338" eaLnBrk="0" hangingPunct="0">
              <a:lnSpc>
                <a:spcPct val="150000"/>
              </a:lnSpc>
              <a:spcBef>
                <a:spcPts val="0"/>
              </a:spcBef>
              <a:buClr>
                <a:srgbClr val="00B3DF"/>
              </a:buClr>
              <a:buSzPct val="80000"/>
              <a:buFont typeface="Wingdings" pitchFamily="2" charset="2"/>
              <a:buChar char=""/>
              <a:defRPr/>
            </a:pPr>
            <a:endParaRPr lang="en-US" sz="2000" dirty="0" smtClean="0">
              <a:ea typeface="Tahoma"/>
              <a:cs typeface="Arial" charset="0"/>
            </a:endParaRPr>
          </a:p>
          <a:p>
            <a:pPr marL="287338" lvl="1" indent="-287338" eaLnBrk="0" hangingPunct="0">
              <a:lnSpc>
                <a:spcPct val="150000"/>
              </a:lnSpc>
              <a:spcBef>
                <a:spcPts val="0"/>
              </a:spcBef>
              <a:buClr>
                <a:srgbClr val="00B3DF"/>
              </a:buClr>
              <a:buSzPct val="80000"/>
              <a:buFont typeface="Wingdings" pitchFamily="2" charset="2"/>
              <a:buChar char=""/>
              <a:defRPr/>
            </a:pPr>
            <a:endParaRPr lang="en-US" sz="1000" dirty="0" smtClean="0">
              <a:ea typeface="Tahoma"/>
              <a:cs typeface="Arial" charset="0"/>
            </a:endParaRPr>
          </a:p>
          <a:p>
            <a:pPr marL="287338" lvl="1" indent="-287338">
              <a:lnSpc>
                <a:spcPct val="150000"/>
              </a:lnSpc>
              <a:spcBef>
                <a:spcPts val="0"/>
              </a:spcBef>
              <a:buClr>
                <a:srgbClr val="00B3DF"/>
              </a:buClr>
              <a:buSzPct val="80000"/>
              <a:buFont typeface="Wingdings" pitchFamily="2" charset="2"/>
              <a:buChar char=""/>
              <a:defRPr/>
            </a:pPr>
            <a:r>
              <a:rPr lang="en-US" sz="2000" dirty="0" smtClean="0">
                <a:solidFill>
                  <a:prstClr val="black"/>
                </a:solidFill>
                <a:latin typeface="+mj-lt"/>
              </a:rPr>
              <a:t>MIMO</a:t>
            </a:r>
            <a:r>
              <a:rPr lang="en-US" sz="2000" dirty="0">
                <a:solidFill>
                  <a:prstClr val="black"/>
                </a:solidFill>
                <a:latin typeface="+mj-lt"/>
              </a:rPr>
              <a:t>, angular diversity transmitters and </a:t>
            </a:r>
            <a:r>
              <a:rPr lang="en-US" sz="2000" dirty="0" smtClean="0">
                <a:solidFill>
                  <a:prstClr val="black"/>
                </a:solidFill>
                <a:latin typeface="+mj-lt"/>
              </a:rPr>
              <a:t>receivers, also in combination with WDM </a:t>
            </a:r>
          </a:p>
          <a:p>
            <a:pPr marL="287338" lvl="1" indent="-287338">
              <a:lnSpc>
                <a:spcPct val="150000"/>
              </a:lnSpc>
              <a:spcBef>
                <a:spcPts val="0"/>
              </a:spcBef>
              <a:buClr>
                <a:srgbClr val="00B3DF"/>
              </a:buClr>
              <a:buSzPct val="80000"/>
              <a:buFont typeface="Wingdings" pitchFamily="2" charset="2"/>
              <a:buChar char=""/>
              <a:defRPr/>
            </a:pPr>
            <a:endParaRPr lang="en-US" sz="2000" dirty="0" smtClean="0">
              <a:solidFill>
                <a:prstClr val="black"/>
              </a:solidFill>
              <a:latin typeface="+mj-lt"/>
            </a:endParaRPr>
          </a:p>
          <a:p>
            <a:pPr marL="287338" lvl="1" indent="-287338">
              <a:lnSpc>
                <a:spcPct val="150000"/>
              </a:lnSpc>
              <a:spcBef>
                <a:spcPts val="0"/>
              </a:spcBef>
              <a:buClr>
                <a:srgbClr val="00B3DF"/>
              </a:buClr>
              <a:buSzPct val="80000"/>
              <a:buFont typeface="Wingdings" pitchFamily="2" charset="2"/>
              <a:buChar char=""/>
              <a:defRPr/>
            </a:pPr>
            <a:endParaRPr lang="en-US" sz="2000" dirty="0">
              <a:solidFill>
                <a:prstClr val="black"/>
              </a:solidFill>
              <a:latin typeface="+mj-lt"/>
            </a:endParaRPr>
          </a:p>
          <a:p>
            <a:pPr marL="287338" lvl="1" indent="-287338">
              <a:lnSpc>
                <a:spcPct val="150000"/>
              </a:lnSpc>
              <a:spcBef>
                <a:spcPts val="0"/>
              </a:spcBef>
              <a:buClr>
                <a:srgbClr val="00B3DF"/>
              </a:buClr>
              <a:buSzPct val="80000"/>
              <a:buFont typeface="Wingdings" pitchFamily="2" charset="2"/>
              <a:buChar char=""/>
              <a:defRPr/>
            </a:pPr>
            <a:r>
              <a:rPr lang="en-US" sz="2000" dirty="0" smtClean="0">
                <a:solidFill>
                  <a:prstClr val="black"/>
                </a:solidFill>
                <a:latin typeface="+mj-lt"/>
              </a:rPr>
              <a:t>Cell-specific pilots for positioning, handover and inter-cell interference coordination</a:t>
            </a:r>
            <a:endParaRPr lang="en-US" sz="2000" dirty="0">
              <a:solidFill>
                <a:prstClr val="black"/>
              </a:solidFill>
              <a:latin typeface="+mj-lt"/>
            </a:endParaRPr>
          </a:p>
        </p:txBody>
      </p:sp>
    </p:spTree>
    <p:extLst>
      <p:ext uri="{BB962C8B-B14F-4D97-AF65-F5344CB8AC3E}">
        <p14:creationId xmlns:p14="http://schemas.microsoft.com/office/powerpoint/2010/main" val="29555294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37</a:t>
            </a:fld>
            <a:endParaRPr lang="en-GB" altLang="en-US"/>
          </a:p>
        </p:txBody>
      </p:sp>
      <p:sp>
        <p:nvSpPr>
          <p:cNvPr id="11" name="Inhaltsplatzhalter 1"/>
          <p:cNvSpPr txBox="1">
            <a:spLocks/>
          </p:cNvSpPr>
          <p:nvPr/>
        </p:nvSpPr>
        <p:spPr bwMode="auto">
          <a:xfrm>
            <a:off x="381000" y="4990875"/>
            <a:ext cx="8235300" cy="1257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0" fontAlgn="base" hangingPunct="0">
              <a:spcBef>
                <a:spcPts val="600"/>
              </a:spcBef>
              <a:spcAft>
                <a:spcPct val="0"/>
              </a:spcAft>
              <a:buClr>
                <a:srgbClr val="00B3DF"/>
              </a:buClr>
              <a:buSzPct val="80000"/>
              <a:buFont typeface="Wingdings" pitchFamily="2" charset="2"/>
              <a:buChar char=""/>
              <a:defRPr sz="2000" kern="1200">
                <a:solidFill>
                  <a:srgbClr val="262626"/>
                </a:solidFill>
                <a:latin typeface="Arial"/>
                <a:ea typeface="+mn-ea"/>
                <a:cs typeface="Arial"/>
              </a:defRPr>
            </a:lvl1pPr>
            <a:lvl2pPr marL="536575" indent="-2159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2pPr>
            <a:lvl3pPr marL="527050" indent="-216000" algn="l" rtl="0" eaLnBrk="0" fontAlgn="base" hangingPunct="0">
              <a:spcBef>
                <a:spcPts val="600"/>
              </a:spcBef>
              <a:spcAft>
                <a:spcPct val="0"/>
              </a:spcAft>
              <a:buFont typeface="FrutigerBQ" pitchFamily="34" charset="0"/>
              <a:buChar char="-"/>
              <a:tabLst/>
              <a:defRPr sz="2000" kern="1200">
                <a:solidFill>
                  <a:srgbClr val="262626"/>
                </a:solidFill>
                <a:latin typeface="Arial"/>
                <a:ea typeface="+mn-ea"/>
                <a:cs typeface="Arial"/>
              </a:defRPr>
            </a:lvl3pPr>
            <a:lvl4pPr marL="774000" indent="-216000" algn="l" rtl="0" eaLnBrk="0" fontAlgn="base" hangingPunct="0">
              <a:spcBef>
                <a:spcPts val="600"/>
              </a:spcBef>
              <a:spcAft>
                <a:spcPct val="0"/>
              </a:spcAft>
              <a:buFont typeface="FrutigerBQ" pitchFamily="34" charset="0"/>
              <a:buChar char="–"/>
              <a:defRPr lang="de-DE" sz="2000" kern="1200">
                <a:solidFill>
                  <a:srgbClr val="262626"/>
                </a:solidFill>
                <a:latin typeface="Arial"/>
                <a:ea typeface="+mn-ea"/>
                <a:cs typeface="Arial"/>
              </a:defRPr>
            </a:lvl4pPr>
            <a:lvl5pPr marL="774700" indent="-2160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mj-lt"/>
              </a:rPr>
              <a:t>Bidirectional link: White-LED (downlink) and infrared LED (uplink)</a:t>
            </a:r>
          </a:p>
          <a:p>
            <a:r>
              <a:rPr lang="en-US" dirty="0" smtClean="0">
                <a:latin typeface="+mj-lt"/>
              </a:rPr>
              <a:t>LED drivers and receivers are optimized, but</a:t>
            </a:r>
            <a:endParaRPr lang="en-US" dirty="0" smtClean="0">
              <a:latin typeface="+mj-lt"/>
              <a:sym typeface="Wingdings" pitchFamily="2" charset="2"/>
            </a:endParaRPr>
          </a:p>
          <a:p>
            <a:pPr lvl="1"/>
            <a:r>
              <a:rPr lang="en-US" dirty="0" smtClean="0">
                <a:latin typeface="+mj-lt"/>
                <a:sym typeface="Wingdings" pitchFamily="2" charset="2"/>
              </a:rPr>
              <a:t>bandwidth is not fully exploited, no rate adaptation, limited spectral efficiency of the Manchester code</a:t>
            </a:r>
            <a:endParaRPr lang="en-US" dirty="0">
              <a:latin typeface="+mj-lt"/>
            </a:endParaRPr>
          </a:p>
        </p:txBody>
      </p:sp>
      <p:sp>
        <p:nvSpPr>
          <p:cNvPr id="12" name="Freihandform 11"/>
          <p:cNvSpPr/>
          <p:nvPr/>
        </p:nvSpPr>
        <p:spPr>
          <a:xfrm>
            <a:off x="1205128" y="1864975"/>
            <a:ext cx="2985872" cy="2895601"/>
          </a:xfrm>
          <a:custGeom>
            <a:avLst/>
            <a:gdLst>
              <a:gd name="connsiteX0" fmla="*/ 833377 w 4294207"/>
              <a:gd name="connsiteY0" fmla="*/ 0 h 2627453"/>
              <a:gd name="connsiteX1" fmla="*/ 4294207 w 4294207"/>
              <a:gd name="connsiteY1" fmla="*/ 0 h 2627453"/>
              <a:gd name="connsiteX2" fmla="*/ 4282633 w 4294207"/>
              <a:gd name="connsiteY2" fmla="*/ 2627453 h 2627453"/>
              <a:gd name="connsiteX3" fmla="*/ 0 w 4294207"/>
              <a:gd name="connsiteY3" fmla="*/ 2627453 h 2627453"/>
              <a:gd name="connsiteX4" fmla="*/ 0 w 4294207"/>
              <a:gd name="connsiteY4" fmla="*/ 1574157 h 2627453"/>
              <a:gd name="connsiteX5" fmla="*/ 833377 w 4294207"/>
              <a:gd name="connsiteY5" fmla="*/ 1574157 h 2627453"/>
              <a:gd name="connsiteX6" fmla="*/ 833377 w 4294207"/>
              <a:gd name="connsiteY6" fmla="*/ 0 h 2627453"/>
              <a:gd name="connsiteX0" fmla="*/ 833377 w 4294207"/>
              <a:gd name="connsiteY0" fmla="*/ 0 h 2627453"/>
              <a:gd name="connsiteX1" fmla="*/ 4294207 w 4294207"/>
              <a:gd name="connsiteY1" fmla="*/ 0 h 2627453"/>
              <a:gd name="connsiteX2" fmla="*/ 4282633 w 4294207"/>
              <a:gd name="connsiteY2" fmla="*/ 2627453 h 2627453"/>
              <a:gd name="connsiteX3" fmla="*/ 0 w 4294207"/>
              <a:gd name="connsiteY3" fmla="*/ 2627453 h 2627453"/>
              <a:gd name="connsiteX4" fmla="*/ 0 w 4294207"/>
              <a:gd name="connsiteY4" fmla="*/ 1574157 h 2627453"/>
              <a:gd name="connsiteX5" fmla="*/ 833377 w 4294207"/>
              <a:gd name="connsiteY5" fmla="*/ 0 h 2627453"/>
              <a:gd name="connsiteX0" fmla="*/ 833377 w 4294207"/>
              <a:gd name="connsiteY0" fmla="*/ 0 h 2627453"/>
              <a:gd name="connsiteX1" fmla="*/ 4294207 w 4294207"/>
              <a:gd name="connsiteY1" fmla="*/ 0 h 2627453"/>
              <a:gd name="connsiteX2" fmla="*/ 4282633 w 4294207"/>
              <a:gd name="connsiteY2" fmla="*/ 2627453 h 2627453"/>
              <a:gd name="connsiteX3" fmla="*/ 0 w 4294207"/>
              <a:gd name="connsiteY3" fmla="*/ 2627453 h 2627453"/>
              <a:gd name="connsiteX4" fmla="*/ 833377 w 4294207"/>
              <a:gd name="connsiteY4" fmla="*/ 0 h 2627453"/>
              <a:gd name="connsiteX0" fmla="*/ 0 w 4318080"/>
              <a:gd name="connsiteY0" fmla="*/ 0 h 2627453"/>
              <a:gd name="connsiteX1" fmla="*/ 4318080 w 4318080"/>
              <a:gd name="connsiteY1" fmla="*/ 0 h 2627453"/>
              <a:gd name="connsiteX2" fmla="*/ 4306506 w 4318080"/>
              <a:gd name="connsiteY2" fmla="*/ 2627453 h 2627453"/>
              <a:gd name="connsiteX3" fmla="*/ 23873 w 4318080"/>
              <a:gd name="connsiteY3" fmla="*/ 2627453 h 2627453"/>
              <a:gd name="connsiteX4" fmla="*/ 0 w 4318080"/>
              <a:gd name="connsiteY4" fmla="*/ 0 h 262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080" h="2627453">
                <a:moveTo>
                  <a:pt x="0" y="0"/>
                </a:moveTo>
                <a:lnTo>
                  <a:pt x="4318080" y="0"/>
                </a:lnTo>
                <a:lnTo>
                  <a:pt x="4306506" y="2627453"/>
                </a:lnTo>
                <a:lnTo>
                  <a:pt x="23873" y="2627453"/>
                </a:lnTo>
                <a:lnTo>
                  <a:pt x="0" y="0"/>
                </a:lnTo>
                <a:close/>
              </a:path>
            </a:pathLst>
          </a:custGeom>
          <a:solidFill>
            <a:schemeClr val="bg1">
              <a:lumMod val="75000"/>
            </a:schemeClr>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7"/>
          <p:cNvSpPr>
            <a:spLocks noChangeArrowheads="1"/>
          </p:cNvSpPr>
          <p:nvPr/>
        </p:nvSpPr>
        <p:spPr bwMode="auto">
          <a:xfrm rot="10800000" flipV="1">
            <a:off x="1441843" y="2207876"/>
            <a:ext cx="538162" cy="404813"/>
          </a:xfrm>
          <a:prstGeom prst="rect">
            <a:avLst/>
          </a:prstGeom>
          <a:solidFill>
            <a:schemeClr val="bg1"/>
          </a:solidFill>
          <a:ln w="19050">
            <a:solidFill>
              <a:schemeClr val="tx1"/>
            </a:solidFill>
            <a:miter lim="800000"/>
            <a:headEnd/>
            <a:tailEnd/>
          </a:ln>
          <a:effectLst/>
        </p:spPr>
        <p:txBody>
          <a:bodyPr wrap="none" anchor="ctr"/>
          <a:lstStyle/>
          <a:p>
            <a:pPr algn="ctr"/>
            <a:endParaRPr lang="de-DE" sz="1200" b="1" dirty="0"/>
          </a:p>
        </p:txBody>
      </p:sp>
      <p:sp>
        <p:nvSpPr>
          <p:cNvPr id="14" name="Rechtwinkliges Dreieck 13"/>
          <p:cNvSpPr/>
          <p:nvPr/>
        </p:nvSpPr>
        <p:spPr>
          <a:xfrm rot="18900000" flipH="1">
            <a:off x="1534398" y="2308395"/>
            <a:ext cx="214733" cy="222261"/>
          </a:xfrm>
          <a:prstGeom prst="r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5" name="Gruppieren 14"/>
          <p:cNvGrpSpPr/>
          <p:nvPr/>
        </p:nvGrpSpPr>
        <p:grpSpPr>
          <a:xfrm>
            <a:off x="3338635" y="2207876"/>
            <a:ext cx="538162" cy="404813"/>
            <a:chOff x="4657285" y="2521404"/>
            <a:chExt cx="538162" cy="404813"/>
          </a:xfrm>
        </p:grpSpPr>
        <p:sp>
          <p:nvSpPr>
            <p:cNvPr id="16" name="Rectangle 7"/>
            <p:cNvSpPr>
              <a:spLocks noChangeArrowheads="1"/>
            </p:cNvSpPr>
            <p:nvPr/>
          </p:nvSpPr>
          <p:spPr bwMode="auto">
            <a:xfrm rot="10800000" flipV="1">
              <a:off x="4657285" y="2521404"/>
              <a:ext cx="538162" cy="404813"/>
            </a:xfrm>
            <a:prstGeom prst="rect">
              <a:avLst/>
            </a:prstGeom>
            <a:solidFill>
              <a:schemeClr val="bg1"/>
            </a:solidFill>
            <a:ln w="19050">
              <a:solidFill>
                <a:schemeClr val="tx1"/>
              </a:solidFill>
              <a:miter lim="800000"/>
              <a:headEnd/>
              <a:tailEnd/>
            </a:ln>
            <a:effectLst/>
          </p:spPr>
          <p:txBody>
            <a:bodyPr wrap="none" anchor="ctr"/>
            <a:lstStyle/>
            <a:p>
              <a:pPr algn="ctr"/>
              <a:endParaRPr lang="de-DE" sz="1200" b="1" dirty="0"/>
            </a:p>
          </p:txBody>
        </p:sp>
        <p:sp>
          <p:nvSpPr>
            <p:cNvPr id="17" name="Rechtwinkliges Dreieck 16"/>
            <p:cNvSpPr/>
            <p:nvPr/>
          </p:nvSpPr>
          <p:spPr>
            <a:xfrm rot="18900000" flipH="1">
              <a:off x="4778088" y="2618368"/>
              <a:ext cx="214733" cy="222261"/>
            </a:xfrm>
            <a:prstGeom prst="r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p:cNvSpPr txBox="1"/>
          <p:nvPr/>
        </p:nvSpPr>
        <p:spPr>
          <a:xfrm>
            <a:off x="1300562" y="1939816"/>
            <a:ext cx="830677" cy="246221"/>
          </a:xfrm>
          <a:prstGeom prst="rect">
            <a:avLst/>
          </a:prstGeom>
          <a:noFill/>
        </p:spPr>
        <p:txBody>
          <a:bodyPr wrap="none" rtlCol="0">
            <a:spAutoFit/>
          </a:bodyPr>
          <a:lstStyle/>
          <a:p>
            <a:r>
              <a:rPr lang="de-DE" sz="1000" b="1" dirty="0" smtClean="0">
                <a:latin typeface="Arial" pitchFamily="34" charset="0"/>
                <a:cs typeface="Arial" pitchFamily="34" charset="0"/>
              </a:rPr>
              <a:t>LED </a:t>
            </a:r>
            <a:r>
              <a:rPr lang="de-DE" sz="1000" b="1" dirty="0" err="1" smtClean="0">
                <a:latin typeface="Arial" pitchFamily="34" charset="0"/>
                <a:cs typeface="Arial" pitchFamily="34" charset="0"/>
              </a:rPr>
              <a:t>driver</a:t>
            </a:r>
            <a:endParaRPr lang="de-DE" sz="1000" b="1" dirty="0">
              <a:latin typeface="Arial" pitchFamily="34" charset="0"/>
              <a:cs typeface="Arial" pitchFamily="34" charset="0"/>
            </a:endParaRPr>
          </a:p>
        </p:txBody>
      </p:sp>
      <p:sp>
        <p:nvSpPr>
          <p:cNvPr id="19" name="Textfeld 18"/>
          <p:cNvSpPr txBox="1"/>
          <p:nvPr/>
        </p:nvSpPr>
        <p:spPr>
          <a:xfrm>
            <a:off x="1211505" y="4266127"/>
            <a:ext cx="1015021" cy="400110"/>
          </a:xfrm>
          <a:prstGeom prst="rect">
            <a:avLst/>
          </a:prstGeom>
          <a:noFill/>
        </p:spPr>
        <p:txBody>
          <a:bodyPr wrap="none" rtlCol="0">
            <a:spAutoFit/>
          </a:bodyPr>
          <a:lstStyle/>
          <a:p>
            <a:pPr algn="ctr"/>
            <a:r>
              <a:rPr lang="de-DE" sz="1000" b="1" dirty="0" err="1" smtClean="0">
                <a:latin typeface="Arial" pitchFamily="34" charset="0"/>
                <a:cs typeface="Arial" pitchFamily="34" charset="0"/>
              </a:rPr>
              <a:t>Lighting</a:t>
            </a:r>
            <a:r>
              <a:rPr lang="de-DE" sz="1000" b="1" dirty="0" smtClean="0">
                <a:latin typeface="Arial" pitchFamily="34" charset="0"/>
                <a:cs typeface="Arial" pitchFamily="34" charset="0"/>
              </a:rPr>
              <a:t> /</a:t>
            </a:r>
            <a:br>
              <a:rPr lang="de-DE" sz="1000" b="1" dirty="0" smtClean="0">
                <a:latin typeface="Arial" pitchFamily="34" charset="0"/>
                <a:cs typeface="Arial" pitchFamily="34" charset="0"/>
              </a:rPr>
            </a:br>
            <a:r>
              <a:rPr lang="de-DE" sz="1000" b="1" dirty="0" smtClean="0">
                <a:latin typeface="Arial" pitchFamily="34" charset="0"/>
                <a:cs typeface="Arial" pitchFamily="34" charset="0"/>
              </a:rPr>
              <a:t>Power </a:t>
            </a:r>
            <a:r>
              <a:rPr lang="de-DE" sz="1000" b="1" dirty="0" err="1" smtClean="0">
                <a:latin typeface="Arial" pitchFamily="34" charset="0"/>
                <a:cs typeface="Arial" pitchFamily="34" charset="0"/>
              </a:rPr>
              <a:t>supply</a:t>
            </a:r>
            <a:endParaRPr lang="de-DE" sz="1000" b="1" dirty="0">
              <a:latin typeface="Arial" pitchFamily="34" charset="0"/>
              <a:cs typeface="Arial" pitchFamily="34" charset="0"/>
            </a:endParaRPr>
          </a:p>
        </p:txBody>
      </p:sp>
      <p:cxnSp>
        <p:nvCxnSpPr>
          <p:cNvPr id="20" name="Gerade Verbindung 19"/>
          <p:cNvCxnSpPr>
            <a:stCxn id="13" idx="2"/>
            <a:endCxn id="33" idx="0"/>
          </p:cNvCxnSpPr>
          <p:nvPr/>
        </p:nvCxnSpPr>
        <p:spPr>
          <a:xfrm flipH="1">
            <a:off x="1710923" y="2612689"/>
            <a:ext cx="1" cy="740448"/>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a:endCxn id="33" idx="2"/>
          </p:cNvCxnSpPr>
          <p:nvPr/>
        </p:nvCxnSpPr>
        <p:spPr>
          <a:xfrm flipH="1" flipV="1">
            <a:off x="1710923" y="4013051"/>
            <a:ext cx="4977" cy="2530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21"/>
          <p:cNvCxnSpPr>
            <a:stCxn id="30" idx="0"/>
            <a:endCxn id="16" idx="2"/>
          </p:cNvCxnSpPr>
          <p:nvPr/>
        </p:nvCxnSpPr>
        <p:spPr>
          <a:xfrm flipV="1">
            <a:off x="3606368" y="2612689"/>
            <a:ext cx="1348" cy="740448"/>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3261827" y="1941007"/>
            <a:ext cx="668773" cy="246221"/>
          </a:xfrm>
          <a:prstGeom prst="rect">
            <a:avLst/>
          </a:prstGeom>
          <a:noFill/>
        </p:spPr>
        <p:txBody>
          <a:bodyPr wrap="none" rtlCol="0">
            <a:spAutoFit/>
          </a:bodyPr>
          <a:lstStyle/>
          <a:p>
            <a:r>
              <a:rPr lang="de-DE" sz="1000" b="1" dirty="0" err="1" smtClean="0">
                <a:latin typeface="Arial" pitchFamily="34" charset="0"/>
                <a:cs typeface="Arial" pitchFamily="34" charset="0"/>
              </a:rPr>
              <a:t>Rx</a:t>
            </a:r>
            <a:r>
              <a:rPr lang="de-DE" sz="1000" b="1" dirty="0" smtClean="0">
                <a:latin typeface="Arial" pitchFamily="34" charset="0"/>
                <a:cs typeface="Arial" pitchFamily="34" charset="0"/>
              </a:rPr>
              <a:t> AMP</a:t>
            </a:r>
            <a:endParaRPr lang="de-DE" sz="1000" b="1" dirty="0">
              <a:latin typeface="Arial" pitchFamily="34" charset="0"/>
              <a:cs typeface="Arial" pitchFamily="34" charset="0"/>
            </a:endParaRPr>
          </a:p>
        </p:txBody>
      </p:sp>
      <p:sp>
        <p:nvSpPr>
          <p:cNvPr id="24" name="Textfeld 23"/>
          <p:cNvSpPr txBox="1"/>
          <p:nvPr/>
        </p:nvSpPr>
        <p:spPr>
          <a:xfrm>
            <a:off x="1723671" y="3082428"/>
            <a:ext cx="441146" cy="246221"/>
          </a:xfrm>
          <a:prstGeom prst="rect">
            <a:avLst/>
          </a:prstGeom>
          <a:noFill/>
        </p:spPr>
        <p:txBody>
          <a:bodyPr wrap="none" rtlCol="0">
            <a:spAutoFit/>
          </a:bodyPr>
          <a:lstStyle/>
          <a:p>
            <a:pPr algn="ctr"/>
            <a:r>
              <a:rPr lang="de-DE" sz="1000" b="1" dirty="0" smtClean="0">
                <a:latin typeface="Arial" pitchFamily="34" charset="0"/>
                <a:cs typeface="Arial" pitchFamily="34" charset="0"/>
              </a:rPr>
              <a:t>LED</a:t>
            </a:r>
            <a:endParaRPr lang="de-DE" sz="1000" b="1" dirty="0">
              <a:latin typeface="Arial" pitchFamily="34" charset="0"/>
              <a:cs typeface="Arial" pitchFamily="34" charset="0"/>
            </a:endParaRPr>
          </a:p>
        </p:txBody>
      </p:sp>
      <p:sp>
        <p:nvSpPr>
          <p:cNvPr id="25" name="Textfeld 24"/>
          <p:cNvSpPr txBox="1"/>
          <p:nvPr/>
        </p:nvSpPr>
        <p:spPr>
          <a:xfrm>
            <a:off x="3257766" y="4034928"/>
            <a:ext cx="689612" cy="400110"/>
          </a:xfrm>
          <a:prstGeom prst="rect">
            <a:avLst/>
          </a:prstGeom>
          <a:noFill/>
        </p:spPr>
        <p:txBody>
          <a:bodyPr wrap="none" rtlCol="0">
            <a:spAutoFit/>
          </a:bodyPr>
          <a:lstStyle/>
          <a:p>
            <a:pPr algn="ctr"/>
            <a:r>
              <a:rPr lang="de-DE" sz="1000" b="1" dirty="0" err="1" smtClean="0">
                <a:latin typeface="Arial" pitchFamily="34" charset="0"/>
                <a:cs typeface="Arial" pitchFamily="34" charset="0"/>
              </a:rPr>
              <a:t>Photo</a:t>
            </a:r>
            <a:r>
              <a:rPr lang="de-DE" sz="1000" b="1" dirty="0" smtClean="0">
                <a:latin typeface="Arial" pitchFamily="34" charset="0"/>
                <a:cs typeface="Arial" pitchFamily="34" charset="0"/>
              </a:rPr>
              <a:t>-</a:t>
            </a:r>
            <a:br>
              <a:rPr lang="de-DE" sz="1000" b="1" dirty="0" smtClean="0">
                <a:latin typeface="Arial" pitchFamily="34" charset="0"/>
                <a:cs typeface="Arial" pitchFamily="34" charset="0"/>
              </a:rPr>
            </a:br>
            <a:r>
              <a:rPr lang="de-DE" sz="1000" b="1" dirty="0" err="1" smtClean="0">
                <a:latin typeface="Arial" pitchFamily="34" charset="0"/>
                <a:cs typeface="Arial" pitchFamily="34" charset="0"/>
              </a:rPr>
              <a:t>detector</a:t>
            </a:r>
            <a:endParaRPr lang="de-DE" sz="1000" b="1" dirty="0">
              <a:latin typeface="Arial" pitchFamily="34" charset="0"/>
              <a:cs typeface="Arial" pitchFamily="34" charset="0"/>
            </a:endParaRPr>
          </a:p>
        </p:txBody>
      </p:sp>
      <p:sp>
        <p:nvSpPr>
          <p:cNvPr id="26" name="Trapezoid 25"/>
          <p:cNvSpPr/>
          <p:nvPr/>
        </p:nvSpPr>
        <p:spPr>
          <a:xfrm rot="16200000">
            <a:off x="2311554" y="3003999"/>
            <a:ext cx="658121" cy="1332146"/>
          </a:xfrm>
          <a:prstGeom prst="trapezoid">
            <a:avLst>
              <a:gd name="adj" fmla="val 30146"/>
            </a:avLst>
          </a:prstGeom>
          <a:gradFill flip="none" rotWithShape="1">
            <a:gsLst>
              <a:gs pos="0">
                <a:schemeClr val="bg1">
                  <a:lumMod val="75000"/>
                </a:schemeClr>
              </a:gs>
              <a:gs pos="50000">
                <a:schemeClr val="bg1">
                  <a:shade val="67500"/>
                  <a:satMod val="11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lumMod val="75000"/>
                  <a:lumOff val="25000"/>
                </a:schemeClr>
              </a:solidFill>
            </a:endParaRPr>
          </a:p>
        </p:txBody>
      </p:sp>
      <p:sp>
        <p:nvSpPr>
          <p:cNvPr id="27" name="Text Box 75"/>
          <p:cNvSpPr txBox="1">
            <a:spLocks noChangeArrowheads="1"/>
          </p:cNvSpPr>
          <p:nvPr/>
        </p:nvSpPr>
        <p:spPr bwMode="auto">
          <a:xfrm>
            <a:off x="2263839" y="3870176"/>
            <a:ext cx="7761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smtClean="0"/>
              <a:t>VLC / IR</a:t>
            </a:r>
          </a:p>
          <a:p>
            <a:pPr algn="ctr"/>
            <a:r>
              <a:rPr lang="de-DE" sz="1200" b="1" dirty="0" err="1" smtClean="0"/>
              <a:t>channel</a:t>
            </a:r>
            <a:endParaRPr lang="de-DE" sz="1200" b="1" dirty="0"/>
          </a:p>
        </p:txBody>
      </p:sp>
      <p:sp>
        <p:nvSpPr>
          <p:cNvPr id="28" name="Freeform 74"/>
          <p:cNvSpPr>
            <a:spLocks/>
          </p:cNvSpPr>
          <p:nvPr/>
        </p:nvSpPr>
        <p:spPr bwMode="auto">
          <a:xfrm>
            <a:off x="2090817" y="3566197"/>
            <a:ext cx="1143000" cy="219075"/>
          </a:xfrm>
          <a:custGeom>
            <a:avLst/>
            <a:gdLst>
              <a:gd name="T0" fmla="*/ 0 w 720"/>
              <a:gd name="T1" fmla="*/ 0 h 138"/>
              <a:gd name="T2" fmla="*/ 396 w 720"/>
              <a:gd name="T3" fmla="*/ 0 h 138"/>
              <a:gd name="T4" fmla="*/ 318 w 720"/>
              <a:gd name="T5" fmla="*/ 138 h 138"/>
              <a:gd name="T6" fmla="*/ 720 w 720"/>
              <a:gd name="T7" fmla="*/ 138 h 138"/>
            </a:gdLst>
            <a:ahLst/>
            <a:cxnLst>
              <a:cxn ang="0">
                <a:pos x="T0" y="T1"/>
              </a:cxn>
              <a:cxn ang="0">
                <a:pos x="T2" y="T3"/>
              </a:cxn>
              <a:cxn ang="0">
                <a:pos x="T4" y="T5"/>
              </a:cxn>
              <a:cxn ang="0">
                <a:pos x="T6" y="T7"/>
              </a:cxn>
            </a:cxnLst>
            <a:rect l="0" t="0" r="r" b="b"/>
            <a:pathLst>
              <a:path w="720" h="138">
                <a:moveTo>
                  <a:pt x="0" y="0"/>
                </a:moveTo>
                <a:lnTo>
                  <a:pt x="396" y="0"/>
                </a:lnTo>
                <a:lnTo>
                  <a:pt x="318" y="138"/>
                </a:lnTo>
                <a:lnTo>
                  <a:pt x="720" y="138"/>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29" name="Gruppieren 28"/>
          <p:cNvGrpSpPr/>
          <p:nvPr/>
        </p:nvGrpSpPr>
        <p:grpSpPr>
          <a:xfrm>
            <a:off x="3337287" y="3353137"/>
            <a:ext cx="538162" cy="659914"/>
            <a:chOff x="4655937" y="3752514"/>
            <a:chExt cx="538162" cy="659914"/>
          </a:xfrm>
          <a:solidFill>
            <a:schemeClr val="bg1"/>
          </a:solidFill>
        </p:grpSpPr>
        <p:sp>
          <p:nvSpPr>
            <p:cNvPr id="30" name="Rectangle 7"/>
            <p:cNvSpPr>
              <a:spLocks noChangeArrowheads="1"/>
            </p:cNvSpPr>
            <p:nvPr/>
          </p:nvSpPr>
          <p:spPr bwMode="auto">
            <a:xfrm rot="10800000" flipV="1">
              <a:off x="4655937" y="3752514"/>
              <a:ext cx="538162" cy="659914"/>
            </a:xfrm>
            <a:prstGeom prst="rect">
              <a:avLst/>
            </a:prstGeom>
            <a:grpFill/>
            <a:ln w="19050">
              <a:solidFill>
                <a:schemeClr val="tx1"/>
              </a:solidFill>
              <a:miter lim="800000"/>
              <a:headEnd/>
              <a:tailEnd/>
            </a:ln>
            <a:effectLst/>
          </p:spPr>
          <p:txBody>
            <a:bodyPr wrap="none" anchor="ctr"/>
            <a:lstStyle/>
            <a:p>
              <a:pPr algn="ctr"/>
              <a:endParaRPr lang="de-DE" sz="1200" b="1" dirty="0"/>
            </a:p>
          </p:txBody>
        </p:sp>
        <p:graphicFrame>
          <p:nvGraphicFramePr>
            <p:cNvPr id="31" name="Object 18"/>
            <p:cNvGraphicFramePr>
              <a:graphicFrameLocks noChangeAspect="1"/>
            </p:cNvGraphicFramePr>
            <p:nvPr>
              <p:extLst>
                <p:ext uri="{D42A27DB-BD31-4B8C-83A1-F6EECF244321}">
                  <p14:modId xmlns:p14="http://schemas.microsoft.com/office/powerpoint/2010/main" val="1639331103"/>
                </p:ext>
              </p:extLst>
            </p:nvPr>
          </p:nvGraphicFramePr>
          <p:xfrm>
            <a:off x="4732970" y="3946618"/>
            <a:ext cx="419861" cy="363538"/>
          </p:xfrm>
          <a:graphic>
            <a:graphicData uri="http://schemas.openxmlformats.org/presentationml/2006/ole">
              <mc:AlternateContent xmlns:mc="http://schemas.openxmlformats.org/markup-compatibility/2006">
                <mc:Choice xmlns:v="urn:schemas-microsoft-com:vml" Requires="v">
                  <p:oleObj spid="_x0000_s5162" name="CorelDRAW" r:id="rId3" imgW="345215" imgH="429158" progId="CorelDRAW.Graphic.14">
                    <p:embed/>
                  </p:oleObj>
                </mc:Choice>
                <mc:Fallback>
                  <p:oleObj name="CorelDRAW" r:id="rId3" imgW="345215" imgH="429158" progId="CorelDRAW.Graphic.1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970" y="3946618"/>
                          <a:ext cx="419861" cy="363538"/>
                        </a:xfrm>
                        <a:prstGeom prst="rect">
                          <a:avLst/>
                        </a:prstGeom>
                        <a:noFill/>
                        <a:ln>
                          <a:noFill/>
                        </a:ln>
                        <a:effectLst/>
                        <a:extLst/>
                      </p:spPr>
                    </p:pic>
                  </p:oleObj>
                </mc:Fallback>
              </mc:AlternateContent>
            </a:graphicData>
          </a:graphic>
        </p:graphicFrame>
      </p:grpSp>
      <p:grpSp>
        <p:nvGrpSpPr>
          <p:cNvPr id="32" name="Gruppieren 31"/>
          <p:cNvGrpSpPr/>
          <p:nvPr/>
        </p:nvGrpSpPr>
        <p:grpSpPr>
          <a:xfrm>
            <a:off x="1441842" y="3353137"/>
            <a:ext cx="538162" cy="659914"/>
            <a:chOff x="3887814" y="3750721"/>
            <a:chExt cx="538162" cy="659914"/>
          </a:xfrm>
          <a:solidFill>
            <a:schemeClr val="bg1"/>
          </a:solidFill>
        </p:grpSpPr>
        <p:sp>
          <p:nvSpPr>
            <p:cNvPr id="33" name="Rectangle 7"/>
            <p:cNvSpPr>
              <a:spLocks noChangeArrowheads="1"/>
            </p:cNvSpPr>
            <p:nvPr/>
          </p:nvSpPr>
          <p:spPr bwMode="auto">
            <a:xfrm rot="10800000" flipV="1">
              <a:off x="3887814" y="3750721"/>
              <a:ext cx="538162" cy="659914"/>
            </a:xfrm>
            <a:prstGeom prst="rect">
              <a:avLst/>
            </a:prstGeom>
            <a:grpFill/>
            <a:ln w="19050">
              <a:solidFill>
                <a:schemeClr val="tx1"/>
              </a:solidFill>
              <a:miter lim="800000"/>
              <a:headEnd/>
              <a:tailEnd/>
            </a:ln>
            <a:effectLst/>
          </p:spPr>
          <p:txBody>
            <a:bodyPr wrap="none" anchor="ctr"/>
            <a:lstStyle/>
            <a:p>
              <a:pPr algn="ctr"/>
              <a:endParaRPr lang="de-DE" sz="1200" b="1" dirty="0"/>
            </a:p>
          </p:txBody>
        </p:sp>
        <p:graphicFrame>
          <p:nvGraphicFramePr>
            <p:cNvPr id="34" name="Objekt 33"/>
            <p:cNvGraphicFramePr>
              <a:graphicFrameLocks noChangeAspect="1"/>
            </p:cNvGraphicFramePr>
            <p:nvPr>
              <p:extLst>
                <p:ext uri="{D42A27DB-BD31-4B8C-83A1-F6EECF244321}">
                  <p14:modId xmlns:p14="http://schemas.microsoft.com/office/powerpoint/2010/main" val="2493601817"/>
                </p:ext>
              </p:extLst>
            </p:nvPr>
          </p:nvGraphicFramePr>
          <p:xfrm>
            <a:off x="3956217" y="3949795"/>
            <a:ext cx="398463" cy="357187"/>
          </p:xfrm>
          <a:graphic>
            <a:graphicData uri="http://schemas.openxmlformats.org/presentationml/2006/ole">
              <mc:AlternateContent xmlns:mc="http://schemas.openxmlformats.org/markup-compatibility/2006">
                <mc:Choice xmlns:v="urn:schemas-microsoft-com:vml" Requires="v">
                  <p:oleObj spid="_x0000_s5163" name="CorelDRAW" r:id="rId5" imgW="353520" imgH="459360" progId="CorelDRAW.Graphic.14">
                    <p:embed/>
                  </p:oleObj>
                </mc:Choice>
                <mc:Fallback>
                  <p:oleObj name="CorelDRAW" r:id="rId5" imgW="353520" imgH="459360" progId="CorelDRAW.Graphic.1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6217" y="3949795"/>
                          <a:ext cx="398463"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5" name="Gruppieren 34"/>
          <p:cNvGrpSpPr/>
          <p:nvPr/>
        </p:nvGrpSpPr>
        <p:grpSpPr>
          <a:xfrm>
            <a:off x="169047" y="2200113"/>
            <a:ext cx="758214" cy="404813"/>
            <a:chOff x="391875" y="2549856"/>
            <a:chExt cx="758214" cy="404813"/>
          </a:xfrm>
          <a:solidFill>
            <a:schemeClr val="tx2">
              <a:lumMod val="20000"/>
              <a:lumOff val="80000"/>
            </a:schemeClr>
          </a:solidFill>
        </p:grpSpPr>
        <p:sp>
          <p:nvSpPr>
            <p:cNvPr id="36" name="Rectangle 7"/>
            <p:cNvSpPr>
              <a:spLocks noChangeArrowheads="1"/>
            </p:cNvSpPr>
            <p:nvPr/>
          </p:nvSpPr>
          <p:spPr bwMode="auto">
            <a:xfrm rot="10800000" flipV="1">
              <a:off x="391875" y="2549856"/>
              <a:ext cx="758214" cy="404813"/>
            </a:xfrm>
            <a:prstGeom prst="rect">
              <a:avLst/>
            </a:prstGeom>
            <a:grpFill/>
            <a:ln w="19050">
              <a:solidFill>
                <a:schemeClr val="tx1"/>
              </a:solidFill>
              <a:miter lim="800000"/>
              <a:headEnd/>
              <a:tailEnd/>
            </a:ln>
            <a:effectLst/>
          </p:spPr>
          <p:txBody>
            <a:bodyPr wrap="none" anchor="ctr"/>
            <a:lstStyle/>
            <a:p>
              <a:pPr algn="ctr"/>
              <a:endParaRPr lang="de-DE" sz="1200" b="1" dirty="0"/>
            </a:p>
          </p:txBody>
        </p:sp>
        <p:sp>
          <p:nvSpPr>
            <p:cNvPr id="37" name="Textfeld 36"/>
            <p:cNvSpPr txBox="1"/>
            <p:nvPr/>
          </p:nvSpPr>
          <p:spPr>
            <a:xfrm>
              <a:off x="416559" y="2633891"/>
              <a:ext cx="708848" cy="246221"/>
            </a:xfrm>
            <a:prstGeom prst="rect">
              <a:avLst/>
            </a:prstGeom>
            <a:grpFill/>
          </p:spPr>
          <p:txBody>
            <a:bodyPr wrap="none" rtlCol="0">
              <a:spAutoFit/>
            </a:bodyPr>
            <a:lstStyle/>
            <a:p>
              <a:pPr algn="ctr"/>
              <a:r>
                <a:rPr lang="de-DE" sz="1000" b="1" dirty="0" smtClean="0">
                  <a:latin typeface="Arial" pitchFamily="34" charset="0"/>
                  <a:cs typeface="Arial" pitchFamily="34" charset="0"/>
                </a:rPr>
                <a:t>10BaseT</a:t>
              </a:r>
              <a:endParaRPr lang="de-DE" sz="1000" b="1" dirty="0">
                <a:latin typeface="Arial" pitchFamily="34" charset="0"/>
                <a:cs typeface="Arial" pitchFamily="34" charset="0"/>
              </a:endParaRPr>
            </a:p>
          </p:txBody>
        </p:sp>
      </p:grpSp>
      <p:grpSp>
        <p:nvGrpSpPr>
          <p:cNvPr id="38" name="Gruppieren 37"/>
          <p:cNvGrpSpPr/>
          <p:nvPr/>
        </p:nvGrpSpPr>
        <p:grpSpPr>
          <a:xfrm>
            <a:off x="4369572" y="2190588"/>
            <a:ext cx="758214" cy="404813"/>
            <a:chOff x="391875" y="2549856"/>
            <a:chExt cx="758214" cy="404813"/>
          </a:xfrm>
          <a:solidFill>
            <a:schemeClr val="tx2">
              <a:lumMod val="20000"/>
              <a:lumOff val="80000"/>
            </a:schemeClr>
          </a:solidFill>
        </p:grpSpPr>
        <p:sp>
          <p:nvSpPr>
            <p:cNvPr id="39" name="Rectangle 7"/>
            <p:cNvSpPr>
              <a:spLocks noChangeArrowheads="1"/>
            </p:cNvSpPr>
            <p:nvPr/>
          </p:nvSpPr>
          <p:spPr bwMode="auto">
            <a:xfrm rot="10800000" flipV="1">
              <a:off x="391875" y="2549856"/>
              <a:ext cx="758214" cy="404813"/>
            </a:xfrm>
            <a:prstGeom prst="rect">
              <a:avLst/>
            </a:prstGeom>
            <a:grpFill/>
            <a:ln w="19050">
              <a:solidFill>
                <a:schemeClr val="tx1"/>
              </a:solidFill>
              <a:miter lim="800000"/>
              <a:headEnd/>
              <a:tailEnd/>
            </a:ln>
            <a:effectLst/>
          </p:spPr>
          <p:txBody>
            <a:bodyPr wrap="none" anchor="ctr"/>
            <a:lstStyle/>
            <a:p>
              <a:pPr algn="ctr"/>
              <a:endParaRPr lang="de-DE" sz="1200" b="1" dirty="0"/>
            </a:p>
          </p:txBody>
        </p:sp>
        <p:sp>
          <p:nvSpPr>
            <p:cNvPr id="40" name="Textfeld 39"/>
            <p:cNvSpPr txBox="1"/>
            <p:nvPr/>
          </p:nvSpPr>
          <p:spPr>
            <a:xfrm>
              <a:off x="416559" y="2633891"/>
              <a:ext cx="708848" cy="246221"/>
            </a:xfrm>
            <a:prstGeom prst="rect">
              <a:avLst/>
            </a:prstGeom>
            <a:grpFill/>
          </p:spPr>
          <p:txBody>
            <a:bodyPr wrap="none" rtlCol="0">
              <a:spAutoFit/>
            </a:bodyPr>
            <a:lstStyle/>
            <a:p>
              <a:pPr algn="ctr"/>
              <a:r>
                <a:rPr lang="de-DE" sz="1000" b="1" dirty="0" smtClean="0">
                  <a:latin typeface="Arial" pitchFamily="34" charset="0"/>
                  <a:cs typeface="Arial" pitchFamily="34" charset="0"/>
                </a:rPr>
                <a:t>10BaseT</a:t>
              </a:r>
              <a:endParaRPr lang="de-DE" sz="1000" b="1" dirty="0">
                <a:latin typeface="Arial" pitchFamily="34" charset="0"/>
                <a:cs typeface="Arial" pitchFamily="34" charset="0"/>
              </a:endParaRPr>
            </a:p>
          </p:txBody>
        </p:sp>
      </p:grpSp>
      <p:cxnSp>
        <p:nvCxnSpPr>
          <p:cNvPr id="41" name="Gerade Verbindung mit Pfeil 40"/>
          <p:cNvCxnSpPr>
            <a:stCxn id="16" idx="1"/>
          </p:cNvCxnSpPr>
          <p:nvPr/>
        </p:nvCxnSpPr>
        <p:spPr>
          <a:xfrm flipV="1">
            <a:off x="3876797" y="2407901"/>
            <a:ext cx="495178" cy="23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flipV="1">
            <a:off x="924047" y="2417426"/>
            <a:ext cx="495178" cy="238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3" name="Grafik 5"/>
          <p:cNvPicPr>
            <a:picLocks noChangeAspect="1"/>
          </p:cNvPicPr>
          <p:nvPr/>
        </p:nvPicPr>
        <p:blipFill>
          <a:blip r:embed="rId7"/>
          <a:srcRect l="2975" t="9184" r="1700" b="16158"/>
          <a:stretch>
            <a:fillRect/>
          </a:stretch>
        </p:blipFill>
        <p:spPr bwMode="auto">
          <a:xfrm>
            <a:off x="5715000" y="1832983"/>
            <a:ext cx="2686225" cy="2967617"/>
          </a:xfrm>
          <a:prstGeom prst="rect">
            <a:avLst/>
          </a:prstGeom>
          <a:noFill/>
          <a:ln w="9525">
            <a:noFill/>
            <a:miter lim="800000"/>
            <a:headEnd/>
            <a:tailEnd/>
          </a:ln>
        </p:spPr>
      </p:pic>
      <p:sp>
        <p:nvSpPr>
          <p:cNvPr id="44"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1</a:t>
            </a:r>
            <a:r>
              <a:rPr lang="en-US" b="1" baseline="30000" dirty="0" smtClean="0">
                <a:solidFill>
                  <a:srgbClr val="0070C0"/>
                </a:solidFill>
              </a:rPr>
              <a:t>st</a:t>
            </a:r>
            <a:r>
              <a:rPr lang="en-US" b="1" dirty="0" smtClean="0">
                <a:solidFill>
                  <a:srgbClr val="0070C0"/>
                </a:solidFill>
              </a:rPr>
              <a:t> Demo: Transparent Link</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4933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38</a:t>
            </a:fld>
            <a:endParaRPr lang="en-GB" altLang="en-US"/>
          </a:p>
        </p:txBody>
      </p:sp>
      <p:sp>
        <p:nvSpPr>
          <p:cNvPr id="44"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On-Off Keying</a:t>
            </a:r>
            <a:endParaRPr lang="en-CA" b="1" dirty="0" smtClean="0">
              <a:solidFill>
                <a:srgbClr val="80B4CE"/>
              </a:solidFill>
              <a:effectLst>
                <a:outerShdw blurRad="38100" dist="38100" dir="2700000" algn="tl">
                  <a:srgbClr val="000000">
                    <a:alpha val="43137"/>
                  </a:srgbClr>
                </a:outerShdw>
              </a:effectLst>
            </a:endParaRPr>
          </a:p>
        </p:txBody>
      </p:sp>
      <p:grpSp>
        <p:nvGrpSpPr>
          <p:cNvPr id="45" name="Gruppieren 44"/>
          <p:cNvGrpSpPr/>
          <p:nvPr/>
        </p:nvGrpSpPr>
        <p:grpSpPr>
          <a:xfrm>
            <a:off x="359532" y="1472588"/>
            <a:ext cx="5568069" cy="2338539"/>
            <a:chOff x="1098376" y="1248023"/>
            <a:chExt cx="6858000" cy="2613025"/>
          </a:xfrm>
        </p:grpSpPr>
        <p:sp>
          <p:nvSpPr>
            <p:cNvPr id="46" name="Rectangle 64"/>
            <p:cNvSpPr>
              <a:spLocks noChangeArrowheads="1"/>
            </p:cNvSpPr>
            <p:nvPr/>
          </p:nvSpPr>
          <p:spPr bwMode="auto">
            <a:xfrm>
              <a:off x="5356051" y="1984623"/>
              <a:ext cx="2600325" cy="1876425"/>
            </a:xfrm>
            <a:prstGeom prst="rect">
              <a:avLst/>
            </a:prstGeom>
            <a:solidFill>
              <a:srgbClr val="9999FF">
                <a:alpha val="50196"/>
              </a:srgbClr>
            </a:solidFill>
            <a:ln w="22225" cap="rnd">
              <a:solidFill>
                <a:schemeClr val="tx1"/>
              </a:solidFill>
              <a:prstDash val="sysDot"/>
              <a:miter lim="800000"/>
              <a:headEnd/>
              <a:tailEnd/>
            </a:ln>
            <a:effectLst/>
          </p:spPr>
          <p:txBody>
            <a:bodyPr wrap="none" anchor="ctr"/>
            <a:lstStyle/>
            <a:p>
              <a:pPr algn="ctr"/>
              <a:endParaRPr lang="de-DE"/>
            </a:p>
          </p:txBody>
        </p:sp>
        <p:sp>
          <p:nvSpPr>
            <p:cNvPr id="47" name="Rectangle 64"/>
            <p:cNvSpPr>
              <a:spLocks noChangeArrowheads="1"/>
            </p:cNvSpPr>
            <p:nvPr/>
          </p:nvSpPr>
          <p:spPr bwMode="auto">
            <a:xfrm>
              <a:off x="1098376" y="2519611"/>
              <a:ext cx="2800350" cy="738703"/>
            </a:xfrm>
            <a:prstGeom prst="rect">
              <a:avLst/>
            </a:prstGeom>
            <a:solidFill>
              <a:srgbClr val="9999FF">
                <a:alpha val="50196"/>
              </a:srgbClr>
            </a:solidFill>
            <a:ln w="22225" cap="rnd">
              <a:solidFill>
                <a:schemeClr val="tx1"/>
              </a:solidFill>
              <a:prstDash val="sysDot"/>
              <a:miter lim="800000"/>
              <a:headEnd/>
              <a:tailEnd/>
            </a:ln>
            <a:effectLst/>
          </p:spPr>
          <p:txBody>
            <a:bodyPr wrap="none" anchor="ctr"/>
            <a:lstStyle/>
            <a:p>
              <a:pPr algn="ctr"/>
              <a:endParaRPr lang="de-DE"/>
            </a:p>
          </p:txBody>
        </p:sp>
        <p:sp>
          <p:nvSpPr>
            <p:cNvPr id="48" name="Line 50"/>
            <p:cNvSpPr>
              <a:spLocks noChangeShapeType="1"/>
            </p:cNvSpPr>
            <p:nvPr/>
          </p:nvSpPr>
          <p:spPr bwMode="auto">
            <a:xfrm>
              <a:off x="5602114" y="2804567"/>
              <a:ext cx="0"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Line 51"/>
            <p:cNvSpPr>
              <a:spLocks noChangeShapeType="1"/>
            </p:cNvSpPr>
            <p:nvPr/>
          </p:nvSpPr>
          <p:spPr bwMode="auto">
            <a:xfrm>
              <a:off x="5686251" y="2804567"/>
              <a:ext cx="0"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Oval 52"/>
            <p:cNvSpPr>
              <a:spLocks noChangeArrowheads="1"/>
            </p:cNvSpPr>
            <p:nvPr/>
          </p:nvSpPr>
          <p:spPr bwMode="auto">
            <a:xfrm>
              <a:off x="5918026" y="2803773"/>
              <a:ext cx="114300" cy="7524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Rectangle 54"/>
            <p:cNvSpPr>
              <a:spLocks noChangeArrowheads="1"/>
            </p:cNvSpPr>
            <p:nvPr/>
          </p:nvSpPr>
          <p:spPr bwMode="auto">
            <a:xfrm>
              <a:off x="6173614" y="2922836"/>
              <a:ext cx="574675" cy="476250"/>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52" name="Text Box 55"/>
            <p:cNvSpPr txBox="1">
              <a:spLocks noChangeArrowheads="1"/>
            </p:cNvSpPr>
            <p:nvPr/>
          </p:nvSpPr>
          <p:spPr bwMode="auto">
            <a:xfrm>
              <a:off x="5309858" y="2359273"/>
              <a:ext cx="655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smtClean="0"/>
                <a:t>„</a:t>
              </a:r>
              <a:r>
                <a:rPr lang="de-DE" sz="1200" b="1" dirty="0" err="1" smtClean="0"/>
                <a:t>blue</a:t>
              </a:r>
              <a:r>
                <a:rPr lang="de-DE" sz="1200" b="1" dirty="0" smtClean="0"/>
                <a:t>“</a:t>
              </a:r>
              <a:endParaRPr lang="de-DE" sz="1200" b="1" dirty="0"/>
            </a:p>
            <a:p>
              <a:pPr algn="ctr"/>
              <a:r>
                <a:rPr lang="de-DE" sz="1200" b="1" dirty="0" err="1"/>
                <a:t>filter</a:t>
              </a:r>
              <a:endParaRPr lang="de-DE" sz="1200" b="1" dirty="0"/>
            </a:p>
          </p:txBody>
        </p:sp>
        <p:sp>
          <p:nvSpPr>
            <p:cNvPr id="53" name="Freeform 74"/>
            <p:cNvSpPr>
              <a:spLocks/>
            </p:cNvSpPr>
            <p:nvPr/>
          </p:nvSpPr>
          <p:spPr bwMode="auto">
            <a:xfrm>
              <a:off x="4060651" y="2908548"/>
              <a:ext cx="1143000" cy="219075"/>
            </a:xfrm>
            <a:custGeom>
              <a:avLst/>
              <a:gdLst>
                <a:gd name="T0" fmla="*/ 0 w 720"/>
                <a:gd name="T1" fmla="*/ 0 h 138"/>
                <a:gd name="T2" fmla="*/ 396 w 720"/>
                <a:gd name="T3" fmla="*/ 0 h 138"/>
                <a:gd name="T4" fmla="*/ 318 w 720"/>
                <a:gd name="T5" fmla="*/ 138 h 138"/>
                <a:gd name="T6" fmla="*/ 720 w 720"/>
                <a:gd name="T7" fmla="*/ 138 h 138"/>
              </a:gdLst>
              <a:ahLst/>
              <a:cxnLst>
                <a:cxn ang="0">
                  <a:pos x="T0" y="T1"/>
                </a:cxn>
                <a:cxn ang="0">
                  <a:pos x="T2" y="T3"/>
                </a:cxn>
                <a:cxn ang="0">
                  <a:pos x="T4" y="T5"/>
                </a:cxn>
                <a:cxn ang="0">
                  <a:pos x="T6" y="T7"/>
                </a:cxn>
              </a:cxnLst>
              <a:rect l="0" t="0" r="r" b="b"/>
              <a:pathLst>
                <a:path w="720" h="138">
                  <a:moveTo>
                    <a:pt x="0" y="0"/>
                  </a:moveTo>
                  <a:lnTo>
                    <a:pt x="396" y="0"/>
                  </a:lnTo>
                  <a:lnTo>
                    <a:pt x="318" y="138"/>
                  </a:lnTo>
                  <a:lnTo>
                    <a:pt x="720" y="138"/>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Text Box 75"/>
            <p:cNvSpPr txBox="1">
              <a:spLocks noChangeArrowheads="1"/>
            </p:cNvSpPr>
            <p:nvPr/>
          </p:nvSpPr>
          <p:spPr bwMode="auto">
            <a:xfrm>
              <a:off x="4094068" y="2533898"/>
              <a:ext cx="96186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a:t>VLC </a:t>
              </a:r>
              <a:r>
                <a:rPr lang="de-DE" sz="1200" b="1" dirty="0" err="1" smtClean="0"/>
                <a:t>channel</a:t>
              </a:r>
              <a:endParaRPr lang="de-DE" sz="1200" b="1" dirty="0"/>
            </a:p>
          </p:txBody>
        </p:sp>
        <p:sp>
          <p:nvSpPr>
            <p:cNvPr id="55" name="Text Box 53"/>
            <p:cNvSpPr txBox="1">
              <a:spLocks noChangeArrowheads="1"/>
            </p:cNvSpPr>
            <p:nvPr/>
          </p:nvSpPr>
          <p:spPr bwMode="auto">
            <a:xfrm>
              <a:off x="6199014" y="3019673"/>
              <a:ext cx="523875" cy="274638"/>
            </a:xfrm>
            <a:prstGeom prst="rect">
              <a:avLst/>
            </a:prstGeom>
            <a:noFill/>
            <a:ln>
              <a:noFill/>
            </a:ln>
            <a:effectLst/>
          </p:spPr>
          <p:txBody>
            <a:bodyPr>
              <a:spAutoFit/>
            </a:bodyPr>
            <a:lstStyle/>
            <a:p>
              <a:pPr algn="ctr"/>
              <a:r>
                <a:rPr lang="de-DE" sz="1200" b="1" dirty="0" smtClean="0"/>
                <a:t>PD</a:t>
              </a:r>
              <a:endParaRPr lang="de-DE" sz="1200" b="1" dirty="0"/>
            </a:p>
          </p:txBody>
        </p:sp>
        <p:sp>
          <p:nvSpPr>
            <p:cNvPr id="56" name="Rectangle 77"/>
            <p:cNvSpPr>
              <a:spLocks noChangeArrowheads="1"/>
            </p:cNvSpPr>
            <p:nvPr/>
          </p:nvSpPr>
          <p:spPr bwMode="auto">
            <a:xfrm rot="10800000" flipV="1">
              <a:off x="7094364" y="2127498"/>
              <a:ext cx="619125" cy="330200"/>
            </a:xfrm>
            <a:prstGeom prst="rect">
              <a:avLst/>
            </a:prstGeom>
            <a:solidFill>
              <a:schemeClr val="bg1"/>
            </a:solidFill>
            <a:ln w="19050">
              <a:solidFill>
                <a:schemeClr val="tx1"/>
              </a:solidFill>
              <a:miter lim="800000"/>
              <a:headEnd/>
              <a:tailEnd/>
            </a:ln>
            <a:effectLst/>
          </p:spPr>
          <p:txBody>
            <a:bodyPr wrap="none" anchor="ctr"/>
            <a:lstStyle/>
            <a:p>
              <a:pPr algn="ctr"/>
              <a:r>
                <a:rPr lang="de-DE" sz="1200" b="1" dirty="0"/>
                <a:t>LPF</a:t>
              </a:r>
            </a:p>
          </p:txBody>
        </p:sp>
        <p:sp>
          <p:nvSpPr>
            <p:cNvPr id="57" name="Line 78"/>
            <p:cNvSpPr>
              <a:spLocks noChangeShapeType="1"/>
            </p:cNvSpPr>
            <p:nvPr/>
          </p:nvSpPr>
          <p:spPr bwMode="auto">
            <a:xfrm flipV="1">
              <a:off x="7403926" y="2443411"/>
              <a:ext cx="0" cy="3238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Rectangle 64"/>
            <p:cNvSpPr>
              <a:spLocks noChangeArrowheads="1"/>
            </p:cNvSpPr>
            <p:nvPr/>
          </p:nvSpPr>
          <p:spPr bwMode="auto">
            <a:xfrm rot="10800000" flipV="1">
              <a:off x="6961014" y="2719636"/>
              <a:ext cx="892175" cy="330200"/>
            </a:xfrm>
            <a:prstGeom prst="rect">
              <a:avLst/>
            </a:prstGeom>
            <a:solidFill>
              <a:schemeClr val="bg1"/>
            </a:solidFill>
            <a:ln w="19050">
              <a:solidFill>
                <a:schemeClr val="tx1"/>
              </a:solidFill>
              <a:miter lim="800000"/>
              <a:headEnd/>
              <a:tailEnd/>
            </a:ln>
            <a:effectLst/>
          </p:spPr>
          <p:txBody>
            <a:bodyPr wrap="none" anchor="ctr"/>
            <a:lstStyle/>
            <a:p>
              <a:pPr algn="ctr"/>
              <a:r>
                <a:rPr lang="de-DE" sz="1200" b="1" dirty="0" smtClean="0"/>
                <a:t>AMP</a:t>
              </a:r>
              <a:endParaRPr lang="de-DE" sz="1200" b="1" dirty="0"/>
            </a:p>
          </p:txBody>
        </p:sp>
        <p:sp>
          <p:nvSpPr>
            <p:cNvPr id="59" name="Text Box 103"/>
            <p:cNvSpPr txBox="1">
              <a:spLocks noChangeArrowheads="1"/>
            </p:cNvSpPr>
            <p:nvPr/>
          </p:nvSpPr>
          <p:spPr bwMode="auto">
            <a:xfrm>
              <a:off x="5746576" y="3514973"/>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a:t>lens</a:t>
              </a:r>
            </a:p>
          </p:txBody>
        </p:sp>
        <p:sp>
          <p:nvSpPr>
            <p:cNvPr id="60" name="Freeform 104"/>
            <p:cNvSpPr>
              <a:spLocks/>
            </p:cNvSpPr>
            <p:nvPr/>
          </p:nvSpPr>
          <p:spPr bwMode="auto">
            <a:xfrm>
              <a:off x="6741939" y="3060948"/>
              <a:ext cx="661987" cy="166688"/>
            </a:xfrm>
            <a:custGeom>
              <a:avLst/>
              <a:gdLst>
                <a:gd name="T0" fmla="*/ 0 w 417"/>
                <a:gd name="T1" fmla="*/ 66 h 66"/>
                <a:gd name="T2" fmla="*/ 417 w 417"/>
                <a:gd name="T3" fmla="*/ 66 h 66"/>
                <a:gd name="T4" fmla="*/ 417 w 417"/>
                <a:gd name="T5" fmla="*/ 0 h 66"/>
              </a:gdLst>
              <a:ahLst/>
              <a:cxnLst>
                <a:cxn ang="0">
                  <a:pos x="T0" y="T1"/>
                </a:cxn>
                <a:cxn ang="0">
                  <a:pos x="T2" y="T3"/>
                </a:cxn>
                <a:cxn ang="0">
                  <a:pos x="T4" y="T5"/>
                </a:cxn>
              </a:cxnLst>
              <a:rect l="0" t="0" r="r" b="b"/>
              <a:pathLst>
                <a:path w="417" h="66">
                  <a:moveTo>
                    <a:pt x="0" y="66"/>
                  </a:moveTo>
                  <a:lnTo>
                    <a:pt x="417" y="66"/>
                  </a:lnTo>
                  <a:lnTo>
                    <a:pt x="417" y="0"/>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Line 26"/>
            <p:cNvSpPr>
              <a:spLocks noChangeShapeType="1"/>
            </p:cNvSpPr>
            <p:nvPr/>
          </p:nvSpPr>
          <p:spPr bwMode="auto">
            <a:xfrm>
              <a:off x="2577926" y="2624386"/>
              <a:ext cx="0" cy="1666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 name="Text Box 33"/>
            <p:cNvSpPr txBox="1">
              <a:spLocks noChangeArrowheads="1"/>
            </p:cNvSpPr>
            <p:nvPr/>
          </p:nvSpPr>
          <p:spPr bwMode="auto">
            <a:xfrm>
              <a:off x="2539826" y="2519611"/>
              <a:ext cx="361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1"/>
                <a:t>dc</a:t>
              </a:r>
            </a:p>
          </p:txBody>
        </p:sp>
        <p:sp>
          <p:nvSpPr>
            <p:cNvPr id="63" name="AutoShape 91"/>
            <p:cNvSpPr>
              <a:spLocks noChangeArrowheads="1"/>
            </p:cNvSpPr>
            <p:nvPr/>
          </p:nvSpPr>
          <p:spPr bwMode="auto">
            <a:xfrm>
              <a:off x="2469976" y="2813298"/>
              <a:ext cx="209550" cy="190500"/>
            </a:xfrm>
            <a:prstGeom prst="flowChartOr">
              <a:avLst/>
            </a:prstGeom>
            <a:solidFill>
              <a:schemeClr val="bg1"/>
            </a:solidFill>
            <a:ln w="19050">
              <a:solidFill>
                <a:schemeClr val="tx1"/>
              </a:solidFill>
              <a:round/>
              <a:headEnd/>
              <a:tailEnd/>
            </a:ln>
            <a:effectLst/>
          </p:spPr>
          <p:txBody>
            <a:bodyPr wrap="none" anchor="ctr"/>
            <a:lstStyle/>
            <a:p>
              <a:endParaRPr lang="de-DE"/>
            </a:p>
          </p:txBody>
        </p:sp>
        <p:sp>
          <p:nvSpPr>
            <p:cNvPr id="64" name="Line 102"/>
            <p:cNvSpPr>
              <a:spLocks noChangeShapeType="1"/>
            </p:cNvSpPr>
            <p:nvPr/>
          </p:nvSpPr>
          <p:spPr bwMode="auto">
            <a:xfrm>
              <a:off x="2693814" y="2908548"/>
              <a:ext cx="5270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5" name="Rectangle 45"/>
            <p:cNvSpPr>
              <a:spLocks noChangeArrowheads="1"/>
            </p:cNvSpPr>
            <p:nvPr/>
          </p:nvSpPr>
          <p:spPr bwMode="auto">
            <a:xfrm>
              <a:off x="3224039" y="2667248"/>
              <a:ext cx="460375" cy="476250"/>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66" name="Rectangle 7"/>
            <p:cNvSpPr>
              <a:spLocks noChangeArrowheads="1"/>
            </p:cNvSpPr>
            <p:nvPr/>
          </p:nvSpPr>
          <p:spPr bwMode="auto">
            <a:xfrm rot="10800000" flipV="1">
              <a:off x="1579389" y="2735511"/>
              <a:ext cx="600075" cy="330200"/>
            </a:xfrm>
            <a:prstGeom prst="rect">
              <a:avLst/>
            </a:prstGeom>
            <a:solidFill>
              <a:schemeClr val="bg1"/>
            </a:solidFill>
            <a:ln w="19050">
              <a:solidFill>
                <a:schemeClr val="tx1"/>
              </a:solidFill>
              <a:miter lim="800000"/>
              <a:headEnd/>
              <a:tailEnd/>
            </a:ln>
            <a:effectLst/>
          </p:spPr>
          <p:txBody>
            <a:bodyPr wrap="none" anchor="ctr"/>
            <a:lstStyle/>
            <a:p>
              <a:pPr algn="ctr"/>
              <a:r>
                <a:rPr lang="de-DE" sz="1200" b="1" dirty="0" smtClean="0"/>
                <a:t>AMP</a:t>
              </a:r>
              <a:endParaRPr lang="de-DE" sz="1200" b="1" dirty="0"/>
            </a:p>
          </p:txBody>
        </p:sp>
        <p:sp>
          <p:nvSpPr>
            <p:cNvPr id="67" name="Text Box 38"/>
            <p:cNvSpPr txBox="1">
              <a:spLocks noChangeArrowheads="1"/>
            </p:cNvSpPr>
            <p:nvPr/>
          </p:nvSpPr>
          <p:spPr bwMode="auto">
            <a:xfrm>
              <a:off x="3169755" y="2668836"/>
              <a:ext cx="5498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err="1" smtClean="0"/>
                <a:t>white</a:t>
              </a:r>
              <a:endParaRPr lang="de-DE" sz="1200" b="1" dirty="0" smtClean="0"/>
            </a:p>
            <a:p>
              <a:pPr algn="ctr"/>
              <a:r>
                <a:rPr lang="de-DE" sz="1200" b="1" dirty="0" smtClean="0"/>
                <a:t>LED</a:t>
              </a:r>
              <a:endParaRPr lang="de-DE" sz="1200" b="1" dirty="0"/>
            </a:p>
          </p:txBody>
        </p:sp>
        <p:sp>
          <p:nvSpPr>
            <p:cNvPr id="68" name="Text Box 67"/>
            <p:cNvSpPr txBox="1">
              <a:spLocks noChangeArrowheads="1"/>
            </p:cNvSpPr>
            <p:nvPr/>
          </p:nvSpPr>
          <p:spPr bwMode="auto">
            <a:xfrm>
              <a:off x="1101551" y="2883148"/>
              <a:ext cx="3958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1" dirty="0" err="1" smtClean="0"/>
                <a:t>Tx</a:t>
              </a:r>
              <a:endParaRPr lang="de-DE" sz="1400" b="1" dirty="0"/>
            </a:p>
          </p:txBody>
        </p:sp>
        <p:sp>
          <p:nvSpPr>
            <p:cNvPr id="69" name="Text Box 67"/>
            <p:cNvSpPr txBox="1">
              <a:spLocks noChangeArrowheads="1"/>
            </p:cNvSpPr>
            <p:nvPr/>
          </p:nvSpPr>
          <p:spPr bwMode="auto">
            <a:xfrm>
              <a:off x="7407101" y="3473698"/>
              <a:ext cx="4203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1" dirty="0" err="1" smtClean="0"/>
                <a:t>Rx</a:t>
              </a:r>
              <a:endParaRPr lang="de-DE" sz="1400" b="1" dirty="0"/>
            </a:p>
          </p:txBody>
        </p:sp>
        <p:sp>
          <p:nvSpPr>
            <p:cNvPr id="70" name="Line 102"/>
            <p:cNvSpPr>
              <a:spLocks noChangeShapeType="1"/>
            </p:cNvSpPr>
            <p:nvPr/>
          </p:nvSpPr>
          <p:spPr bwMode="auto">
            <a:xfrm>
              <a:off x="2169939" y="2908548"/>
              <a:ext cx="3240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1" name="Rectangle 5"/>
            <p:cNvSpPr>
              <a:spLocks noChangeArrowheads="1"/>
            </p:cNvSpPr>
            <p:nvPr/>
          </p:nvSpPr>
          <p:spPr bwMode="auto">
            <a:xfrm>
              <a:off x="1420639" y="1848098"/>
              <a:ext cx="914400" cy="552450"/>
            </a:xfrm>
            <a:prstGeom prst="rect">
              <a:avLst/>
            </a:prstGeom>
            <a:solidFill>
              <a:schemeClr val="bg2">
                <a:lumMod val="90000"/>
              </a:schemeClr>
            </a:solidFill>
            <a:ln w="19050">
              <a:solidFill>
                <a:schemeClr val="tx1"/>
              </a:solidFill>
              <a:prstDash val="sysDash"/>
              <a:miter lim="800000"/>
              <a:headEnd/>
              <a:tailEnd/>
            </a:ln>
            <a:effectLst/>
          </p:spPr>
          <p:txBody>
            <a:bodyPr wrap="none" anchor="ctr"/>
            <a:lstStyle/>
            <a:p>
              <a:pPr algn="ctr"/>
              <a:endParaRPr lang="en-US"/>
            </a:p>
          </p:txBody>
        </p:sp>
        <p:sp>
          <p:nvSpPr>
            <p:cNvPr id="72" name="Text Box 92"/>
            <p:cNvSpPr txBox="1">
              <a:spLocks noChangeArrowheads="1"/>
            </p:cNvSpPr>
            <p:nvPr/>
          </p:nvSpPr>
          <p:spPr bwMode="auto">
            <a:xfrm>
              <a:off x="1388889" y="1875086"/>
              <a:ext cx="979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de-DE" sz="1200" b="1" dirty="0" smtClean="0"/>
                <a:t>PRBS</a:t>
              </a:r>
              <a:endParaRPr lang="de-DE" sz="1200" b="1" dirty="0"/>
            </a:p>
            <a:p>
              <a:pPr algn="ctr" eaLnBrk="0" hangingPunct="0"/>
              <a:r>
                <a:rPr lang="de-DE" sz="1200" b="1" dirty="0" err="1"/>
                <a:t>generator</a:t>
              </a:r>
              <a:endParaRPr lang="de-DE" sz="1200" b="1" dirty="0"/>
            </a:p>
          </p:txBody>
        </p:sp>
        <p:cxnSp>
          <p:nvCxnSpPr>
            <p:cNvPr id="73" name="Gerade Verbindung mit Pfeil 72"/>
            <p:cNvCxnSpPr>
              <a:stCxn id="71" idx="2"/>
              <a:endCxn id="66" idx="0"/>
            </p:cNvCxnSpPr>
            <p:nvPr/>
          </p:nvCxnSpPr>
          <p:spPr>
            <a:xfrm>
              <a:off x="1877839" y="2400548"/>
              <a:ext cx="1587" cy="33496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4" name="Rectangle 5"/>
            <p:cNvSpPr>
              <a:spLocks noChangeArrowheads="1"/>
            </p:cNvSpPr>
            <p:nvPr/>
          </p:nvSpPr>
          <p:spPr bwMode="auto">
            <a:xfrm>
              <a:off x="6926089" y="1248023"/>
              <a:ext cx="914400" cy="552450"/>
            </a:xfrm>
            <a:prstGeom prst="rect">
              <a:avLst/>
            </a:prstGeom>
            <a:solidFill>
              <a:schemeClr val="bg2">
                <a:lumMod val="90000"/>
              </a:schemeClr>
            </a:solidFill>
            <a:ln w="19050">
              <a:solidFill>
                <a:schemeClr val="tx1"/>
              </a:solidFill>
              <a:prstDash val="sysDash"/>
              <a:miter lim="800000"/>
              <a:headEnd/>
              <a:tailEnd/>
            </a:ln>
            <a:effectLst/>
          </p:spPr>
          <p:txBody>
            <a:bodyPr wrap="none" anchor="ctr"/>
            <a:lstStyle/>
            <a:p>
              <a:pPr algn="ctr"/>
              <a:endParaRPr lang="en-US"/>
            </a:p>
          </p:txBody>
        </p:sp>
        <p:sp>
          <p:nvSpPr>
            <p:cNvPr id="75" name="Text Box 92"/>
            <p:cNvSpPr txBox="1">
              <a:spLocks noChangeArrowheads="1"/>
            </p:cNvSpPr>
            <p:nvPr/>
          </p:nvSpPr>
          <p:spPr bwMode="auto">
            <a:xfrm>
              <a:off x="6894339" y="1284536"/>
              <a:ext cx="9794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de-DE" sz="1200" b="1" dirty="0" smtClean="0"/>
                <a:t>Error </a:t>
              </a:r>
              <a:r>
                <a:rPr lang="de-DE" sz="1200" b="1" dirty="0" err="1" smtClean="0"/>
                <a:t>counter</a:t>
              </a:r>
              <a:endParaRPr lang="de-DE" sz="1200" b="1" dirty="0"/>
            </a:p>
          </p:txBody>
        </p:sp>
        <p:cxnSp>
          <p:nvCxnSpPr>
            <p:cNvPr id="76" name="Gerade Verbindung mit Pfeil 75"/>
            <p:cNvCxnSpPr/>
            <p:nvPr/>
          </p:nvCxnSpPr>
          <p:spPr>
            <a:xfrm flipV="1">
              <a:off x="7392814" y="1800473"/>
              <a:ext cx="1587" cy="33496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77" name="Inhaltsplatzhalter 1"/>
          <p:cNvSpPr txBox="1">
            <a:spLocks/>
          </p:cNvSpPr>
          <p:nvPr/>
        </p:nvSpPr>
        <p:spPr bwMode="auto">
          <a:xfrm>
            <a:off x="179512" y="3919139"/>
            <a:ext cx="8235300" cy="1257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0" fontAlgn="base" hangingPunct="0">
              <a:spcBef>
                <a:spcPts val="600"/>
              </a:spcBef>
              <a:spcAft>
                <a:spcPct val="0"/>
              </a:spcAft>
              <a:buClr>
                <a:srgbClr val="00B3DF"/>
              </a:buClr>
              <a:buSzPct val="80000"/>
              <a:buFont typeface="Wingdings" pitchFamily="2" charset="2"/>
              <a:buChar char=""/>
              <a:defRPr sz="2000" kern="1200">
                <a:solidFill>
                  <a:srgbClr val="262626"/>
                </a:solidFill>
                <a:latin typeface="Arial"/>
                <a:ea typeface="+mn-ea"/>
                <a:cs typeface="Arial"/>
              </a:defRPr>
            </a:lvl1pPr>
            <a:lvl2pPr marL="536575" indent="-2159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2pPr>
            <a:lvl3pPr marL="527050" indent="-216000" algn="l" rtl="0" eaLnBrk="0" fontAlgn="base" hangingPunct="0">
              <a:spcBef>
                <a:spcPts val="600"/>
              </a:spcBef>
              <a:spcAft>
                <a:spcPct val="0"/>
              </a:spcAft>
              <a:buFont typeface="FrutigerBQ" pitchFamily="34" charset="0"/>
              <a:buChar char="-"/>
              <a:tabLst/>
              <a:defRPr sz="2000" kern="1200">
                <a:solidFill>
                  <a:srgbClr val="262626"/>
                </a:solidFill>
                <a:latin typeface="Arial"/>
                <a:ea typeface="+mn-ea"/>
                <a:cs typeface="Arial"/>
              </a:defRPr>
            </a:lvl3pPr>
            <a:lvl4pPr marL="774000" indent="-216000" algn="l" rtl="0" eaLnBrk="0" fontAlgn="base" hangingPunct="0">
              <a:spcBef>
                <a:spcPts val="600"/>
              </a:spcBef>
              <a:spcAft>
                <a:spcPct val="0"/>
              </a:spcAft>
              <a:buFont typeface="FrutigerBQ" pitchFamily="34" charset="0"/>
              <a:buChar char="–"/>
              <a:defRPr lang="de-DE" sz="2000" kern="1200">
                <a:solidFill>
                  <a:srgbClr val="262626"/>
                </a:solidFill>
                <a:latin typeface="Arial"/>
                <a:ea typeface="+mn-ea"/>
                <a:cs typeface="Arial"/>
              </a:defRPr>
            </a:lvl4pPr>
            <a:lvl5pPr marL="774700" indent="-2160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dirty="0" smtClean="0"/>
              <a:t>Phosphor-type white LED: Blue is filtered out</a:t>
            </a:r>
          </a:p>
          <a:p>
            <a:pPr>
              <a:lnSpc>
                <a:spcPct val="150000"/>
              </a:lnSpc>
            </a:pPr>
            <a:r>
              <a:rPr lang="en-US" dirty="0" smtClean="0"/>
              <a:t>Coverage is limited by color </a:t>
            </a:r>
            <a:r>
              <a:rPr lang="en-US" dirty="0"/>
              <a:t>filter </a:t>
            </a:r>
            <a:endParaRPr lang="en-US" dirty="0" smtClean="0"/>
          </a:p>
          <a:p>
            <a:pPr>
              <a:lnSpc>
                <a:spcPct val="150000"/>
              </a:lnSpc>
            </a:pPr>
            <a:r>
              <a:rPr lang="en-US" dirty="0" smtClean="0"/>
              <a:t>125 </a:t>
            </a:r>
            <a:r>
              <a:rPr lang="en-US" dirty="0"/>
              <a:t>Mbit/s with PIN, 230 Mbit/s with APD</a:t>
            </a:r>
          </a:p>
        </p:txBody>
      </p:sp>
      <p:pic>
        <p:nvPicPr>
          <p:cNvPr id="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 r="37510"/>
          <a:stretch/>
        </p:blipFill>
        <p:spPr bwMode="auto">
          <a:xfrm>
            <a:off x="5927601" y="1460334"/>
            <a:ext cx="2928571" cy="274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9" descr="Experiment"/>
          <p:cNvPicPr>
            <a:picLocks noChangeAspect="1" noChangeArrowheads="1"/>
          </p:cNvPicPr>
          <p:nvPr/>
        </p:nvPicPr>
        <p:blipFill>
          <a:blip r:embed="rId3"/>
          <a:srcRect l="6741" b="10674"/>
          <a:stretch>
            <a:fillRect/>
          </a:stretch>
        </p:blipFill>
        <p:spPr bwMode="auto">
          <a:xfrm>
            <a:off x="6169627" y="4547901"/>
            <a:ext cx="2902874" cy="1852899"/>
          </a:xfrm>
          <a:prstGeom prst="rect">
            <a:avLst/>
          </a:prstGeom>
          <a:noFill/>
          <a:ln w="9525">
            <a:noFill/>
            <a:miter lim="800000"/>
            <a:headEnd/>
            <a:tailEnd/>
          </a:ln>
        </p:spPr>
      </p:pic>
      <p:sp>
        <p:nvSpPr>
          <p:cNvPr id="80" name="Rechteck 79"/>
          <p:cNvSpPr/>
          <p:nvPr/>
        </p:nvSpPr>
        <p:spPr>
          <a:xfrm>
            <a:off x="179512" y="5577064"/>
            <a:ext cx="5903145" cy="646331"/>
          </a:xfrm>
          <a:prstGeom prst="rect">
            <a:avLst/>
          </a:prstGeom>
        </p:spPr>
        <p:txBody>
          <a:bodyPr wrap="square">
            <a:spAutoFit/>
          </a:bodyPr>
          <a:lstStyle/>
          <a:p>
            <a:r>
              <a:rPr lang="de-DE" sz="1200" dirty="0" smtClean="0"/>
              <a:t>J. Vucic</a:t>
            </a:r>
            <a:r>
              <a:rPr lang="de-DE" sz="1200" dirty="0"/>
              <a:t>, </a:t>
            </a:r>
            <a:r>
              <a:rPr lang="de-DE" sz="1200" dirty="0" smtClean="0"/>
              <a:t>C. Kottke</a:t>
            </a:r>
            <a:r>
              <a:rPr lang="de-DE" sz="1200" dirty="0"/>
              <a:t>, </a:t>
            </a:r>
            <a:r>
              <a:rPr lang="de-DE" sz="1200" dirty="0" smtClean="0"/>
              <a:t>S. </a:t>
            </a:r>
            <a:r>
              <a:rPr lang="de-DE" sz="1200" dirty="0" err="1" smtClean="0"/>
              <a:t>Nerreter</a:t>
            </a:r>
            <a:r>
              <a:rPr lang="de-DE" sz="1200" dirty="0"/>
              <a:t>, </a:t>
            </a:r>
            <a:r>
              <a:rPr lang="de-DE" sz="1200" dirty="0" smtClean="0"/>
              <a:t>K. Habel</a:t>
            </a:r>
            <a:r>
              <a:rPr lang="de-DE" sz="1200" dirty="0"/>
              <a:t>, </a:t>
            </a:r>
            <a:r>
              <a:rPr lang="de-DE" sz="1200" dirty="0" smtClean="0"/>
              <a:t>A. </a:t>
            </a:r>
            <a:r>
              <a:rPr lang="de-DE" sz="1200" dirty="0" err="1" smtClean="0"/>
              <a:t>Buettner</a:t>
            </a:r>
            <a:r>
              <a:rPr lang="de-DE" sz="1200" dirty="0"/>
              <a:t>, </a:t>
            </a:r>
            <a:r>
              <a:rPr lang="de-DE" sz="1200" dirty="0" smtClean="0"/>
              <a:t>K.D. Langer</a:t>
            </a:r>
            <a:r>
              <a:rPr lang="de-DE" sz="1200" dirty="0"/>
              <a:t>, </a:t>
            </a:r>
            <a:r>
              <a:rPr lang="de-DE" sz="1200" dirty="0" smtClean="0"/>
              <a:t>J</a:t>
            </a:r>
            <a:r>
              <a:rPr lang="de-DE" sz="1200" dirty="0"/>
              <a:t>. W. </a:t>
            </a:r>
            <a:r>
              <a:rPr lang="de-DE" sz="1200" dirty="0" err="1"/>
              <a:t>Walewski</a:t>
            </a:r>
            <a:r>
              <a:rPr lang="de-DE" sz="1200" dirty="0" smtClean="0"/>
              <a:t>, „125 </a:t>
            </a:r>
            <a:r>
              <a:rPr lang="de-DE" sz="1200" dirty="0" err="1"/>
              <a:t>Mbit</a:t>
            </a:r>
            <a:r>
              <a:rPr lang="de-DE" sz="1200" dirty="0"/>
              <a:t>/s </a:t>
            </a:r>
            <a:r>
              <a:rPr lang="de-DE" sz="1200" dirty="0" err="1"/>
              <a:t>over</a:t>
            </a:r>
            <a:r>
              <a:rPr lang="de-DE" sz="1200" dirty="0"/>
              <a:t> 5 m </a:t>
            </a:r>
            <a:r>
              <a:rPr lang="de-DE" sz="1200" dirty="0" err="1"/>
              <a:t>wireless</a:t>
            </a:r>
            <a:r>
              <a:rPr lang="de-DE" sz="1200" dirty="0"/>
              <a:t> </a:t>
            </a:r>
            <a:r>
              <a:rPr lang="de-DE" sz="1200" dirty="0" err="1"/>
              <a:t>distance</a:t>
            </a:r>
            <a:r>
              <a:rPr lang="de-DE" sz="1200" dirty="0"/>
              <a:t> </a:t>
            </a:r>
            <a:r>
              <a:rPr lang="de-DE" sz="1200" dirty="0" err="1"/>
              <a:t>by</a:t>
            </a:r>
            <a:r>
              <a:rPr lang="de-DE" sz="1200" dirty="0"/>
              <a:t> </a:t>
            </a:r>
            <a:r>
              <a:rPr lang="de-DE" sz="1200" dirty="0" err="1"/>
              <a:t>use</a:t>
            </a:r>
            <a:r>
              <a:rPr lang="de-DE" sz="1200" dirty="0"/>
              <a:t> </a:t>
            </a:r>
            <a:r>
              <a:rPr lang="de-DE" sz="1200" dirty="0" err="1"/>
              <a:t>of</a:t>
            </a:r>
            <a:r>
              <a:rPr lang="de-DE" sz="1200" dirty="0"/>
              <a:t> OOK-</a:t>
            </a:r>
            <a:r>
              <a:rPr lang="de-DE" sz="1200" dirty="0" err="1"/>
              <a:t>modulated</a:t>
            </a:r>
            <a:r>
              <a:rPr lang="de-DE" sz="1200" dirty="0"/>
              <a:t> </a:t>
            </a:r>
            <a:r>
              <a:rPr lang="de-DE" sz="1200" dirty="0" err="1"/>
              <a:t>phosphorescent</a:t>
            </a:r>
            <a:r>
              <a:rPr lang="de-DE" sz="1200" dirty="0"/>
              <a:t> </a:t>
            </a:r>
            <a:r>
              <a:rPr lang="de-DE" sz="1200" dirty="0" err="1"/>
              <a:t>white</a:t>
            </a:r>
            <a:r>
              <a:rPr lang="de-DE" sz="1200" dirty="0"/>
              <a:t> </a:t>
            </a:r>
            <a:r>
              <a:rPr lang="de-DE" sz="1200" dirty="0" smtClean="0"/>
              <a:t>LEDs,“ </a:t>
            </a:r>
            <a:r>
              <a:rPr lang="de-DE" sz="1200" i="1" dirty="0"/>
              <a:t>ECOC 2009</a:t>
            </a:r>
            <a:r>
              <a:rPr lang="de-DE" sz="1200" dirty="0"/>
              <a:t>.</a:t>
            </a:r>
          </a:p>
        </p:txBody>
      </p:sp>
    </p:spTree>
    <p:extLst>
      <p:ext uri="{BB962C8B-B14F-4D97-AF65-F5344CB8AC3E}">
        <p14:creationId xmlns:p14="http://schemas.microsoft.com/office/powerpoint/2010/main" val="2473210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39</a:t>
            </a:fld>
            <a:endParaRPr lang="en-GB" altLang="en-US"/>
          </a:p>
        </p:txBody>
      </p:sp>
      <p:sp>
        <p:nvSpPr>
          <p:cNvPr id="44"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First DMT Experiments</a:t>
            </a:r>
            <a:endParaRPr lang="en-CA" b="1" dirty="0" smtClean="0">
              <a:solidFill>
                <a:srgbClr val="80B4CE"/>
              </a:solidFill>
              <a:effectLst>
                <a:outerShdw blurRad="38100" dist="38100" dir="2700000" algn="tl">
                  <a:srgbClr val="000000">
                    <a:alpha val="43137"/>
                  </a:srgbClr>
                </a:outerShdw>
              </a:effectLst>
            </a:endParaRPr>
          </a:p>
        </p:txBody>
      </p:sp>
      <p:sp>
        <p:nvSpPr>
          <p:cNvPr id="42" name="Rectangle 64"/>
          <p:cNvSpPr>
            <a:spLocks noChangeArrowheads="1"/>
          </p:cNvSpPr>
          <p:nvPr/>
        </p:nvSpPr>
        <p:spPr bwMode="auto">
          <a:xfrm>
            <a:off x="4106266" y="1979706"/>
            <a:ext cx="2265840" cy="1743798"/>
          </a:xfrm>
          <a:prstGeom prst="rect">
            <a:avLst/>
          </a:prstGeom>
          <a:solidFill>
            <a:schemeClr val="bg1">
              <a:lumMod val="85000"/>
              <a:alpha val="50000"/>
            </a:schemeClr>
          </a:solidFill>
          <a:ln w="22225" cap="rnd">
            <a:solidFill>
              <a:schemeClr val="tx1"/>
            </a:solidFill>
            <a:prstDash val="sysDot"/>
            <a:miter lim="800000"/>
            <a:headEnd/>
            <a:tailEnd/>
          </a:ln>
          <a:effectLst/>
        </p:spPr>
        <p:txBody>
          <a:bodyPr wrap="none" anchor="ctr"/>
          <a:lstStyle/>
          <a:p>
            <a:pPr algn="ctr"/>
            <a:endParaRPr lang="de-DE"/>
          </a:p>
        </p:txBody>
      </p:sp>
      <p:sp>
        <p:nvSpPr>
          <p:cNvPr id="43" name="Rectangle 64"/>
          <p:cNvSpPr>
            <a:spLocks noChangeArrowheads="1"/>
          </p:cNvSpPr>
          <p:nvPr/>
        </p:nvSpPr>
        <p:spPr bwMode="auto">
          <a:xfrm>
            <a:off x="520761" y="2776398"/>
            <a:ext cx="2440136" cy="593152"/>
          </a:xfrm>
          <a:prstGeom prst="rect">
            <a:avLst/>
          </a:prstGeom>
          <a:solidFill>
            <a:schemeClr val="bg1">
              <a:lumMod val="85000"/>
              <a:alpha val="50000"/>
            </a:schemeClr>
          </a:solidFill>
          <a:ln w="22225" cap="rnd">
            <a:solidFill>
              <a:schemeClr val="tx1"/>
            </a:solidFill>
            <a:prstDash val="sysDot"/>
            <a:miter lim="800000"/>
            <a:headEnd/>
            <a:tailEnd/>
          </a:ln>
          <a:effectLst/>
        </p:spPr>
        <p:txBody>
          <a:bodyPr wrap="none" anchor="ctr"/>
          <a:lstStyle/>
          <a:p>
            <a:pPr algn="ctr"/>
            <a:endParaRPr lang="de-DE"/>
          </a:p>
        </p:txBody>
      </p:sp>
      <p:sp>
        <p:nvSpPr>
          <p:cNvPr id="81" name="Rectangle 4"/>
          <p:cNvSpPr>
            <a:spLocks noChangeArrowheads="1"/>
          </p:cNvSpPr>
          <p:nvPr/>
        </p:nvSpPr>
        <p:spPr bwMode="auto">
          <a:xfrm>
            <a:off x="2177950" y="1510614"/>
            <a:ext cx="796779" cy="270238"/>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82" name="Rectangle 5"/>
          <p:cNvSpPr>
            <a:spLocks noChangeArrowheads="1"/>
          </p:cNvSpPr>
          <p:nvPr/>
        </p:nvSpPr>
        <p:spPr bwMode="auto">
          <a:xfrm>
            <a:off x="784971" y="1480021"/>
            <a:ext cx="796779" cy="323775"/>
          </a:xfrm>
          <a:prstGeom prst="rect">
            <a:avLst/>
          </a:prstGeom>
          <a:solidFill>
            <a:schemeClr val="bg1"/>
          </a:solidFill>
          <a:ln w="19050">
            <a:solidFill>
              <a:schemeClr val="tx1"/>
            </a:solidFill>
            <a:miter lim="800000"/>
            <a:headEnd/>
            <a:tailEnd/>
          </a:ln>
          <a:effectLst/>
        </p:spPr>
        <p:txBody>
          <a:bodyPr wrap="none" anchor="ctr"/>
          <a:lstStyle/>
          <a:p>
            <a:pPr algn="ctr"/>
            <a:endParaRPr lang="en-US"/>
          </a:p>
        </p:txBody>
      </p:sp>
      <p:sp>
        <p:nvSpPr>
          <p:cNvPr id="83" name="Rectangle 6"/>
          <p:cNvSpPr>
            <a:spLocks noChangeArrowheads="1"/>
          </p:cNvSpPr>
          <p:nvPr/>
        </p:nvSpPr>
        <p:spPr bwMode="auto">
          <a:xfrm>
            <a:off x="5550428" y="1518262"/>
            <a:ext cx="697182" cy="300831"/>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84" name="Text Box 19"/>
          <p:cNvSpPr txBox="1">
            <a:spLocks noChangeArrowheads="1"/>
          </p:cNvSpPr>
          <p:nvPr/>
        </p:nvSpPr>
        <p:spPr bwMode="auto">
          <a:xfrm>
            <a:off x="927450" y="1532284"/>
            <a:ext cx="636317" cy="22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200" b="1"/>
              <a:t>AWG</a:t>
            </a:r>
          </a:p>
        </p:txBody>
      </p:sp>
      <p:sp>
        <p:nvSpPr>
          <p:cNvPr id="85" name="Text Box 36"/>
          <p:cNvSpPr txBox="1">
            <a:spLocks noChangeArrowheads="1"/>
          </p:cNvSpPr>
          <p:nvPr/>
        </p:nvSpPr>
        <p:spPr bwMode="auto">
          <a:xfrm>
            <a:off x="2254032" y="1523361"/>
            <a:ext cx="636317" cy="22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sz="1200" b="1"/>
              <a:t>PC</a:t>
            </a:r>
          </a:p>
        </p:txBody>
      </p:sp>
      <p:sp>
        <p:nvSpPr>
          <p:cNvPr id="86" name="Line 50"/>
          <p:cNvSpPr>
            <a:spLocks noChangeShapeType="1"/>
          </p:cNvSpPr>
          <p:nvPr/>
        </p:nvSpPr>
        <p:spPr bwMode="auto">
          <a:xfrm>
            <a:off x="4320678" y="2737519"/>
            <a:ext cx="0" cy="6118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7" name="Line 51"/>
          <p:cNvSpPr>
            <a:spLocks noChangeShapeType="1"/>
          </p:cNvSpPr>
          <p:nvPr/>
        </p:nvSpPr>
        <p:spPr bwMode="auto">
          <a:xfrm>
            <a:off x="4393992" y="2737519"/>
            <a:ext cx="0" cy="61185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8" name="Oval 52"/>
          <p:cNvSpPr>
            <a:spLocks noChangeArrowheads="1"/>
          </p:cNvSpPr>
          <p:nvPr/>
        </p:nvSpPr>
        <p:spPr bwMode="auto">
          <a:xfrm>
            <a:off x="4595954" y="2736882"/>
            <a:ext cx="99597" cy="60421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9" name="Rectangle 54"/>
          <p:cNvSpPr>
            <a:spLocks noChangeArrowheads="1"/>
          </p:cNvSpPr>
          <p:nvPr/>
        </p:nvSpPr>
        <p:spPr bwMode="auto">
          <a:xfrm>
            <a:off x="4818665" y="2832485"/>
            <a:ext cx="500753" cy="382412"/>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90" name="Text Box 55"/>
          <p:cNvSpPr txBox="1">
            <a:spLocks noChangeArrowheads="1"/>
          </p:cNvSpPr>
          <p:nvPr/>
        </p:nvSpPr>
        <p:spPr bwMode="auto">
          <a:xfrm>
            <a:off x="4074315" y="3358938"/>
            <a:ext cx="571574" cy="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smtClean="0"/>
              <a:t>„</a:t>
            </a:r>
            <a:r>
              <a:rPr lang="de-DE" sz="1200" b="1" dirty="0" err="1" smtClean="0"/>
              <a:t>blue</a:t>
            </a:r>
            <a:r>
              <a:rPr lang="de-DE" sz="1200" b="1" dirty="0" smtClean="0"/>
              <a:t>“</a:t>
            </a:r>
            <a:endParaRPr lang="de-DE" sz="1200" b="1" dirty="0"/>
          </a:p>
          <a:p>
            <a:pPr algn="ctr"/>
            <a:r>
              <a:rPr lang="de-DE" sz="1200" b="1" dirty="0" err="1"/>
              <a:t>filter</a:t>
            </a:r>
            <a:endParaRPr lang="de-DE" sz="1200" b="1" dirty="0"/>
          </a:p>
        </p:txBody>
      </p:sp>
      <p:sp>
        <p:nvSpPr>
          <p:cNvPr id="91" name="Text Box 59"/>
          <p:cNvSpPr txBox="1">
            <a:spLocks noChangeArrowheads="1"/>
          </p:cNvSpPr>
          <p:nvPr/>
        </p:nvSpPr>
        <p:spPr bwMode="auto">
          <a:xfrm>
            <a:off x="5580861" y="1562877"/>
            <a:ext cx="636317" cy="220525"/>
          </a:xfrm>
          <a:prstGeom prst="rect">
            <a:avLst/>
          </a:prstGeom>
          <a:noFill/>
          <a:ln>
            <a:noFill/>
          </a:ln>
          <a:effectLst/>
        </p:spPr>
        <p:txBody>
          <a:bodyPr>
            <a:spAutoFit/>
          </a:bodyPr>
          <a:lstStyle/>
          <a:p>
            <a:pPr algn="ctr"/>
            <a:r>
              <a:rPr lang="de-DE" sz="1200" b="1"/>
              <a:t>OSC</a:t>
            </a:r>
          </a:p>
        </p:txBody>
      </p:sp>
      <p:sp>
        <p:nvSpPr>
          <p:cNvPr id="92" name="Freeform 74"/>
          <p:cNvSpPr>
            <a:spLocks/>
          </p:cNvSpPr>
          <p:nvPr/>
        </p:nvSpPr>
        <p:spPr bwMode="auto">
          <a:xfrm>
            <a:off x="3068794" y="3073404"/>
            <a:ext cx="995974" cy="175909"/>
          </a:xfrm>
          <a:custGeom>
            <a:avLst/>
            <a:gdLst>
              <a:gd name="T0" fmla="*/ 0 w 720"/>
              <a:gd name="T1" fmla="*/ 0 h 138"/>
              <a:gd name="T2" fmla="*/ 396 w 720"/>
              <a:gd name="T3" fmla="*/ 0 h 138"/>
              <a:gd name="T4" fmla="*/ 318 w 720"/>
              <a:gd name="T5" fmla="*/ 138 h 138"/>
              <a:gd name="T6" fmla="*/ 720 w 720"/>
              <a:gd name="T7" fmla="*/ 138 h 138"/>
            </a:gdLst>
            <a:ahLst/>
            <a:cxnLst>
              <a:cxn ang="0">
                <a:pos x="T0" y="T1"/>
              </a:cxn>
              <a:cxn ang="0">
                <a:pos x="T2" y="T3"/>
              </a:cxn>
              <a:cxn ang="0">
                <a:pos x="T4" y="T5"/>
              </a:cxn>
              <a:cxn ang="0">
                <a:pos x="T6" y="T7"/>
              </a:cxn>
            </a:cxnLst>
            <a:rect l="0" t="0" r="r" b="b"/>
            <a:pathLst>
              <a:path w="720" h="138">
                <a:moveTo>
                  <a:pt x="0" y="0"/>
                </a:moveTo>
                <a:lnTo>
                  <a:pt x="396" y="0"/>
                </a:lnTo>
                <a:lnTo>
                  <a:pt x="318" y="138"/>
                </a:lnTo>
                <a:lnTo>
                  <a:pt x="720" y="138"/>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3" name="Text Box 75"/>
          <p:cNvSpPr txBox="1">
            <a:spLocks noChangeArrowheads="1"/>
          </p:cNvSpPr>
          <p:nvPr/>
        </p:nvSpPr>
        <p:spPr bwMode="auto">
          <a:xfrm>
            <a:off x="3097912" y="2772573"/>
            <a:ext cx="838139" cy="2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a:t>VLC </a:t>
            </a:r>
            <a:r>
              <a:rPr lang="de-DE" sz="1200" b="1" dirty="0" err="1" smtClean="0"/>
              <a:t>channel</a:t>
            </a:r>
            <a:endParaRPr lang="de-DE" sz="1200" b="1" dirty="0"/>
          </a:p>
        </p:txBody>
      </p:sp>
      <p:sp>
        <p:nvSpPr>
          <p:cNvPr id="94" name="Text Box 53"/>
          <p:cNvSpPr txBox="1">
            <a:spLocks noChangeArrowheads="1"/>
          </p:cNvSpPr>
          <p:nvPr/>
        </p:nvSpPr>
        <p:spPr bwMode="auto">
          <a:xfrm>
            <a:off x="4806307" y="2886655"/>
            <a:ext cx="555738" cy="257511"/>
          </a:xfrm>
          <a:prstGeom prst="rect">
            <a:avLst/>
          </a:prstGeom>
          <a:noFill/>
          <a:ln>
            <a:noFill/>
          </a:ln>
          <a:effectLst/>
        </p:spPr>
        <p:txBody>
          <a:bodyPr wrap="square">
            <a:spAutoFit/>
          </a:bodyPr>
          <a:lstStyle/>
          <a:p>
            <a:pPr algn="ctr"/>
            <a:r>
              <a:rPr lang="de-DE" sz="1200" b="1" dirty="0" smtClean="0"/>
              <a:t>APD</a:t>
            </a:r>
            <a:endParaRPr lang="de-DE" sz="1200" b="1" dirty="0"/>
          </a:p>
        </p:txBody>
      </p:sp>
      <p:sp>
        <p:nvSpPr>
          <p:cNvPr id="95" name="Rectangle 77"/>
          <p:cNvSpPr>
            <a:spLocks noChangeArrowheads="1"/>
          </p:cNvSpPr>
          <p:nvPr/>
        </p:nvSpPr>
        <p:spPr bwMode="auto">
          <a:xfrm rot="10800000" flipV="1">
            <a:off x="5620977" y="2079133"/>
            <a:ext cx="539486" cy="265139"/>
          </a:xfrm>
          <a:prstGeom prst="rect">
            <a:avLst/>
          </a:prstGeom>
          <a:solidFill>
            <a:schemeClr val="bg1"/>
          </a:solidFill>
          <a:ln w="19050">
            <a:solidFill>
              <a:schemeClr val="tx1"/>
            </a:solidFill>
            <a:miter lim="800000"/>
            <a:headEnd/>
            <a:tailEnd/>
          </a:ln>
          <a:effectLst/>
        </p:spPr>
        <p:txBody>
          <a:bodyPr wrap="none" anchor="ctr"/>
          <a:lstStyle/>
          <a:p>
            <a:pPr algn="ctr"/>
            <a:r>
              <a:rPr lang="de-DE" sz="1200" b="1"/>
              <a:t>LPF</a:t>
            </a:r>
          </a:p>
        </p:txBody>
      </p:sp>
      <p:sp>
        <p:nvSpPr>
          <p:cNvPr id="96" name="Line 78"/>
          <p:cNvSpPr>
            <a:spLocks noChangeShapeType="1"/>
          </p:cNvSpPr>
          <p:nvPr/>
        </p:nvSpPr>
        <p:spPr bwMode="auto">
          <a:xfrm flipV="1">
            <a:off x="5882420" y="2331525"/>
            <a:ext cx="0" cy="33652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7" name="Rectangle 64"/>
          <p:cNvSpPr>
            <a:spLocks noChangeArrowheads="1"/>
          </p:cNvSpPr>
          <p:nvPr/>
        </p:nvSpPr>
        <p:spPr bwMode="auto">
          <a:xfrm rot="10800000" flipV="1">
            <a:off x="5504780" y="2669323"/>
            <a:ext cx="777413" cy="265139"/>
          </a:xfrm>
          <a:prstGeom prst="rect">
            <a:avLst/>
          </a:prstGeom>
          <a:solidFill>
            <a:schemeClr val="bg1"/>
          </a:solidFill>
          <a:ln w="19050">
            <a:solidFill>
              <a:schemeClr val="tx1"/>
            </a:solidFill>
            <a:miter lim="800000"/>
            <a:headEnd/>
            <a:tailEnd/>
          </a:ln>
          <a:effectLst/>
        </p:spPr>
        <p:txBody>
          <a:bodyPr wrap="none" anchor="ctr"/>
          <a:lstStyle/>
          <a:p>
            <a:pPr algn="ctr"/>
            <a:r>
              <a:rPr lang="de-DE" sz="1200" b="1" dirty="0" smtClean="0"/>
              <a:t>AMP</a:t>
            </a:r>
            <a:endParaRPr lang="de-DE" sz="1200" b="1" dirty="0"/>
          </a:p>
        </p:txBody>
      </p:sp>
      <p:sp>
        <p:nvSpPr>
          <p:cNvPr id="98" name="Text Box 103"/>
          <p:cNvSpPr txBox="1">
            <a:spLocks noChangeArrowheads="1"/>
          </p:cNvSpPr>
          <p:nvPr/>
        </p:nvSpPr>
        <p:spPr bwMode="auto">
          <a:xfrm>
            <a:off x="4446557" y="2497237"/>
            <a:ext cx="426055" cy="22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err="1"/>
              <a:t>lens</a:t>
            </a:r>
            <a:endParaRPr lang="de-DE" sz="1200" b="1" dirty="0"/>
          </a:p>
        </p:txBody>
      </p:sp>
      <p:sp>
        <p:nvSpPr>
          <p:cNvPr id="99" name="Freeform 104"/>
          <p:cNvSpPr>
            <a:spLocks/>
          </p:cNvSpPr>
          <p:nvPr/>
        </p:nvSpPr>
        <p:spPr bwMode="auto">
          <a:xfrm>
            <a:off x="5313885" y="2943384"/>
            <a:ext cx="576834" cy="133845"/>
          </a:xfrm>
          <a:custGeom>
            <a:avLst/>
            <a:gdLst>
              <a:gd name="T0" fmla="*/ 0 w 417"/>
              <a:gd name="T1" fmla="*/ 66 h 66"/>
              <a:gd name="T2" fmla="*/ 417 w 417"/>
              <a:gd name="T3" fmla="*/ 66 h 66"/>
              <a:gd name="T4" fmla="*/ 417 w 417"/>
              <a:gd name="T5" fmla="*/ 0 h 66"/>
            </a:gdLst>
            <a:ahLst/>
            <a:cxnLst>
              <a:cxn ang="0">
                <a:pos x="T0" y="T1"/>
              </a:cxn>
              <a:cxn ang="0">
                <a:pos x="T2" y="T3"/>
              </a:cxn>
              <a:cxn ang="0">
                <a:pos x="T4" y="T5"/>
              </a:cxn>
            </a:cxnLst>
            <a:rect l="0" t="0" r="r" b="b"/>
            <a:pathLst>
              <a:path w="417" h="66">
                <a:moveTo>
                  <a:pt x="0" y="66"/>
                </a:moveTo>
                <a:lnTo>
                  <a:pt x="417" y="66"/>
                </a:lnTo>
                <a:lnTo>
                  <a:pt x="417" y="0"/>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0" name="Line 26"/>
          <p:cNvSpPr>
            <a:spLocks noChangeShapeType="1"/>
          </p:cNvSpPr>
          <p:nvPr/>
        </p:nvSpPr>
        <p:spPr bwMode="auto">
          <a:xfrm>
            <a:off x="1809994" y="2860528"/>
            <a:ext cx="0" cy="13384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1" name="Text Box 33"/>
          <p:cNvSpPr txBox="1">
            <a:spLocks noChangeArrowheads="1"/>
          </p:cNvSpPr>
          <p:nvPr/>
        </p:nvSpPr>
        <p:spPr bwMode="auto">
          <a:xfrm>
            <a:off x="1776794" y="2776398"/>
            <a:ext cx="315392" cy="22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200" b="1"/>
              <a:t>dc</a:t>
            </a:r>
          </a:p>
        </p:txBody>
      </p:sp>
      <p:sp>
        <p:nvSpPr>
          <p:cNvPr id="102" name="AutoShape 91"/>
          <p:cNvSpPr>
            <a:spLocks noChangeArrowheads="1"/>
          </p:cNvSpPr>
          <p:nvPr/>
        </p:nvSpPr>
        <p:spPr bwMode="auto">
          <a:xfrm>
            <a:off x="1715929" y="3012218"/>
            <a:ext cx="182595" cy="152965"/>
          </a:xfrm>
          <a:prstGeom prst="flowChartOr">
            <a:avLst/>
          </a:prstGeom>
          <a:solidFill>
            <a:schemeClr val="bg1"/>
          </a:solidFill>
          <a:ln w="19050">
            <a:solidFill>
              <a:schemeClr val="tx1"/>
            </a:solidFill>
            <a:round/>
            <a:headEnd/>
            <a:tailEnd/>
          </a:ln>
          <a:effectLst/>
        </p:spPr>
        <p:txBody>
          <a:bodyPr wrap="none" anchor="ctr"/>
          <a:lstStyle/>
          <a:p>
            <a:endParaRPr lang="de-DE"/>
          </a:p>
        </p:txBody>
      </p:sp>
      <p:sp>
        <p:nvSpPr>
          <p:cNvPr id="103" name="Line 102"/>
          <p:cNvSpPr>
            <a:spLocks noChangeShapeType="1"/>
          </p:cNvSpPr>
          <p:nvPr/>
        </p:nvSpPr>
        <p:spPr bwMode="auto">
          <a:xfrm>
            <a:off x="1910975" y="3088701"/>
            <a:ext cx="45925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4" name="Rectangle 45"/>
          <p:cNvSpPr>
            <a:spLocks noChangeArrowheads="1"/>
          </p:cNvSpPr>
          <p:nvPr/>
        </p:nvSpPr>
        <p:spPr bwMode="auto">
          <a:xfrm>
            <a:off x="2372996" y="2894945"/>
            <a:ext cx="401156" cy="382412"/>
          </a:xfrm>
          <a:prstGeom prst="rect">
            <a:avLst/>
          </a:prstGeom>
          <a:solidFill>
            <a:schemeClr val="bg1"/>
          </a:solidFill>
          <a:ln w="19050">
            <a:solidFill>
              <a:schemeClr val="tx1"/>
            </a:solidFill>
            <a:miter lim="800000"/>
            <a:headEnd/>
            <a:tailEnd/>
          </a:ln>
          <a:effectLst/>
        </p:spPr>
        <p:txBody>
          <a:bodyPr wrap="none" anchor="ctr"/>
          <a:lstStyle/>
          <a:p>
            <a:endParaRPr lang="de-DE"/>
          </a:p>
        </p:txBody>
      </p:sp>
      <p:sp>
        <p:nvSpPr>
          <p:cNvPr id="105" name="Rectangle 7"/>
          <p:cNvSpPr>
            <a:spLocks noChangeArrowheads="1"/>
          </p:cNvSpPr>
          <p:nvPr/>
        </p:nvSpPr>
        <p:spPr bwMode="auto">
          <a:xfrm rot="10800000" flipV="1">
            <a:off x="939900" y="2949758"/>
            <a:ext cx="522886" cy="265139"/>
          </a:xfrm>
          <a:prstGeom prst="rect">
            <a:avLst/>
          </a:prstGeom>
          <a:solidFill>
            <a:schemeClr val="bg1"/>
          </a:solidFill>
          <a:ln w="19050">
            <a:solidFill>
              <a:schemeClr val="tx1"/>
            </a:solidFill>
            <a:miter lim="800000"/>
            <a:headEnd/>
            <a:tailEnd/>
          </a:ln>
          <a:effectLst/>
        </p:spPr>
        <p:txBody>
          <a:bodyPr wrap="none" anchor="ctr"/>
          <a:lstStyle/>
          <a:p>
            <a:pPr algn="ctr"/>
            <a:r>
              <a:rPr lang="de-DE" sz="1200" b="1" dirty="0" smtClean="0"/>
              <a:t>AMP</a:t>
            </a:r>
            <a:endParaRPr lang="de-DE" sz="1200" b="1" dirty="0"/>
          </a:p>
        </p:txBody>
      </p:sp>
      <p:sp>
        <p:nvSpPr>
          <p:cNvPr id="106" name="Text Box 38"/>
          <p:cNvSpPr txBox="1">
            <a:spLocks noChangeArrowheads="1"/>
          </p:cNvSpPr>
          <p:nvPr/>
        </p:nvSpPr>
        <p:spPr bwMode="auto">
          <a:xfrm>
            <a:off x="2325694" y="2896220"/>
            <a:ext cx="479160" cy="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err="1" smtClean="0"/>
              <a:t>white</a:t>
            </a:r>
            <a:endParaRPr lang="de-DE" sz="1200" b="1" dirty="0" smtClean="0"/>
          </a:p>
          <a:p>
            <a:pPr algn="ctr"/>
            <a:r>
              <a:rPr lang="de-DE" sz="1200" b="1" dirty="0" smtClean="0"/>
              <a:t>LED</a:t>
            </a:r>
            <a:endParaRPr lang="de-DE" sz="1200" b="1" dirty="0"/>
          </a:p>
        </p:txBody>
      </p:sp>
      <p:sp>
        <p:nvSpPr>
          <p:cNvPr id="107" name="Text Box 67"/>
          <p:cNvSpPr txBox="1">
            <a:spLocks noChangeArrowheads="1"/>
          </p:cNvSpPr>
          <p:nvPr/>
        </p:nvSpPr>
        <p:spPr bwMode="auto">
          <a:xfrm>
            <a:off x="523527" y="3068305"/>
            <a:ext cx="344900" cy="29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1" dirty="0" err="1" smtClean="0"/>
              <a:t>Tx</a:t>
            </a:r>
            <a:endParaRPr lang="de-DE" sz="1400" b="1" dirty="0"/>
          </a:p>
        </p:txBody>
      </p:sp>
      <p:sp>
        <p:nvSpPr>
          <p:cNvPr id="108" name="Text Box 67"/>
          <p:cNvSpPr txBox="1">
            <a:spLocks noChangeArrowheads="1"/>
          </p:cNvSpPr>
          <p:nvPr/>
        </p:nvSpPr>
        <p:spPr bwMode="auto">
          <a:xfrm>
            <a:off x="5893486" y="3274808"/>
            <a:ext cx="366243" cy="296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b="1" dirty="0" err="1" smtClean="0"/>
              <a:t>Rx</a:t>
            </a:r>
            <a:endParaRPr lang="de-DE" sz="1400" b="1" dirty="0"/>
          </a:p>
        </p:txBody>
      </p:sp>
      <p:sp>
        <p:nvSpPr>
          <p:cNvPr id="109" name="Line 102"/>
          <p:cNvSpPr>
            <a:spLocks noChangeShapeType="1"/>
          </p:cNvSpPr>
          <p:nvPr/>
        </p:nvSpPr>
        <p:spPr bwMode="auto">
          <a:xfrm>
            <a:off x="1454487" y="3088701"/>
            <a:ext cx="28232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110" name="Gerade Verbindung mit Pfeil 109"/>
          <p:cNvCxnSpPr>
            <a:stCxn id="82" idx="2"/>
          </p:cNvCxnSpPr>
          <p:nvPr/>
        </p:nvCxnSpPr>
        <p:spPr>
          <a:xfrm>
            <a:off x="1183360" y="1803796"/>
            <a:ext cx="1383" cy="1139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Gerade Verbindung mit Pfeil 110"/>
          <p:cNvCxnSpPr/>
          <p:nvPr/>
        </p:nvCxnSpPr>
        <p:spPr>
          <a:xfrm flipH="1">
            <a:off x="1574833" y="1643183"/>
            <a:ext cx="61418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Line 78"/>
          <p:cNvSpPr>
            <a:spLocks noChangeShapeType="1"/>
          </p:cNvSpPr>
          <p:nvPr/>
        </p:nvSpPr>
        <p:spPr bwMode="auto">
          <a:xfrm flipV="1">
            <a:off x="5865820" y="1812720"/>
            <a:ext cx="0" cy="26004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113" name="Gerade Verbindung 112"/>
          <p:cNvCxnSpPr/>
          <p:nvPr/>
        </p:nvCxnSpPr>
        <p:spPr>
          <a:xfrm>
            <a:off x="512461" y="2461545"/>
            <a:ext cx="6116939" cy="0"/>
          </a:xfrm>
          <a:prstGeom prst="line">
            <a:avLst/>
          </a:prstGeom>
          <a:ln w="158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14" name="Text Box 75"/>
          <p:cNvSpPr txBox="1">
            <a:spLocks noChangeArrowheads="1"/>
          </p:cNvSpPr>
          <p:nvPr/>
        </p:nvSpPr>
        <p:spPr bwMode="auto">
          <a:xfrm>
            <a:off x="1221320" y="2229548"/>
            <a:ext cx="989218" cy="2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1200" b="1" dirty="0" smtClean="0"/>
              <a:t>EOE </a:t>
            </a:r>
            <a:r>
              <a:rPr lang="de-DE" sz="1200" b="1" dirty="0" err="1" smtClean="0"/>
              <a:t>channel</a:t>
            </a:r>
            <a:endParaRPr lang="de-DE" sz="1200" b="1" dirty="0"/>
          </a:p>
        </p:txBody>
      </p:sp>
      <p:cxnSp>
        <p:nvCxnSpPr>
          <p:cNvPr id="115" name="Gerade Verbindung mit Pfeil 114"/>
          <p:cNvCxnSpPr>
            <a:endCxn id="81" idx="3"/>
          </p:cNvCxnSpPr>
          <p:nvPr/>
        </p:nvCxnSpPr>
        <p:spPr>
          <a:xfrm flipH="1" flipV="1">
            <a:off x="2974730" y="1645733"/>
            <a:ext cx="2567399" cy="509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Gruppieren 115"/>
          <p:cNvGrpSpPr/>
          <p:nvPr/>
        </p:nvGrpSpPr>
        <p:grpSpPr>
          <a:xfrm>
            <a:off x="332441" y="3991507"/>
            <a:ext cx="6053746" cy="1695450"/>
            <a:chOff x="1453870" y="3753116"/>
            <a:chExt cx="7935911" cy="2205038"/>
          </a:xfrm>
        </p:grpSpPr>
        <p:pic>
          <p:nvPicPr>
            <p:cNvPr id="11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0182" t="15545" r="31746" b="53297"/>
            <a:stretch/>
          </p:blipFill>
          <p:spPr bwMode="auto">
            <a:xfrm>
              <a:off x="1453870" y="3753116"/>
              <a:ext cx="6060804"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8" name="Gerade Verbindung 117"/>
            <p:cNvCxnSpPr/>
            <p:nvPr/>
          </p:nvCxnSpPr>
          <p:spPr>
            <a:xfrm>
              <a:off x="7389875" y="4587668"/>
              <a:ext cx="30002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a:off x="7389875" y="4139265"/>
              <a:ext cx="300029" cy="0"/>
            </a:xfrm>
            <a:prstGeom prst="line">
              <a:avLst/>
            </a:prstGeom>
            <a:ln w="19050">
              <a:solidFill>
                <a:srgbClr val="0000FF"/>
              </a:solidFill>
              <a:prstDash val="dashDot"/>
            </a:ln>
          </p:spPr>
          <p:style>
            <a:lnRef idx="1">
              <a:schemeClr val="accent1"/>
            </a:lnRef>
            <a:fillRef idx="0">
              <a:schemeClr val="accent1"/>
            </a:fillRef>
            <a:effectRef idx="0">
              <a:schemeClr val="accent1"/>
            </a:effectRef>
            <a:fontRef idx="minor">
              <a:schemeClr val="tx1"/>
            </a:fontRef>
          </p:style>
        </p:cxnSp>
        <p:cxnSp>
          <p:nvCxnSpPr>
            <p:cNvPr id="120" name="Gerade Verbindung 119"/>
            <p:cNvCxnSpPr/>
            <p:nvPr/>
          </p:nvCxnSpPr>
          <p:spPr>
            <a:xfrm>
              <a:off x="7389875" y="5055660"/>
              <a:ext cx="3000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1" name="Textfeld 120"/>
            <p:cNvSpPr txBox="1"/>
            <p:nvPr/>
          </p:nvSpPr>
          <p:spPr>
            <a:xfrm>
              <a:off x="7689905" y="3981716"/>
              <a:ext cx="1201648" cy="461665"/>
            </a:xfrm>
            <a:prstGeom prst="rect">
              <a:avLst/>
            </a:prstGeom>
            <a:noFill/>
          </p:spPr>
          <p:txBody>
            <a:bodyPr wrap="none" rtlCol="0">
              <a:spAutoFit/>
            </a:bodyPr>
            <a:lstStyle/>
            <a:p>
              <a:r>
                <a:rPr lang="de-DE" sz="1200" dirty="0" err="1" smtClean="0">
                  <a:latin typeface="Century Schoolbook" pitchFamily="18" charset="0"/>
                </a:rPr>
                <a:t>Measurements</a:t>
              </a:r>
              <a:endParaRPr lang="de-DE" sz="1200" dirty="0" smtClean="0">
                <a:latin typeface="Century Schoolbook" pitchFamily="18" charset="0"/>
              </a:endParaRPr>
            </a:p>
            <a:p>
              <a:r>
                <a:rPr lang="de-DE" sz="1200" dirty="0" smtClean="0">
                  <a:latin typeface="Century Schoolbook" pitchFamily="18" charset="0"/>
                  <a:sym typeface="Wingdings" pitchFamily="2" charset="2"/>
                </a:rPr>
                <a:t>(R=513 </a:t>
              </a:r>
              <a:r>
                <a:rPr lang="de-DE" sz="1200" dirty="0" err="1" smtClean="0">
                  <a:latin typeface="Century Schoolbook" pitchFamily="18" charset="0"/>
                  <a:sym typeface="Wingdings" pitchFamily="2" charset="2"/>
                </a:rPr>
                <a:t>Mbit</a:t>
              </a:r>
              <a:r>
                <a:rPr lang="de-DE" sz="1200" dirty="0" smtClean="0">
                  <a:latin typeface="Century Schoolbook" pitchFamily="18" charset="0"/>
                  <a:sym typeface="Wingdings" pitchFamily="2" charset="2"/>
                </a:rPr>
                <a:t>/s)</a:t>
              </a:r>
              <a:endParaRPr lang="de-DE" sz="1200" dirty="0">
                <a:latin typeface="Century Schoolbook" pitchFamily="18" charset="0"/>
              </a:endParaRPr>
            </a:p>
          </p:txBody>
        </p:sp>
        <p:sp>
          <p:nvSpPr>
            <p:cNvPr id="122" name="Textfeld 121"/>
            <p:cNvSpPr txBox="1"/>
            <p:nvPr/>
          </p:nvSpPr>
          <p:spPr>
            <a:xfrm>
              <a:off x="7689905" y="4442560"/>
              <a:ext cx="1201648" cy="461665"/>
            </a:xfrm>
            <a:prstGeom prst="rect">
              <a:avLst/>
            </a:prstGeom>
            <a:noFill/>
          </p:spPr>
          <p:txBody>
            <a:bodyPr wrap="none" rtlCol="0">
              <a:spAutoFit/>
            </a:bodyPr>
            <a:lstStyle/>
            <a:p>
              <a:r>
                <a:rPr lang="de-DE" sz="1200" dirty="0" err="1" smtClean="0">
                  <a:latin typeface="Century Schoolbook" pitchFamily="18" charset="0"/>
                </a:rPr>
                <a:t>Simulations</a:t>
              </a:r>
              <a:endParaRPr lang="de-DE" sz="1200" dirty="0" smtClean="0">
                <a:latin typeface="Century Schoolbook" pitchFamily="18" charset="0"/>
              </a:endParaRPr>
            </a:p>
            <a:p>
              <a:r>
                <a:rPr lang="de-DE" sz="1200" dirty="0" smtClean="0">
                  <a:latin typeface="Century Schoolbook" pitchFamily="18" charset="0"/>
                  <a:sym typeface="Wingdings" pitchFamily="2" charset="2"/>
                </a:rPr>
                <a:t>(R=604 </a:t>
              </a:r>
              <a:r>
                <a:rPr lang="de-DE" sz="1200" dirty="0" err="1" smtClean="0">
                  <a:latin typeface="Century Schoolbook" pitchFamily="18" charset="0"/>
                  <a:sym typeface="Wingdings" pitchFamily="2" charset="2"/>
                </a:rPr>
                <a:t>Mbit</a:t>
              </a:r>
              <a:r>
                <a:rPr lang="de-DE" sz="1200" dirty="0" smtClean="0">
                  <a:latin typeface="Century Schoolbook" pitchFamily="18" charset="0"/>
                  <a:sym typeface="Wingdings" pitchFamily="2" charset="2"/>
                </a:rPr>
                <a:t>/s)</a:t>
              </a:r>
              <a:endParaRPr lang="de-DE" sz="1200" dirty="0">
                <a:latin typeface="Century Schoolbook" pitchFamily="18" charset="0"/>
              </a:endParaRPr>
            </a:p>
          </p:txBody>
        </p:sp>
        <p:sp>
          <p:nvSpPr>
            <p:cNvPr id="123" name="Textfeld 122"/>
            <p:cNvSpPr txBox="1"/>
            <p:nvPr/>
          </p:nvSpPr>
          <p:spPr>
            <a:xfrm>
              <a:off x="7689905" y="4904225"/>
              <a:ext cx="1598639" cy="600424"/>
            </a:xfrm>
            <a:prstGeom prst="rect">
              <a:avLst/>
            </a:prstGeom>
            <a:noFill/>
          </p:spPr>
          <p:txBody>
            <a:bodyPr wrap="none" rtlCol="0">
              <a:spAutoFit/>
            </a:bodyPr>
            <a:lstStyle/>
            <a:p>
              <a:r>
                <a:rPr lang="de-DE" sz="1200" dirty="0" err="1" smtClean="0">
                  <a:latin typeface="Century Schoolbook" pitchFamily="18" charset="0"/>
                </a:rPr>
                <a:t>upper</a:t>
              </a:r>
              <a:r>
                <a:rPr lang="de-DE" sz="1200" dirty="0" smtClean="0">
                  <a:latin typeface="Century Schoolbook" pitchFamily="18" charset="0"/>
                </a:rPr>
                <a:t> </a:t>
              </a:r>
              <a:r>
                <a:rPr lang="de-DE" sz="1200" dirty="0" err="1" smtClean="0">
                  <a:latin typeface="Century Schoolbook" pitchFamily="18" charset="0"/>
                </a:rPr>
                <a:t>bound</a:t>
              </a:r>
              <a:endParaRPr lang="de-DE" sz="1200" dirty="0" smtClean="0">
                <a:latin typeface="Century Schoolbook" pitchFamily="18" charset="0"/>
              </a:endParaRPr>
            </a:p>
            <a:p>
              <a:r>
                <a:rPr lang="de-DE" sz="1200" dirty="0" smtClean="0">
                  <a:latin typeface="Century Schoolbook" pitchFamily="18" charset="0"/>
                  <a:sym typeface="Wingdings" pitchFamily="2" charset="2"/>
                </a:rPr>
                <a:t>(C=757 </a:t>
              </a:r>
              <a:r>
                <a:rPr lang="de-DE" sz="1200" dirty="0" err="1" smtClean="0">
                  <a:latin typeface="Century Schoolbook" pitchFamily="18" charset="0"/>
                  <a:sym typeface="Wingdings" pitchFamily="2" charset="2"/>
                </a:rPr>
                <a:t>Mbit</a:t>
              </a:r>
              <a:r>
                <a:rPr lang="de-DE" sz="1200" dirty="0" smtClean="0">
                  <a:latin typeface="Century Schoolbook" pitchFamily="18" charset="0"/>
                  <a:sym typeface="Wingdings" pitchFamily="2" charset="2"/>
                </a:rPr>
                <a:t>/s)</a:t>
              </a:r>
              <a:endParaRPr lang="de-DE" sz="1200" dirty="0">
                <a:latin typeface="Century Schoolbook" pitchFamily="18" charset="0"/>
              </a:endParaRPr>
            </a:p>
          </p:txBody>
        </p:sp>
        <p:sp>
          <p:nvSpPr>
            <p:cNvPr id="124" name="Rechteck 123"/>
            <p:cNvSpPr/>
            <p:nvPr/>
          </p:nvSpPr>
          <p:spPr>
            <a:xfrm>
              <a:off x="7265663" y="3905516"/>
              <a:ext cx="2124118" cy="154305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Rechteck 124"/>
            <p:cNvSpPr/>
            <p:nvPr/>
          </p:nvSpPr>
          <p:spPr>
            <a:xfrm>
              <a:off x="2248552" y="3905516"/>
              <a:ext cx="4887995" cy="1528763"/>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6" name="Rechteck 125"/>
          <p:cNvSpPr/>
          <p:nvPr/>
        </p:nvSpPr>
        <p:spPr>
          <a:xfrm>
            <a:off x="342514" y="5678269"/>
            <a:ext cx="6286885" cy="646331"/>
          </a:xfrm>
          <a:prstGeom prst="rect">
            <a:avLst/>
          </a:prstGeom>
        </p:spPr>
        <p:txBody>
          <a:bodyPr wrap="square">
            <a:spAutoFit/>
          </a:bodyPr>
          <a:lstStyle/>
          <a:p>
            <a:r>
              <a:rPr lang="en-US" sz="1200" dirty="0"/>
              <a:t>J. </a:t>
            </a:r>
            <a:r>
              <a:rPr lang="en-US" sz="1200" dirty="0" smtClean="0"/>
              <a:t>Vucic, </a:t>
            </a:r>
            <a:r>
              <a:rPr lang="en-US" sz="1200" dirty="0"/>
              <a:t>C. Kottke, S. </a:t>
            </a:r>
            <a:r>
              <a:rPr lang="en-US" sz="1200" dirty="0" err="1"/>
              <a:t>Nerreter</a:t>
            </a:r>
            <a:r>
              <a:rPr lang="en-US" sz="1200" dirty="0"/>
              <a:t>, K. Langer, and J. </a:t>
            </a:r>
            <a:r>
              <a:rPr lang="en-US" sz="1200" dirty="0" err="1"/>
              <a:t>Walewski</a:t>
            </a:r>
            <a:r>
              <a:rPr lang="en-US" sz="1200" dirty="0"/>
              <a:t>, "513 Mbit/s Visible Light Communications Link Based on DMT-Modulation of a White LED," J. </a:t>
            </a:r>
            <a:r>
              <a:rPr lang="en-US" sz="1200" dirty="0" err="1"/>
              <a:t>Lightwave</a:t>
            </a:r>
            <a:r>
              <a:rPr lang="en-US" sz="1200" dirty="0"/>
              <a:t> Technol.  28, 3512-3518 (2010).</a:t>
            </a:r>
            <a:endParaRPr lang="de-DE" sz="1200" dirty="0"/>
          </a:p>
        </p:txBody>
      </p:sp>
      <p:sp>
        <p:nvSpPr>
          <p:cNvPr id="127" name="Inhaltsplatzhalter 1"/>
          <p:cNvSpPr txBox="1">
            <a:spLocks/>
          </p:cNvSpPr>
          <p:nvPr/>
        </p:nvSpPr>
        <p:spPr bwMode="auto">
          <a:xfrm>
            <a:off x="6582588" y="2186755"/>
            <a:ext cx="2525916" cy="1257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7338" indent="-287338" algn="l" rtl="0" eaLnBrk="0" fontAlgn="base" hangingPunct="0">
              <a:spcBef>
                <a:spcPts val="600"/>
              </a:spcBef>
              <a:spcAft>
                <a:spcPct val="0"/>
              </a:spcAft>
              <a:buClr>
                <a:srgbClr val="00B3DF"/>
              </a:buClr>
              <a:buSzPct val="80000"/>
              <a:buFont typeface="Wingdings" pitchFamily="2" charset="2"/>
              <a:buChar char=""/>
              <a:defRPr sz="2000" kern="1200">
                <a:solidFill>
                  <a:srgbClr val="262626"/>
                </a:solidFill>
                <a:latin typeface="Arial"/>
                <a:ea typeface="+mn-ea"/>
                <a:cs typeface="Arial"/>
              </a:defRPr>
            </a:lvl1pPr>
            <a:lvl2pPr marL="536575" indent="-2159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2pPr>
            <a:lvl3pPr marL="527050" indent="-216000" algn="l" rtl="0" eaLnBrk="0" fontAlgn="base" hangingPunct="0">
              <a:spcBef>
                <a:spcPts val="600"/>
              </a:spcBef>
              <a:spcAft>
                <a:spcPct val="0"/>
              </a:spcAft>
              <a:buFont typeface="FrutigerBQ" pitchFamily="34" charset="0"/>
              <a:buChar char="-"/>
              <a:tabLst/>
              <a:defRPr sz="2000" kern="1200">
                <a:solidFill>
                  <a:srgbClr val="262626"/>
                </a:solidFill>
                <a:latin typeface="Arial"/>
                <a:ea typeface="+mn-ea"/>
                <a:cs typeface="Arial"/>
              </a:defRPr>
            </a:lvl3pPr>
            <a:lvl4pPr marL="774000" indent="-216000" algn="l" rtl="0" eaLnBrk="0" fontAlgn="base" hangingPunct="0">
              <a:spcBef>
                <a:spcPts val="600"/>
              </a:spcBef>
              <a:spcAft>
                <a:spcPct val="0"/>
              </a:spcAft>
              <a:buFont typeface="FrutigerBQ" pitchFamily="34" charset="0"/>
              <a:buChar char="–"/>
              <a:defRPr lang="de-DE" sz="2000" kern="1200">
                <a:solidFill>
                  <a:srgbClr val="262626"/>
                </a:solidFill>
                <a:latin typeface="Arial"/>
                <a:ea typeface="+mn-ea"/>
                <a:cs typeface="Arial"/>
              </a:defRPr>
            </a:lvl4pPr>
            <a:lvl5pPr marL="774700" indent="-216000" algn="l" rtl="0" eaLnBrk="0" fontAlgn="base" hangingPunct="0">
              <a:spcBef>
                <a:spcPts val="600"/>
              </a:spcBef>
              <a:spcAft>
                <a:spcPct val="0"/>
              </a:spcAft>
              <a:buFont typeface="Arial" pitchFamily="34" charset="0"/>
              <a:buChar char="»"/>
              <a:defRPr sz="2000" kern="1200">
                <a:solidFill>
                  <a:srgbClr val="262626"/>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dirty="0" smtClean="0">
                <a:latin typeface="+mj-lt"/>
              </a:rPr>
              <a:t>Phosphor LED</a:t>
            </a:r>
          </a:p>
          <a:p>
            <a:pPr>
              <a:lnSpc>
                <a:spcPct val="150000"/>
              </a:lnSpc>
            </a:pPr>
            <a:r>
              <a:rPr lang="en-US" dirty="0" smtClean="0">
                <a:latin typeface="+mj-lt"/>
              </a:rPr>
              <a:t>APD Rx</a:t>
            </a:r>
          </a:p>
          <a:p>
            <a:pPr>
              <a:lnSpc>
                <a:spcPct val="150000"/>
              </a:lnSpc>
            </a:pPr>
            <a:r>
              <a:rPr lang="en-US" dirty="0" smtClean="0">
                <a:latin typeface="+mj-lt"/>
              </a:rPr>
              <a:t>35 MHz 3-dB bandwidth</a:t>
            </a:r>
          </a:p>
          <a:p>
            <a:pPr>
              <a:lnSpc>
                <a:spcPct val="150000"/>
              </a:lnSpc>
            </a:pPr>
            <a:r>
              <a:rPr lang="en-US" dirty="0" smtClean="0">
                <a:latin typeface="+mj-lt"/>
              </a:rPr>
              <a:t>128 subcarriers 100 MHz </a:t>
            </a:r>
            <a:r>
              <a:rPr lang="en-US" dirty="0" err="1" smtClean="0">
                <a:latin typeface="+mj-lt"/>
              </a:rPr>
              <a:t>bandw</a:t>
            </a:r>
            <a:r>
              <a:rPr lang="en-US" dirty="0" smtClean="0">
                <a:latin typeface="+mj-lt"/>
              </a:rPr>
              <a:t>.</a:t>
            </a:r>
          </a:p>
          <a:p>
            <a:pPr>
              <a:lnSpc>
                <a:spcPct val="150000"/>
              </a:lnSpc>
            </a:pPr>
            <a:r>
              <a:rPr lang="en-US" dirty="0" smtClean="0">
                <a:latin typeface="+mj-lt"/>
              </a:rPr>
              <a:t>513 Mbit/s</a:t>
            </a:r>
            <a:endParaRPr lang="en-US" dirty="0">
              <a:latin typeface="+mj-lt"/>
            </a:endParaRPr>
          </a:p>
        </p:txBody>
      </p:sp>
    </p:spTree>
    <p:extLst>
      <p:ext uri="{BB962C8B-B14F-4D97-AF65-F5344CB8AC3E}">
        <p14:creationId xmlns:p14="http://schemas.microsoft.com/office/powerpoint/2010/main" val="2358160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588" y="4114800"/>
            <a:ext cx="1639888"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a:t>
            </a:fld>
            <a:endParaRPr lang="en-GB" altLang="en-US"/>
          </a:p>
        </p:txBody>
      </p:sp>
      <p:pic>
        <p:nvPicPr>
          <p:cNvPr id="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7" y="4419600"/>
            <a:ext cx="1852613" cy="191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780" y="2290554"/>
            <a:ext cx="17811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txBox="1">
            <a:spLocks noChangeArrowheads="1"/>
          </p:cNvSpPr>
          <p:nvPr/>
        </p:nvSpPr>
        <p:spPr>
          <a:xfrm>
            <a:off x="685800" y="6096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OWC History</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13" name="TextBox 7"/>
          <p:cNvSpPr txBox="1"/>
          <p:nvPr/>
        </p:nvSpPr>
        <p:spPr>
          <a:xfrm>
            <a:off x="520019" y="1400413"/>
            <a:ext cx="4955495" cy="3016210"/>
          </a:xfrm>
          <a:prstGeom prst="rect">
            <a:avLst/>
          </a:prstGeom>
          <a:noFill/>
        </p:spPr>
        <p:txBody>
          <a:bodyPr wrap="square">
            <a:spAutoFit/>
          </a:bodyPr>
          <a:lstStyle/>
          <a:p>
            <a:pPr>
              <a:buClr>
                <a:srgbClr val="30628C"/>
              </a:buClr>
              <a:defRPr/>
            </a:pPr>
            <a:endParaRPr lang="en-GB" sz="1000" dirty="0">
              <a:solidFill>
                <a:schemeClr val="tx2"/>
              </a:solidFill>
            </a:endParaRPr>
          </a:p>
          <a:p>
            <a:pPr marL="342900" indent="-342900">
              <a:buClr>
                <a:srgbClr val="3366CC"/>
              </a:buClr>
              <a:buSzPct val="150000"/>
              <a:buFont typeface="Courier New" pitchFamily="49" charset="0"/>
              <a:buChar char="o"/>
              <a:defRPr/>
            </a:pPr>
            <a:r>
              <a:rPr lang="en-US" sz="2000" dirty="0">
                <a:solidFill>
                  <a:srgbClr val="0070C0"/>
                </a:solidFill>
              </a:rPr>
              <a:t>The use of sunlight</a:t>
            </a:r>
          </a:p>
          <a:p>
            <a:pPr>
              <a:buClr>
                <a:srgbClr val="3366CC"/>
              </a:buClr>
              <a:buSzPct val="150000"/>
              <a:defRPr/>
            </a:pPr>
            <a:endParaRPr lang="en-US" sz="500" dirty="0">
              <a:solidFill>
                <a:srgbClr val="0070C0"/>
              </a:solidFill>
            </a:endParaRPr>
          </a:p>
          <a:p>
            <a:pPr marL="800100" lvl="1" indent="-342900">
              <a:buClr>
                <a:srgbClr val="3366CC"/>
              </a:buClr>
              <a:buSzPct val="100000"/>
              <a:buFont typeface="Arial" pitchFamily="34" charset="0"/>
              <a:buChar char="•"/>
              <a:defRPr/>
            </a:pPr>
            <a:r>
              <a:rPr lang="en-US" sz="2000" b="1" dirty="0">
                <a:solidFill>
                  <a:schemeClr val="tx2"/>
                </a:solidFill>
              </a:rPr>
              <a:t>Heliograph </a:t>
            </a:r>
            <a:r>
              <a:rPr lang="en-US" sz="2000" dirty="0">
                <a:solidFill>
                  <a:schemeClr val="tx2"/>
                </a:solidFill>
              </a:rPr>
              <a:t>(Information delivery using </a:t>
            </a:r>
            <a:r>
              <a:rPr lang="en-US" sz="2000" dirty="0" smtClean="0">
                <a:solidFill>
                  <a:schemeClr val="tx2"/>
                </a:solidFill>
              </a:rPr>
              <a:t>mirror </a:t>
            </a:r>
            <a:r>
              <a:rPr lang="en-US" sz="2000" dirty="0">
                <a:solidFill>
                  <a:schemeClr val="tx2"/>
                </a:solidFill>
              </a:rPr>
              <a:t>reflection of sunlight)</a:t>
            </a:r>
          </a:p>
          <a:p>
            <a:pPr>
              <a:buClr>
                <a:srgbClr val="3366CC"/>
              </a:buClr>
              <a:buSzPct val="150000"/>
              <a:defRPr/>
            </a:pPr>
            <a:endParaRPr lang="en-US" sz="1000" dirty="0">
              <a:solidFill>
                <a:schemeClr val="tx2"/>
              </a:solidFill>
            </a:endParaRPr>
          </a:p>
          <a:p>
            <a:pPr marL="342900" indent="-342900">
              <a:buClr>
                <a:srgbClr val="3366CC"/>
              </a:buClr>
              <a:buSzPct val="150000"/>
              <a:buFont typeface="Courier New" pitchFamily="49" charset="0"/>
              <a:buChar char="o"/>
              <a:defRPr/>
            </a:pPr>
            <a:r>
              <a:rPr lang="en-US" sz="2000" dirty="0">
                <a:solidFill>
                  <a:srgbClr val="0070C0"/>
                </a:solidFill>
              </a:rPr>
              <a:t>The use of </a:t>
            </a:r>
            <a:r>
              <a:rPr lang="en-US" sz="2000" dirty="0" smtClean="0">
                <a:solidFill>
                  <a:srgbClr val="0070C0"/>
                </a:solidFill>
              </a:rPr>
              <a:t>fire or lamp</a:t>
            </a:r>
            <a:endParaRPr lang="en-US" sz="2000" dirty="0">
              <a:solidFill>
                <a:srgbClr val="0070C0"/>
              </a:solidFill>
            </a:endParaRPr>
          </a:p>
          <a:p>
            <a:pPr>
              <a:buClr>
                <a:srgbClr val="3366CC"/>
              </a:buClr>
              <a:buSzPct val="150000"/>
              <a:defRPr/>
            </a:pPr>
            <a:endParaRPr lang="en-US" sz="500" dirty="0">
              <a:solidFill>
                <a:srgbClr val="0070C0"/>
              </a:solidFill>
            </a:endParaRPr>
          </a:p>
          <a:p>
            <a:pPr marL="800100" lvl="1" indent="-342900">
              <a:buClr>
                <a:srgbClr val="3366CC"/>
              </a:buClr>
              <a:buSzPct val="100000"/>
              <a:buFont typeface="Arial" pitchFamily="34" charset="0"/>
              <a:buChar char="•"/>
              <a:tabLst>
                <a:tab pos="808038" algn="l"/>
              </a:tabLst>
              <a:defRPr/>
            </a:pPr>
            <a:r>
              <a:rPr lang="en-US" sz="2000" dirty="0">
                <a:solidFill>
                  <a:schemeClr val="tx2"/>
                </a:solidFill>
              </a:rPr>
              <a:t>Beacon </a:t>
            </a:r>
            <a:r>
              <a:rPr lang="en-US" sz="2000" dirty="0" smtClean="0">
                <a:solidFill>
                  <a:schemeClr val="tx2"/>
                </a:solidFill>
              </a:rPr>
              <a:t>fire</a:t>
            </a:r>
          </a:p>
          <a:p>
            <a:pPr marL="800100" lvl="1" indent="-342900">
              <a:buClr>
                <a:srgbClr val="3366CC"/>
              </a:buClr>
              <a:buSzPct val="100000"/>
              <a:buFont typeface="Arial" pitchFamily="34" charset="0"/>
              <a:buChar char="•"/>
              <a:tabLst>
                <a:tab pos="808038" algn="l"/>
              </a:tabLst>
              <a:defRPr/>
            </a:pPr>
            <a:r>
              <a:rPr lang="en-US" sz="2000" dirty="0" smtClean="0">
                <a:solidFill>
                  <a:schemeClr val="tx2"/>
                </a:solidFill>
              </a:rPr>
              <a:t>Lighthouse</a:t>
            </a:r>
            <a:endParaRPr lang="en-US" sz="2000" dirty="0">
              <a:solidFill>
                <a:schemeClr val="tx2"/>
              </a:solidFill>
            </a:endParaRPr>
          </a:p>
          <a:p>
            <a:pPr marL="800100" lvl="1" indent="-342900">
              <a:buClr>
                <a:srgbClr val="3366CC"/>
              </a:buClr>
              <a:buSzPct val="100000"/>
              <a:buFont typeface="Arial" pitchFamily="34" charset="0"/>
              <a:buChar char="•"/>
              <a:tabLst>
                <a:tab pos="808038" algn="l"/>
              </a:tabLst>
              <a:defRPr/>
            </a:pPr>
            <a:r>
              <a:rPr lang="en-US" sz="2000" dirty="0">
                <a:solidFill>
                  <a:schemeClr val="tx2"/>
                </a:solidFill>
              </a:rPr>
              <a:t>Signal lamp for ship-to-ship </a:t>
            </a:r>
            <a:r>
              <a:rPr lang="en-US" sz="2000" dirty="0" smtClean="0">
                <a:solidFill>
                  <a:schemeClr val="tx2"/>
                </a:solidFill>
              </a:rPr>
              <a:t>communication</a:t>
            </a:r>
          </a:p>
        </p:txBody>
      </p:sp>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1463" y="701675"/>
            <a:ext cx="1965325" cy="196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2181" y="2917825"/>
            <a:ext cx="1493837"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4496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40</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The Potential of WDM</a:t>
            </a:r>
            <a:endParaRPr lang="en-CA" b="1" dirty="0" smtClean="0">
              <a:solidFill>
                <a:srgbClr val="80B4CE"/>
              </a:solidFill>
              <a:effectLst>
                <a:outerShdw blurRad="38100" dist="38100" dir="2700000" algn="tl">
                  <a:srgbClr val="000000">
                    <a:alpha val="43137"/>
                  </a:srgbClr>
                </a:outerShdw>
              </a:effectLst>
            </a:endParaRPr>
          </a:p>
        </p:txBody>
      </p:sp>
      <p:sp>
        <p:nvSpPr>
          <p:cNvPr id="8" name="Rectangle 5"/>
          <p:cNvSpPr>
            <a:spLocks noChangeArrowheads="1"/>
          </p:cNvSpPr>
          <p:nvPr/>
        </p:nvSpPr>
        <p:spPr bwMode="auto">
          <a:xfrm>
            <a:off x="2952936" y="1687512"/>
            <a:ext cx="762000" cy="5175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Rectangle 6"/>
          <p:cNvSpPr>
            <a:spLocks noChangeArrowheads="1"/>
          </p:cNvSpPr>
          <p:nvPr/>
        </p:nvSpPr>
        <p:spPr bwMode="auto">
          <a:xfrm>
            <a:off x="316099" y="1677987"/>
            <a:ext cx="914400" cy="5524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1" name="Rectangle 7"/>
          <p:cNvSpPr>
            <a:spLocks noChangeArrowheads="1"/>
          </p:cNvSpPr>
          <p:nvPr/>
        </p:nvSpPr>
        <p:spPr bwMode="auto">
          <a:xfrm>
            <a:off x="5632636" y="1744662"/>
            <a:ext cx="800100" cy="37465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Rectangle 8"/>
          <p:cNvSpPr>
            <a:spLocks noChangeArrowheads="1"/>
          </p:cNvSpPr>
          <p:nvPr/>
        </p:nvSpPr>
        <p:spPr bwMode="auto">
          <a:xfrm rot="10800000" flipV="1">
            <a:off x="798699" y="2955925"/>
            <a:ext cx="600075" cy="3302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200" b="1"/>
              <a:t>AMP</a:t>
            </a:r>
          </a:p>
        </p:txBody>
      </p:sp>
      <p:sp>
        <p:nvSpPr>
          <p:cNvPr id="13" name="Text Box 11"/>
          <p:cNvSpPr txBox="1">
            <a:spLocks noChangeArrowheads="1"/>
          </p:cNvSpPr>
          <p:nvPr/>
        </p:nvSpPr>
        <p:spPr bwMode="auto">
          <a:xfrm>
            <a:off x="479611" y="1743075"/>
            <a:ext cx="730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AWG</a:t>
            </a:r>
          </a:p>
        </p:txBody>
      </p:sp>
      <p:sp>
        <p:nvSpPr>
          <p:cNvPr id="14" name="Text Box 12"/>
          <p:cNvSpPr txBox="1">
            <a:spLocks noChangeArrowheads="1"/>
          </p:cNvSpPr>
          <p:nvPr/>
        </p:nvSpPr>
        <p:spPr bwMode="auto">
          <a:xfrm>
            <a:off x="287524" y="1966912"/>
            <a:ext cx="673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out 2</a:t>
            </a:r>
          </a:p>
        </p:txBody>
      </p:sp>
      <p:sp>
        <p:nvSpPr>
          <p:cNvPr id="15" name="Text Box 13"/>
          <p:cNvSpPr txBox="1">
            <a:spLocks noChangeArrowheads="1"/>
          </p:cNvSpPr>
          <p:nvPr/>
        </p:nvSpPr>
        <p:spPr bwMode="auto">
          <a:xfrm>
            <a:off x="728849" y="1970087"/>
            <a:ext cx="673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out 1</a:t>
            </a:r>
          </a:p>
        </p:txBody>
      </p:sp>
      <p:sp>
        <p:nvSpPr>
          <p:cNvPr id="16" name="Line 14"/>
          <p:cNvSpPr>
            <a:spLocks noChangeShapeType="1"/>
          </p:cNvSpPr>
          <p:nvPr/>
        </p:nvSpPr>
        <p:spPr bwMode="auto">
          <a:xfrm>
            <a:off x="2444936" y="2844800"/>
            <a:ext cx="0" cy="16668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 name="Line 15"/>
          <p:cNvSpPr>
            <a:spLocks noChangeShapeType="1"/>
          </p:cNvSpPr>
          <p:nvPr/>
        </p:nvSpPr>
        <p:spPr bwMode="auto">
          <a:xfrm>
            <a:off x="1405124" y="3130550"/>
            <a:ext cx="928687"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16"/>
          <p:cNvSpPr>
            <a:spLocks noChangeShapeType="1"/>
          </p:cNvSpPr>
          <p:nvPr/>
        </p:nvSpPr>
        <p:spPr bwMode="auto">
          <a:xfrm>
            <a:off x="1060636" y="3937000"/>
            <a:ext cx="3810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Text Box 17"/>
          <p:cNvSpPr txBox="1">
            <a:spLocks noChangeArrowheads="1"/>
          </p:cNvSpPr>
          <p:nvPr/>
        </p:nvSpPr>
        <p:spPr bwMode="auto">
          <a:xfrm>
            <a:off x="2406836" y="2740025"/>
            <a:ext cx="361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dc</a:t>
            </a:r>
          </a:p>
        </p:txBody>
      </p:sp>
      <p:sp>
        <p:nvSpPr>
          <p:cNvPr id="20" name="Text Box 18"/>
          <p:cNvSpPr txBox="1">
            <a:spLocks noChangeArrowheads="1"/>
          </p:cNvSpPr>
          <p:nvPr/>
        </p:nvSpPr>
        <p:spPr bwMode="auto">
          <a:xfrm>
            <a:off x="2935474" y="1808162"/>
            <a:ext cx="7302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PC</a:t>
            </a:r>
          </a:p>
        </p:txBody>
      </p:sp>
      <p:sp>
        <p:nvSpPr>
          <p:cNvPr id="21" name="Line 19"/>
          <p:cNvSpPr>
            <a:spLocks noChangeShapeType="1"/>
          </p:cNvSpPr>
          <p:nvPr/>
        </p:nvSpPr>
        <p:spPr bwMode="auto">
          <a:xfrm>
            <a:off x="2571936" y="3663950"/>
            <a:ext cx="5270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22" name="Group 20"/>
          <p:cNvGrpSpPr>
            <a:grpSpLocks/>
          </p:cNvGrpSpPr>
          <p:nvPr/>
        </p:nvGrpSpPr>
        <p:grpSpPr bwMode="auto">
          <a:xfrm>
            <a:off x="3110099" y="2973387"/>
            <a:ext cx="460375" cy="1422400"/>
            <a:chOff x="3055" y="1764"/>
            <a:chExt cx="290" cy="896"/>
          </a:xfrm>
        </p:grpSpPr>
        <p:sp>
          <p:nvSpPr>
            <p:cNvPr id="23" name="Rectangle 21"/>
            <p:cNvSpPr>
              <a:spLocks noChangeArrowheads="1"/>
            </p:cNvSpPr>
            <p:nvPr/>
          </p:nvSpPr>
          <p:spPr bwMode="auto">
            <a:xfrm>
              <a:off x="3055" y="2369"/>
              <a:ext cx="290" cy="291"/>
            </a:xfrm>
            <a:prstGeom prst="rect">
              <a:avLst/>
            </a:prstGeom>
            <a:solidFill>
              <a:srgbClr val="33CC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Rectangle 22"/>
            <p:cNvSpPr>
              <a:spLocks noChangeArrowheads="1"/>
            </p:cNvSpPr>
            <p:nvPr/>
          </p:nvSpPr>
          <p:spPr bwMode="auto">
            <a:xfrm>
              <a:off x="3055" y="2065"/>
              <a:ext cx="290" cy="300"/>
            </a:xfrm>
            <a:prstGeom prst="rect">
              <a:avLst/>
            </a:prstGeom>
            <a:solidFill>
              <a:srgbClr val="99FF33"/>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23"/>
            <p:cNvSpPr>
              <a:spLocks noChangeArrowheads="1"/>
            </p:cNvSpPr>
            <p:nvPr/>
          </p:nvSpPr>
          <p:spPr bwMode="auto">
            <a:xfrm>
              <a:off x="3055" y="1764"/>
              <a:ext cx="290" cy="300"/>
            </a:xfrm>
            <a:prstGeom prst="rect">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26" name="Line 24"/>
          <p:cNvSpPr>
            <a:spLocks noChangeShapeType="1"/>
          </p:cNvSpPr>
          <p:nvPr/>
        </p:nvSpPr>
        <p:spPr bwMode="auto">
          <a:xfrm>
            <a:off x="5173849" y="3582987"/>
            <a:ext cx="0"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7" name="Line 25"/>
          <p:cNvSpPr>
            <a:spLocks noChangeShapeType="1"/>
          </p:cNvSpPr>
          <p:nvPr/>
        </p:nvSpPr>
        <p:spPr bwMode="auto">
          <a:xfrm>
            <a:off x="5257986" y="3590925"/>
            <a:ext cx="0"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Oval 26"/>
          <p:cNvSpPr>
            <a:spLocks noChangeArrowheads="1"/>
          </p:cNvSpPr>
          <p:nvPr/>
        </p:nvSpPr>
        <p:spPr bwMode="auto">
          <a:xfrm>
            <a:off x="5489761" y="3586162"/>
            <a:ext cx="114300" cy="75247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9" name="Rectangle 27"/>
          <p:cNvSpPr>
            <a:spLocks noChangeArrowheads="1"/>
          </p:cNvSpPr>
          <p:nvPr/>
        </p:nvSpPr>
        <p:spPr bwMode="auto">
          <a:xfrm>
            <a:off x="5745349" y="3686175"/>
            <a:ext cx="574675" cy="47625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0" name="Text Box 28"/>
          <p:cNvSpPr txBox="1">
            <a:spLocks noChangeArrowheads="1"/>
          </p:cNvSpPr>
          <p:nvPr/>
        </p:nvSpPr>
        <p:spPr bwMode="auto">
          <a:xfrm>
            <a:off x="4905561" y="2894012"/>
            <a:ext cx="608013"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solidFill>
                  <a:srgbClr val="FF0000"/>
                </a:solidFill>
              </a:rPr>
              <a:t>R</a:t>
            </a:r>
            <a:r>
              <a:rPr lang="de-DE" sz="1200" b="1"/>
              <a:t>/</a:t>
            </a:r>
            <a:r>
              <a:rPr lang="de-DE" sz="1200" b="1">
                <a:solidFill>
                  <a:srgbClr val="009900"/>
                </a:solidFill>
              </a:rPr>
              <a:t>G</a:t>
            </a:r>
            <a:r>
              <a:rPr lang="de-DE" sz="1200" b="1"/>
              <a:t>/</a:t>
            </a:r>
            <a:r>
              <a:rPr lang="de-DE" sz="1200" b="1">
                <a:solidFill>
                  <a:schemeClr val="hlink"/>
                </a:solidFill>
              </a:rPr>
              <a:t>B</a:t>
            </a:r>
          </a:p>
          <a:p>
            <a:pPr algn="ctr" eaLnBrk="1" hangingPunct="1"/>
            <a:r>
              <a:rPr lang="de-DE" sz="1200" b="1"/>
              <a:t>WDM</a:t>
            </a:r>
          </a:p>
          <a:p>
            <a:pPr algn="ctr" eaLnBrk="1" hangingPunct="1"/>
            <a:r>
              <a:rPr lang="de-DE" sz="1200" b="1"/>
              <a:t>filter</a:t>
            </a:r>
          </a:p>
        </p:txBody>
      </p:sp>
      <p:sp>
        <p:nvSpPr>
          <p:cNvPr id="31" name="Text Box 29"/>
          <p:cNvSpPr txBox="1">
            <a:spLocks noChangeArrowheads="1"/>
          </p:cNvSpPr>
          <p:nvPr/>
        </p:nvSpPr>
        <p:spPr bwMode="auto">
          <a:xfrm>
            <a:off x="5667561" y="1800225"/>
            <a:ext cx="730250" cy="2746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OSC</a:t>
            </a:r>
          </a:p>
        </p:txBody>
      </p:sp>
      <p:sp>
        <p:nvSpPr>
          <p:cNvPr id="32" name="Line 30"/>
          <p:cNvSpPr>
            <a:spLocks noChangeShapeType="1"/>
          </p:cNvSpPr>
          <p:nvPr/>
        </p:nvSpPr>
        <p:spPr bwMode="auto">
          <a:xfrm flipV="1">
            <a:off x="6032686" y="2122487"/>
            <a:ext cx="0" cy="3714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 name="Rectangle 31"/>
          <p:cNvSpPr>
            <a:spLocks noChangeArrowheads="1"/>
          </p:cNvSpPr>
          <p:nvPr/>
        </p:nvSpPr>
        <p:spPr bwMode="auto">
          <a:xfrm rot="10800000" flipV="1">
            <a:off x="473261" y="3754437"/>
            <a:ext cx="619125" cy="3302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200" b="1"/>
              <a:t>AMP</a:t>
            </a:r>
          </a:p>
        </p:txBody>
      </p:sp>
      <p:sp>
        <p:nvSpPr>
          <p:cNvPr id="34" name="Rectangle 32"/>
          <p:cNvSpPr>
            <a:spLocks noChangeArrowheads="1"/>
          </p:cNvSpPr>
          <p:nvPr/>
        </p:nvSpPr>
        <p:spPr bwMode="auto">
          <a:xfrm rot="10800000" flipV="1">
            <a:off x="1338449" y="3752850"/>
            <a:ext cx="619125" cy="3302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200" b="1"/>
              <a:t>coupler</a:t>
            </a:r>
          </a:p>
        </p:txBody>
      </p:sp>
      <p:sp>
        <p:nvSpPr>
          <p:cNvPr id="35" name="Text Box 33"/>
          <p:cNvSpPr txBox="1">
            <a:spLocks noChangeArrowheads="1"/>
          </p:cNvSpPr>
          <p:nvPr/>
        </p:nvSpPr>
        <p:spPr bwMode="auto">
          <a:xfrm>
            <a:off x="2918011" y="2352675"/>
            <a:ext cx="819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RGB</a:t>
            </a:r>
          </a:p>
          <a:p>
            <a:pPr algn="ctr" eaLnBrk="1" hangingPunct="1"/>
            <a:r>
              <a:rPr lang="de-DE" sz="1200" b="1"/>
              <a:t>luminary</a:t>
            </a:r>
          </a:p>
        </p:txBody>
      </p:sp>
      <p:sp>
        <p:nvSpPr>
          <p:cNvPr id="36" name="Freeform 34"/>
          <p:cNvSpPr>
            <a:spLocks/>
          </p:cNvSpPr>
          <p:nvPr/>
        </p:nvSpPr>
        <p:spPr bwMode="auto">
          <a:xfrm>
            <a:off x="3813361" y="3509962"/>
            <a:ext cx="1143000" cy="219075"/>
          </a:xfrm>
          <a:custGeom>
            <a:avLst/>
            <a:gdLst>
              <a:gd name="T0" fmla="*/ 0 w 720"/>
              <a:gd name="T1" fmla="*/ 0 h 138"/>
              <a:gd name="T2" fmla="*/ 2147483647 w 720"/>
              <a:gd name="T3" fmla="*/ 0 h 138"/>
              <a:gd name="T4" fmla="*/ 2147483647 w 720"/>
              <a:gd name="T5" fmla="*/ 2147483647 h 138"/>
              <a:gd name="T6" fmla="*/ 2147483647 w 720"/>
              <a:gd name="T7" fmla="*/ 2147483647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0" h="138">
                <a:moveTo>
                  <a:pt x="0" y="0"/>
                </a:moveTo>
                <a:lnTo>
                  <a:pt x="396" y="0"/>
                </a:lnTo>
                <a:lnTo>
                  <a:pt x="318" y="138"/>
                </a:lnTo>
                <a:lnTo>
                  <a:pt x="720" y="138"/>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Text Box 35"/>
          <p:cNvSpPr txBox="1">
            <a:spLocks noChangeArrowheads="1"/>
          </p:cNvSpPr>
          <p:nvPr/>
        </p:nvSpPr>
        <p:spPr bwMode="auto">
          <a:xfrm>
            <a:off x="3826061" y="3830637"/>
            <a:ext cx="1117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VLC channel</a:t>
            </a:r>
          </a:p>
          <a:p>
            <a:pPr algn="ctr" eaLnBrk="1" hangingPunct="1"/>
            <a:r>
              <a:rPr lang="de-DE" sz="1200" b="1"/>
              <a:t>1000 lx</a:t>
            </a:r>
          </a:p>
        </p:txBody>
      </p:sp>
      <p:sp>
        <p:nvSpPr>
          <p:cNvPr id="38" name="Text Box 36"/>
          <p:cNvSpPr txBox="1">
            <a:spLocks noChangeArrowheads="1"/>
          </p:cNvSpPr>
          <p:nvPr/>
        </p:nvSpPr>
        <p:spPr bwMode="auto">
          <a:xfrm>
            <a:off x="3183124" y="3038475"/>
            <a:ext cx="3127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400" b="1"/>
              <a:t>R</a:t>
            </a:r>
          </a:p>
        </p:txBody>
      </p:sp>
      <p:sp>
        <p:nvSpPr>
          <p:cNvPr id="39" name="Text Box 39"/>
          <p:cNvSpPr txBox="1">
            <a:spLocks noChangeArrowheads="1"/>
          </p:cNvSpPr>
          <p:nvPr/>
        </p:nvSpPr>
        <p:spPr bwMode="auto">
          <a:xfrm>
            <a:off x="5770749" y="3802062"/>
            <a:ext cx="523875" cy="274638"/>
          </a:xfrm>
          <a:prstGeom prst="rect">
            <a:avLst/>
          </a:prstGeom>
          <a:solidFill>
            <a:srgbClr val="FFFF99"/>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APD</a:t>
            </a:r>
          </a:p>
        </p:txBody>
      </p:sp>
      <p:sp>
        <p:nvSpPr>
          <p:cNvPr id="40" name="Rectangle 40"/>
          <p:cNvSpPr>
            <a:spLocks noChangeArrowheads="1"/>
          </p:cNvSpPr>
          <p:nvPr/>
        </p:nvSpPr>
        <p:spPr bwMode="auto">
          <a:xfrm rot="10800000" flipV="1">
            <a:off x="5713599" y="2443162"/>
            <a:ext cx="619125" cy="3302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200" b="1"/>
              <a:t>LPF</a:t>
            </a:r>
          </a:p>
        </p:txBody>
      </p:sp>
      <p:sp>
        <p:nvSpPr>
          <p:cNvPr id="41" name="Line 41"/>
          <p:cNvSpPr>
            <a:spLocks noChangeShapeType="1"/>
          </p:cNvSpPr>
          <p:nvPr/>
        </p:nvSpPr>
        <p:spPr bwMode="auto">
          <a:xfrm flipV="1">
            <a:off x="6023161" y="2759075"/>
            <a:ext cx="0" cy="3238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2" name="Rectangle 42"/>
          <p:cNvSpPr>
            <a:spLocks noChangeArrowheads="1"/>
          </p:cNvSpPr>
          <p:nvPr/>
        </p:nvSpPr>
        <p:spPr bwMode="auto">
          <a:xfrm rot="10800000" flipV="1">
            <a:off x="5656449" y="3035300"/>
            <a:ext cx="749300" cy="3302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1200" b="1"/>
              <a:t>AMP</a:t>
            </a:r>
          </a:p>
        </p:txBody>
      </p:sp>
      <p:sp>
        <p:nvSpPr>
          <p:cNvPr id="43" name="AutoShape 48"/>
          <p:cNvSpPr>
            <a:spLocks noChangeArrowheads="1"/>
          </p:cNvSpPr>
          <p:nvPr/>
        </p:nvSpPr>
        <p:spPr bwMode="auto">
          <a:xfrm>
            <a:off x="2336986" y="3033712"/>
            <a:ext cx="209550" cy="190500"/>
          </a:xfrm>
          <a:prstGeom prst="flowChartOr">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Line 49"/>
          <p:cNvSpPr>
            <a:spLocks noChangeShapeType="1"/>
          </p:cNvSpPr>
          <p:nvPr/>
        </p:nvSpPr>
        <p:spPr bwMode="auto">
          <a:xfrm>
            <a:off x="2462399" y="3400425"/>
            <a:ext cx="0" cy="1428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5" name="Text Box 50"/>
          <p:cNvSpPr txBox="1">
            <a:spLocks noChangeArrowheads="1"/>
          </p:cNvSpPr>
          <p:nvPr/>
        </p:nvSpPr>
        <p:spPr bwMode="auto">
          <a:xfrm>
            <a:off x="2429061" y="3309937"/>
            <a:ext cx="361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dc</a:t>
            </a:r>
          </a:p>
        </p:txBody>
      </p:sp>
      <p:sp>
        <p:nvSpPr>
          <p:cNvPr id="46" name="AutoShape 51"/>
          <p:cNvSpPr>
            <a:spLocks noChangeArrowheads="1"/>
          </p:cNvSpPr>
          <p:nvPr/>
        </p:nvSpPr>
        <p:spPr bwMode="auto">
          <a:xfrm>
            <a:off x="2354449" y="3565525"/>
            <a:ext cx="209550" cy="190500"/>
          </a:xfrm>
          <a:prstGeom prst="flowChartOr">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Freeform 52"/>
          <p:cNvSpPr>
            <a:spLocks/>
          </p:cNvSpPr>
          <p:nvPr/>
        </p:nvSpPr>
        <p:spPr bwMode="auto">
          <a:xfrm>
            <a:off x="1951224" y="3662362"/>
            <a:ext cx="409575" cy="185738"/>
          </a:xfrm>
          <a:custGeom>
            <a:avLst/>
            <a:gdLst>
              <a:gd name="T0" fmla="*/ 0 w 222"/>
              <a:gd name="T1" fmla="*/ 2147483647 h 117"/>
              <a:gd name="T2" fmla="*/ 2147483647 w 222"/>
              <a:gd name="T3" fmla="*/ 2147483647 h 117"/>
              <a:gd name="T4" fmla="*/ 2147483647 w 222"/>
              <a:gd name="T5" fmla="*/ 0 h 117"/>
              <a:gd name="T6" fmla="*/ 2147483647 w 222"/>
              <a:gd name="T7" fmla="*/ 0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2" h="117">
                <a:moveTo>
                  <a:pt x="0" y="117"/>
                </a:moveTo>
                <a:lnTo>
                  <a:pt x="69" y="117"/>
                </a:lnTo>
                <a:lnTo>
                  <a:pt x="69" y="0"/>
                </a:lnTo>
                <a:lnTo>
                  <a:pt x="222" y="0"/>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 name="Line 53"/>
          <p:cNvSpPr>
            <a:spLocks noChangeShapeType="1"/>
          </p:cNvSpPr>
          <p:nvPr/>
        </p:nvSpPr>
        <p:spPr bwMode="auto">
          <a:xfrm>
            <a:off x="2470336" y="3875087"/>
            <a:ext cx="0" cy="1428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Text Box 54"/>
          <p:cNvSpPr txBox="1">
            <a:spLocks noChangeArrowheads="1"/>
          </p:cNvSpPr>
          <p:nvPr/>
        </p:nvSpPr>
        <p:spPr bwMode="auto">
          <a:xfrm>
            <a:off x="2436999" y="3784600"/>
            <a:ext cx="3619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de-DE" sz="1200" b="1"/>
              <a:t>dc</a:t>
            </a:r>
          </a:p>
        </p:txBody>
      </p:sp>
      <p:sp>
        <p:nvSpPr>
          <p:cNvPr id="50" name="AutoShape 55"/>
          <p:cNvSpPr>
            <a:spLocks noChangeArrowheads="1"/>
          </p:cNvSpPr>
          <p:nvPr/>
        </p:nvSpPr>
        <p:spPr bwMode="auto">
          <a:xfrm>
            <a:off x="2362386" y="4040187"/>
            <a:ext cx="209550" cy="190500"/>
          </a:xfrm>
          <a:prstGeom prst="flowChartOr">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Freeform 56"/>
          <p:cNvSpPr>
            <a:spLocks/>
          </p:cNvSpPr>
          <p:nvPr/>
        </p:nvSpPr>
        <p:spPr bwMode="auto">
          <a:xfrm>
            <a:off x="1965511" y="3976687"/>
            <a:ext cx="385763" cy="176213"/>
          </a:xfrm>
          <a:custGeom>
            <a:avLst/>
            <a:gdLst>
              <a:gd name="T0" fmla="*/ 0 w 243"/>
              <a:gd name="T1" fmla="*/ 0 h 111"/>
              <a:gd name="T2" fmla="*/ 2147483647 w 243"/>
              <a:gd name="T3" fmla="*/ 0 h 111"/>
              <a:gd name="T4" fmla="*/ 2147483647 w 243"/>
              <a:gd name="T5" fmla="*/ 2147483647 h 111"/>
              <a:gd name="T6" fmla="*/ 2147483647 w 243"/>
              <a:gd name="T7" fmla="*/ 2147483647 h 1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3" h="111">
                <a:moveTo>
                  <a:pt x="0" y="0"/>
                </a:moveTo>
                <a:lnTo>
                  <a:pt x="66" y="0"/>
                </a:lnTo>
                <a:lnTo>
                  <a:pt x="66" y="111"/>
                </a:lnTo>
                <a:lnTo>
                  <a:pt x="243" y="111"/>
                </a:lnTo>
              </a:path>
            </a:pathLst>
          </a:custGeom>
          <a:noFill/>
          <a:ln w="1905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2" name="Line 57"/>
          <p:cNvSpPr>
            <a:spLocks noChangeShapeType="1"/>
          </p:cNvSpPr>
          <p:nvPr/>
        </p:nvSpPr>
        <p:spPr bwMode="auto">
          <a:xfrm>
            <a:off x="2570349" y="4129087"/>
            <a:ext cx="5270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58"/>
          <p:cNvSpPr>
            <a:spLocks noChangeShapeType="1"/>
          </p:cNvSpPr>
          <p:nvPr/>
        </p:nvSpPr>
        <p:spPr bwMode="auto">
          <a:xfrm>
            <a:off x="2560824" y="3128962"/>
            <a:ext cx="5270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Text Box 59"/>
          <p:cNvSpPr txBox="1">
            <a:spLocks noChangeArrowheads="1"/>
          </p:cNvSpPr>
          <p:nvPr/>
        </p:nvSpPr>
        <p:spPr bwMode="auto">
          <a:xfrm>
            <a:off x="5318311" y="4297362"/>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200" b="1"/>
              <a:t>lens</a:t>
            </a:r>
          </a:p>
        </p:txBody>
      </p:sp>
      <p:sp>
        <p:nvSpPr>
          <p:cNvPr id="55" name="Text Box 62"/>
          <p:cNvSpPr txBox="1">
            <a:spLocks noChangeArrowheads="1"/>
          </p:cNvSpPr>
          <p:nvPr/>
        </p:nvSpPr>
        <p:spPr bwMode="auto">
          <a:xfrm>
            <a:off x="479425" y="4937125"/>
            <a:ext cx="8483600" cy="15398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87338" indent="-287338" algn="l" rtl="0" eaLnBrk="0" fontAlgn="base" hangingPunct="0">
              <a:spcBef>
                <a:spcPts val="600"/>
              </a:spcBef>
              <a:spcAft>
                <a:spcPct val="0"/>
              </a:spcAft>
              <a:buClr>
                <a:srgbClr val="00B3DF"/>
              </a:buClr>
              <a:buSzPct val="80000"/>
              <a:buFont typeface="Wingdings" pitchFamily="2" charset="2"/>
              <a:buChar char=""/>
              <a:defRPr sz="2000" kern="1200">
                <a:solidFill>
                  <a:srgbClr val="262626"/>
                </a:solidFill>
                <a:latin typeface="+mn-lt"/>
                <a:ea typeface="+mn-ea"/>
                <a:cs typeface="+mn-cs"/>
              </a:defRPr>
            </a:lvl1pPr>
            <a:lvl2pPr marL="287338" indent="215900" algn="l" rtl="0" eaLnBrk="0" fontAlgn="base" hangingPunct="0">
              <a:spcBef>
                <a:spcPts val="600"/>
              </a:spcBef>
              <a:spcAft>
                <a:spcPct val="0"/>
              </a:spcAft>
              <a:buFont typeface="Arial" pitchFamily="34" charset="0"/>
              <a:buChar char="–"/>
              <a:defRPr sz="2000" kern="1200">
                <a:solidFill>
                  <a:srgbClr val="262626"/>
                </a:solidFill>
                <a:latin typeface="+mn-lt"/>
                <a:ea typeface="+mn-ea"/>
                <a:cs typeface="+mn-cs"/>
              </a:defRPr>
            </a:lvl2pPr>
            <a:lvl3pPr marL="525463" indent="-215900" algn="l" rtl="0" eaLnBrk="0" fontAlgn="base" hangingPunct="0">
              <a:spcBef>
                <a:spcPts val="600"/>
              </a:spcBef>
              <a:spcAft>
                <a:spcPct val="0"/>
              </a:spcAft>
              <a:buFont typeface="FrutigerBQ" pitchFamily="34" charset="0"/>
              <a:buChar char="-"/>
              <a:tabLst>
                <a:tab pos="534988" algn="l"/>
              </a:tabLst>
              <a:defRPr sz="2000" kern="1200">
                <a:solidFill>
                  <a:srgbClr val="262626"/>
                </a:solidFill>
                <a:latin typeface="+mn-lt"/>
                <a:ea typeface="+mn-ea"/>
                <a:cs typeface="+mn-cs"/>
              </a:defRPr>
            </a:lvl3pPr>
            <a:lvl4pPr marL="773113" indent="-215900" algn="l" rtl="0" eaLnBrk="0" fontAlgn="base" hangingPunct="0">
              <a:spcBef>
                <a:spcPts val="600"/>
              </a:spcBef>
              <a:spcAft>
                <a:spcPct val="0"/>
              </a:spcAft>
              <a:buFont typeface="FrutigerBQ" pitchFamily="34" charset="0"/>
              <a:buChar char="–"/>
              <a:defRPr lang="de-DE" sz="2000" kern="1200" dirty="0">
                <a:solidFill>
                  <a:srgbClr val="262626"/>
                </a:solidFill>
                <a:latin typeface="+mn-lt"/>
                <a:ea typeface="+mn-ea"/>
                <a:cs typeface="+mn-cs"/>
              </a:defRPr>
            </a:lvl4pPr>
            <a:lvl5pPr marL="773113" indent="215900" algn="l" rtl="0" eaLnBrk="0" fontAlgn="base" hangingPunct="0">
              <a:spcBef>
                <a:spcPts val="600"/>
              </a:spcBef>
              <a:spcAft>
                <a:spcPct val="0"/>
              </a:spcAft>
              <a:buFont typeface="Arial" pitchFamily="34" charset="0"/>
              <a:buChar char="»"/>
              <a:defRPr sz="2000" kern="1200">
                <a:solidFill>
                  <a:srgbClr val="26262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n-US" dirty="0" smtClean="0">
                <a:latin typeface="+mj-lt"/>
              </a:rPr>
              <a:t>Commercially available RGB-type white LED (3 WDM channels)</a:t>
            </a:r>
          </a:p>
          <a:p>
            <a:pPr>
              <a:lnSpc>
                <a:spcPct val="150000"/>
              </a:lnSpc>
            </a:pPr>
            <a:r>
              <a:rPr lang="en-US" dirty="0" smtClean="0">
                <a:latin typeface="+mj-lt"/>
              </a:rPr>
              <a:t>Commercially available WDM band-pass filters</a:t>
            </a:r>
          </a:p>
          <a:p>
            <a:pPr marL="0" indent="0">
              <a:lnSpc>
                <a:spcPct val="150000"/>
              </a:lnSpc>
              <a:buNone/>
            </a:pPr>
            <a:endParaRPr lang="en-US" dirty="0">
              <a:latin typeface="+mj-lt"/>
            </a:endParaRPr>
          </a:p>
          <a:p>
            <a:pPr>
              <a:lnSpc>
                <a:spcPct val="150000"/>
              </a:lnSpc>
            </a:pPr>
            <a:endParaRPr lang="en-US" dirty="0" smtClean="0">
              <a:latin typeface="+mj-lt"/>
            </a:endParaRPr>
          </a:p>
          <a:p>
            <a:pPr>
              <a:lnSpc>
                <a:spcPct val="150000"/>
              </a:lnSpc>
            </a:pPr>
            <a:endParaRPr lang="en-US" dirty="0" smtClean="0">
              <a:latin typeface="+mj-lt"/>
            </a:endParaRPr>
          </a:p>
        </p:txBody>
      </p:sp>
      <p:sp>
        <p:nvSpPr>
          <p:cNvPr id="56" name="Text Box 63"/>
          <p:cNvSpPr txBox="1">
            <a:spLocks noChangeArrowheads="1"/>
          </p:cNvSpPr>
          <p:nvPr/>
        </p:nvSpPr>
        <p:spPr bwMode="auto">
          <a:xfrm>
            <a:off x="3181536" y="4008437"/>
            <a:ext cx="3127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400" b="1"/>
              <a:t>B</a:t>
            </a:r>
          </a:p>
        </p:txBody>
      </p:sp>
      <p:sp>
        <p:nvSpPr>
          <p:cNvPr id="57" name="Text Box 64"/>
          <p:cNvSpPr txBox="1">
            <a:spLocks noChangeArrowheads="1"/>
          </p:cNvSpPr>
          <p:nvPr/>
        </p:nvSpPr>
        <p:spPr bwMode="auto">
          <a:xfrm>
            <a:off x="3176774" y="3522662"/>
            <a:ext cx="3222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ctr" eaLnBrk="1" hangingPunct="1"/>
            <a:r>
              <a:rPr lang="de-DE" sz="1400" b="1"/>
              <a:t>G</a:t>
            </a:r>
          </a:p>
        </p:txBody>
      </p:sp>
      <p:sp>
        <p:nvSpPr>
          <p:cNvPr id="58" name="Rectangle 65"/>
          <p:cNvSpPr>
            <a:spLocks noChangeArrowheads="1"/>
          </p:cNvSpPr>
          <p:nvPr/>
        </p:nvSpPr>
        <p:spPr bwMode="auto">
          <a:xfrm>
            <a:off x="2946586" y="2824162"/>
            <a:ext cx="752475" cy="1666875"/>
          </a:xfrm>
          <a:prstGeom prst="rect">
            <a:avLst/>
          </a:prstGeom>
          <a:noFill/>
          <a:ln w="190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 name="Line 68"/>
          <p:cNvSpPr>
            <a:spLocks noChangeShapeType="1"/>
          </p:cNvSpPr>
          <p:nvPr/>
        </p:nvSpPr>
        <p:spPr bwMode="auto">
          <a:xfrm flipV="1">
            <a:off x="6031099" y="3357562"/>
            <a:ext cx="0" cy="3238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 name="Line 69"/>
          <p:cNvSpPr>
            <a:spLocks noChangeShapeType="1"/>
          </p:cNvSpPr>
          <p:nvPr/>
        </p:nvSpPr>
        <p:spPr bwMode="auto">
          <a:xfrm flipH="1">
            <a:off x="1232086" y="1890712"/>
            <a:ext cx="16859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Line 70"/>
          <p:cNvSpPr>
            <a:spLocks noChangeShapeType="1"/>
          </p:cNvSpPr>
          <p:nvPr/>
        </p:nvSpPr>
        <p:spPr bwMode="auto">
          <a:xfrm flipH="1">
            <a:off x="3706999" y="1889125"/>
            <a:ext cx="192405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2" name="Line 71"/>
          <p:cNvSpPr>
            <a:spLocks noChangeShapeType="1"/>
          </p:cNvSpPr>
          <p:nvPr/>
        </p:nvSpPr>
        <p:spPr bwMode="auto">
          <a:xfrm>
            <a:off x="555811" y="2233612"/>
            <a:ext cx="0" cy="15049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3" name="Line 72"/>
          <p:cNvSpPr>
            <a:spLocks noChangeShapeType="1"/>
          </p:cNvSpPr>
          <p:nvPr/>
        </p:nvSpPr>
        <p:spPr bwMode="auto">
          <a:xfrm>
            <a:off x="1032061" y="2243137"/>
            <a:ext cx="0" cy="7048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4" name="Rectangle 73"/>
          <p:cNvSpPr>
            <a:spLocks noChangeArrowheads="1"/>
          </p:cNvSpPr>
          <p:nvPr/>
        </p:nvSpPr>
        <p:spPr bwMode="auto">
          <a:xfrm>
            <a:off x="6708961" y="3148012"/>
            <a:ext cx="2038350" cy="1371600"/>
          </a:xfrm>
          <a:prstGeom prst="rect">
            <a:avLst/>
          </a:prstGeom>
          <a:solidFill>
            <a:srgbClr val="C0C0C0"/>
          </a:solidFill>
          <a:ln w="12700">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65" name="Text Box 75"/>
          <p:cNvSpPr txBox="1">
            <a:spLocks noChangeArrowheads="1"/>
          </p:cNvSpPr>
          <p:nvPr/>
        </p:nvSpPr>
        <p:spPr bwMode="auto">
          <a:xfrm>
            <a:off x="6824724" y="3222123"/>
            <a:ext cx="19431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42925" indent="-542925"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eaLnBrk="1" hangingPunct="1"/>
            <a:r>
              <a:rPr lang="en-US" sz="1400" dirty="0"/>
              <a:t>AMP: amplifier</a:t>
            </a:r>
          </a:p>
          <a:p>
            <a:pPr eaLnBrk="1" hangingPunct="1"/>
            <a:r>
              <a:rPr lang="en-US" sz="1400" dirty="0"/>
              <a:t>AWG: arbitrary wave                  generator</a:t>
            </a:r>
          </a:p>
          <a:p>
            <a:pPr eaLnBrk="1" hangingPunct="1"/>
            <a:r>
              <a:rPr lang="en-US" sz="1400" dirty="0"/>
              <a:t>OSC: oscilloscope</a:t>
            </a:r>
          </a:p>
          <a:p>
            <a:pPr eaLnBrk="1" hangingPunct="1"/>
            <a:r>
              <a:rPr lang="en-US" sz="1400" dirty="0"/>
              <a:t>LPF: low-pass filter</a:t>
            </a:r>
          </a:p>
        </p:txBody>
      </p:sp>
      <p:sp>
        <p:nvSpPr>
          <p:cNvPr id="66" name="Text Box 75"/>
          <p:cNvSpPr txBox="1">
            <a:spLocks noChangeArrowheads="1"/>
          </p:cNvSpPr>
          <p:nvPr/>
        </p:nvSpPr>
        <p:spPr bwMode="auto">
          <a:xfrm>
            <a:off x="6756586" y="1820862"/>
            <a:ext cx="19907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algn="just" eaLnBrk="1" hangingPunct="1"/>
            <a:r>
              <a:rPr lang="en-US" sz="2000" dirty="0" smtClean="0">
                <a:latin typeface="+mj-lt"/>
              </a:rPr>
              <a:t>Figure shows red </a:t>
            </a:r>
            <a:r>
              <a:rPr lang="en-US" sz="2000" dirty="0">
                <a:latin typeface="+mj-lt"/>
              </a:rPr>
              <a:t>channel </a:t>
            </a:r>
            <a:r>
              <a:rPr lang="en-US" sz="2000" dirty="0" smtClean="0">
                <a:latin typeface="+mj-lt"/>
              </a:rPr>
              <a:t>of the LED under  test</a:t>
            </a:r>
            <a:endParaRPr lang="en-US" sz="2000" dirty="0">
              <a:latin typeface="+mj-lt"/>
            </a:endParaRPr>
          </a:p>
        </p:txBody>
      </p:sp>
    </p:spTree>
    <p:extLst>
      <p:ext uri="{BB962C8B-B14F-4D97-AF65-F5344CB8AC3E}">
        <p14:creationId xmlns:p14="http://schemas.microsoft.com/office/powerpoint/2010/main" val="2521253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41</a:t>
            </a:fld>
            <a:endParaRPr lang="en-GB" altLang="en-US"/>
          </a:p>
        </p:txBody>
      </p:sp>
      <p:sp>
        <p:nvSpPr>
          <p:cNvPr id="7" name="Rectangle 2"/>
          <p:cNvSpPr txBox="1">
            <a:spLocks noChangeArrowheads="1"/>
          </p:cNvSpPr>
          <p:nvPr/>
        </p:nvSpPr>
        <p:spPr>
          <a:xfrm>
            <a:off x="685799" y="608013"/>
            <a:ext cx="7839075"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Bit- and Power loading for WDM</a:t>
            </a:r>
            <a:endParaRPr lang="en-CA" b="1" dirty="0" smtClean="0">
              <a:solidFill>
                <a:srgbClr val="80B4CE"/>
              </a:solidFill>
              <a:effectLst>
                <a:outerShdw blurRad="38100" dist="38100" dir="2700000" algn="tl">
                  <a:srgbClr val="000000">
                    <a:alpha val="43137"/>
                  </a:srgbClr>
                </a:outerShdw>
              </a:effectLst>
            </a:endParaRPr>
          </a:p>
        </p:txBody>
      </p:sp>
      <p:pic>
        <p:nvPicPr>
          <p:cNvPr id="67" name="Picture 226" descr="Bild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438" y="1319213"/>
            <a:ext cx="3751262"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27" descr="Bild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298575"/>
            <a:ext cx="380523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229"/>
          <p:cNvSpPr txBox="1">
            <a:spLocks/>
          </p:cNvSpPr>
          <p:nvPr/>
        </p:nvSpPr>
        <p:spPr bwMode="auto">
          <a:xfrm>
            <a:off x="579438" y="4087490"/>
            <a:ext cx="7945437" cy="147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eaLnBrk="0" hangingPunct="0">
              <a:defRPr>
                <a:solidFill>
                  <a:schemeClr val="tx1"/>
                </a:solidFill>
                <a:latin typeface="Arial" pitchFamily="34" charset="0"/>
                <a:ea typeface="ＭＳ Ｐゴシック"/>
                <a:cs typeface="ＭＳ Ｐゴシック"/>
              </a:defRPr>
            </a:lvl1pPr>
            <a:lvl2pPr marL="742950" indent="-285750" eaLnBrk="0" hangingPunct="0">
              <a:defRPr>
                <a:solidFill>
                  <a:schemeClr val="tx1"/>
                </a:solidFill>
                <a:latin typeface="Arial" pitchFamily="34" charset="0"/>
                <a:ea typeface="ＭＳ Ｐゴシック"/>
                <a:cs typeface="ＭＳ Ｐゴシック"/>
              </a:defRPr>
            </a:lvl2pPr>
            <a:lvl3pPr marL="1143000" indent="-228600" eaLnBrk="0" hangingPunct="0">
              <a:defRPr>
                <a:solidFill>
                  <a:schemeClr val="tx1"/>
                </a:solidFill>
                <a:latin typeface="Arial" pitchFamily="34" charset="0"/>
                <a:ea typeface="ＭＳ Ｐゴシック"/>
                <a:cs typeface="ＭＳ Ｐゴシック"/>
              </a:defRPr>
            </a:lvl3pPr>
            <a:lvl4pPr marL="1600200" indent="-228600" eaLnBrk="0" hangingPunct="0">
              <a:defRPr>
                <a:solidFill>
                  <a:schemeClr val="tx1"/>
                </a:solidFill>
                <a:latin typeface="Arial" pitchFamily="34" charset="0"/>
                <a:ea typeface="ＭＳ Ｐゴシック"/>
                <a:cs typeface="ＭＳ Ｐゴシック"/>
              </a:defRPr>
            </a:lvl4pPr>
            <a:lvl5pPr marL="2057400" indent="-228600" eaLnBrk="0" hangingPunct="0">
              <a:defRPr>
                <a:solidFill>
                  <a:schemeClr val="tx1"/>
                </a:solidFill>
                <a:latin typeface="Arial" pitchFamily="34" charset="0"/>
                <a:ea typeface="ＭＳ Ｐゴシック"/>
                <a:cs typeface="ＭＳ Ｐゴシック"/>
              </a:defRPr>
            </a:lvl5pPr>
            <a:lvl6pPr marL="25146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6pPr>
            <a:lvl7pPr marL="29718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7pPr>
            <a:lvl8pPr marL="34290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8pPr>
            <a:lvl9pPr marL="3886200" indent="-228600" eaLnBrk="0" fontAlgn="base" hangingPunct="0">
              <a:spcBef>
                <a:spcPct val="0"/>
              </a:spcBef>
              <a:spcAft>
                <a:spcPct val="0"/>
              </a:spcAft>
              <a:defRPr>
                <a:solidFill>
                  <a:schemeClr val="tx1"/>
                </a:solidFill>
                <a:latin typeface="Arial" pitchFamily="34" charset="0"/>
                <a:ea typeface="ＭＳ Ｐゴシック"/>
                <a:cs typeface="ＭＳ Ｐゴシック"/>
              </a:defRPr>
            </a:lvl9pPr>
          </a:lstStyle>
          <a:p>
            <a:pPr marL="0" indent="0">
              <a:lnSpc>
                <a:spcPct val="150000"/>
              </a:lnSpc>
              <a:spcBef>
                <a:spcPts val="0"/>
              </a:spcBef>
              <a:buClr>
                <a:srgbClr val="00B3DF"/>
              </a:buClr>
              <a:buSzPct val="80000"/>
              <a:buFont typeface="Wingdings" pitchFamily="2" charset="2"/>
              <a:buChar char=""/>
            </a:pPr>
            <a:r>
              <a:rPr lang="en-US" sz="2000" dirty="0" smtClean="0">
                <a:latin typeface="+mj-lt"/>
              </a:rPr>
              <a:t> Bit- </a:t>
            </a:r>
            <a:r>
              <a:rPr lang="en-US" sz="2000" dirty="0">
                <a:latin typeface="+mj-lt"/>
              </a:rPr>
              <a:t>and power-loading </a:t>
            </a:r>
            <a:r>
              <a:rPr lang="en-US" sz="2000" dirty="0" smtClean="0">
                <a:latin typeface="+mj-lt"/>
              </a:rPr>
              <a:t>using </a:t>
            </a:r>
            <a:r>
              <a:rPr lang="en-US" sz="2000" dirty="0" err="1" smtClean="0">
                <a:latin typeface="+mj-lt"/>
              </a:rPr>
              <a:t>uncoded</a:t>
            </a:r>
            <a:r>
              <a:rPr lang="en-US" sz="2000" dirty="0" smtClean="0">
                <a:latin typeface="+mj-lt"/>
              </a:rPr>
              <a:t> BER</a:t>
            </a:r>
            <a:r>
              <a:rPr lang="en-US" sz="2000" baseline="-25000" dirty="0" smtClean="0">
                <a:latin typeface="+mj-lt"/>
              </a:rPr>
              <a:t> </a:t>
            </a:r>
            <a:r>
              <a:rPr lang="en-US" sz="2000" dirty="0">
                <a:latin typeface="+mj-lt"/>
              </a:rPr>
              <a:t>≤  2∙10</a:t>
            </a:r>
            <a:r>
              <a:rPr lang="en-US" sz="2000" baseline="30000" dirty="0">
                <a:latin typeface="+mj-lt"/>
              </a:rPr>
              <a:t>-3</a:t>
            </a:r>
            <a:r>
              <a:rPr lang="en-US" sz="2000" dirty="0">
                <a:latin typeface="+mj-lt"/>
              </a:rPr>
              <a:t> </a:t>
            </a:r>
            <a:endParaRPr lang="en-US" sz="2000" dirty="0" smtClean="0">
              <a:latin typeface="+mj-lt"/>
            </a:endParaRPr>
          </a:p>
          <a:p>
            <a:pPr marL="0" indent="0">
              <a:lnSpc>
                <a:spcPct val="150000"/>
              </a:lnSpc>
              <a:spcBef>
                <a:spcPts val="0"/>
              </a:spcBef>
              <a:buClr>
                <a:srgbClr val="00B3DF"/>
              </a:buClr>
              <a:buSzPct val="80000"/>
              <a:buFont typeface="Wingdings" pitchFamily="2" charset="2"/>
              <a:buChar char=""/>
            </a:pPr>
            <a:r>
              <a:rPr lang="en-US" sz="2000" dirty="0" smtClean="0">
                <a:latin typeface="+mj-lt"/>
              </a:rPr>
              <a:t> ~</a:t>
            </a:r>
            <a:r>
              <a:rPr lang="en-US" sz="2000" dirty="0">
                <a:latin typeface="+mj-lt"/>
              </a:rPr>
              <a:t>293+ Mbit/s (R), ~223+ Mbit/s (G), ~286+ Mbit/s (B) </a:t>
            </a:r>
            <a:endParaRPr lang="en-US" sz="2000" dirty="0" smtClean="0">
              <a:latin typeface="+mj-lt"/>
            </a:endParaRPr>
          </a:p>
          <a:p>
            <a:pPr marL="0" indent="0">
              <a:lnSpc>
                <a:spcPct val="150000"/>
              </a:lnSpc>
              <a:spcBef>
                <a:spcPts val="0"/>
              </a:spcBef>
              <a:buClr>
                <a:srgbClr val="00B3DF"/>
              </a:buClr>
              <a:buSzPct val="80000"/>
              <a:buFont typeface="Wingdings" pitchFamily="2" charset="2"/>
              <a:buChar char=""/>
            </a:pPr>
            <a:r>
              <a:rPr lang="en-US" sz="2000" dirty="0" smtClean="0">
                <a:latin typeface="+mj-lt"/>
                <a:sym typeface="Wingdings" pitchFamily="2" charset="2"/>
              </a:rPr>
              <a:t> WDM almost triples the throughput: 803 </a:t>
            </a:r>
            <a:r>
              <a:rPr lang="en-US" sz="2000" dirty="0" smtClean="0">
                <a:latin typeface="+mj-lt"/>
              </a:rPr>
              <a:t>Mbit/s </a:t>
            </a:r>
          </a:p>
          <a:p>
            <a:pPr marL="0" indent="0">
              <a:lnSpc>
                <a:spcPct val="150000"/>
              </a:lnSpc>
              <a:spcBef>
                <a:spcPts val="0"/>
              </a:spcBef>
              <a:buClr>
                <a:srgbClr val="00B3DF"/>
              </a:buClr>
              <a:buSzPct val="80000"/>
              <a:buFont typeface="Wingdings" pitchFamily="2" charset="2"/>
              <a:buChar char=""/>
            </a:pPr>
            <a:r>
              <a:rPr lang="en-US" sz="2000" dirty="0" smtClean="0">
                <a:latin typeface="+mj-lt"/>
              </a:rPr>
              <a:t> 1.25 </a:t>
            </a:r>
            <a:r>
              <a:rPr lang="en-US" sz="2000" dirty="0" err="1" smtClean="0">
                <a:latin typeface="+mj-lt"/>
              </a:rPr>
              <a:t>Gbit</a:t>
            </a:r>
            <a:r>
              <a:rPr lang="en-US" sz="2000" dirty="0" smtClean="0">
                <a:latin typeface="+mj-lt"/>
              </a:rPr>
              <a:t>/s at ECOC 2012</a:t>
            </a:r>
            <a:endParaRPr lang="en-US" sz="2000" dirty="0">
              <a:latin typeface="+mj-lt"/>
            </a:endParaRPr>
          </a:p>
        </p:txBody>
      </p:sp>
      <p:pic>
        <p:nvPicPr>
          <p:cNvPr id="70" name="Picture 4" descr="600px-RGB-SMD-LED"/>
          <p:cNvPicPr>
            <a:picLocks noChangeAspect="1" noChangeArrowheads="1"/>
          </p:cNvPicPr>
          <p:nvPr/>
        </p:nvPicPr>
        <p:blipFill>
          <a:blip r:embed="rId4"/>
          <a:srcRect/>
          <a:stretch>
            <a:fillRect/>
          </a:stretch>
        </p:blipFill>
        <p:spPr bwMode="auto">
          <a:xfrm>
            <a:off x="7010400" y="4680373"/>
            <a:ext cx="1536964" cy="1536964"/>
          </a:xfrm>
          <a:prstGeom prst="rect">
            <a:avLst/>
          </a:prstGeom>
          <a:noFill/>
          <a:ln w="9525">
            <a:noFill/>
            <a:miter lim="800000"/>
            <a:headEnd/>
            <a:tailEnd/>
          </a:ln>
        </p:spPr>
      </p:pic>
      <p:sp>
        <p:nvSpPr>
          <p:cNvPr id="71" name="Textfeld 70"/>
          <p:cNvSpPr txBox="1"/>
          <p:nvPr/>
        </p:nvSpPr>
        <p:spPr>
          <a:xfrm>
            <a:off x="575556" y="5943600"/>
            <a:ext cx="6358644" cy="830997"/>
          </a:xfrm>
          <a:prstGeom prst="rect">
            <a:avLst/>
          </a:prstGeom>
          <a:noFill/>
        </p:spPr>
        <p:txBody>
          <a:bodyPr wrap="square" rtlCol="0">
            <a:spAutoFit/>
          </a:bodyPr>
          <a:lstStyle/>
          <a:p>
            <a:r>
              <a:rPr lang="de-DE" sz="1200" dirty="0"/>
              <a:t>C. Kottke, J. Hilt, K. Habel, J. </a:t>
            </a:r>
            <a:r>
              <a:rPr lang="de-DE" sz="1200" dirty="0" smtClean="0"/>
              <a:t>Vucic, </a:t>
            </a:r>
            <a:r>
              <a:rPr lang="de-DE" sz="1200" dirty="0" err="1"/>
              <a:t>and</a:t>
            </a:r>
            <a:r>
              <a:rPr lang="de-DE" sz="1200" dirty="0"/>
              <a:t> K. Langer, "1.25 </a:t>
            </a:r>
            <a:r>
              <a:rPr lang="de-DE" sz="1200" dirty="0" err="1"/>
              <a:t>Gbit</a:t>
            </a:r>
            <a:r>
              <a:rPr lang="de-DE" sz="1200" dirty="0"/>
              <a:t>/s Visible Light </a:t>
            </a:r>
            <a:r>
              <a:rPr lang="de-DE" sz="1200" dirty="0" smtClean="0"/>
              <a:t>WDM Link </a:t>
            </a:r>
            <a:r>
              <a:rPr lang="de-DE" sz="1200" dirty="0" err="1" smtClean="0"/>
              <a:t>based</a:t>
            </a:r>
            <a:r>
              <a:rPr lang="de-DE" sz="1200" dirty="0" smtClean="0"/>
              <a:t> </a:t>
            </a:r>
            <a:r>
              <a:rPr lang="de-DE" sz="1200" dirty="0"/>
              <a:t>on DMT Modulation of a Single RGB LED </a:t>
            </a:r>
            <a:r>
              <a:rPr lang="de-DE" sz="1200" dirty="0" err="1"/>
              <a:t>Luminary</a:t>
            </a:r>
            <a:r>
              <a:rPr lang="de-DE" sz="1200" dirty="0"/>
              <a:t>," in </a:t>
            </a:r>
            <a:r>
              <a:rPr lang="de-DE" sz="1200" dirty="0" err="1" smtClean="0"/>
              <a:t>Proc</a:t>
            </a:r>
            <a:r>
              <a:rPr lang="de-DE" sz="1200" dirty="0" smtClean="0"/>
              <a:t>. ECOC  2012, We.3.B.4</a:t>
            </a:r>
            <a:r>
              <a:rPr lang="de-DE" sz="1200" dirty="0"/>
              <a:t>.</a:t>
            </a:r>
          </a:p>
          <a:p>
            <a:endParaRPr lang="de-DE" sz="1200" dirty="0"/>
          </a:p>
          <a:p>
            <a:endParaRPr lang="de-DE" sz="1200" dirty="0"/>
          </a:p>
        </p:txBody>
      </p:sp>
    </p:spTree>
    <p:extLst>
      <p:ext uri="{BB962C8B-B14F-4D97-AF65-F5344CB8AC3E}">
        <p14:creationId xmlns:p14="http://schemas.microsoft.com/office/powerpoint/2010/main" val="3336635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42</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Recent Records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10" name="Text Box 62"/>
          <p:cNvSpPr txBox="1">
            <a:spLocks noChangeArrowheads="1"/>
          </p:cNvSpPr>
          <p:nvPr/>
        </p:nvSpPr>
        <p:spPr bwMode="auto">
          <a:xfrm>
            <a:off x="5334000" y="1184945"/>
            <a:ext cx="3708029" cy="46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pPr eaLnBrk="0" hangingPunct="0">
              <a:lnSpc>
                <a:spcPct val="150000"/>
              </a:lnSpc>
              <a:spcBef>
                <a:spcPts val="0"/>
              </a:spcBef>
              <a:buClr>
                <a:srgbClr val="00B3DF"/>
              </a:buClr>
              <a:buSzPct val="80000"/>
              <a:buFont typeface="Wingdings" pitchFamily="2" charset="2"/>
              <a:buChar char=""/>
            </a:pPr>
            <a:r>
              <a:rPr lang="en-US" sz="2000" dirty="0" smtClean="0">
                <a:solidFill>
                  <a:prstClr val="black"/>
                </a:solidFill>
                <a:latin typeface="+mj-lt"/>
              </a:rPr>
              <a:t>Beyond 1 </a:t>
            </a:r>
            <a:r>
              <a:rPr lang="en-US" sz="2000" dirty="0" err="1" smtClean="0">
                <a:solidFill>
                  <a:prstClr val="black"/>
                </a:solidFill>
                <a:latin typeface="+mj-lt"/>
              </a:rPr>
              <a:t>Gbit</a:t>
            </a:r>
            <a:r>
              <a:rPr lang="en-US" sz="2000" dirty="0" smtClean="0">
                <a:solidFill>
                  <a:prstClr val="black"/>
                </a:solidFill>
                <a:latin typeface="+mj-lt"/>
              </a:rPr>
              <a:t>/s possible</a:t>
            </a:r>
          </a:p>
          <a:p>
            <a:pPr lvl="1" eaLnBrk="0" hangingPunct="0">
              <a:lnSpc>
                <a:spcPct val="150000"/>
              </a:lnSpc>
              <a:spcBef>
                <a:spcPts val="0"/>
              </a:spcBef>
              <a:buClr>
                <a:srgbClr val="00B3DF"/>
              </a:buClr>
              <a:buSzPct val="80000"/>
              <a:buFont typeface="Wingdings" pitchFamily="2" charset="2"/>
              <a:buChar char=""/>
            </a:pPr>
            <a:r>
              <a:rPr lang="en-US" sz="1600" dirty="0" smtClean="0">
                <a:solidFill>
                  <a:prstClr val="black"/>
                </a:solidFill>
                <a:latin typeface="+mj-lt"/>
              </a:rPr>
              <a:t>using WDM and DMT</a:t>
            </a:r>
          </a:p>
          <a:p>
            <a:pPr lvl="1" eaLnBrk="0" hangingPunct="0">
              <a:lnSpc>
                <a:spcPct val="150000"/>
              </a:lnSpc>
              <a:spcBef>
                <a:spcPts val="0"/>
              </a:spcBef>
              <a:buClr>
                <a:srgbClr val="00B3DF"/>
              </a:buClr>
              <a:buSzPct val="80000"/>
              <a:buFont typeface="Wingdings" pitchFamily="2" charset="2"/>
              <a:buChar char=""/>
            </a:pPr>
            <a:r>
              <a:rPr lang="en-US" sz="1600" dirty="0" smtClean="0">
                <a:solidFill>
                  <a:prstClr val="black"/>
                </a:solidFill>
                <a:latin typeface="+mj-lt"/>
              </a:rPr>
              <a:t>5.6 </a:t>
            </a:r>
            <a:r>
              <a:rPr lang="en-US" sz="1600" dirty="0" err="1" smtClean="0">
                <a:solidFill>
                  <a:prstClr val="black"/>
                </a:solidFill>
                <a:latin typeface="+mj-lt"/>
              </a:rPr>
              <a:t>Gbit</a:t>
            </a:r>
            <a:r>
              <a:rPr lang="en-US" sz="1600" dirty="0" smtClean="0">
                <a:solidFill>
                  <a:prstClr val="black"/>
                </a:solidFill>
                <a:latin typeface="+mj-lt"/>
              </a:rPr>
              <a:t>/s is latest record</a:t>
            </a:r>
            <a:endParaRPr lang="en-US" dirty="0" smtClean="0">
              <a:solidFill>
                <a:prstClr val="black"/>
              </a:solidFill>
              <a:latin typeface="+mj-lt"/>
            </a:endParaRPr>
          </a:p>
          <a:p>
            <a:pPr marL="1588" indent="0">
              <a:lnSpc>
                <a:spcPct val="150000"/>
              </a:lnSpc>
              <a:spcBef>
                <a:spcPts val="0"/>
              </a:spcBef>
              <a:buClr>
                <a:srgbClr val="00B3DF"/>
              </a:buClr>
              <a:buSzPct val="80000"/>
            </a:pPr>
            <a:r>
              <a:rPr lang="en-US" sz="1200" dirty="0" smtClean="0">
                <a:solidFill>
                  <a:prstClr val="black"/>
                </a:solidFill>
                <a:latin typeface="+mj-lt"/>
                <a:cs typeface="Times New Roman" pitchFamily="18" charset="0"/>
              </a:rPr>
              <a:t>G. </a:t>
            </a:r>
            <a:r>
              <a:rPr lang="en-US" sz="1200" dirty="0" err="1" smtClean="0">
                <a:solidFill>
                  <a:prstClr val="black"/>
                </a:solidFill>
                <a:latin typeface="+mj-lt"/>
                <a:cs typeface="Times New Roman" pitchFamily="18" charset="0"/>
              </a:rPr>
              <a:t>Cossu</a:t>
            </a:r>
            <a:r>
              <a:rPr lang="en-US" sz="1200" dirty="0" smtClean="0">
                <a:solidFill>
                  <a:prstClr val="black"/>
                </a:solidFill>
                <a:latin typeface="+mj-lt"/>
                <a:cs typeface="Times New Roman" pitchFamily="18" charset="0"/>
              </a:rPr>
              <a:t> et al., “</a:t>
            </a:r>
            <a:r>
              <a:rPr lang="en-US" dirty="0">
                <a:latin typeface="+mj-lt"/>
                <a:cs typeface="Times New Roman" pitchFamily="18" charset="0"/>
              </a:rPr>
              <a:t>5.6 </a:t>
            </a:r>
            <a:r>
              <a:rPr lang="en-US" dirty="0" err="1">
                <a:latin typeface="+mj-lt"/>
                <a:cs typeface="Times New Roman" pitchFamily="18" charset="0"/>
              </a:rPr>
              <a:t>Gbit</a:t>
            </a:r>
            <a:r>
              <a:rPr lang="en-US" dirty="0">
                <a:latin typeface="+mj-lt"/>
                <a:cs typeface="Times New Roman" pitchFamily="18" charset="0"/>
              </a:rPr>
              <a:t>/s Downlink and 1.5 </a:t>
            </a:r>
            <a:r>
              <a:rPr lang="en-US" dirty="0" err="1">
                <a:latin typeface="+mj-lt"/>
                <a:cs typeface="Times New Roman" pitchFamily="18" charset="0"/>
              </a:rPr>
              <a:t>Gbit</a:t>
            </a:r>
            <a:r>
              <a:rPr lang="en-US" dirty="0">
                <a:latin typeface="+mj-lt"/>
                <a:cs typeface="Times New Roman" pitchFamily="18" charset="0"/>
              </a:rPr>
              <a:t>/s Uplink Optical Wireless Transmission at Indoor </a:t>
            </a:r>
            <a:r>
              <a:rPr lang="en-US" dirty="0" smtClean="0">
                <a:latin typeface="+mj-lt"/>
                <a:cs typeface="Times New Roman" pitchFamily="18" charset="0"/>
              </a:rPr>
              <a:t>Distances, </a:t>
            </a:r>
            <a:r>
              <a:rPr lang="en-US" dirty="0">
                <a:latin typeface="+mj-lt"/>
                <a:cs typeface="Times New Roman" pitchFamily="18" charset="0"/>
              </a:rPr>
              <a:t>ECOC 2014, </a:t>
            </a:r>
            <a:r>
              <a:rPr lang="en-US" dirty="0" smtClean="0">
                <a:latin typeface="+mj-lt"/>
                <a:cs typeface="Times New Roman" pitchFamily="18" charset="0"/>
              </a:rPr>
              <a:t>We.3.6.4</a:t>
            </a:r>
          </a:p>
          <a:p>
            <a:pPr marL="344488" indent="-342900">
              <a:lnSpc>
                <a:spcPct val="150000"/>
              </a:lnSpc>
              <a:spcBef>
                <a:spcPts val="0"/>
              </a:spcBef>
              <a:buClr>
                <a:srgbClr val="00B3DF"/>
              </a:buClr>
              <a:buSzPct val="80000"/>
              <a:buFont typeface="Wingdings" pitchFamily="2" charset="2"/>
              <a:buChar char="§"/>
            </a:pPr>
            <a:r>
              <a:rPr lang="en-US" sz="2000" dirty="0" smtClean="0">
                <a:solidFill>
                  <a:prstClr val="black"/>
                </a:solidFill>
                <a:latin typeface="+mj-lt"/>
              </a:rPr>
              <a:t>10 </a:t>
            </a:r>
            <a:r>
              <a:rPr lang="en-US" sz="2000" dirty="0" err="1" smtClean="0">
                <a:solidFill>
                  <a:prstClr val="black"/>
                </a:solidFill>
                <a:latin typeface="+mj-lt"/>
              </a:rPr>
              <a:t>Gbit</a:t>
            </a:r>
            <a:r>
              <a:rPr lang="en-US" sz="2000" dirty="0" smtClean="0">
                <a:solidFill>
                  <a:prstClr val="black"/>
                </a:solidFill>
                <a:latin typeface="+mj-lt"/>
              </a:rPr>
              <a:t>/s is next target</a:t>
            </a:r>
          </a:p>
          <a:p>
            <a:pPr lvl="1" eaLnBrk="0" hangingPunct="0">
              <a:lnSpc>
                <a:spcPct val="150000"/>
              </a:lnSpc>
              <a:spcBef>
                <a:spcPts val="0"/>
              </a:spcBef>
              <a:buClr>
                <a:srgbClr val="00B3DF"/>
              </a:buClr>
              <a:buSzPct val="80000"/>
              <a:buFont typeface="Wingdings" pitchFamily="2" charset="2"/>
              <a:buChar char=""/>
            </a:pPr>
            <a:r>
              <a:rPr lang="en-US" sz="1600" dirty="0">
                <a:solidFill>
                  <a:prstClr val="black"/>
                </a:solidFill>
                <a:latin typeface="+mj-lt"/>
              </a:rPr>
              <a:t>higher </a:t>
            </a:r>
            <a:r>
              <a:rPr lang="en-US" sz="1600" dirty="0" smtClean="0">
                <a:solidFill>
                  <a:prstClr val="black"/>
                </a:solidFill>
                <a:latin typeface="+mj-lt"/>
              </a:rPr>
              <a:t>bandwidth per color</a:t>
            </a:r>
            <a:endParaRPr lang="en-US" dirty="0" smtClean="0">
              <a:solidFill>
                <a:prstClr val="black"/>
              </a:solidFill>
              <a:latin typeface="+mj-lt"/>
            </a:endParaRPr>
          </a:p>
          <a:p>
            <a:pPr marL="0" indent="0" eaLnBrk="0" hangingPunct="0">
              <a:lnSpc>
                <a:spcPct val="150000"/>
              </a:lnSpc>
              <a:spcBef>
                <a:spcPts val="0"/>
              </a:spcBef>
              <a:buClr>
                <a:srgbClr val="00B3DF"/>
              </a:buClr>
              <a:buSzPct val="80000"/>
            </a:pPr>
            <a:r>
              <a:rPr lang="en-US" sz="1200" dirty="0" smtClean="0">
                <a:solidFill>
                  <a:prstClr val="black"/>
                </a:solidFill>
                <a:latin typeface="+mj-lt"/>
                <a:cs typeface="Times New Roman" pitchFamily="18" charset="0"/>
              </a:rPr>
              <a:t>D. </a:t>
            </a:r>
            <a:r>
              <a:rPr lang="en-US" sz="1200" dirty="0" err="1" smtClean="0">
                <a:solidFill>
                  <a:prstClr val="black"/>
                </a:solidFill>
                <a:latin typeface="+mj-lt"/>
                <a:cs typeface="Times New Roman" pitchFamily="18" charset="0"/>
              </a:rPr>
              <a:t>Tsonev</a:t>
            </a:r>
            <a:r>
              <a:rPr lang="en-US" sz="1200" dirty="0" smtClean="0">
                <a:solidFill>
                  <a:prstClr val="black"/>
                </a:solidFill>
                <a:latin typeface="+mj-lt"/>
                <a:cs typeface="Times New Roman" pitchFamily="18" charset="0"/>
              </a:rPr>
              <a:t> et al. “3-Gb/s </a:t>
            </a:r>
            <a:r>
              <a:rPr lang="en-US" sz="1200" dirty="0">
                <a:solidFill>
                  <a:prstClr val="black"/>
                </a:solidFill>
                <a:latin typeface="+mj-lt"/>
                <a:cs typeface="Times New Roman" pitchFamily="18" charset="0"/>
              </a:rPr>
              <a:t>Single-LED OFDM-based Wireless VLC Link Using a Gallium Nitride </a:t>
            </a:r>
            <a:r>
              <a:rPr lang="en-US" sz="1200" dirty="0" err="1">
                <a:solidFill>
                  <a:prstClr val="black"/>
                </a:solidFill>
                <a:latin typeface="+mj-lt"/>
                <a:cs typeface="Times New Roman" pitchFamily="18" charset="0"/>
              </a:rPr>
              <a:t>μLED</a:t>
            </a:r>
            <a:r>
              <a:rPr lang="en-US" sz="1200" dirty="0">
                <a:solidFill>
                  <a:prstClr val="black"/>
                </a:solidFill>
                <a:latin typeface="+mj-lt"/>
                <a:cs typeface="Times New Roman" pitchFamily="18" charset="0"/>
              </a:rPr>
              <a:t>", PTL, </a:t>
            </a:r>
            <a:r>
              <a:rPr lang="en-US" sz="1200" dirty="0" smtClean="0">
                <a:solidFill>
                  <a:prstClr val="black"/>
                </a:solidFill>
                <a:latin typeface="+mj-lt"/>
                <a:cs typeface="Times New Roman" pitchFamily="18" charset="0"/>
              </a:rPr>
              <a:t>Jan. 2014</a:t>
            </a:r>
            <a:endParaRPr lang="en-US" sz="1200" dirty="0">
              <a:solidFill>
                <a:prstClr val="black"/>
              </a:solidFill>
              <a:latin typeface="+mj-lt"/>
              <a:cs typeface="Times New Roman" pitchFamily="18" charset="0"/>
            </a:endParaRPr>
          </a:p>
          <a:p>
            <a:pPr lvl="1" eaLnBrk="0" hangingPunct="0">
              <a:lnSpc>
                <a:spcPct val="150000"/>
              </a:lnSpc>
              <a:spcBef>
                <a:spcPts val="0"/>
              </a:spcBef>
              <a:buClr>
                <a:srgbClr val="00B3DF"/>
              </a:buClr>
              <a:buSzPct val="80000"/>
              <a:buFont typeface="Wingdings" pitchFamily="2" charset="2"/>
              <a:buChar char=""/>
            </a:pPr>
            <a:r>
              <a:rPr lang="en-US" dirty="0" smtClean="0">
                <a:solidFill>
                  <a:prstClr val="black"/>
                </a:solidFill>
                <a:latin typeface="+mj-lt"/>
              </a:rPr>
              <a:t>MIMO, enhanced WDM, using lasers</a:t>
            </a:r>
          </a:p>
          <a:p>
            <a:pPr eaLnBrk="0" hangingPunct="0">
              <a:lnSpc>
                <a:spcPct val="150000"/>
              </a:lnSpc>
              <a:spcBef>
                <a:spcPts val="0"/>
              </a:spcBef>
              <a:buClr>
                <a:srgbClr val="00B3DF"/>
              </a:buClr>
              <a:buSzPct val="80000"/>
              <a:buFont typeface="Wingdings" pitchFamily="2" charset="2"/>
              <a:buChar char=""/>
            </a:pPr>
            <a:r>
              <a:rPr lang="en-US" sz="2000" dirty="0" smtClean="0">
                <a:latin typeface="+mj-lt"/>
              </a:rPr>
              <a:t>Potential of WDM and MIMO is currently exploited</a:t>
            </a:r>
            <a:endParaRPr lang="en-US" sz="2000" dirty="0">
              <a:latin typeface="+mj-lt"/>
            </a:endParaRPr>
          </a:p>
          <a:p>
            <a:pPr eaLnBrk="0" hangingPunct="0">
              <a:lnSpc>
                <a:spcPct val="150000"/>
              </a:lnSpc>
              <a:spcBef>
                <a:spcPts val="0"/>
              </a:spcBef>
              <a:buClr>
                <a:srgbClr val="00B3DF"/>
              </a:buClr>
              <a:buSzPct val="80000"/>
              <a:buFont typeface="Wingdings" pitchFamily="2" charset="2"/>
              <a:buChar char=""/>
            </a:pPr>
            <a:endParaRPr lang="en-US" dirty="0">
              <a:solidFill>
                <a:prstClr val="black"/>
              </a:solidFill>
              <a:latin typeface="+mj-lt"/>
            </a:endParaRPr>
          </a:p>
          <a:p>
            <a:pPr eaLnBrk="0" hangingPunct="0">
              <a:lnSpc>
                <a:spcPct val="150000"/>
              </a:lnSpc>
              <a:spcBef>
                <a:spcPts val="0"/>
              </a:spcBef>
              <a:buClr>
                <a:srgbClr val="00B3DF"/>
              </a:buClr>
              <a:buSzPct val="80000"/>
              <a:buFont typeface="Wingdings" pitchFamily="2" charset="2"/>
              <a:buChar char=""/>
            </a:pPr>
            <a:endParaRPr lang="en-US" sz="2000" dirty="0" smtClean="0">
              <a:solidFill>
                <a:prstClr val="black"/>
              </a:solidFill>
              <a:latin typeface="+mj-lt"/>
            </a:endParaRPr>
          </a:p>
          <a:p>
            <a:pPr lvl="1" eaLnBrk="0" hangingPunct="0">
              <a:lnSpc>
                <a:spcPct val="150000"/>
              </a:lnSpc>
              <a:spcBef>
                <a:spcPts val="0"/>
              </a:spcBef>
              <a:buClr>
                <a:srgbClr val="00B3DF"/>
              </a:buClr>
              <a:buSzPct val="80000"/>
              <a:buFont typeface="Wingdings" pitchFamily="2" charset="2"/>
              <a:buChar char=""/>
            </a:pPr>
            <a:endParaRPr lang="en-US" dirty="0" smtClean="0">
              <a:solidFill>
                <a:srgbClr val="C00000"/>
              </a:solidFill>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450760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13649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43</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err="1" smtClean="0">
                <a:solidFill>
                  <a:srgbClr val="0070C0"/>
                </a:solidFill>
              </a:rPr>
              <a:t>Realtime</a:t>
            </a:r>
            <a:r>
              <a:rPr lang="en-US" b="1" dirty="0" smtClean="0">
                <a:solidFill>
                  <a:srgbClr val="0070C0"/>
                </a:solidFill>
              </a:rPr>
              <a:t> Implementations</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9" name="Text Box 62"/>
          <p:cNvSpPr txBox="1">
            <a:spLocks noChangeArrowheads="1"/>
          </p:cNvSpPr>
          <p:nvPr/>
        </p:nvSpPr>
        <p:spPr bwMode="auto">
          <a:xfrm>
            <a:off x="231779" y="4990488"/>
            <a:ext cx="8732834" cy="1478112"/>
          </a:xfrm>
          <a:prstGeom prst="rect">
            <a:avLst/>
          </a:prstGeom>
          <a:noFill/>
          <a:ln w="9525">
            <a:noFill/>
            <a:miter lim="800000"/>
            <a:headEnd/>
            <a:tailEnd/>
          </a:ln>
        </p:spPr>
        <p:txBody>
          <a:bodyPr/>
          <a:lstStyle/>
          <a:p>
            <a:pPr>
              <a:lnSpc>
                <a:spcPct val="150000"/>
              </a:lnSpc>
              <a:spcBef>
                <a:spcPts val="600"/>
              </a:spcBef>
              <a:buClr>
                <a:srgbClr val="00B3DF"/>
              </a:buClr>
              <a:buSzPct val="80000"/>
              <a:buFont typeface="Wingdings" pitchFamily="2" charset="2"/>
              <a:buChar char=""/>
            </a:pPr>
            <a:r>
              <a:rPr lang="en-US" sz="2000" dirty="0" smtClean="0">
                <a:sym typeface="Wingdings" pitchFamily="2" charset="2"/>
              </a:rPr>
              <a:t>  R</a:t>
            </a:r>
            <a:r>
              <a:rPr lang="en-US" sz="2000" dirty="0" smtClean="0"/>
              <a:t>eal-time </a:t>
            </a:r>
            <a:r>
              <a:rPr lang="en-US" sz="2000" dirty="0"/>
              <a:t>is mandatory for </a:t>
            </a:r>
            <a:r>
              <a:rPr lang="en-US" sz="2000" dirty="0" smtClean="0"/>
              <a:t>mobility: OMEGA project 2007-2010</a:t>
            </a:r>
            <a:endParaRPr lang="en-US" sz="2000" dirty="0"/>
          </a:p>
          <a:p>
            <a:pPr marL="287338" indent="-287338" eaLnBrk="0" hangingPunct="0">
              <a:spcBef>
                <a:spcPct val="30000"/>
              </a:spcBef>
              <a:buClr>
                <a:srgbClr val="00B3DF"/>
              </a:buClr>
              <a:buSzPct val="80000"/>
              <a:buFont typeface="Wingdings" pitchFamily="2" charset="2"/>
              <a:buChar char=""/>
            </a:pPr>
            <a:r>
              <a:rPr lang="en-US" sz="2000" dirty="0" smtClean="0"/>
              <a:t>PHY</a:t>
            </a:r>
            <a:r>
              <a:rPr lang="en-US" sz="2000" dirty="0"/>
              <a:t>: </a:t>
            </a:r>
            <a:r>
              <a:rPr lang="en-US" sz="2000" dirty="0" smtClean="0"/>
              <a:t>Synch. over </a:t>
            </a:r>
            <a:r>
              <a:rPr lang="en-US" sz="2000" dirty="0"/>
              <a:t>the air, </a:t>
            </a:r>
            <a:r>
              <a:rPr lang="en-US" sz="2000" dirty="0" smtClean="0"/>
              <a:t>DMT with FEC and 100BaseT network interface</a:t>
            </a:r>
            <a:endParaRPr lang="en-US" sz="2000" dirty="0"/>
          </a:p>
          <a:p>
            <a:pPr marL="287338" indent="-287338" eaLnBrk="0" hangingPunct="0">
              <a:spcBef>
                <a:spcPct val="30000"/>
              </a:spcBef>
              <a:buClr>
                <a:srgbClr val="00B3DF"/>
              </a:buClr>
              <a:buSzPct val="80000"/>
              <a:buFont typeface="Wingdings" pitchFamily="2" charset="2"/>
              <a:buChar char=""/>
            </a:pPr>
            <a:r>
              <a:rPr lang="en-US" sz="2000" dirty="0" smtClean="0"/>
              <a:t>System running </a:t>
            </a:r>
            <a:r>
              <a:rPr lang="en-US" sz="2000" dirty="0"/>
              <a:t>at 125 Mb/s (gross), 100 Mb/s (net</a:t>
            </a:r>
            <a:r>
              <a:rPr lang="en-US" sz="2000" dirty="0" smtClean="0"/>
              <a:t>), </a:t>
            </a:r>
            <a:r>
              <a:rPr lang="en-US" sz="2000" dirty="0" err="1" smtClean="0"/>
              <a:t>realtime</a:t>
            </a:r>
            <a:r>
              <a:rPr lang="en-US" sz="2000" dirty="0" smtClean="0"/>
              <a:t> video</a:t>
            </a:r>
            <a:r>
              <a:rPr lang="en-US" sz="2000" dirty="0"/>
              <a:t> </a:t>
            </a:r>
            <a:r>
              <a:rPr lang="en-US" sz="2000" dirty="0" smtClean="0"/>
              <a:t>demo</a:t>
            </a:r>
            <a:endParaRPr lang="en-US" sz="2000" dirty="0"/>
          </a:p>
        </p:txBody>
      </p:sp>
      <p:grpSp>
        <p:nvGrpSpPr>
          <p:cNvPr id="11" name="Gruppieren 10"/>
          <p:cNvGrpSpPr/>
          <p:nvPr/>
        </p:nvGrpSpPr>
        <p:grpSpPr>
          <a:xfrm>
            <a:off x="216397" y="1371600"/>
            <a:ext cx="3491508" cy="3546124"/>
            <a:chOff x="216396" y="999000"/>
            <a:chExt cx="4329591" cy="4122188"/>
          </a:xfrm>
        </p:grpSpPr>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96" y="1124744"/>
              <a:ext cx="4329591" cy="399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descr="OME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9688" y="999000"/>
              <a:ext cx="840164" cy="84016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178" y="1515776"/>
            <a:ext cx="4904435" cy="260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4060054" y="4161640"/>
            <a:ext cx="4904560" cy="646331"/>
          </a:xfrm>
          <a:prstGeom prst="rect">
            <a:avLst/>
          </a:prstGeom>
          <a:noFill/>
        </p:spPr>
        <p:txBody>
          <a:bodyPr wrap="square" rtlCol="0">
            <a:spAutoFit/>
          </a:bodyPr>
          <a:lstStyle/>
          <a:p>
            <a:endParaRPr lang="de-DE" sz="1200" dirty="0">
              <a:latin typeface="Times New Roman" pitchFamily="18" charset="0"/>
              <a:cs typeface="Times New Roman" pitchFamily="18" charset="0"/>
            </a:endParaRPr>
          </a:p>
          <a:p>
            <a:r>
              <a:rPr lang="de-DE" sz="1200" dirty="0" smtClean="0">
                <a:latin typeface="Times New Roman" pitchFamily="18" charset="0"/>
                <a:cs typeface="Times New Roman" pitchFamily="18" charset="0"/>
              </a:rPr>
              <a:t>K.D. Langer, J. </a:t>
            </a:r>
            <a:r>
              <a:rPr lang="de-DE" sz="1200" dirty="0" err="1" smtClean="0">
                <a:latin typeface="Times New Roman" pitchFamily="18" charset="0"/>
                <a:cs typeface="Times New Roman" pitchFamily="18" charset="0"/>
              </a:rPr>
              <a:t>Vučić</a:t>
            </a:r>
            <a:r>
              <a:rPr lang="de-DE"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Optical </a:t>
            </a:r>
            <a:r>
              <a:rPr lang="en-US" sz="1200" dirty="0">
                <a:latin typeface="Times New Roman" pitchFamily="18" charset="0"/>
                <a:cs typeface="Times New Roman" pitchFamily="18" charset="0"/>
              </a:rPr>
              <a:t>Wireless </a:t>
            </a:r>
            <a:r>
              <a:rPr lang="en-US" sz="1200" dirty="0" smtClean="0">
                <a:latin typeface="Times New Roman" pitchFamily="18" charset="0"/>
                <a:cs typeface="Times New Roman" pitchFamily="18" charset="0"/>
              </a:rPr>
              <a:t>Indoor Networks</a:t>
            </a:r>
            <a:r>
              <a:rPr lang="en-US" sz="1200" dirty="0">
                <a:latin typeface="Times New Roman" pitchFamily="18" charset="0"/>
                <a:cs typeface="Times New Roman" pitchFamily="18" charset="0"/>
              </a:rPr>
              <a:t>: Recent Implementation </a:t>
            </a:r>
            <a:r>
              <a:rPr lang="en-US" sz="1200" dirty="0" smtClean="0">
                <a:latin typeface="Times New Roman" pitchFamily="18" charset="0"/>
                <a:cs typeface="Times New Roman" pitchFamily="18" charset="0"/>
              </a:rPr>
              <a:t>Efforts,”  ECOC 2010, WE.6.B.1</a:t>
            </a:r>
            <a:endParaRPr lang="de-DE" sz="1200" dirty="0">
              <a:latin typeface="Times New Roman" pitchFamily="18" charset="0"/>
              <a:cs typeface="Times New Roman" pitchFamily="18" charset="0"/>
            </a:endParaRPr>
          </a:p>
        </p:txBody>
      </p:sp>
    </p:spTree>
    <p:extLst>
      <p:ext uri="{BB962C8B-B14F-4D97-AF65-F5344CB8AC3E}">
        <p14:creationId xmlns:p14="http://schemas.microsoft.com/office/powerpoint/2010/main" val="2287966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44</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Reduced form factor</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pic>
        <p:nvPicPr>
          <p:cNvPr id="16" name="Picture 2" descr="C:\Users\koch\Desktop\vlc_sender\vlc_sende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4732" y="2809915"/>
            <a:ext cx="2039776" cy="199068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2"/>
          <p:cNvSpPr txBox="1">
            <a:spLocks noChangeArrowheads="1"/>
          </p:cNvSpPr>
          <p:nvPr/>
        </p:nvSpPr>
        <p:spPr bwMode="auto">
          <a:xfrm>
            <a:off x="445008" y="4712072"/>
            <a:ext cx="8699500" cy="4355728"/>
          </a:xfrm>
          <a:prstGeom prst="rect">
            <a:avLst/>
          </a:prstGeom>
          <a:noFill/>
          <a:ln w="9525">
            <a:noFill/>
            <a:miter lim="800000"/>
            <a:headEnd/>
            <a:tailEnd/>
          </a:ln>
        </p:spPr>
        <p:txBody>
          <a:bodyPr/>
          <a:lstStyle/>
          <a:p>
            <a:pPr marL="287338" indent="-287338" eaLnBrk="0" hangingPunct="0">
              <a:lnSpc>
                <a:spcPct val="150000"/>
              </a:lnSpc>
              <a:spcBef>
                <a:spcPct val="30000"/>
              </a:spcBef>
              <a:buClr>
                <a:srgbClr val="00B3DF"/>
              </a:buClr>
              <a:buSzPct val="80000"/>
              <a:buFont typeface="Wingdings" pitchFamily="2" charset="2"/>
              <a:buChar char=""/>
            </a:pPr>
            <a:r>
              <a:rPr lang="en-US" sz="2000" dirty="0" smtClean="0"/>
              <a:t>500 Mbit/s </a:t>
            </a:r>
            <a:r>
              <a:rPr lang="en-US" sz="2000" dirty="0" err="1" smtClean="0"/>
              <a:t>realtime</a:t>
            </a:r>
            <a:r>
              <a:rPr lang="en-US" sz="2000" dirty="0" smtClean="0"/>
              <a:t> VLC link with bidirectional DMT</a:t>
            </a:r>
          </a:p>
          <a:p>
            <a:pPr marL="287338" indent="-287338" eaLnBrk="0" hangingPunct="0">
              <a:lnSpc>
                <a:spcPct val="150000"/>
              </a:lnSpc>
              <a:spcBef>
                <a:spcPct val="30000"/>
              </a:spcBef>
              <a:buClr>
                <a:srgbClr val="00B3DF"/>
              </a:buClr>
              <a:buSzPct val="80000"/>
              <a:buFont typeface="Wingdings" pitchFamily="2" charset="2"/>
              <a:buChar char=""/>
            </a:pPr>
            <a:r>
              <a:rPr lang="en-US" sz="2000" dirty="0" smtClean="0"/>
              <a:t>1 </a:t>
            </a:r>
            <a:r>
              <a:rPr lang="en-US" sz="2000" dirty="0" err="1" smtClean="0"/>
              <a:t>Gbit</a:t>
            </a:r>
            <a:r>
              <a:rPr lang="en-US" sz="2000" dirty="0" smtClean="0"/>
              <a:t>/s with 1 </a:t>
            </a:r>
            <a:r>
              <a:rPr lang="en-US" sz="2000" dirty="0" err="1" smtClean="0"/>
              <a:t>ms</a:t>
            </a:r>
            <a:r>
              <a:rPr lang="en-US" sz="2000" dirty="0" smtClean="0"/>
              <a:t> latency (FOE 2015, HHI)</a:t>
            </a:r>
          </a:p>
          <a:p>
            <a:pPr marL="287338" indent="-287338" eaLnBrk="0" hangingPunct="0">
              <a:lnSpc>
                <a:spcPct val="150000"/>
              </a:lnSpc>
              <a:spcBef>
                <a:spcPct val="30000"/>
              </a:spcBef>
              <a:buClr>
                <a:srgbClr val="00B3DF"/>
              </a:buClr>
              <a:buSzPct val="80000"/>
              <a:buFont typeface="Wingdings" pitchFamily="2" charset="2"/>
              <a:buChar char=""/>
            </a:pPr>
            <a:r>
              <a:rPr lang="en-US" sz="2000" dirty="0" smtClean="0"/>
              <a:t>Entirely based on off-the-shelf components: Small volumes production</a:t>
            </a:r>
          </a:p>
        </p:txBody>
      </p:sp>
      <p:grpSp>
        <p:nvGrpSpPr>
          <p:cNvPr id="18" name="Gruppieren 10"/>
          <p:cNvGrpSpPr>
            <a:grpSpLocks/>
          </p:cNvGrpSpPr>
          <p:nvPr/>
        </p:nvGrpSpPr>
        <p:grpSpPr bwMode="auto">
          <a:xfrm>
            <a:off x="647564" y="1657787"/>
            <a:ext cx="3770312" cy="2938462"/>
            <a:chOff x="0" y="0"/>
            <a:chExt cx="62736" cy="44328"/>
          </a:xfrm>
        </p:grpSpPr>
        <p:pic>
          <p:nvPicPr>
            <p:cNvPr id="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3" y="43"/>
              <a:ext cx="29523" cy="4428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86"/>
              <a:ext cx="33213" cy="221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 y="0"/>
              <a:ext cx="28696" cy="14085"/>
            </a:xfrm>
            <a:prstGeom prst="rect">
              <a:avLst/>
            </a:prstGeom>
            <a:noFill/>
            <a:extLst>
              <a:ext uri="{909E8E84-426E-40DD-AFC4-6F175D3DCCD1}">
                <a14:hiddenFill xmlns:a14="http://schemas.microsoft.com/office/drawing/2010/main">
                  <a:solidFill>
                    <a:srgbClr val="4F81BD"/>
                  </a:solidFill>
                </a14:hiddenFill>
              </a:ext>
            </a:extLst>
          </p:spPr>
        </p:pic>
      </p:grpSp>
      <p:pic>
        <p:nvPicPr>
          <p:cNvPr id="22" name="Grafik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5552" y="1297746"/>
            <a:ext cx="3636770" cy="2160241"/>
          </a:xfrm>
          <a:prstGeom prst="rect">
            <a:avLst/>
          </a:prstGeom>
        </p:spPr>
      </p:pic>
    </p:spTree>
    <p:extLst>
      <p:ext uri="{BB962C8B-B14F-4D97-AF65-F5344CB8AC3E}">
        <p14:creationId xmlns:p14="http://schemas.microsoft.com/office/powerpoint/2010/main" val="1790295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45</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err="1" smtClean="0">
                <a:solidFill>
                  <a:srgbClr val="0070C0"/>
                </a:solidFill>
              </a:rPr>
              <a:t>Realtime</a:t>
            </a:r>
            <a:r>
              <a:rPr lang="en-US" b="1" dirty="0" smtClean="0">
                <a:solidFill>
                  <a:srgbClr val="0070C0"/>
                </a:solidFill>
              </a:rPr>
              <a:t> measured results</a:t>
            </a:r>
            <a:endParaRPr lang="en-CA" b="1" dirty="0" smtClean="0">
              <a:solidFill>
                <a:srgbClr val="80B4CE"/>
              </a:solidFill>
              <a:effectLst>
                <a:outerShdw blurRad="38100" dist="38100" dir="2700000" algn="tl">
                  <a:srgbClr val="000000">
                    <a:alpha val="43137"/>
                  </a:srgbClr>
                </a:outerShdw>
              </a:effectLst>
            </a:endParaRPr>
          </a:p>
        </p:txBody>
      </p:sp>
      <p:sp>
        <p:nvSpPr>
          <p:cNvPr id="13" name="Text Box 62"/>
          <p:cNvSpPr txBox="1">
            <a:spLocks noChangeArrowheads="1"/>
          </p:cNvSpPr>
          <p:nvPr/>
        </p:nvSpPr>
        <p:spPr bwMode="auto">
          <a:xfrm>
            <a:off x="152400" y="1565945"/>
            <a:ext cx="5515101" cy="46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287338">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fontAlgn="base">
              <a:spcBef>
                <a:spcPct val="0"/>
              </a:spcBef>
              <a:spcAft>
                <a:spcPct val="0"/>
              </a:spcAft>
              <a:defRPr>
                <a:solidFill>
                  <a:schemeClr val="tx1"/>
                </a:solidFill>
                <a:latin typeface="Arial" pitchFamily="34" charset="0"/>
                <a:ea typeface="ＭＳ Ｐゴシック" pitchFamily="34" charset="-128"/>
              </a:defRPr>
            </a:lvl6pPr>
            <a:lvl7pPr marL="2971800" indent="-228600" fontAlgn="base">
              <a:spcBef>
                <a:spcPct val="0"/>
              </a:spcBef>
              <a:spcAft>
                <a:spcPct val="0"/>
              </a:spcAft>
              <a:defRPr>
                <a:solidFill>
                  <a:schemeClr val="tx1"/>
                </a:solidFill>
                <a:latin typeface="Arial" pitchFamily="34" charset="0"/>
                <a:ea typeface="ＭＳ Ｐゴシック" pitchFamily="34" charset="-128"/>
              </a:defRPr>
            </a:lvl7pPr>
            <a:lvl8pPr marL="3429000" indent="-228600" fontAlgn="base">
              <a:spcBef>
                <a:spcPct val="0"/>
              </a:spcBef>
              <a:spcAft>
                <a:spcPct val="0"/>
              </a:spcAft>
              <a:defRPr>
                <a:solidFill>
                  <a:schemeClr val="tx1"/>
                </a:solidFill>
                <a:latin typeface="Arial" pitchFamily="34" charset="0"/>
                <a:ea typeface="ＭＳ Ｐゴシック" pitchFamily="34" charset="-128"/>
              </a:defRPr>
            </a:lvl8pPr>
            <a:lvl9pPr marL="3886200" indent="-228600" fontAlgn="base">
              <a:spcBef>
                <a:spcPct val="0"/>
              </a:spcBef>
              <a:spcAft>
                <a:spcPct val="0"/>
              </a:spcAft>
              <a:defRPr>
                <a:solidFill>
                  <a:schemeClr val="tx1"/>
                </a:solidFill>
                <a:latin typeface="Arial" pitchFamily="34" charset="0"/>
                <a:ea typeface="ＭＳ Ｐゴシック" pitchFamily="34" charset="-128"/>
              </a:defRPr>
            </a:lvl9pPr>
          </a:lstStyle>
          <a:p>
            <a:pPr eaLnBrk="0" hangingPunct="0">
              <a:lnSpc>
                <a:spcPct val="150000"/>
              </a:lnSpc>
              <a:spcBef>
                <a:spcPts val="0"/>
              </a:spcBef>
              <a:buClr>
                <a:srgbClr val="00B3DF"/>
              </a:buClr>
              <a:buSzPct val="80000"/>
              <a:buFont typeface="Wingdings" pitchFamily="2" charset="2"/>
              <a:buChar char=""/>
            </a:pPr>
            <a:r>
              <a:rPr lang="en-US" sz="2400" dirty="0" smtClean="0">
                <a:solidFill>
                  <a:prstClr val="black"/>
                </a:solidFill>
                <a:latin typeface="+mj-lt"/>
              </a:rPr>
              <a:t>Throughput versus distance</a:t>
            </a:r>
            <a:endParaRPr lang="en-US" sz="2400" dirty="0">
              <a:solidFill>
                <a:prstClr val="black"/>
              </a:solidFill>
              <a:latin typeface="+mj-lt"/>
            </a:endParaRPr>
          </a:p>
          <a:p>
            <a:pPr lvl="1" eaLnBrk="0" hangingPunct="0">
              <a:lnSpc>
                <a:spcPct val="150000"/>
              </a:lnSpc>
              <a:spcBef>
                <a:spcPts val="0"/>
              </a:spcBef>
              <a:buClr>
                <a:srgbClr val="00B3DF"/>
              </a:buClr>
              <a:buSzPct val="80000"/>
              <a:buFont typeface="Wingdings" pitchFamily="2" charset="2"/>
              <a:buChar char=""/>
            </a:pPr>
            <a:r>
              <a:rPr lang="en-US" sz="1800" dirty="0" smtClean="0">
                <a:solidFill>
                  <a:prstClr val="black"/>
                </a:solidFill>
                <a:latin typeface="+mj-lt"/>
              </a:rPr>
              <a:t>Variable optics for different scenarios</a:t>
            </a:r>
          </a:p>
          <a:p>
            <a:pPr lvl="1" eaLnBrk="0" hangingPunct="0">
              <a:lnSpc>
                <a:spcPct val="150000"/>
              </a:lnSpc>
              <a:spcBef>
                <a:spcPts val="0"/>
              </a:spcBef>
              <a:buClr>
                <a:srgbClr val="00B3DF"/>
              </a:buClr>
              <a:buSzPct val="80000"/>
              <a:buFont typeface="Wingdings" pitchFamily="2" charset="2"/>
              <a:buChar char=""/>
            </a:pPr>
            <a:r>
              <a:rPr lang="en-US" sz="1800" dirty="0">
                <a:solidFill>
                  <a:prstClr val="black"/>
                </a:solidFill>
                <a:latin typeface="+mj-lt"/>
              </a:rPr>
              <a:t>2’’ lens at </a:t>
            </a:r>
            <a:r>
              <a:rPr lang="en-US" sz="1800" dirty="0" err="1">
                <a:solidFill>
                  <a:prstClr val="black"/>
                </a:solidFill>
                <a:latin typeface="+mj-lt"/>
              </a:rPr>
              <a:t>Tx</a:t>
            </a:r>
            <a:r>
              <a:rPr lang="en-US" sz="1800" dirty="0">
                <a:solidFill>
                  <a:prstClr val="black"/>
                </a:solidFill>
                <a:latin typeface="+mj-lt"/>
              </a:rPr>
              <a:t>: </a:t>
            </a:r>
            <a:r>
              <a:rPr lang="en-US" sz="1800" dirty="0" smtClean="0">
                <a:solidFill>
                  <a:prstClr val="black"/>
                </a:solidFill>
                <a:latin typeface="+mj-lt"/>
              </a:rPr>
              <a:t>200 Mb/s </a:t>
            </a:r>
            <a:r>
              <a:rPr lang="en-US" sz="1800" dirty="0">
                <a:solidFill>
                  <a:prstClr val="black"/>
                </a:solidFill>
                <a:latin typeface="+mj-lt"/>
              </a:rPr>
              <a:t>over 15 m</a:t>
            </a:r>
          </a:p>
          <a:p>
            <a:pPr lvl="1" eaLnBrk="0" hangingPunct="0">
              <a:lnSpc>
                <a:spcPct val="150000"/>
              </a:lnSpc>
              <a:spcBef>
                <a:spcPts val="0"/>
              </a:spcBef>
              <a:buClr>
                <a:srgbClr val="00B3DF"/>
              </a:buClr>
              <a:buSzPct val="80000"/>
              <a:buFont typeface="Wingdings" pitchFamily="2" charset="2"/>
              <a:buChar char=""/>
            </a:pPr>
            <a:r>
              <a:rPr lang="en-US" sz="1800" dirty="0" smtClean="0">
                <a:solidFill>
                  <a:prstClr val="black"/>
                </a:solidFill>
                <a:latin typeface="+mj-lt"/>
              </a:rPr>
              <a:t>1’’ lenses: same over 2 m</a:t>
            </a:r>
          </a:p>
          <a:p>
            <a:pPr lvl="1" eaLnBrk="0" hangingPunct="0">
              <a:lnSpc>
                <a:spcPct val="150000"/>
              </a:lnSpc>
              <a:spcBef>
                <a:spcPts val="0"/>
              </a:spcBef>
              <a:buClr>
                <a:srgbClr val="00B3DF"/>
              </a:buClr>
              <a:buSzPct val="80000"/>
              <a:buFont typeface="Wingdings" pitchFamily="2" charset="2"/>
              <a:buChar char=""/>
            </a:pPr>
            <a:r>
              <a:rPr lang="en-US" sz="1800" dirty="0" smtClean="0">
                <a:solidFill>
                  <a:prstClr val="black"/>
                </a:solidFill>
                <a:latin typeface="+mj-lt"/>
              </a:rPr>
              <a:t>Diffusely reflected NLOS works!</a:t>
            </a:r>
          </a:p>
          <a:p>
            <a:pPr lvl="1" eaLnBrk="0" hangingPunct="0">
              <a:lnSpc>
                <a:spcPct val="150000"/>
              </a:lnSpc>
              <a:spcBef>
                <a:spcPts val="0"/>
              </a:spcBef>
              <a:buClr>
                <a:srgbClr val="00B3DF"/>
              </a:buClr>
              <a:buSzPct val="80000"/>
              <a:buFont typeface="Wingdings" pitchFamily="2" charset="2"/>
              <a:buChar char=""/>
            </a:pPr>
            <a:r>
              <a:rPr lang="en-US" sz="1800" b="1" dirty="0" smtClean="0">
                <a:solidFill>
                  <a:srgbClr val="C00000"/>
                </a:solidFill>
                <a:latin typeface="+mj-lt"/>
              </a:rPr>
              <a:t>NLOS configuration</a:t>
            </a:r>
          </a:p>
          <a:p>
            <a:pPr>
              <a:lnSpc>
                <a:spcPct val="150000"/>
              </a:lnSpc>
              <a:spcBef>
                <a:spcPts val="0"/>
              </a:spcBef>
              <a:buClr>
                <a:srgbClr val="00B3DF"/>
              </a:buClr>
              <a:buSzPct val="80000"/>
              <a:buFont typeface="Wingdings" pitchFamily="2" charset="2"/>
              <a:buChar char=""/>
            </a:pPr>
            <a:r>
              <a:rPr lang="en-US" sz="2400" dirty="0" smtClean="0">
                <a:solidFill>
                  <a:prstClr val="black"/>
                </a:solidFill>
                <a:latin typeface="+mj-lt"/>
              </a:rPr>
              <a:t>LOS is no longer needed for high speed</a:t>
            </a:r>
            <a:endParaRPr lang="en-US" sz="1800" b="1" dirty="0" smtClean="0">
              <a:solidFill>
                <a:srgbClr val="C00000"/>
              </a:solidFill>
              <a:latin typeface="+mj-lt"/>
            </a:endParaRPr>
          </a:p>
        </p:txBody>
      </p:sp>
      <p:grpSp>
        <p:nvGrpSpPr>
          <p:cNvPr id="14" name="Gruppieren 13"/>
          <p:cNvGrpSpPr/>
          <p:nvPr/>
        </p:nvGrpSpPr>
        <p:grpSpPr>
          <a:xfrm>
            <a:off x="4627819" y="1580373"/>
            <a:ext cx="4408677" cy="2747747"/>
            <a:chOff x="3502626" y="1004129"/>
            <a:chExt cx="3783893" cy="2158547"/>
          </a:xfrm>
        </p:grpSpPr>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2626" y="1004129"/>
              <a:ext cx="3783893" cy="215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Bil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648" y="1038440"/>
              <a:ext cx="904875" cy="624560"/>
            </a:xfrm>
            <a:prstGeom prst="rect">
              <a:avLst/>
            </a:prstGeom>
            <a:noFill/>
            <a:extLst>
              <a:ext uri="{909E8E84-426E-40DD-AFC4-6F175D3DCCD1}">
                <a14:hiddenFill xmlns:a14="http://schemas.microsoft.com/office/drawing/2010/main">
                  <a:solidFill>
                    <a:srgbClr val="FFFFFF"/>
                  </a:solidFill>
                </a14:hiddenFill>
              </a:ext>
            </a:extLst>
          </p:spPr>
        </p:pic>
        <p:pic>
          <p:nvPicPr>
            <p:cNvPr id="24" name="Grafik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836" y="1794524"/>
              <a:ext cx="730583" cy="504261"/>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3101" y="2298580"/>
              <a:ext cx="845126" cy="58332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6" name="Gerade Verbindung mit Pfeil 25"/>
          <p:cNvCxnSpPr/>
          <p:nvPr/>
        </p:nvCxnSpPr>
        <p:spPr>
          <a:xfrm flipV="1">
            <a:off x="3887923" y="2954246"/>
            <a:ext cx="1842357" cy="105752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496580" y="5221069"/>
            <a:ext cx="4088516" cy="646331"/>
          </a:xfrm>
          <a:prstGeom prst="rect">
            <a:avLst/>
          </a:prstGeom>
          <a:noFill/>
        </p:spPr>
        <p:txBody>
          <a:bodyPr wrap="square" rtlCol="0">
            <a:spAutoFit/>
          </a:bodyPr>
          <a:lstStyle/>
          <a:p>
            <a:r>
              <a:rPr lang="de-DE" sz="1200" dirty="0" smtClean="0">
                <a:latin typeface="Times New Roman" pitchFamily="18" charset="0"/>
                <a:cs typeface="Times New Roman" pitchFamily="18" charset="0"/>
              </a:rPr>
              <a:t>K.D. Langer et al. „</a:t>
            </a:r>
            <a:r>
              <a:rPr lang="en-US" sz="1200" dirty="0" smtClean="0">
                <a:latin typeface="Times New Roman" pitchFamily="18" charset="0"/>
                <a:cs typeface="Times New Roman" pitchFamily="18" charset="0"/>
              </a:rPr>
              <a:t>Rate-adaptive </a:t>
            </a:r>
            <a:r>
              <a:rPr lang="en-US" sz="1200" dirty="0">
                <a:latin typeface="Times New Roman" pitchFamily="18" charset="0"/>
                <a:cs typeface="Times New Roman" pitchFamily="18" charset="0"/>
              </a:rPr>
              <a:t>visible light communication at </a:t>
            </a:r>
            <a:r>
              <a:rPr lang="en-US" sz="1200" dirty="0" smtClean="0">
                <a:latin typeface="Times New Roman" pitchFamily="18" charset="0"/>
                <a:cs typeface="Times New Roman" pitchFamily="18" charset="0"/>
              </a:rPr>
              <a:t>500Mb/s arrives </a:t>
            </a:r>
            <a:r>
              <a:rPr lang="en-US" sz="1200" dirty="0">
                <a:latin typeface="Times New Roman" pitchFamily="18" charset="0"/>
                <a:cs typeface="Times New Roman" pitchFamily="18" charset="0"/>
              </a:rPr>
              <a:t>at plug and </a:t>
            </a:r>
            <a:r>
              <a:rPr lang="en-US" sz="1200" dirty="0" smtClean="0">
                <a:latin typeface="Times New Roman" pitchFamily="18" charset="0"/>
                <a:cs typeface="Times New Roman" pitchFamily="18" charset="0"/>
              </a:rPr>
              <a:t>play,” SPIE Newsroom, Nov. 2013</a:t>
            </a:r>
          </a:p>
        </p:txBody>
      </p:sp>
      <p:pic>
        <p:nvPicPr>
          <p:cNvPr id="28" name="Picture 3" descr="IMG_7953"/>
          <p:cNvPicPr>
            <a:picLocks noChangeAspect="1" noChangeArrowheads="1"/>
          </p:cNvPicPr>
          <p:nvPr/>
        </p:nvPicPr>
        <p:blipFill>
          <a:blip r:embed="rId6" cstate="print">
            <a:extLst>
              <a:ext uri="{28A0092B-C50C-407E-A947-70E740481C1C}">
                <a14:useLocalDpi xmlns:a14="http://schemas.microsoft.com/office/drawing/2010/main" val="0"/>
              </a:ext>
            </a:extLst>
          </a:blip>
          <a:srcRect l="20988" r="6996"/>
          <a:stretch>
            <a:fillRect/>
          </a:stretch>
        </p:blipFill>
        <p:spPr bwMode="auto">
          <a:xfrm>
            <a:off x="7208326" y="4495800"/>
            <a:ext cx="1720097" cy="196503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uppieren 28"/>
          <p:cNvGrpSpPr/>
          <p:nvPr/>
        </p:nvGrpSpPr>
        <p:grpSpPr>
          <a:xfrm>
            <a:off x="5562600" y="4495800"/>
            <a:ext cx="1478046" cy="1965040"/>
            <a:chOff x="287523" y="1160748"/>
            <a:chExt cx="5003406" cy="5849856"/>
          </a:xfrm>
        </p:grpSpPr>
        <p:pic>
          <p:nvPicPr>
            <p:cNvPr id="30" name="Picture 1" descr="IMG_7949"/>
            <p:cNvPicPr>
              <a:picLocks noChangeAspect="1" noChangeArrowheads="1"/>
            </p:cNvPicPr>
            <p:nvPr/>
          </p:nvPicPr>
          <p:blipFill>
            <a:blip r:embed="rId7" cstate="print">
              <a:extLst>
                <a:ext uri="{28A0092B-C50C-407E-A947-70E740481C1C}">
                  <a14:useLocalDpi xmlns:a14="http://schemas.microsoft.com/office/drawing/2010/main" val="0"/>
                </a:ext>
              </a:extLst>
            </a:blip>
            <a:srcRect l="5324" r="1065"/>
            <a:stretch>
              <a:fillRect/>
            </a:stretch>
          </p:blipFill>
          <p:spPr bwMode="auto">
            <a:xfrm>
              <a:off x="287524" y="1160748"/>
              <a:ext cx="5003405" cy="29254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523" y="3104964"/>
              <a:ext cx="5003405" cy="390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38167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46</a:t>
            </a:fld>
            <a:endParaRPr lang="en-GB" altLang="en-US"/>
          </a:p>
        </p:txBody>
      </p:sp>
      <p:pic>
        <p:nvPicPr>
          <p:cNvPr id="7" name="Picture 11" descr="C:\Users\Murat\Documents\000_BACKUP\000_RESEARCH\proposals\cost\LOGO\opticwise 400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495800"/>
            <a:ext cx="381824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700847" y="609600"/>
            <a:ext cx="8138353" cy="1004896"/>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tr-TR" b="1" dirty="0" smtClean="0">
                <a:solidFill>
                  <a:srgbClr val="0070C0"/>
                </a:solidFill>
              </a:rPr>
              <a:t>EU </a:t>
            </a:r>
            <a:r>
              <a:rPr lang="en-US" b="1" dirty="0" smtClean="0">
                <a:solidFill>
                  <a:srgbClr val="0070C0"/>
                </a:solidFill>
              </a:rPr>
              <a:t>COST Action (2011-2015)</a:t>
            </a:r>
          </a:p>
          <a:p>
            <a:pPr eaLnBrk="1" hangingPunct="1">
              <a:defRPr/>
            </a:pPr>
            <a:r>
              <a:rPr lang="en-CA" b="1" dirty="0">
                <a:solidFill>
                  <a:srgbClr val="0070C0"/>
                </a:solidFill>
              </a:rPr>
              <a:t>http://opticwise.uop.gr/</a:t>
            </a:r>
            <a:endParaRPr lang="en-CA" b="1" dirty="0" smtClean="0">
              <a:solidFill>
                <a:srgbClr val="0070C0"/>
              </a:solidFill>
            </a:endParaRPr>
          </a:p>
          <a:p>
            <a:pPr eaLnBrk="1" hangingPunct="1">
              <a:defRPr/>
            </a:pPr>
            <a:r>
              <a:rPr lang="en-CA" sz="4400" dirty="0" smtClean="0">
                <a:solidFill>
                  <a:srgbClr val="0070C0"/>
                </a:solidFill>
              </a:rPr>
              <a:t/>
            </a:r>
            <a:br>
              <a:rPr lang="en-CA" sz="4400" dirty="0" smtClean="0">
                <a:solidFill>
                  <a:srgbClr val="0070C0"/>
                </a:solidFill>
              </a:rPr>
            </a:br>
            <a:r>
              <a:rPr lang="en-CA" sz="4400" dirty="0" smtClean="0">
                <a:solidFill>
                  <a:srgbClr val="0070C0"/>
                </a:solidFill>
              </a:rPr>
              <a:t/>
            </a:r>
            <a:br>
              <a:rPr lang="en-CA" sz="4400" dirty="0" smtClean="0">
                <a:solidFill>
                  <a:srgbClr val="0070C0"/>
                </a:solidFill>
              </a:rPr>
            </a:br>
            <a:endParaRPr lang="en-CA" sz="5400" b="1" dirty="0" smtClean="0">
              <a:solidFill>
                <a:srgbClr val="0070C0"/>
              </a:solidFill>
              <a:effectLst>
                <a:outerShdw blurRad="38100" dist="38100" dir="2700000" algn="tl">
                  <a:srgbClr val="000000">
                    <a:alpha val="43137"/>
                  </a:srgbClr>
                </a:outerShdw>
              </a:effectLst>
            </a:endParaRPr>
          </a:p>
        </p:txBody>
      </p:sp>
      <p:sp>
        <p:nvSpPr>
          <p:cNvPr id="9" name="Rectangle 8"/>
          <p:cNvSpPr/>
          <p:nvPr/>
        </p:nvSpPr>
        <p:spPr>
          <a:xfrm>
            <a:off x="4724400" y="2233206"/>
            <a:ext cx="4267200" cy="2123658"/>
          </a:xfrm>
          <a:prstGeom prst="rect">
            <a:avLst/>
          </a:prstGeom>
        </p:spPr>
        <p:txBody>
          <a:bodyPr wrap="square">
            <a:spAutoFit/>
          </a:bodyPr>
          <a:lstStyle/>
          <a:p>
            <a:pPr>
              <a:defRPr/>
            </a:pPr>
            <a:r>
              <a:rPr lang="en-US" sz="1600" dirty="0"/>
              <a:t>OPTICWISE is </a:t>
            </a:r>
            <a:r>
              <a:rPr lang="en-US" sz="1600" dirty="0" smtClean="0"/>
              <a:t>a European Scientific Network  funded </a:t>
            </a:r>
            <a:r>
              <a:rPr lang="en-US" sz="1600" dirty="0"/>
              <a:t>by the European Science </a:t>
            </a:r>
            <a:r>
              <a:rPr lang="en-US" sz="1600" dirty="0" smtClean="0"/>
              <a:t>Foundation (ESF). It currently includes</a:t>
            </a:r>
          </a:p>
          <a:p>
            <a:pPr marL="342900" indent="-342900">
              <a:buFont typeface="Courier New" panose="02070309020205020404" pitchFamily="49" charset="0"/>
              <a:buChar char="o"/>
              <a:defRPr/>
            </a:pPr>
            <a:r>
              <a:rPr lang="en-US" sz="1600" b="1" dirty="0" smtClean="0"/>
              <a:t>100</a:t>
            </a:r>
            <a:r>
              <a:rPr lang="en-US" sz="1600" b="1" dirty="0"/>
              <a:t>+ </a:t>
            </a:r>
            <a:r>
              <a:rPr lang="en-US" sz="1600" dirty="0" smtClean="0"/>
              <a:t>researchers</a:t>
            </a:r>
            <a:endParaRPr lang="en-US" sz="1600" dirty="0"/>
          </a:p>
          <a:p>
            <a:pPr marL="342900" indent="-342900">
              <a:buFont typeface="Courier New" panose="02070309020205020404" pitchFamily="49" charset="0"/>
              <a:buChar char="o"/>
              <a:defRPr/>
            </a:pPr>
            <a:r>
              <a:rPr lang="en-US" sz="1600" b="1" dirty="0" smtClean="0"/>
              <a:t>35</a:t>
            </a:r>
            <a:r>
              <a:rPr lang="en-US" sz="1600" dirty="0" smtClean="0"/>
              <a:t> institutions</a:t>
            </a:r>
            <a:endParaRPr lang="en-US" sz="1600" dirty="0"/>
          </a:p>
          <a:p>
            <a:pPr marL="342900" indent="-342900">
              <a:buFont typeface="Courier New" panose="02070309020205020404" pitchFamily="49" charset="0"/>
              <a:buChar char="o"/>
              <a:defRPr/>
            </a:pPr>
            <a:r>
              <a:rPr lang="en-US" sz="1600" b="1" dirty="0" smtClean="0"/>
              <a:t>23</a:t>
            </a:r>
            <a:r>
              <a:rPr lang="en-US" sz="1600" dirty="0" smtClean="0"/>
              <a:t> </a:t>
            </a:r>
            <a:r>
              <a:rPr lang="en-US" sz="1600" dirty="0"/>
              <a:t>European </a:t>
            </a:r>
            <a:r>
              <a:rPr lang="en-US" sz="1600" dirty="0" smtClean="0"/>
              <a:t>countries</a:t>
            </a:r>
            <a:endParaRPr lang="en-US" sz="1600" dirty="0"/>
          </a:p>
          <a:p>
            <a:pPr marL="342900" indent="-342900">
              <a:buFont typeface="Courier New" panose="02070309020205020404" pitchFamily="49" charset="0"/>
              <a:buChar char="o"/>
              <a:defRPr/>
            </a:pPr>
            <a:r>
              <a:rPr lang="en-US" sz="1600" b="1" dirty="0" smtClean="0"/>
              <a:t>6</a:t>
            </a:r>
            <a:r>
              <a:rPr lang="en-US" sz="1600" dirty="0" smtClean="0"/>
              <a:t> </a:t>
            </a:r>
            <a:r>
              <a:rPr lang="en-US" sz="1600" dirty="0"/>
              <a:t>international partners </a:t>
            </a:r>
          </a:p>
          <a:p>
            <a:pPr>
              <a:buClr>
                <a:srgbClr val="0070C0"/>
              </a:buClr>
              <a:buSzPct val="100000"/>
              <a:defRPr/>
            </a:pPr>
            <a:r>
              <a:rPr lang="en-US" sz="2000" dirty="0" smtClean="0">
                <a:solidFill>
                  <a:schemeClr val="tx2"/>
                </a:solidFill>
                <a:latin typeface="+mn-lt"/>
                <a:cs typeface="+mn-cs"/>
              </a:rPr>
              <a:t>                         </a:t>
            </a:r>
            <a:endParaRPr lang="en-GB" sz="2800" dirty="0">
              <a:solidFill>
                <a:srgbClr val="FF0000"/>
              </a:solidFill>
            </a:endParaRPr>
          </a:p>
        </p:txBody>
      </p:sp>
      <p:grpSp>
        <p:nvGrpSpPr>
          <p:cNvPr id="10" name="Group 9"/>
          <p:cNvGrpSpPr/>
          <p:nvPr/>
        </p:nvGrpSpPr>
        <p:grpSpPr>
          <a:xfrm>
            <a:off x="584903" y="2057400"/>
            <a:ext cx="3908225" cy="4007221"/>
            <a:chOff x="314099" y="2157517"/>
            <a:chExt cx="4027714" cy="4007221"/>
          </a:xfrm>
        </p:grpSpPr>
        <p:pic>
          <p:nvPicPr>
            <p:cNvPr id="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099" y="2157517"/>
              <a:ext cx="4027714" cy="400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88" y="2333323"/>
              <a:ext cx="1330325"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2"/>
            <p:cNvSpPr txBox="1">
              <a:spLocks noChangeArrowheads="1"/>
            </p:cNvSpPr>
            <p:nvPr/>
          </p:nvSpPr>
          <p:spPr bwMode="auto">
            <a:xfrm>
              <a:off x="628850" y="2923873"/>
              <a:ext cx="1530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000">
                  <a:solidFill>
                    <a:schemeClr val="tx2"/>
                  </a:solidFill>
                </a:rPr>
                <a:t>OPTICWISE Member</a:t>
              </a:r>
            </a:p>
          </p:txBody>
        </p:sp>
        <p:sp>
          <p:nvSpPr>
            <p:cNvPr id="14" name="Rectangle 3"/>
            <p:cNvSpPr>
              <a:spLocks noChangeArrowheads="1"/>
            </p:cNvSpPr>
            <p:nvPr/>
          </p:nvSpPr>
          <p:spPr bwMode="auto">
            <a:xfrm>
              <a:off x="444700" y="2950860"/>
              <a:ext cx="207963" cy="203200"/>
            </a:xfrm>
            <a:prstGeom prst="rect">
              <a:avLst/>
            </a:prstGeom>
            <a:solidFill>
              <a:srgbClr val="3399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en-US"/>
            </a:p>
          </p:txBody>
        </p:sp>
      </p:grpSp>
    </p:spTree>
    <p:extLst>
      <p:ext uri="{BB962C8B-B14F-4D97-AF65-F5344CB8AC3E}">
        <p14:creationId xmlns:p14="http://schemas.microsoft.com/office/powerpoint/2010/main" val="3854546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2" y="4876800"/>
            <a:ext cx="7291388" cy="1564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3" name="Footer Placeholder 2"/>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47</a:t>
            </a:fld>
            <a:endParaRPr lang="en-GB" altLang="en-US"/>
          </a:p>
        </p:txBody>
      </p:sp>
      <p:sp>
        <p:nvSpPr>
          <p:cNvPr id="6" name="TextBox 5"/>
          <p:cNvSpPr txBox="1"/>
          <p:nvPr/>
        </p:nvSpPr>
        <p:spPr>
          <a:xfrm>
            <a:off x="652463" y="609600"/>
            <a:ext cx="4419600" cy="707886"/>
          </a:xfrm>
          <a:prstGeom prst="rect">
            <a:avLst/>
          </a:prstGeom>
          <a:noFill/>
        </p:spPr>
        <p:txBody>
          <a:bodyPr wrap="square" rtlCol="0">
            <a:spAutoFit/>
          </a:bodyPr>
          <a:lstStyle/>
          <a:p>
            <a:r>
              <a:rPr lang="en-US" sz="4000" b="1" dirty="0" smtClean="0">
                <a:solidFill>
                  <a:srgbClr val="0070C0"/>
                </a:solidFill>
              </a:rPr>
              <a:t>Research Scope</a:t>
            </a:r>
            <a:endParaRPr lang="en-GB" sz="4000" b="1" dirty="0">
              <a:solidFill>
                <a:srgbClr val="0070C0"/>
              </a:solidFill>
            </a:endParaRPr>
          </a:p>
        </p:txBody>
      </p:sp>
      <p:sp>
        <p:nvSpPr>
          <p:cNvPr id="7" name="Rectangle 6"/>
          <p:cNvSpPr/>
          <p:nvPr/>
        </p:nvSpPr>
        <p:spPr>
          <a:xfrm>
            <a:off x="608196" y="1430942"/>
            <a:ext cx="8107362" cy="3477875"/>
          </a:xfrm>
          <a:prstGeom prst="rect">
            <a:avLst/>
          </a:prstGeom>
        </p:spPr>
        <p:txBody>
          <a:bodyPr>
            <a:spAutoFit/>
          </a:bodyPr>
          <a:lstStyle/>
          <a:p>
            <a:pPr>
              <a:buClr>
                <a:srgbClr val="30628C"/>
              </a:buClr>
              <a:defRPr/>
            </a:pPr>
            <a:endParaRPr lang="en-GB" sz="1000" dirty="0">
              <a:solidFill>
                <a:schemeClr val="tx2"/>
              </a:solidFill>
              <a:cs typeface="+mn-cs"/>
            </a:endParaRPr>
          </a:p>
          <a:p>
            <a:pPr marL="342900" indent="-342900">
              <a:buSzPct val="100000"/>
              <a:buFont typeface="Courier New" pitchFamily="49" charset="0"/>
              <a:buChar char="o"/>
              <a:defRPr/>
            </a:pPr>
            <a:r>
              <a:rPr lang="en-GB" sz="2000" dirty="0" smtClean="0">
                <a:cs typeface="+mn-cs"/>
              </a:rPr>
              <a:t>Research scope of OPTICWISE covers all means of optical wireless communication in </a:t>
            </a:r>
            <a:r>
              <a:rPr lang="en-GB" sz="2000" b="1" dirty="0" smtClean="0">
                <a:cs typeface="+mn-cs"/>
              </a:rPr>
              <a:t>infrared</a:t>
            </a:r>
            <a:r>
              <a:rPr lang="en-GB" sz="2000" dirty="0" smtClean="0">
                <a:cs typeface="+mn-cs"/>
              </a:rPr>
              <a:t>, </a:t>
            </a:r>
            <a:r>
              <a:rPr lang="en-GB" sz="2000" b="1" dirty="0" smtClean="0">
                <a:cs typeface="+mn-cs"/>
              </a:rPr>
              <a:t>visible</a:t>
            </a:r>
            <a:r>
              <a:rPr lang="en-GB" sz="2000" dirty="0" smtClean="0">
                <a:cs typeface="+mn-cs"/>
              </a:rPr>
              <a:t> and </a:t>
            </a:r>
            <a:r>
              <a:rPr lang="en-GB" sz="2000" b="1" dirty="0" smtClean="0">
                <a:cs typeface="+mn-cs"/>
              </a:rPr>
              <a:t>ultraviolet</a:t>
            </a:r>
            <a:r>
              <a:rPr lang="en-GB" sz="2000" dirty="0" smtClean="0">
                <a:cs typeface="+mn-cs"/>
              </a:rPr>
              <a:t> frequencies. </a:t>
            </a:r>
          </a:p>
          <a:p>
            <a:pPr>
              <a:buSzPct val="100000"/>
              <a:defRPr/>
            </a:pPr>
            <a:endParaRPr lang="en-GB" sz="1000" dirty="0" smtClean="0">
              <a:cs typeface="+mn-cs"/>
            </a:endParaRPr>
          </a:p>
          <a:p>
            <a:pPr marL="342900" indent="-342900">
              <a:buSzPct val="100000"/>
              <a:buFont typeface="Courier New" pitchFamily="49" charset="0"/>
              <a:buChar char="o"/>
              <a:defRPr/>
            </a:pPr>
            <a:r>
              <a:rPr lang="en-CA" sz="2000" dirty="0" smtClean="0"/>
              <a:t>Depending </a:t>
            </a:r>
            <a:r>
              <a:rPr lang="en-CA" sz="2000" dirty="0"/>
              <a:t>on the intended application, variations of OWC can serve as a powerful alternative, complementary or supportive technology to the existing ones</a:t>
            </a:r>
          </a:p>
          <a:p>
            <a:pPr marL="800100" lvl="1" indent="-342900">
              <a:buSzPct val="100000"/>
              <a:buFont typeface="Arial" pitchFamily="34" charset="0"/>
              <a:buChar char="•"/>
              <a:defRPr/>
            </a:pPr>
            <a:r>
              <a:rPr lang="en-GB" sz="2000" b="1" dirty="0"/>
              <a:t>Ultra-short range </a:t>
            </a:r>
            <a:r>
              <a:rPr lang="en-GB" sz="2000" dirty="0"/>
              <a:t>(e.g., optical circuit interconnects) </a:t>
            </a:r>
            <a:endParaRPr lang="en-GB" sz="2000" dirty="0" smtClean="0"/>
          </a:p>
          <a:p>
            <a:pPr marL="800100" lvl="1" indent="-342900">
              <a:buSzPct val="100000"/>
              <a:buFont typeface="Arial" pitchFamily="34" charset="0"/>
              <a:buChar char="•"/>
              <a:defRPr/>
            </a:pPr>
            <a:r>
              <a:rPr lang="en-GB" sz="2000" b="1" dirty="0" smtClean="0"/>
              <a:t>Short </a:t>
            </a:r>
            <a:r>
              <a:rPr lang="en-GB" sz="2000" b="1" dirty="0"/>
              <a:t>range </a:t>
            </a:r>
            <a:r>
              <a:rPr lang="en-GB" sz="2000" dirty="0"/>
              <a:t>(e.g., WBAN, </a:t>
            </a:r>
            <a:r>
              <a:rPr lang="en-GB" sz="2000" dirty="0" smtClean="0"/>
              <a:t>WPAN)</a:t>
            </a:r>
          </a:p>
          <a:p>
            <a:pPr marL="800100" lvl="1" indent="-342900">
              <a:buSzPct val="100000"/>
              <a:buFont typeface="Arial" pitchFamily="34" charset="0"/>
              <a:buChar char="•"/>
              <a:defRPr/>
            </a:pPr>
            <a:r>
              <a:rPr lang="en-GB" sz="2000" b="1" dirty="0" smtClean="0"/>
              <a:t>Medium </a:t>
            </a:r>
            <a:r>
              <a:rPr lang="en-GB" sz="2000" b="1" dirty="0"/>
              <a:t>range </a:t>
            </a:r>
            <a:r>
              <a:rPr lang="en-GB" sz="2000" dirty="0"/>
              <a:t>(e.g., WLAN, VANET) </a:t>
            </a:r>
            <a:endParaRPr lang="en-GB" sz="2000" dirty="0" smtClean="0"/>
          </a:p>
          <a:p>
            <a:pPr marL="800100" lvl="1" indent="-342900">
              <a:buSzPct val="100000"/>
              <a:buFont typeface="Arial" pitchFamily="34" charset="0"/>
              <a:buChar char="•"/>
              <a:defRPr/>
            </a:pPr>
            <a:r>
              <a:rPr lang="en-GB" sz="2000" b="1" dirty="0" smtClean="0"/>
              <a:t>Long </a:t>
            </a:r>
            <a:r>
              <a:rPr lang="en-GB" sz="2000" b="1" dirty="0"/>
              <a:t>range </a:t>
            </a:r>
            <a:r>
              <a:rPr lang="en-GB" sz="2000" dirty="0"/>
              <a:t>(e.g., inter-building connections) </a:t>
            </a:r>
            <a:endParaRPr lang="en-GB" sz="2000" dirty="0" smtClean="0"/>
          </a:p>
          <a:p>
            <a:pPr marL="800100" lvl="1" indent="-342900">
              <a:buSzPct val="100000"/>
              <a:buFont typeface="Arial" pitchFamily="34" charset="0"/>
              <a:buChar char="•"/>
              <a:defRPr/>
            </a:pPr>
            <a:r>
              <a:rPr lang="en-GB" sz="2000" b="1" dirty="0" smtClean="0"/>
              <a:t>Ultra-long </a:t>
            </a:r>
            <a:r>
              <a:rPr lang="en-GB" sz="2000" b="1" dirty="0"/>
              <a:t>range </a:t>
            </a:r>
            <a:r>
              <a:rPr lang="en-GB" sz="2000" dirty="0"/>
              <a:t>(e.g., satellite links</a:t>
            </a:r>
            <a:r>
              <a:rPr lang="en-GB" sz="2000" dirty="0" smtClean="0"/>
              <a:t>)</a:t>
            </a:r>
            <a:r>
              <a:rPr lang="en-GB" sz="2000" dirty="0" smtClean="0">
                <a:cs typeface="+mn-cs"/>
              </a:rPr>
              <a:t>  </a:t>
            </a:r>
          </a:p>
        </p:txBody>
      </p:sp>
      <p:sp>
        <p:nvSpPr>
          <p:cNvPr id="14" name="Rectangle 13"/>
          <p:cNvSpPr/>
          <p:nvPr/>
        </p:nvSpPr>
        <p:spPr>
          <a:xfrm>
            <a:off x="652463" y="6356237"/>
            <a:ext cx="8067675" cy="400050"/>
          </a:xfrm>
          <a:prstGeom prst="rect">
            <a:avLst/>
          </a:prstGeom>
        </p:spPr>
        <p:txBody>
          <a:bodyPr>
            <a:spAutoFit/>
          </a:bodyPr>
          <a:lstStyle/>
          <a:p>
            <a:pPr algn="ctr">
              <a:defRPr/>
            </a:pPr>
            <a:endParaRPr lang="en-CA" sz="2000" b="1" dirty="0">
              <a:solidFill>
                <a:srgbClr val="FF0000"/>
              </a:solidFill>
              <a:latin typeface="+mn-lt"/>
              <a:cs typeface="+mn-cs"/>
            </a:endParaRPr>
          </a:p>
        </p:txBody>
      </p:sp>
    </p:spTree>
    <p:extLst>
      <p:ext uri="{BB962C8B-B14F-4D97-AF65-F5344CB8AC3E}">
        <p14:creationId xmlns:p14="http://schemas.microsoft.com/office/powerpoint/2010/main" val="17459570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48</a:t>
            </a:fld>
            <a:endParaRPr lang="en-GB" altLang="en-US"/>
          </a:p>
        </p:txBody>
      </p:sp>
      <p:sp>
        <p:nvSpPr>
          <p:cNvPr id="5" name="Rectangle 4"/>
          <p:cNvSpPr/>
          <p:nvPr/>
        </p:nvSpPr>
        <p:spPr>
          <a:xfrm>
            <a:off x="714796" y="1398316"/>
            <a:ext cx="8107362" cy="4924425"/>
          </a:xfrm>
          <a:prstGeom prst="rect">
            <a:avLst/>
          </a:prstGeom>
        </p:spPr>
        <p:txBody>
          <a:bodyPr>
            <a:spAutoFit/>
          </a:bodyPr>
          <a:lstStyle/>
          <a:p>
            <a:pPr>
              <a:buClr>
                <a:srgbClr val="30628C"/>
              </a:buClr>
              <a:defRPr/>
            </a:pPr>
            <a:endParaRPr lang="en-GB" sz="1000" dirty="0">
              <a:solidFill>
                <a:schemeClr val="tx2"/>
              </a:solidFill>
              <a:cs typeface="+mn-cs"/>
            </a:endParaRPr>
          </a:p>
          <a:p>
            <a:pPr marL="342900" indent="-342900">
              <a:buSzPct val="100000"/>
              <a:buFont typeface="Courier New" pitchFamily="49" charset="0"/>
              <a:buChar char="o"/>
              <a:defRPr/>
            </a:pPr>
            <a:r>
              <a:rPr lang="en-GB" sz="2000" dirty="0">
                <a:cs typeface="+mn-cs"/>
              </a:rPr>
              <a:t>OPTICWISE recognizes the great potential of </a:t>
            </a:r>
            <a:r>
              <a:rPr lang="en-GB" sz="2000" dirty="0" smtClean="0">
                <a:cs typeface="+mn-cs"/>
              </a:rPr>
              <a:t>OWC and </a:t>
            </a:r>
            <a:r>
              <a:rPr lang="en-GB" sz="2000" dirty="0">
                <a:cs typeface="+mn-cs"/>
              </a:rPr>
              <a:t>aims to establish and consolidate OWC as a mainstream technology. </a:t>
            </a:r>
            <a:endParaRPr lang="en-GB" sz="2000" dirty="0" smtClean="0">
              <a:cs typeface="+mn-cs"/>
            </a:endParaRPr>
          </a:p>
          <a:p>
            <a:pPr>
              <a:buSzPct val="100000"/>
              <a:defRPr/>
            </a:pPr>
            <a:endParaRPr lang="en-GB" sz="1000" dirty="0" smtClean="0"/>
          </a:p>
          <a:p>
            <a:pPr marL="342900" indent="-342900">
              <a:buSzPct val="100000"/>
              <a:buFont typeface="Courier New" pitchFamily="49" charset="0"/>
              <a:buChar char="o"/>
              <a:defRPr/>
            </a:pPr>
            <a:r>
              <a:rPr lang="en-GB" sz="2000" dirty="0" smtClean="0">
                <a:cs typeface="+mn-cs"/>
              </a:rPr>
              <a:t>Specific objectives include</a:t>
            </a:r>
          </a:p>
          <a:p>
            <a:pPr>
              <a:buSzPct val="100000"/>
              <a:defRPr/>
            </a:pPr>
            <a:endParaRPr lang="en-GB" sz="1000" dirty="0" smtClean="0">
              <a:cs typeface="+mn-cs"/>
            </a:endParaRPr>
          </a:p>
          <a:p>
            <a:pPr marL="800100" lvl="1" indent="-342900">
              <a:buSzPct val="100000"/>
              <a:buFont typeface="Arial" panose="020B0604020202020204" pitchFamily="34" charset="0"/>
              <a:buChar char="•"/>
              <a:defRPr/>
            </a:pPr>
            <a:r>
              <a:rPr lang="en-US" sz="1800" dirty="0" smtClean="0"/>
              <a:t>Make </a:t>
            </a:r>
            <a:r>
              <a:rPr lang="en-US" sz="1800" dirty="0"/>
              <a:t>significant contributions to the scientific understanding and technical knowledge of the OWC </a:t>
            </a:r>
            <a:r>
              <a:rPr lang="en-US" sz="1800" dirty="0" smtClean="0"/>
              <a:t>field</a:t>
            </a:r>
          </a:p>
          <a:p>
            <a:pPr lvl="1">
              <a:buSzPct val="100000"/>
              <a:defRPr/>
            </a:pPr>
            <a:endParaRPr lang="en-US" sz="600" dirty="0" smtClean="0"/>
          </a:p>
          <a:p>
            <a:pPr marL="800100" lvl="1" indent="-342900">
              <a:buSzPct val="100000"/>
              <a:buFont typeface="Arial" panose="020B0604020202020204" pitchFamily="34" charset="0"/>
              <a:buChar char="•"/>
              <a:defRPr/>
            </a:pPr>
            <a:r>
              <a:rPr lang="en-US" sz="1800" dirty="0" smtClean="0"/>
              <a:t>Develop </a:t>
            </a:r>
            <a:r>
              <a:rPr lang="en-US" sz="1800" dirty="0"/>
              <a:t>OWC solutions as powerful alternatives and/or complements to existing technologies, and thereby help</a:t>
            </a:r>
            <a:r>
              <a:rPr lang="en-US" sz="1800" b="1" dirty="0"/>
              <a:t> </a:t>
            </a:r>
            <a:r>
              <a:rPr lang="en-US" sz="1800" dirty="0"/>
              <a:t>increase OWC market </a:t>
            </a:r>
            <a:r>
              <a:rPr lang="en-US" sz="1800" dirty="0" smtClean="0"/>
              <a:t>penetration</a:t>
            </a:r>
          </a:p>
          <a:p>
            <a:pPr lvl="1">
              <a:buSzPct val="100000"/>
              <a:defRPr/>
            </a:pPr>
            <a:endParaRPr lang="en-US" sz="600" dirty="0" smtClean="0"/>
          </a:p>
          <a:p>
            <a:pPr marL="800100" lvl="1" indent="-342900">
              <a:buSzPct val="100000"/>
              <a:buFont typeface="Arial" panose="020B0604020202020204" pitchFamily="34" charset="0"/>
              <a:buChar char="•"/>
              <a:defRPr/>
            </a:pPr>
            <a:r>
              <a:rPr lang="en-US" sz="1800" dirty="0" smtClean="0"/>
              <a:t>Increase </a:t>
            </a:r>
            <a:r>
              <a:rPr lang="en-US" sz="1800" dirty="0"/>
              <a:t>awareness of OWC in the scientific community and the general </a:t>
            </a:r>
            <a:r>
              <a:rPr lang="en-US" sz="1800" dirty="0" smtClean="0"/>
              <a:t>public</a:t>
            </a:r>
          </a:p>
          <a:p>
            <a:pPr lvl="1">
              <a:buSzPct val="100000"/>
              <a:defRPr/>
            </a:pPr>
            <a:endParaRPr lang="en-US" sz="600" dirty="0" smtClean="0"/>
          </a:p>
          <a:p>
            <a:pPr marL="800100" lvl="1" indent="-342900">
              <a:buSzPct val="100000"/>
              <a:buFont typeface="Arial" panose="020B0604020202020204" pitchFamily="34" charset="0"/>
              <a:buChar char="•"/>
              <a:defRPr/>
            </a:pPr>
            <a:r>
              <a:rPr lang="en-US" sz="1800" dirty="0" smtClean="0"/>
              <a:t>Influence </a:t>
            </a:r>
            <a:r>
              <a:rPr lang="en-US" sz="1800" dirty="0"/>
              <a:t>decision makers at national and international </a:t>
            </a:r>
            <a:r>
              <a:rPr lang="en-US" sz="1800" dirty="0" smtClean="0"/>
              <a:t>levels</a:t>
            </a:r>
          </a:p>
          <a:p>
            <a:pPr lvl="1">
              <a:buSzPct val="100000"/>
              <a:defRPr/>
            </a:pPr>
            <a:endParaRPr lang="en-US" sz="600" dirty="0" smtClean="0"/>
          </a:p>
          <a:p>
            <a:pPr marL="800100" lvl="1" indent="-342900">
              <a:buSzPct val="100000"/>
              <a:buFont typeface="Arial" panose="020B0604020202020204" pitchFamily="34" charset="0"/>
              <a:buChar char="•"/>
              <a:defRPr/>
            </a:pPr>
            <a:r>
              <a:rPr lang="en-GB" sz="1800" dirty="0" smtClean="0"/>
              <a:t>Attract </a:t>
            </a:r>
            <a:r>
              <a:rPr lang="en-GB" sz="1800" dirty="0"/>
              <a:t>and train graduate students and </a:t>
            </a:r>
            <a:r>
              <a:rPr lang="en-GB" sz="1800" dirty="0" smtClean="0"/>
              <a:t>early stage researchers </a:t>
            </a:r>
            <a:r>
              <a:rPr lang="en-GB" sz="1800" dirty="0"/>
              <a:t>for OWC field.</a:t>
            </a:r>
            <a:endParaRPr lang="en-CA" sz="1600" dirty="0"/>
          </a:p>
          <a:p>
            <a:pPr>
              <a:buClr>
                <a:srgbClr val="0070C0"/>
              </a:buClr>
              <a:buSzPct val="150000"/>
              <a:defRPr/>
            </a:pPr>
            <a:endParaRPr lang="en-US" sz="1600" dirty="0">
              <a:solidFill>
                <a:schemeClr val="tx2"/>
              </a:solidFill>
            </a:endParaRPr>
          </a:p>
          <a:p>
            <a:pPr>
              <a:buClr>
                <a:srgbClr val="0070C0"/>
              </a:buClr>
              <a:buSzPct val="150000"/>
              <a:defRPr/>
            </a:pPr>
            <a:endParaRPr lang="en-GB" sz="2000" dirty="0">
              <a:solidFill>
                <a:schemeClr val="tx2"/>
              </a:solidFill>
              <a:cs typeface="+mn-cs"/>
            </a:endParaRPr>
          </a:p>
          <a:p>
            <a:pPr>
              <a:buClr>
                <a:srgbClr val="30628C"/>
              </a:buClr>
              <a:defRPr/>
            </a:pPr>
            <a:endParaRPr lang="en-CA" sz="2000" dirty="0">
              <a:solidFill>
                <a:schemeClr val="tx2"/>
              </a:solidFill>
              <a:cs typeface="+mn-cs"/>
            </a:endParaRPr>
          </a:p>
        </p:txBody>
      </p:sp>
      <p:sp>
        <p:nvSpPr>
          <p:cNvPr id="6" name="TextBox 5"/>
          <p:cNvSpPr txBox="1"/>
          <p:nvPr/>
        </p:nvSpPr>
        <p:spPr>
          <a:xfrm>
            <a:off x="714796" y="609600"/>
            <a:ext cx="4419600" cy="707886"/>
          </a:xfrm>
          <a:prstGeom prst="rect">
            <a:avLst/>
          </a:prstGeom>
          <a:noFill/>
        </p:spPr>
        <p:txBody>
          <a:bodyPr wrap="square" rtlCol="0">
            <a:spAutoFit/>
          </a:bodyPr>
          <a:lstStyle/>
          <a:p>
            <a:r>
              <a:rPr lang="en-US" sz="4000" b="1" dirty="0" smtClean="0">
                <a:solidFill>
                  <a:srgbClr val="0070C0"/>
                </a:solidFill>
              </a:rPr>
              <a:t>Objectives</a:t>
            </a:r>
            <a:endParaRPr lang="en-GB" sz="4000" b="1" dirty="0">
              <a:solidFill>
                <a:srgbClr val="0070C0"/>
              </a:solidFill>
            </a:endParaRPr>
          </a:p>
        </p:txBody>
      </p:sp>
      <p:sp>
        <p:nvSpPr>
          <p:cNvPr id="7"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3116374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49</a:t>
            </a:fld>
            <a:endParaRPr lang="en-GB" altLang="en-US"/>
          </a:p>
        </p:txBody>
      </p:sp>
      <p:graphicFrame>
        <p:nvGraphicFramePr>
          <p:cNvPr id="5" name="Diagram 4"/>
          <p:cNvGraphicFramePr/>
          <p:nvPr>
            <p:extLst>
              <p:ext uri="{D42A27DB-BD31-4B8C-83A1-F6EECF244321}">
                <p14:modId xmlns:p14="http://schemas.microsoft.com/office/powerpoint/2010/main" val="2741866943"/>
              </p:ext>
            </p:extLst>
          </p:nvPr>
        </p:nvGraphicFramePr>
        <p:xfrm>
          <a:off x="1524000" y="1828800"/>
          <a:ext cx="6540794" cy="3278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4"/>
          <p:cNvSpPr txBox="1">
            <a:spLocks noChangeArrowheads="1"/>
          </p:cNvSpPr>
          <p:nvPr/>
        </p:nvSpPr>
        <p:spPr bwMode="auto">
          <a:xfrm>
            <a:off x="1524000" y="2184319"/>
            <a:ext cx="766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b="1" dirty="0">
                <a:solidFill>
                  <a:srgbClr val="000000"/>
                </a:solidFill>
              </a:rPr>
              <a:t>WG1</a:t>
            </a:r>
          </a:p>
        </p:txBody>
      </p:sp>
      <p:sp>
        <p:nvSpPr>
          <p:cNvPr id="10" name="Rectangle 2"/>
          <p:cNvSpPr txBox="1">
            <a:spLocks noChangeArrowheads="1"/>
          </p:cNvSpPr>
          <p:nvPr/>
        </p:nvSpPr>
        <p:spPr>
          <a:xfrm>
            <a:off x="685800" y="608694"/>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Working Groups</a:t>
            </a:r>
            <a:endParaRPr lang="en-CA" dirty="0" smtClean="0">
              <a:solidFill>
                <a:srgbClr val="0070C0"/>
              </a:solidFill>
            </a:endParaRPr>
          </a:p>
          <a:p>
            <a:pPr eaLnBrk="1" hangingPunct="1">
              <a:defRPr/>
            </a:pPr>
            <a:endParaRPr lang="en-CA" sz="4800" b="1" dirty="0" smtClean="0">
              <a:solidFill>
                <a:srgbClr val="0070C0"/>
              </a:solidFill>
              <a:effectLst>
                <a:outerShdw blurRad="38100" dist="38100" dir="2700000" algn="tl">
                  <a:srgbClr val="000000">
                    <a:alpha val="43137"/>
                  </a:srgbClr>
                </a:outerShdw>
              </a:effectLst>
            </a:endParaRPr>
          </a:p>
        </p:txBody>
      </p:sp>
      <p:sp>
        <p:nvSpPr>
          <p:cNvPr id="14" name="TextBox 4"/>
          <p:cNvSpPr txBox="1">
            <a:spLocks noChangeArrowheads="1"/>
          </p:cNvSpPr>
          <p:nvPr/>
        </p:nvSpPr>
        <p:spPr bwMode="auto">
          <a:xfrm>
            <a:off x="1807854" y="2945924"/>
            <a:ext cx="766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b="1" dirty="0" smtClean="0">
                <a:solidFill>
                  <a:srgbClr val="000000"/>
                </a:solidFill>
              </a:rPr>
              <a:t>WG2</a:t>
            </a:r>
            <a:endParaRPr lang="en-CA" altLang="en-US" sz="1400" b="1" dirty="0">
              <a:solidFill>
                <a:srgbClr val="000000"/>
              </a:solidFill>
            </a:endParaRPr>
          </a:p>
        </p:txBody>
      </p:sp>
      <p:sp>
        <p:nvSpPr>
          <p:cNvPr id="15" name="TextBox 4"/>
          <p:cNvSpPr txBox="1">
            <a:spLocks noChangeArrowheads="1"/>
          </p:cNvSpPr>
          <p:nvPr/>
        </p:nvSpPr>
        <p:spPr bwMode="auto">
          <a:xfrm>
            <a:off x="1824038" y="3716411"/>
            <a:ext cx="766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b="1" dirty="0" smtClean="0">
                <a:solidFill>
                  <a:srgbClr val="000000"/>
                </a:solidFill>
              </a:rPr>
              <a:t>WG3</a:t>
            </a:r>
            <a:endParaRPr lang="en-CA" altLang="en-US" sz="1400" b="1" dirty="0">
              <a:solidFill>
                <a:srgbClr val="000000"/>
              </a:solidFill>
            </a:endParaRPr>
          </a:p>
        </p:txBody>
      </p:sp>
      <p:sp>
        <p:nvSpPr>
          <p:cNvPr id="16" name="TextBox 4"/>
          <p:cNvSpPr txBox="1">
            <a:spLocks noChangeArrowheads="1"/>
          </p:cNvSpPr>
          <p:nvPr/>
        </p:nvSpPr>
        <p:spPr bwMode="auto">
          <a:xfrm>
            <a:off x="1535464" y="4470319"/>
            <a:ext cx="766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b="1" dirty="0" smtClean="0">
                <a:solidFill>
                  <a:srgbClr val="000000"/>
                </a:solidFill>
              </a:rPr>
              <a:t>WG4</a:t>
            </a:r>
            <a:endParaRPr lang="en-CA" altLang="en-US" sz="1400" b="1" dirty="0">
              <a:solidFill>
                <a:srgbClr val="000000"/>
              </a:solidFill>
            </a:endParaRPr>
          </a:p>
        </p:txBody>
      </p:sp>
      <p:sp>
        <p:nvSpPr>
          <p:cNvPr id="11"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2882019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5</a:t>
            </a:fld>
            <a:endParaRPr lang="en-GB" altLang="en-US"/>
          </a:p>
        </p:txBody>
      </p:sp>
      <p:pic>
        <p:nvPicPr>
          <p:cNvPr id="17" name="Picture 2" descr="J:\000_RESEARCH\publications\conferences\icton2014\figures_hatef_FINAL\TXR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762000"/>
            <a:ext cx="3952538" cy="1540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txBox="1">
            <a:spLocks noChangeArrowheads="1"/>
          </p:cNvSpPr>
          <p:nvPr/>
        </p:nvSpPr>
        <p:spPr>
          <a:xfrm>
            <a:off x="685800" y="614828"/>
            <a:ext cx="4938486"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OWC Basics</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19" name="TextBox 6"/>
          <p:cNvSpPr txBox="1"/>
          <p:nvPr/>
        </p:nvSpPr>
        <p:spPr>
          <a:xfrm>
            <a:off x="438149" y="1861457"/>
            <a:ext cx="6559323" cy="4724370"/>
          </a:xfrm>
          <a:prstGeom prst="rect">
            <a:avLst/>
          </a:prstGeom>
          <a:noFill/>
        </p:spPr>
        <p:txBody>
          <a:bodyPr wrap="square">
            <a:spAutoFit/>
          </a:bodyPr>
          <a:lstStyle/>
          <a:p>
            <a:pPr>
              <a:buClr>
                <a:srgbClr val="3366CC"/>
              </a:buClr>
              <a:buSzPct val="150000"/>
              <a:defRPr/>
            </a:pPr>
            <a:endParaRPr lang="en-GB" sz="100" b="1" dirty="0">
              <a:solidFill>
                <a:schemeClr val="tx2"/>
              </a:solidFill>
            </a:endParaRPr>
          </a:p>
          <a:p>
            <a:pPr>
              <a:buClr>
                <a:srgbClr val="3366CC"/>
              </a:buClr>
              <a:buSzPct val="150000"/>
              <a:defRPr/>
            </a:pPr>
            <a:endParaRPr lang="en-GB" sz="2000" dirty="0">
              <a:solidFill>
                <a:schemeClr val="tx2"/>
              </a:solidFill>
            </a:endParaRPr>
          </a:p>
          <a:p>
            <a:pPr marL="342900" indent="-342900">
              <a:buClr>
                <a:srgbClr val="3366CC"/>
              </a:buClr>
              <a:buSzPct val="150000"/>
              <a:buFont typeface="Courier New" pitchFamily="49" charset="0"/>
              <a:buChar char="o"/>
              <a:defRPr/>
            </a:pPr>
            <a:r>
              <a:rPr lang="en-US" sz="2000" b="1" dirty="0" smtClean="0">
                <a:solidFill>
                  <a:srgbClr val="3366CC"/>
                </a:solidFill>
              </a:rPr>
              <a:t>Transmitter </a:t>
            </a:r>
          </a:p>
          <a:p>
            <a:pPr marL="800100" lvl="1" indent="-342900">
              <a:buClr>
                <a:srgbClr val="3366CC"/>
              </a:buClr>
              <a:buSzPct val="100000"/>
              <a:buFont typeface="Arial" panose="020B0604020202020204" pitchFamily="34" charset="0"/>
              <a:buChar char="•"/>
              <a:defRPr/>
            </a:pPr>
            <a:r>
              <a:rPr lang="en-US" sz="2000" dirty="0" smtClean="0">
                <a:solidFill>
                  <a:schemeClr val="tx2"/>
                </a:solidFill>
              </a:rPr>
              <a:t>Baseband processing in electrical domain</a:t>
            </a:r>
          </a:p>
          <a:p>
            <a:pPr marL="800100" lvl="1" indent="-342900">
              <a:buClr>
                <a:srgbClr val="3366CC"/>
              </a:buClr>
              <a:buSzPct val="100000"/>
              <a:buFont typeface="Arial" panose="020B0604020202020204" pitchFamily="34" charset="0"/>
              <a:buChar char="•"/>
              <a:defRPr/>
            </a:pPr>
            <a:r>
              <a:rPr lang="en-US" sz="2000" dirty="0" smtClean="0">
                <a:solidFill>
                  <a:schemeClr val="tx2"/>
                </a:solidFill>
              </a:rPr>
              <a:t>E/O Conversion </a:t>
            </a:r>
          </a:p>
          <a:p>
            <a:pPr marL="1257300" lvl="2" indent="-342900">
              <a:buClr>
                <a:srgbClr val="3366CC"/>
              </a:buClr>
              <a:buSzPct val="100000"/>
              <a:buFont typeface="Wingdings" panose="05000000000000000000" pitchFamily="2" charset="2"/>
              <a:buChar char="Ø"/>
              <a:defRPr/>
            </a:pPr>
            <a:r>
              <a:rPr lang="en-US" sz="2000" dirty="0" smtClean="0">
                <a:solidFill>
                  <a:schemeClr val="tx2"/>
                </a:solidFill>
              </a:rPr>
              <a:t>Laser (small </a:t>
            </a:r>
            <a:r>
              <a:rPr lang="en-US" sz="2000" dirty="0" err="1" smtClean="0">
                <a:solidFill>
                  <a:schemeClr val="tx2"/>
                </a:solidFill>
              </a:rPr>
              <a:t>FoV</a:t>
            </a:r>
            <a:r>
              <a:rPr lang="en-US" sz="2000" dirty="0" smtClean="0">
                <a:solidFill>
                  <a:schemeClr val="tx2"/>
                </a:solidFill>
              </a:rPr>
              <a:t> and restricted to LOS)</a:t>
            </a:r>
          </a:p>
          <a:p>
            <a:pPr marL="1257300" lvl="2" indent="-342900">
              <a:buClr>
                <a:srgbClr val="3366CC"/>
              </a:buClr>
              <a:buSzPct val="100000"/>
              <a:buFont typeface="Wingdings" panose="05000000000000000000" pitchFamily="2" charset="2"/>
              <a:buChar char="Ø"/>
              <a:defRPr/>
            </a:pPr>
            <a:r>
              <a:rPr lang="en-US" sz="2000" dirty="0" smtClean="0">
                <a:solidFill>
                  <a:schemeClr val="tx2"/>
                </a:solidFill>
              </a:rPr>
              <a:t>LED (large </a:t>
            </a:r>
            <a:r>
              <a:rPr lang="en-US" sz="2000" dirty="0" err="1" smtClean="0">
                <a:solidFill>
                  <a:schemeClr val="tx2"/>
                </a:solidFill>
              </a:rPr>
              <a:t>FoV</a:t>
            </a:r>
            <a:r>
              <a:rPr lang="en-US" sz="2000" dirty="0" smtClean="0">
                <a:solidFill>
                  <a:schemeClr val="tx2"/>
                </a:solidFill>
              </a:rPr>
              <a:t> and LOS/NLOS)</a:t>
            </a:r>
            <a:endParaRPr lang="en-GB" sz="2000" dirty="0" smtClean="0">
              <a:solidFill>
                <a:schemeClr val="tx2"/>
              </a:solidFill>
            </a:endParaRPr>
          </a:p>
          <a:p>
            <a:pPr>
              <a:buClr>
                <a:srgbClr val="3366CC"/>
              </a:buClr>
              <a:buSzPct val="150000"/>
              <a:defRPr/>
            </a:pPr>
            <a:endParaRPr lang="en-GB" sz="2000" dirty="0">
              <a:solidFill>
                <a:schemeClr val="tx2"/>
              </a:solidFill>
            </a:endParaRPr>
          </a:p>
          <a:p>
            <a:pPr marL="342900" indent="-342900">
              <a:buClr>
                <a:srgbClr val="3366CC"/>
              </a:buClr>
              <a:buSzPct val="150000"/>
              <a:buFont typeface="Courier New" pitchFamily="49" charset="0"/>
              <a:buChar char="o"/>
              <a:defRPr/>
            </a:pPr>
            <a:r>
              <a:rPr lang="en-GB" sz="2000" dirty="0" smtClean="0">
                <a:solidFill>
                  <a:schemeClr val="tx2"/>
                </a:solidFill>
              </a:rPr>
              <a:t>Amplitude </a:t>
            </a:r>
            <a:r>
              <a:rPr lang="en-GB" sz="2000" dirty="0">
                <a:solidFill>
                  <a:schemeClr val="tx2"/>
                </a:solidFill>
              </a:rPr>
              <a:t>constraints</a:t>
            </a:r>
          </a:p>
          <a:p>
            <a:pPr marL="800100" lvl="1" indent="-342900">
              <a:buClr>
                <a:srgbClr val="3366CC"/>
              </a:buClr>
              <a:buSzPct val="100000"/>
              <a:buFont typeface="Arial" pitchFamily="34" charset="0"/>
              <a:buChar char="•"/>
              <a:defRPr/>
            </a:pPr>
            <a:r>
              <a:rPr lang="en-GB" sz="2000" dirty="0">
                <a:solidFill>
                  <a:schemeClr val="tx2"/>
                </a:solidFill>
              </a:rPr>
              <a:t>Non-negativity of the signal</a:t>
            </a:r>
          </a:p>
          <a:p>
            <a:pPr marL="800100" lvl="1" indent="-342900">
              <a:buClr>
                <a:srgbClr val="3366CC"/>
              </a:buClr>
              <a:buSzPct val="100000"/>
              <a:buFont typeface="Arial" pitchFamily="34" charset="0"/>
              <a:buChar char="•"/>
              <a:defRPr/>
            </a:pPr>
            <a:r>
              <a:rPr lang="en-GB" sz="2000" dirty="0">
                <a:solidFill>
                  <a:schemeClr val="tx2"/>
                </a:solidFill>
              </a:rPr>
              <a:t>Eye-safety </a:t>
            </a:r>
            <a:r>
              <a:rPr lang="en-GB" sz="2000" dirty="0" smtClean="0">
                <a:solidFill>
                  <a:schemeClr val="tx2"/>
                </a:solidFill>
              </a:rPr>
              <a:t>regulations for laser</a:t>
            </a:r>
          </a:p>
          <a:p>
            <a:pPr marL="800100" lvl="1" indent="-342900">
              <a:buClr>
                <a:srgbClr val="3366CC"/>
              </a:buClr>
              <a:buSzPct val="100000"/>
              <a:buFont typeface="Arial" pitchFamily="34" charset="0"/>
              <a:buChar char="•"/>
              <a:defRPr/>
            </a:pPr>
            <a:endParaRPr lang="en-US" sz="2000" dirty="0">
              <a:solidFill>
                <a:schemeClr val="tx2"/>
              </a:solidFill>
            </a:endParaRPr>
          </a:p>
          <a:p>
            <a:pPr marL="342900" indent="-342900">
              <a:buClr>
                <a:srgbClr val="3366CC"/>
              </a:buClr>
              <a:buSzPct val="150000"/>
              <a:buFont typeface="Courier New" pitchFamily="49" charset="0"/>
              <a:buChar char="o"/>
              <a:defRPr/>
            </a:pPr>
            <a:r>
              <a:rPr lang="en-GB" sz="2000" b="1" dirty="0" smtClean="0">
                <a:solidFill>
                  <a:srgbClr val="3366CC"/>
                </a:solidFill>
              </a:rPr>
              <a:t>Receiver </a:t>
            </a:r>
          </a:p>
          <a:p>
            <a:pPr marL="800100" lvl="1" indent="-342900">
              <a:buClr>
                <a:srgbClr val="3366CC"/>
              </a:buClr>
              <a:buSzPct val="100000"/>
              <a:buFont typeface="Arial" pitchFamily="34" charset="0"/>
              <a:buChar char="•"/>
              <a:defRPr/>
            </a:pPr>
            <a:r>
              <a:rPr lang="en-US" sz="2000" dirty="0" smtClean="0">
                <a:solidFill>
                  <a:schemeClr val="tx2"/>
                </a:solidFill>
              </a:rPr>
              <a:t>O/E Conversion (</a:t>
            </a:r>
            <a:r>
              <a:rPr lang="en-US" sz="2000" dirty="0" err="1" smtClean="0">
                <a:solidFill>
                  <a:schemeClr val="tx2"/>
                </a:solidFill>
              </a:rPr>
              <a:t>Photodetector</a:t>
            </a:r>
            <a:r>
              <a:rPr lang="en-US" sz="2000" dirty="0" smtClean="0">
                <a:solidFill>
                  <a:schemeClr val="tx2"/>
                </a:solidFill>
              </a:rPr>
              <a:t>, Image sensor)</a:t>
            </a:r>
          </a:p>
          <a:p>
            <a:pPr marL="800100" lvl="1" indent="-342900">
              <a:buClr>
                <a:srgbClr val="3366CC"/>
              </a:buClr>
              <a:buSzPct val="100000"/>
              <a:buFont typeface="Arial" pitchFamily="34" charset="0"/>
              <a:buChar char="•"/>
              <a:defRPr/>
            </a:pPr>
            <a:r>
              <a:rPr lang="en-US" sz="2000" dirty="0">
                <a:solidFill>
                  <a:schemeClr val="tx2"/>
                </a:solidFill>
              </a:rPr>
              <a:t>Baseband processing in electrical </a:t>
            </a:r>
            <a:r>
              <a:rPr lang="en-US" sz="2000" dirty="0" smtClean="0">
                <a:solidFill>
                  <a:schemeClr val="tx2"/>
                </a:solidFill>
              </a:rPr>
              <a:t>domain</a:t>
            </a:r>
            <a:endParaRPr lang="en-GB" sz="2000" dirty="0" smtClean="0">
              <a:solidFill>
                <a:schemeClr val="tx2"/>
              </a:solidFill>
            </a:endParaRPr>
          </a:p>
          <a:p>
            <a:pPr marL="800100" lvl="1" indent="-342900">
              <a:buClr>
                <a:srgbClr val="3366CC"/>
              </a:buClr>
              <a:buSzPct val="150000"/>
              <a:buFont typeface="Arial" pitchFamily="34" charset="0"/>
              <a:buChar char="•"/>
              <a:defRPr/>
            </a:pPr>
            <a:endParaRPr lang="en-GB" sz="2000" dirty="0">
              <a:solidFill>
                <a:schemeClr val="tx2"/>
              </a:solidFill>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72200" y="5258876"/>
            <a:ext cx="13239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947" y="5106476"/>
            <a:ext cx="1590675"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0745" y="3106973"/>
            <a:ext cx="1713255" cy="1847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5" descr="Why Cars May Never Look the Same Again: LE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351" y="2819400"/>
            <a:ext cx="1398968" cy="101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390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50</a:t>
            </a:fld>
            <a:endParaRPr lang="en-GB" altLang="en-US"/>
          </a:p>
        </p:txBody>
      </p:sp>
      <p:sp>
        <p:nvSpPr>
          <p:cNvPr id="5" name="Rectangle 3"/>
          <p:cNvSpPr txBox="1">
            <a:spLocks noChangeArrowheads="1"/>
          </p:cNvSpPr>
          <p:nvPr/>
        </p:nvSpPr>
        <p:spPr bwMode="auto">
          <a:xfrm>
            <a:off x="431032" y="1517968"/>
            <a:ext cx="8365496" cy="4438650"/>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marL="401638" indent="-401638" algn="l" rtl="0" eaLnBrk="0" fontAlgn="base" hangingPunct="0">
              <a:spcBef>
                <a:spcPct val="20000"/>
              </a:spcBef>
              <a:spcAft>
                <a:spcPct val="25000"/>
              </a:spcAft>
              <a:buClr>
                <a:srgbClr val="5EA1C2"/>
              </a:buClr>
              <a:buSzPct val="75000"/>
              <a:buFont typeface="Wingdings 3" pitchFamily="18" charset="2"/>
              <a:buChar char=""/>
              <a:defRPr sz="2600">
                <a:solidFill>
                  <a:schemeClr val="tx2"/>
                </a:solidFill>
                <a:latin typeface="+mn-lt"/>
                <a:ea typeface="+mn-ea"/>
                <a:cs typeface="+mn-cs"/>
              </a:defRPr>
            </a:lvl1pPr>
            <a:lvl2pPr marL="801688" indent="-228600" algn="l" rtl="0" eaLnBrk="0" fontAlgn="base" hangingPunct="0">
              <a:spcBef>
                <a:spcPct val="20000"/>
              </a:spcBef>
              <a:spcAft>
                <a:spcPct val="0"/>
              </a:spcAft>
              <a:buClr>
                <a:srgbClr val="5F5F5F"/>
              </a:buClr>
              <a:buSzPct val="65000"/>
              <a:buFont typeface="Wingdings" pitchFamily="2" charset="2"/>
              <a:buChar char="§"/>
              <a:defRPr sz="2500">
                <a:solidFill>
                  <a:schemeClr val="tx2"/>
                </a:solidFill>
                <a:latin typeface="+mn-lt"/>
              </a:defRPr>
            </a:lvl2pPr>
            <a:lvl3pPr marL="1144588" indent="-228600" algn="l" rtl="0" eaLnBrk="0" fontAlgn="base" hangingPunct="0">
              <a:spcBef>
                <a:spcPct val="20000"/>
              </a:spcBef>
              <a:spcAft>
                <a:spcPct val="0"/>
              </a:spcAft>
              <a:buClr>
                <a:schemeClr val="folHlink"/>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1600">
                <a:solidFill>
                  <a:schemeClr val="tx2"/>
                </a:solidFill>
                <a:latin typeface="+mn-lt"/>
              </a:defRPr>
            </a:lvl5pPr>
            <a:lvl6pPr marL="2514600" indent="-228600" algn="l" rtl="0" fontAlgn="base">
              <a:spcBef>
                <a:spcPct val="20000"/>
              </a:spcBef>
              <a:spcAft>
                <a:spcPct val="0"/>
              </a:spcAft>
              <a:buChar char="•"/>
              <a:defRPr sz="1600">
                <a:solidFill>
                  <a:schemeClr val="tx2"/>
                </a:solidFill>
                <a:latin typeface="+mn-lt"/>
              </a:defRPr>
            </a:lvl6pPr>
            <a:lvl7pPr marL="2971800" indent="-228600" algn="l" rtl="0" fontAlgn="base">
              <a:spcBef>
                <a:spcPct val="20000"/>
              </a:spcBef>
              <a:spcAft>
                <a:spcPct val="0"/>
              </a:spcAft>
              <a:buChar char="•"/>
              <a:defRPr sz="1600">
                <a:solidFill>
                  <a:schemeClr val="tx2"/>
                </a:solidFill>
                <a:latin typeface="+mn-lt"/>
              </a:defRPr>
            </a:lvl7pPr>
            <a:lvl8pPr marL="3429000" indent="-228600" algn="l" rtl="0" fontAlgn="base">
              <a:spcBef>
                <a:spcPct val="20000"/>
              </a:spcBef>
              <a:spcAft>
                <a:spcPct val="0"/>
              </a:spcAft>
              <a:buChar char="•"/>
              <a:defRPr sz="1600">
                <a:solidFill>
                  <a:schemeClr val="tx2"/>
                </a:solidFill>
                <a:latin typeface="+mn-lt"/>
              </a:defRPr>
            </a:lvl8pPr>
            <a:lvl9pPr marL="3886200" indent="-228600" algn="l" rtl="0" fontAlgn="base">
              <a:spcBef>
                <a:spcPct val="20000"/>
              </a:spcBef>
              <a:spcAft>
                <a:spcPct val="0"/>
              </a:spcAft>
              <a:buChar char="•"/>
              <a:defRPr sz="1600">
                <a:solidFill>
                  <a:schemeClr val="tx2"/>
                </a:solidFill>
                <a:latin typeface="+mn-lt"/>
              </a:defRPr>
            </a:lvl9pPr>
          </a:lstStyle>
          <a:p>
            <a:pPr>
              <a:spcBef>
                <a:spcPct val="30000"/>
              </a:spcBef>
              <a:buClrTx/>
              <a:buSzPct val="100000"/>
              <a:buFont typeface="Courier New" panose="02070309020205020404" pitchFamily="49" charset="0"/>
              <a:buChar char="o"/>
            </a:pPr>
            <a:r>
              <a:rPr lang="en-CA" sz="2000" b="1" kern="0" dirty="0" smtClean="0">
                <a:solidFill>
                  <a:schemeClr val="tx1"/>
                </a:solidFill>
                <a:latin typeface="+mj-lt"/>
              </a:rPr>
              <a:t>WG1 (Propagation Modeling and Channel Characterization): </a:t>
            </a:r>
            <a:r>
              <a:rPr lang="en-CA" sz="2000" kern="0" dirty="0" smtClean="0">
                <a:solidFill>
                  <a:schemeClr val="tx1"/>
                </a:solidFill>
                <a:latin typeface="+mj-lt"/>
              </a:rPr>
              <a:t>Development, evaluation and validation of statistical and empirical channel models for OWC applications and optical bands under consideration.  </a:t>
            </a:r>
          </a:p>
          <a:p>
            <a:pPr>
              <a:spcBef>
                <a:spcPct val="30000"/>
              </a:spcBef>
              <a:buClrTx/>
              <a:buSzPct val="100000"/>
              <a:buFont typeface="Courier New" panose="02070309020205020404" pitchFamily="49" charset="0"/>
              <a:buChar char="o"/>
            </a:pPr>
            <a:r>
              <a:rPr lang="en-CA" sz="2000" b="1" kern="0" dirty="0" smtClean="0">
                <a:solidFill>
                  <a:schemeClr val="tx1"/>
                </a:solidFill>
                <a:latin typeface="+mj-lt"/>
              </a:rPr>
              <a:t>WG2 (Physical Layer Algorithm Design and Verification) : </a:t>
            </a:r>
            <a:r>
              <a:rPr lang="en-CA" sz="2000" kern="0" dirty="0" smtClean="0">
                <a:solidFill>
                  <a:schemeClr val="tx1"/>
                </a:solidFill>
                <a:latin typeface="+mj-lt"/>
              </a:rPr>
              <a:t>Establishment of information-theoretic framework for OWC and investigation of practical algorithms and techniques to approach these ultimate performance boundaries. </a:t>
            </a:r>
          </a:p>
          <a:p>
            <a:pPr>
              <a:spcBef>
                <a:spcPct val="30000"/>
              </a:spcBef>
              <a:buClrTx/>
              <a:buSzPct val="100000"/>
              <a:buFont typeface="Courier New" panose="02070309020205020404" pitchFamily="49" charset="0"/>
              <a:buChar char="o"/>
            </a:pPr>
            <a:r>
              <a:rPr lang="en-CA" sz="2000" b="1" kern="0" dirty="0" smtClean="0">
                <a:solidFill>
                  <a:schemeClr val="tx1"/>
                </a:solidFill>
                <a:latin typeface="+mj-lt"/>
              </a:rPr>
              <a:t>WG3 (Networking Protocols): </a:t>
            </a:r>
            <a:r>
              <a:rPr lang="en-CA" sz="2000" kern="0" dirty="0" smtClean="0">
                <a:solidFill>
                  <a:schemeClr val="tx1"/>
                </a:solidFill>
                <a:latin typeface="+mj-lt"/>
              </a:rPr>
              <a:t>Design and analysis of upper layer protocol stacks and investigation of co-existence and interoperability of OWC with other communication networks. </a:t>
            </a:r>
          </a:p>
          <a:p>
            <a:pPr>
              <a:spcBef>
                <a:spcPct val="30000"/>
              </a:spcBef>
              <a:buClrTx/>
              <a:buSzPct val="100000"/>
              <a:buFont typeface="Courier New" panose="02070309020205020404" pitchFamily="49" charset="0"/>
              <a:buChar char="o"/>
            </a:pPr>
            <a:r>
              <a:rPr lang="en-CA" sz="2000" b="1" kern="0" dirty="0" smtClean="0">
                <a:solidFill>
                  <a:schemeClr val="tx1"/>
                </a:solidFill>
                <a:latin typeface="+mj-lt"/>
              </a:rPr>
              <a:t>WG4 (Advanced Photonic Components): </a:t>
            </a:r>
            <a:r>
              <a:rPr lang="en-CA" sz="2000" kern="0" dirty="0">
                <a:solidFill>
                  <a:schemeClr val="tx1"/>
                </a:solidFill>
                <a:latin typeface="+mj-lt"/>
              </a:rPr>
              <a:t>E</a:t>
            </a:r>
            <a:r>
              <a:rPr lang="en-CA" sz="2000" kern="0" dirty="0" smtClean="0">
                <a:solidFill>
                  <a:schemeClr val="tx1"/>
                </a:solidFill>
                <a:latin typeface="+mj-lt"/>
              </a:rPr>
              <a:t>fficient design, characterization, fabrication and test of state-of-the-art </a:t>
            </a:r>
            <a:r>
              <a:rPr lang="en-CA" sz="2000" kern="0" dirty="0" err="1" smtClean="0">
                <a:solidFill>
                  <a:schemeClr val="tx1"/>
                </a:solidFill>
                <a:latin typeface="+mj-lt"/>
              </a:rPr>
              <a:t>opto</a:t>
            </a:r>
            <a:r>
              <a:rPr lang="en-CA" sz="2000" kern="0" dirty="0" smtClean="0">
                <a:solidFill>
                  <a:schemeClr val="tx1"/>
                </a:solidFill>
                <a:latin typeface="+mj-lt"/>
              </a:rPr>
              <a:t>-electronic/photonic components and sub-systems for OWC systems</a:t>
            </a:r>
            <a:endParaRPr lang="en-US" sz="2000" kern="0" dirty="0" smtClean="0">
              <a:solidFill>
                <a:schemeClr val="tx1"/>
              </a:solidFill>
              <a:latin typeface="+mj-lt"/>
            </a:endParaRPr>
          </a:p>
          <a:p>
            <a:pPr marL="0" indent="0">
              <a:spcBef>
                <a:spcPct val="30000"/>
              </a:spcBef>
              <a:buNone/>
            </a:pPr>
            <a:endParaRPr lang="en-US" sz="2400" b="1" kern="0" dirty="0" smtClean="0"/>
          </a:p>
        </p:txBody>
      </p:sp>
      <p:sp>
        <p:nvSpPr>
          <p:cNvPr id="10" name="Rectangle 2"/>
          <p:cNvSpPr txBox="1">
            <a:spLocks noChangeArrowheads="1"/>
          </p:cNvSpPr>
          <p:nvPr/>
        </p:nvSpPr>
        <p:spPr>
          <a:xfrm>
            <a:off x="685800" y="6096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Work Items</a:t>
            </a:r>
            <a:endParaRPr lang="en-CA" dirty="0" smtClean="0">
              <a:solidFill>
                <a:srgbClr val="0070C0"/>
              </a:solidFill>
            </a:endParaRPr>
          </a:p>
          <a:p>
            <a:pPr eaLnBrk="1" hangingPunct="1">
              <a:defRPr/>
            </a:pPr>
            <a:endParaRPr lang="en-CA" sz="4800" b="1" dirty="0" smtClean="0">
              <a:solidFill>
                <a:srgbClr val="0070C0"/>
              </a:solidFill>
              <a:effectLst>
                <a:outerShdw blurRad="38100" dist="38100" dir="2700000" algn="tl">
                  <a:srgbClr val="000000">
                    <a:alpha val="43137"/>
                  </a:srgbClr>
                </a:outerShdw>
              </a:effectLst>
            </a:endParaRPr>
          </a:p>
        </p:txBody>
      </p:sp>
      <p:sp>
        <p:nvSpPr>
          <p:cNvPr id="7"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35704840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51</a:t>
            </a:fld>
            <a:endParaRPr lang="en-GB" altLang="en-US"/>
          </a:p>
        </p:txBody>
      </p:sp>
      <p:sp>
        <p:nvSpPr>
          <p:cNvPr id="5" name="Rectangle 2"/>
          <p:cNvSpPr txBox="1">
            <a:spLocks noChangeArrowheads="1"/>
          </p:cNvSpPr>
          <p:nvPr/>
        </p:nvSpPr>
        <p:spPr>
          <a:xfrm>
            <a:off x="657985" y="6096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Highlights from OPTICWISE</a:t>
            </a:r>
            <a:endParaRPr lang="en-CA" dirty="0" smtClean="0">
              <a:solidFill>
                <a:srgbClr val="0070C0"/>
              </a:solidFill>
            </a:endParaRPr>
          </a:p>
          <a:p>
            <a:pPr eaLnBrk="1" hangingPunct="1">
              <a:defRPr/>
            </a:pPr>
            <a:endParaRPr lang="en-CA" sz="4800" b="1" dirty="0" smtClean="0">
              <a:solidFill>
                <a:srgbClr val="0070C0"/>
              </a:solidFill>
              <a:effectLst>
                <a:outerShdw blurRad="38100" dist="38100" dir="2700000" algn="tl">
                  <a:srgbClr val="000000">
                    <a:alpha val="43137"/>
                  </a:srgbClr>
                </a:outerShdw>
              </a:effectLst>
            </a:endParaRPr>
          </a:p>
        </p:txBody>
      </p:sp>
      <p:sp>
        <p:nvSpPr>
          <p:cNvPr id="6" name="Rectangle 5"/>
          <p:cNvSpPr/>
          <p:nvPr/>
        </p:nvSpPr>
        <p:spPr>
          <a:xfrm>
            <a:off x="649288" y="1776413"/>
            <a:ext cx="8008937" cy="1323439"/>
          </a:xfrm>
          <a:prstGeom prst="rect">
            <a:avLst/>
          </a:prstGeom>
        </p:spPr>
        <p:txBody>
          <a:bodyPr>
            <a:spAutoFit/>
          </a:bodyPr>
          <a:lstStyle/>
          <a:p>
            <a:pPr marL="342900" indent="-342900">
              <a:buSzPct val="100000"/>
              <a:buFont typeface="Courier New" panose="02070309020205020404" pitchFamily="49" charset="0"/>
              <a:buChar char="o"/>
              <a:defRPr/>
            </a:pPr>
            <a:r>
              <a:rPr lang="en-US" sz="2000" dirty="0">
                <a:cs typeface="+mn-cs"/>
              </a:rPr>
              <a:t>More than 100 Action participants working on complementary aspects of OWC who produced a total of </a:t>
            </a:r>
            <a:endParaRPr lang="en-US" sz="2000" dirty="0" smtClean="0">
              <a:cs typeface="+mn-cs"/>
            </a:endParaRPr>
          </a:p>
          <a:p>
            <a:pPr marL="800100" lvl="1" indent="-342900">
              <a:buSzPct val="100000"/>
              <a:buFont typeface="Arial" panose="020B0604020202020204" pitchFamily="34" charset="0"/>
              <a:buChar char="•"/>
              <a:defRPr/>
            </a:pPr>
            <a:r>
              <a:rPr lang="en-US" sz="2000" b="1" dirty="0" smtClean="0">
                <a:cs typeface="+mn-cs"/>
              </a:rPr>
              <a:t>50 </a:t>
            </a:r>
            <a:r>
              <a:rPr lang="en-US" sz="2000" b="1" dirty="0">
                <a:cs typeface="+mn-cs"/>
              </a:rPr>
              <a:t>input documents </a:t>
            </a:r>
            <a:r>
              <a:rPr lang="en-US" sz="2000" dirty="0">
                <a:cs typeface="+mn-cs"/>
              </a:rPr>
              <a:t>and </a:t>
            </a:r>
            <a:r>
              <a:rPr lang="en-US" sz="2000" b="1" dirty="0" smtClean="0">
                <a:cs typeface="+mn-cs"/>
              </a:rPr>
              <a:t>400+ </a:t>
            </a:r>
            <a:r>
              <a:rPr lang="en-US" sz="2000" b="1" dirty="0">
                <a:cs typeface="+mn-cs"/>
              </a:rPr>
              <a:t>publications </a:t>
            </a:r>
            <a:endParaRPr lang="en-US" sz="2000" b="1" dirty="0" smtClean="0">
              <a:cs typeface="+mn-cs"/>
            </a:endParaRPr>
          </a:p>
          <a:p>
            <a:pPr marL="800100" lvl="1" indent="-342900">
              <a:buSzPct val="100000"/>
              <a:buFont typeface="Arial" panose="020B0604020202020204" pitchFamily="34" charset="0"/>
              <a:buChar char="•"/>
              <a:defRPr/>
            </a:pPr>
            <a:r>
              <a:rPr lang="en-US" sz="2000" b="1" dirty="0" smtClean="0">
                <a:cs typeface="+mn-cs"/>
              </a:rPr>
              <a:t>60+ publications </a:t>
            </a:r>
            <a:r>
              <a:rPr lang="en-US" sz="2000" dirty="0">
                <a:cs typeface="+mn-cs"/>
              </a:rPr>
              <a:t>as joint work</a:t>
            </a:r>
            <a:endParaRPr lang="en-CA" sz="2000" dirty="0">
              <a:cs typeface="+mn-cs"/>
            </a:endParaRPr>
          </a:p>
        </p:txBody>
      </p:sp>
      <p:sp>
        <p:nvSpPr>
          <p:cNvPr id="7" name="Rectangle 6"/>
          <p:cNvSpPr/>
          <p:nvPr/>
        </p:nvSpPr>
        <p:spPr>
          <a:xfrm>
            <a:off x="649288" y="2892060"/>
            <a:ext cx="8008937" cy="1631216"/>
          </a:xfrm>
          <a:prstGeom prst="rect">
            <a:avLst/>
          </a:prstGeom>
        </p:spPr>
        <p:txBody>
          <a:bodyPr>
            <a:spAutoFit/>
          </a:bodyPr>
          <a:lstStyle/>
          <a:p>
            <a:pPr marL="342900" indent="-342900">
              <a:buClr>
                <a:srgbClr val="0070C0"/>
              </a:buClr>
              <a:buSzPct val="150000"/>
              <a:buFont typeface="Courier New" pitchFamily="49" charset="0"/>
              <a:buChar char="o"/>
              <a:defRPr/>
            </a:pPr>
            <a:endParaRPr lang="en-US" sz="2000" dirty="0">
              <a:solidFill>
                <a:schemeClr val="tx2"/>
              </a:solidFill>
              <a:cs typeface="+mn-cs"/>
            </a:endParaRPr>
          </a:p>
          <a:p>
            <a:pPr marL="342900" indent="-342900">
              <a:buSzPct val="100000"/>
              <a:buFont typeface="Courier New" pitchFamily="49" charset="0"/>
              <a:buChar char="o"/>
              <a:defRPr/>
            </a:pPr>
            <a:r>
              <a:rPr lang="en-US" sz="2000" dirty="0">
                <a:cs typeface="+mn-cs"/>
              </a:rPr>
              <a:t>The current research funding comes from </a:t>
            </a:r>
          </a:p>
          <a:p>
            <a:pPr marL="800100" lvl="1" indent="-342900">
              <a:buSzPct val="100000"/>
              <a:buFont typeface="Arial" panose="020B0604020202020204" pitchFamily="34" charset="0"/>
              <a:buChar char="•"/>
              <a:defRPr/>
            </a:pPr>
            <a:r>
              <a:rPr lang="en-US" sz="2000" b="1" dirty="0">
                <a:cs typeface="+mn-cs"/>
              </a:rPr>
              <a:t>14 EC </a:t>
            </a:r>
            <a:r>
              <a:rPr lang="en-US" sz="2000" b="1" dirty="0" smtClean="0">
                <a:cs typeface="+mn-cs"/>
              </a:rPr>
              <a:t>projects</a:t>
            </a:r>
          </a:p>
          <a:p>
            <a:pPr marL="800100" lvl="1" indent="-342900">
              <a:buSzPct val="100000"/>
              <a:buFont typeface="Arial" panose="020B0604020202020204" pitchFamily="34" charset="0"/>
              <a:buChar char="•"/>
              <a:defRPr/>
            </a:pPr>
            <a:r>
              <a:rPr lang="en-US" sz="2000" b="1" dirty="0" smtClean="0">
                <a:cs typeface="+mn-cs"/>
              </a:rPr>
              <a:t>49 </a:t>
            </a:r>
            <a:r>
              <a:rPr lang="en-US" sz="2000" b="1" dirty="0">
                <a:cs typeface="+mn-cs"/>
              </a:rPr>
              <a:t>national projects</a:t>
            </a:r>
          </a:p>
          <a:p>
            <a:pPr>
              <a:buClr>
                <a:srgbClr val="0070C0"/>
              </a:buClr>
              <a:buSzPct val="150000"/>
              <a:defRPr/>
            </a:pPr>
            <a:endParaRPr lang="en-US" sz="2000" dirty="0">
              <a:solidFill>
                <a:schemeClr val="tx2"/>
              </a:solidFill>
              <a:cs typeface="+mn-cs"/>
            </a:endParaRPr>
          </a:p>
        </p:txBody>
      </p:sp>
      <p:sp>
        <p:nvSpPr>
          <p:cNvPr id="8" name="Rectangle 7"/>
          <p:cNvSpPr/>
          <p:nvPr/>
        </p:nvSpPr>
        <p:spPr>
          <a:xfrm>
            <a:off x="657985" y="4038600"/>
            <a:ext cx="8008937" cy="707886"/>
          </a:xfrm>
          <a:prstGeom prst="rect">
            <a:avLst/>
          </a:prstGeom>
        </p:spPr>
        <p:txBody>
          <a:bodyPr>
            <a:spAutoFit/>
          </a:bodyPr>
          <a:lstStyle/>
          <a:p>
            <a:pPr marL="342900" indent="-342900">
              <a:buClr>
                <a:srgbClr val="0070C0"/>
              </a:buClr>
              <a:buSzPct val="150000"/>
              <a:buFont typeface="Courier New" pitchFamily="49" charset="0"/>
              <a:buChar char="o"/>
              <a:defRPr/>
            </a:pPr>
            <a:endParaRPr lang="en-US" sz="2000" dirty="0">
              <a:solidFill>
                <a:schemeClr val="tx2"/>
              </a:solidFill>
              <a:cs typeface="+mn-cs"/>
            </a:endParaRPr>
          </a:p>
          <a:p>
            <a:pPr marL="342900" indent="-342900">
              <a:buSzPct val="100000"/>
              <a:buFont typeface="Courier New" pitchFamily="49" charset="0"/>
              <a:buChar char="o"/>
              <a:defRPr/>
            </a:pPr>
            <a:r>
              <a:rPr lang="en-US" sz="2000" b="1" dirty="0" smtClean="0"/>
              <a:t>Associate Member of 5G </a:t>
            </a:r>
            <a:r>
              <a:rPr lang="tr-TR" sz="2000" b="1" dirty="0" err="1" smtClean="0"/>
              <a:t>Public</a:t>
            </a:r>
            <a:r>
              <a:rPr lang="tr-TR" sz="2000" b="1" dirty="0" smtClean="0"/>
              <a:t> </a:t>
            </a:r>
            <a:r>
              <a:rPr lang="tr-TR" sz="2000" b="1" dirty="0" err="1" smtClean="0"/>
              <a:t>Private</a:t>
            </a:r>
            <a:r>
              <a:rPr lang="tr-TR" sz="2000" b="1" dirty="0" smtClean="0"/>
              <a:t> </a:t>
            </a:r>
            <a:r>
              <a:rPr lang="tr-TR" sz="2000" b="1" dirty="0" err="1" smtClean="0"/>
              <a:t>Partnership</a:t>
            </a:r>
            <a:r>
              <a:rPr lang="tr-TR" sz="2000" b="1" dirty="0" smtClean="0"/>
              <a:t> (</a:t>
            </a:r>
            <a:r>
              <a:rPr lang="en-US" sz="2000" b="1" dirty="0" smtClean="0"/>
              <a:t>PPP</a:t>
            </a:r>
            <a:r>
              <a:rPr lang="tr-TR" sz="2000" b="1" dirty="0" smtClean="0"/>
              <a:t>)</a:t>
            </a:r>
            <a:r>
              <a:rPr lang="en-US" sz="2000" b="1" dirty="0" smtClean="0"/>
              <a:t> </a:t>
            </a:r>
            <a:endParaRPr lang="en-US" sz="2000" dirty="0">
              <a:solidFill>
                <a:schemeClr val="tx2"/>
              </a:solidFill>
              <a:cs typeface="+mn-cs"/>
            </a:endParaRPr>
          </a:p>
        </p:txBody>
      </p:sp>
      <p:sp>
        <p:nvSpPr>
          <p:cNvPr id="9"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2480913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52</a:t>
            </a:fld>
            <a:endParaRPr lang="en-GB" altLang="en-US"/>
          </a:p>
        </p:txBody>
      </p:sp>
      <p:sp>
        <p:nvSpPr>
          <p:cNvPr id="5" name="Rectangle 2"/>
          <p:cNvSpPr txBox="1">
            <a:spLocks noChangeArrowheads="1"/>
          </p:cNvSpPr>
          <p:nvPr/>
        </p:nvSpPr>
        <p:spPr>
          <a:xfrm>
            <a:off x="1143000" y="8382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algn="ctr" eaLnBrk="1" hangingPunct="1">
              <a:defRPr/>
            </a:pPr>
            <a:endParaRPr lang="en-CA" sz="3200" dirty="0" smtClean="0">
              <a:solidFill>
                <a:schemeClr val="tx1"/>
              </a:solidFill>
            </a:endParaRPr>
          </a:p>
        </p:txBody>
      </p:sp>
      <p:sp>
        <p:nvSpPr>
          <p:cNvPr id="6" name="Rectangle 5"/>
          <p:cNvSpPr/>
          <p:nvPr/>
        </p:nvSpPr>
        <p:spPr>
          <a:xfrm>
            <a:off x="659677" y="1447800"/>
            <a:ext cx="8027123" cy="3785652"/>
          </a:xfrm>
          <a:prstGeom prst="rect">
            <a:avLst/>
          </a:prstGeom>
        </p:spPr>
        <p:txBody>
          <a:bodyPr wrap="square">
            <a:spAutoFit/>
          </a:bodyPr>
          <a:lstStyle/>
          <a:p>
            <a:pPr marL="342900" indent="-342900" eaLnBrk="1" hangingPunct="1">
              <a:buFont typeface="Courier New" panose="02070309020205020404" pitchFamily="49" charset="0"/>
              <a:buChar char="o"/>
              <a:defRPr/>
            </a:pPr>
            <a:r>
              <a:rPr lang="en-US" sz="2000" dirty="0" smtClean="0"/>
              <a:t>The current version of IEEE 802.15.7 supports </a:t>
            </a:r>
            <a:r>
              <a:rPr lang="en-US" sz="2000" dirty="0"/>
              <a:t>up to 96 Mb/s and we think that it is somewhat outdated at this point. </a:t>
            </a:r>
          </a:p>
          <a:p>
            <a:pPr eaLnBrk="1" hangingPunct="1">
              <a:defRPr/>
            </a:pPr>
            <a:endParaRPr lang="en-US" sz="1000" dirty="0" smtClean="0"/>
          </a:p>
          <a:p>
            <a:pPr marL="342900" indent="-342900" eaLnBrk="1" hangingPunct="1">
              <a:buFont typeface="Courier New" panose="02070309020205020404" pitchFamily="49" charset="0"/>
              <a:buChar char="o"/>
              <a:defRPr/>
            </a:pPr>
            <a:r>
              <a:rPr lang="en-US" sz="2000" dirty="0" smtClean="0"/>
              <a:t>In </a:t>
            </a:r>
            <a:r>
              <a:rPr lang="en-US" sz="2000" dirty="0"/>
              <a:t>the light of recent advancements in this area, we think that a </a:t>
            </a:r>
            <a:r>
              <a:rPr lang="en-US" sz="2000" b="1" dirty="0" smtClean="0"/>
              <a:t>high-</a:t>
            </a:r>
            <a:r>
              <a:rPr lang="tr-TR" sz="2000" b="1" dirty="0" smtClean="0"/>
              <a:t>rate</a:t>
            </a:r>
            <a:r>
              <a:rPr lang="en-US" sz="2000" b="1" dirty="0" smtClean="0"/>
              <a:t> </a:t>
            </a:r>
            <a:r>
              <a:rPr lang="en-US" sz="2000" b="1" dirty="0"/>
              <a:t>VLC </a:t>
            </a:r>
            <a:r>
              <a:rPr lang="en-US" sz="2000" b="1" dirty="0" smtClean="0"/>
              <a:t>standard</a:t>
            </a:r>
            <a:r>
              <a:rPr lang="en-US" sz="2000" dirty="0" smtClean="0"/>
              <a:t> </a:t>
            </a:r>
            <a:r>
              <a:rPr lang="en-US" sz="2000" dirty="0"/>
              <a:t>(supporting multi-Gb/s up to 10Gb/s) is required to cope with the increasing demand of wireless data</a:t>
            </a:r>
            <a:r>
              <a:rPr lang="en-US" sz="2000" dirty="0" smtClean="0"/>
              <a:t>. </a:t>
            </a:r>
          </a:p>
          <a:p>
            <a:pPr eaLnBrk="1" hangingPunct="1">
              <a:defRPr/>
            </a:pPr>
            <a:endParaRPr lang="en-US" sz="1000" dirty="0"/>
          </a:p>
          <a:p>
            <a:pPr marL="342900" indent="-342900" eaLnBrk="1" hangingPunct="1">
              <a:buFont typeface="Courier New" panose="02070309020205020404" pitchFamily="49" charset="0"/>
              <a:buChar char="o"/>
              <a:defRPr/>
            </a:pPr>
            <a:r>
              <a:rPr lang="en-US" sz="2000" dirty="0" smtClean="0"/>
              <a:t>We are very glad to hear that a revision was initiated to broaden the scope from camera communication to OWC.</a:t>
            </a:r>
          </a:p>
          <a:p>
            <a:pPr eaLnBrk="1" hangingPunct="1">
              <a:defRPr/>
            </a:pPr>
            <a:endParaRPr lang="en-US" sz="1000" dirty="0" smtClean="0"/>
          </a:p>
          <a:p>
            <a:pPr marL="342900" indent="-342900" eaLnBrk="1" hangingPunct="1">
              <a:buFont typeface="Courier New" panose="02070309020205020404" pitchFamily="49" charset="0"/>
              <a:buChar char="o"/>
              <a:defRPr/>
            </a:pPr>
            <a:r>
              <a:rPr lang="en-US" sz="2000" dirty="0"/>
              <a:t>We have a dedicated </a:t>
            </a:r>
            <a:r>
              <a:rPr lang="en-US" sz="2000" b="1" dirty="0"/>
              <a:t>Special Interest Group (SIG) on VLC </a:t>
            </a:r>
            <a:r>
              <a:rPr lang="en-US" sz="2000" dirty="0"/>
              <a:t>who can actively contribute to the preparation of </a:t>
            </a:r>
            <a:r>
              <a:rPr lang="en-US" sz="2000" dirty="0" smtClean="0"/>
              <a:t>revised standard</a:t>
            </a:r>
            <a:r>
              <a:rPr lang="en-US" sz="2000" dirty="0"/>
              <a:t>.</a:t>
            </a:r>
          </a:p>
          <a:p>
            <a:pPr marL="342900" indent="-342900" eaLnBrk="1" hangingPunct="1">
              <a:buFont typeface="Courier New" panose="02070309020205020404" pitchFamily="49" charset="0"/>
              <a:buChar char="o"/>
              <a:defRPr/>
            </a:pPr>
            <a:endParaRPr lang="en-US" sz="2000" dirty="0" smtClean="0"/>
          </a:p>
          <a:p>
            <a:pPr eaLnBrk="1" hangingPunct="1">
              <a:defRPr/>
            </a:pPr>
            <a:endParaRPr lang="en-US" sz="1000" b="1" dirty="0">
              <a:solidFill>
                <a:srgbClr val="80B4CE"/>
              </a:solidFill>
              <a:effectLst>
                <a:outerShdw blurRad="38100" dist="38100" dir="2700000" algn="tl">
                  <a:srgbClr val="000000">
                    <a:alpha val="43137"/>
                  </a:srgbClr>
                </a:outerShdw>
              </a:effectLst>
            </a:endParaRPr>
          </a:p>
        </p:txBody>
      </p:sp>
      <p:sp>
        <p:nvSpPr>
          <p:cNvPr id="7" name="Rectangle 2"/>
          <p:cNvSpPr txBox="1">
            <a:spLocks noChangeArrowheads="1"/>
          </p:cNvSpPr>
          <p:nvPr/>
        </p:nvSpPr>
        <p:spPr>
          <a:xfrm>
            <a:off x="665364" y="609600"/>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sz="3200" b="1" dirty="0" smtClean="0">
                <a:solidFill>
                  <a:srgbClr val="0070C0"/>
                </a:solidFill>
              </a:rPr>
              <a:t>OPTICWISE’s View on 802.15.7</a:t>
            </a:r>
            <a:endParaRPr lang="en-CA" sz="3200" dirty="0" smtClean="0">
              <a:solidFill>
                <a:srgbClr val="0070C0"/>
              </a:solidFill>
            </a:endParaRPr>
          </a:p>
          <a:p>
            <a:pPr eaLnBrk="1" hangingPunct="1">
              <a:defRPr/>
            </a:pPr>
            <a:endParaRPr lang="en-CA" b="1" dirty="0" smtClean="0">
              <a:solidFill>
                <a:srgbClr val="0070C0"/>
              </a:solidFill>
              <a:effectLst>
                <a:outerShdw blurRad="38100" dist="38100" dir="2700000" algn="tl">
                  <a:srgbClr val="000000">
                    <a:alpha val="43137"/>
                  </a:srgbClr>
                </a:outerShdw>
              </a:effectLst>
            </a:endParaRPr>
          </a:p>
        </p:txBody>
      </p:sp>
      <p:sp>
        <p:nvSpPr>
          <p:cNvPr id="9" name="Rectangle 8"/>
          <p:cNvSpPr/>
          <p:nvPr/>
        </p:nvSpPr>
        <p:spPr>
          <a:xfrm>
            <a:off x="4495800" y="4772561"/>
            <a:ext cx="4572000" cy="1169551"/>
          </a:xfrm>
          <a:prstGeom prst="rect">
            <a:avLst/>
          </a:prstGeom>
        </p:spPr>
        <p:txBody>
          <a:bodyPr>
            <a:spAutoFit/>
          </a:bodyPr>
          <a:lstStyle/>
          <a:p>
            <a:pPr marL="800100" lvl="1" indent="-342900">
              <a:buFont typeface="Arial" panose="020B0604020202020204" pitchFamily="34" charset="0"/>
              <a:buChar char="•"/>
            </a:pPr>
            <a:r>
              <a:rPr lang="en-GB" sz="1400" dirty="0" smtClean="0"/>
              <a:t>Paul Anthony Haigh, University of Bristol</a:t>
            </a:r>
          </a:p>
          <a:p>
            <a:pPr marL="800100" lvl="1" indent="-342900">
              <a:buFont typeface="Arial" panose="020B0604020202020204" pitchFamily="34" charset="0"/>
              <a:buChar char="•"/>
            </a:pPr>
            <a:r>
              <a:rPr lang="en-GB" sz="1400" dirty="0" err="1" smtClean="0"/>
              <a:t>Fary</a:t>
            </a:r>
            <a:r>
              <a:rPr lang="en-GB" sz="1400" dirty="0" smtClean="0"/>
              <a:t> </a:t>
            </a:r>
            <a:r>
              <a:rPr lang="en-GB" sz="1400" dirty="0" err="1" smtClean="0"/>
              <a:t>Ghassemlooy</a:t>
            </a:r>
            <a:r>
              <a:rPr lang="en-GB" sz="1400" dirty="0" smtClean="0"/>
              <a:t>, Northumbria University </a:t>
            </a:r>
          </a:p>
          <a:p>
            <a:pPr marL="800100" lvl="1" indent="-342900">
              <a:buFont typeface="Arial" panose="020B0604020202020204" pitchFamily="34" charset="0"/>
              <a:buChar char="•"/>
            </a:pPr>
            <a:r>
              <a:rPr lang="en-GB" sz="1400" dirty="0" smtClean="0"/>
              <a:t>Ernesto </a:t>
            </a:r>
            <a:r>
              <a:rPr lang="en-GB" sz="1400" dirty="0" err="1" smtClean="0"/>
              <a:t>Ciaramella</a:t>
            </a:r>
            <a:r>
              <a:rPr lang="en-GB" sz="1400" dirty="0" smtClean="0"/>
              <a:t>, </a:t>
            </a:r>
            <a:r>
              <a:rPr lang="en-GB" sz="1400" dirty="0" err="1" smtClean="0"/>
              <a:t>Scuola</a:t>
            </a:r>
            <a:r>
              <a:rPr lang="en-GB" sz="1400" dirty="0" smtClean="0"/>
              <a:t> S. </a:t>
            </a:r>
            <a:r>
              <a:rPr lang="en-GB" sz="1400" dirty="0" err="1" smtClean="0"/>
              <a:t>Sant'Anna</a:t>
            </a:r>
            <a:endParaRPr lang="en-GB" sz="1400" dirty="0" smtClean="0"/>
          </a:p>
          <a:p>
            <a:pPr marL="800100" lvl="1" indent="-342900">
              <a:buFont typeface="Arial" panose="020B0604020202020204" pitchFamily="34" charset="0"/>
              <a:buChar char="•"/>
            </a:pPr>
            <a:r>
              <a:rPr lang="en-GB" sz="1400" dirty="0" smtClean="0"/>
              <a:t>Mike Wolf, </a:t>
            </a:r>
            <a:r>
              <a:rPr lang="en-GB" sz="1400" dirty="0" err="1" smtClean="0"/>
              <a:t>Ilmenau</a:t>
            </a:r>
            <a:r>
              <a:rPr lang="en-GB" sz="1400" dirty="0" smtClean="0"/>
              <a:t> Univ. of Technology</a:t>
            </a:r>
          </a:p>
          <a:p>
            <a:pPr marL="800100" lvl="1" indent="-342900">
              <a:buFont typeface="Arial" panose="020B0604020202020204" pitchFamily="34" charset="0"/>
              <a:buChar char="•"/>
            </a:pPr>
            <a:r>
              <a:rPr lang="en-GB" sz="1400" dirty="0" smtClean="0"/>
              <a:t>Roger Green, University of Warwick</a:t>
            </a:r>
            <a:endParaRPr lang="en-CA" sz="1400" dirty="0"/>
          </a:p>
        </p:txBody>
      </p:sp>
      <p:sp>
        <p:nvSpPr>
          <p:cNvPr id="10" name="Rectangle 9"/>
          <p:cNvSpPr/>
          <p:nvPr/>
        </p:nvSpPr>
        <p:spPr>
          <a:xfrm>
            <a:off x="533400" y="4772561"/>
            <a:ext cx="4575175" cy="1169551"/>
          </a:xfrm>
          <a:prstGeom prst="rect">
            <a:avLst/>
          </a:prstGeom>
        </p:spPr>
        <p:txBody>
          <a:bodyPr wrap="square">
            <a:spAutoFit/>
          </a:bodyPr>
          <a:lstStyle/>
          <a:p>
            <a:pPr marL="800100" lvl="1" indent="-342900">
              <a:buFont typeface="Arial" panose="020B0604020202020204" pitchFamily="34" charset="0"/>
              <a:buChar char="•"/>
            </a:pPr>
            <a:r>
              <a:rPr lang="en-GB" sz="1400" dirty="0" smtClean="0"/>
              <a:t>Murat </a:t>
            </a:r>
            <a:r>
              <a:rPr lang="en-GB" sz="1400" dirty="0" err="1" smtClean="0"/>
              <a:t>Uysal</a:t>
            </a:r>
            <a:r>
              <a:rPr lang="en-GB" sz="1400" dirty="0" smtClean="0"/>
              <a:t>, </a:t>
            </a:r>
            <a:r>
              <a:rPr lang="en-GB" sz="1400" dirty="0" err="1" smtClean="0"/>
              <a:t>Ozyegin</a:t>
            </a:r>
            <a:r>
              <a:rPr lang="en-GB" sz="1400" dirty="0" smtClean="0"/>
              <a:t> University </a:t>
            </a:r>
          </a:p>
          <a:p>
            <a:pPr marL="800100" lvl="1" indent="-342900">
              <a:buFont typeface="Arial" panose="020B0604020202020204" pitchFamily="34" charset="0"/>
              <a:buChar char="•"/>
            </a:pPr>
            <a:r>
              <a:rPr lang="en-GB" sz="1400" dirty="0" smtClean="0"/>
              <a:t>Volker </a:t>
            </a:r>
            <a:r>
              <a:rPr lang="en-GB" sz="1400" dirty="0" err="1" smtClean="0"/>
              <a:t>Jungnickel</a:t>
            </a:r>
            <a:r>
              <a:rPr lang="en-GB" sz="1400" dirty="0" smtClean="0"/>
              <a:t>, </a:t>
            </a:r>
            <a:r>
              <a:rPr lang="en-GB" sz="1400" dirty="0" err="1" smtClean="0"/>
              <a:t>Fraunhofer</a:t>
            </a:r>
            <a:r>
              <a:rPr lang="en-GB" sz="1400" dirty="0" smtClean="0"/>
              <a:t> HHI  </a:t>
            </a:r>
          </a:p>
          <a:p>
            <a:pPr marL="800100" lvl="1" indent="-342900">
              <a:buFont typeface="Arial" panose="020B0604020202020204" pitchFamily="34" charset="0"/>
              <a:buChar char="•"/>
            </a:pPr>
            <a:r>
              <a:rPr lang="en-GB" sz="1400" dirty="0" err="1" smtClean="0"/>
              <a:t>Harald</a:t>
            </a:r>
            <a:r>
              <a:rPr lang="en-GB" sz="1400" dirty="0" smtClean="0"/>
              <a:t> Haas, University of Edinburgh </a:t>
            </a:r>
          </a:p>
          <a:p>
            <a:pPr marL="800100" lvl="1" indent="-342900">
              <a:buFont typeface="Arial" panose="020B0604020202020204" pitchFamily="34" charset="0"/>
              <a:buChar char="•"/>
            </a:pPr>
            <a:r>
              <a:rPr lang="en-GB" sz="1400" dirty="0" err="1" smtClean="0"/>
              <a:t>Víctor</a:t>
            </a:r>
            <a:r>
              <a:rPr lang="en-GB" sz="1400" dirty="0" smtClean="0"/>
              <a:t> P. Gil, University Carlos III de Madrid </a:t>
            </a:r>
          </a:p>
          <a:p>
            <a:pPr marL="800100" lvl="1" indent="-342900">
              <a:buFont typeface="Arial" panose="020B0604020202020204" pitchFamily="34" charset="0"/>
              <a:buChar char="•"/>
            </a:pPr>
            <a:r>
              <a:rPr lang="en-GB" sz="1400" dirty="0" smtClean="0"/>
              <a:t>Stanislav </a:t>
            </a:r>
            <a:r>
              <a:rPr lang="en-GB" sz="1400" dirty="0" err="1" smtClean="0"/>
              <a:t>Zvanovec</a:t>
            </a:r>
            <a:r>
              <a:rPr lang="en-GB" sz="1400" dirty="0" smtClean="0"/>
              <a:t>, Czech Technical University</a:t>
            </a:r>
          </a:p>
        </p:txBody>
      </p:sp>
      <p:sp>
        <p:nvSpPr>
          <p:cNvPr id="11"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31071058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378281"/>
            <a:ext cx="1600200" cy="215444"/>
          </a:xfrm>
        </p:spPr>
        <p:txBody>
          <a:bodyPr/>
          <a:lstStyle/>
          <a:p>
            <a:r>
              <a:rPr lang="en-GB" altLang="en-US" dirty="0" smtClean="0"/>
              <a:t>January 2015</a:t>
            </a:r>
            <a:endParaRPr lang="en-GB" altLang="en-US" dirty="0"/>
          </a:p>
        </p:txBody>
      </p:sp>
      <p:sp>
        <p:nvSpPr>
          <p:cNvPr id="4" name="Slide Number Placeholder 3"/>
          <p:cNvSpPr>
            <a:spLocks noGrp="1"/>
          </p:cNvSpPr>
          <p:nvPr>
            <p:ph type="sldNum" sz="quarter" idx="12"/>
          </p:nvPr>
        </p:nvSpPr>
        <p:spPr>
          <a:xfrm>
            <a:off x="4344988" y="6475413"/>
            <a:ext cx="530225" cy="182562"/>
          </a:xfrm>
        </p:spPr>
        <p:txBody>
          <a:bodyPr/>
          <a:lstStyle/>
          <a:p>
            <a:r>
              <a:rPr lang="en-GB" altLang="en-US" smtClean="0"/>
              <a:t>Slide </a:t>
            </a:r>
            <a:fld id="{B8D350DE-BE40-43D4-9DC8-06589D48DE51}" type="slidenum">
              <a:rPr lang="en-GB" altLang="en-US" smtClean="0"/>
              <a:pPr/>
              <a:t>53</a:t>
            </a:fld>
            <a:endParaRPr lang="en-GB" altLang="en-US"/>
          </a:p>
        </p:txBody>
      </p:sp>
      <p:sp>
        <p:nvSpPr>
          <p:cNvPr id="10" name="Rectangle 9"/>
          <p:cNvSpPr/>
          <p:nvPr/>
        </p:nvSpPr>
        <p:spPr>
          <a:xfrm>
            <a:off x="685800" y="1371600"/>
            <a:ext cx="8229599" cy="4939814"/>
          </a:xfrm>
          <a:prstGeom prst="rect">
            <a:avLst/>
          </a:prstGeom>
        </p:spPr>
        <p:txBody>
          <a:bodyPr wrap="square">
            <a:spAutoFit/>
          </a:bodyPr>
          <a:lstStyle/>
          <a:p>
            <a:endParaRPr lang="en-US" sz="500" dirty="0" smtClean="0"/>
          </a:p>
          <a:p>
            <a:pPr marL="285750" lvl="0" indent="-285750">
              <a:buFont typeface="Courier New" panose="02070309020205020404" pitchFamily="49" charset="0"/>
              <a:buChar char="o"/>
            </a:pPr>
            <a:r>
              <a:rPr lang="en-US" sz="2000" dirty="0" smtClean="0"/>
              <a:t>Realistic VLC channel </a:t>
            </a:r>
            <a:r>
              <a:rPr lang="en-US" sz="2000" dirty="0"/>
              <a:t>m</a:t>
            </a:r>
            <a:r>
              <a:rPr lang="en-US" sz="2000" dirty="0" smtClean="0"/>
              <a:t>odeling and characterization (Oz</a:t>
            </a:r>
            <a:r>
              <a:rPr lang="tr-TR" sz="2000" dirty="0" smtClean="0"/>
              <a:t>U)</a:t>
            </a:r>
          </a:p>
          <a:p>
            <a:pPr lvl="0"/>
            <a:endParaRPr lang="en-US" sz="1000" dirty="0" smtClean="0"/>
          </a:p>
          <a:p>
            <a:pPr marL="285750" lvl="0" indent="-285750">
              <a:buFont typeface="Courier New" panose="02070309020205020404" pitchFamily="49" charset="0"/>
              <a:buChar char="o"/>
            </a:pPr>
            <a:r>
              <a:rPr lang="tr-TR" sz="2000" dirty="0" smtClean="0"/>
              <a:t>OFDM</a:t>
            </a:r>
            <a:r>
              <a:rPr lang="en-US" sz="2000" dirty="0" smtClean="0"/>
              <a:t> </a:t>
            </a:r>
            <a:r>
              <a:rPr lang="en-US" sz="2000" dirty="0"/>
              <a:t>PHY was thoroughly implemented and tested </a:t>
            </a:r>
            <a:r>
              <a:rPr lang="en-US" sz="2000" dirty="0" smtClean="0"/>
              <a:t>(</a:t>
            </a:r>
            <a:r>
              <a:rPr lang="tr-TR" sz="2000" dirty="0" err="1" smtClean="0"/>
              <a:t>UEdin</a:t>
            </a:r>
            <a:r>
              <a:rPr lang="en-US" sz="2000" dirty="0" smtClean="0"/>
              <a:t>)</a:t>
            </a:r>
            <a:endParaRPr lang="tr-TR" sz="2000" dirty="0" smtClean="0"/>
          </a:p>
          <a:p>
            <a:pPr lvl="0"/>
            <a:endParaRPr lang="tr-TR" sz="1000" dirty="0" smtClean="0"/>
          </a:p>
          <a:p>
            <a:pPr marL="285750" lvl="0" indent="-285750">
              <a:buFont typeface="Courier New" panose="02070309020205020404" pitchFamily="49" charset="0"/>
              <a:buChar char="o"/>
            </a:pPr>
            <a:r>
              <a:rPr lang="tr-TR" sz="2000" dirty="0" err="1" smtClean="0"/>
              <a:t>Further</a:t>
            </a:r>
            <a:r>
              <a:rPr lang="tr-TR" sz="2000" dirty="0" smtClean="0"/>
              <a:t> </a:t>
            </a:r>
            <a:r>
              <a:rPr lang="tr-TR" sz="2000" dirty="0" err="1" smtClean="0"/>
              <a:t>performance</a:t>
            </a:r>
            <a:r>
              <a:rPr lang="tr-TR" sz="2000" dirty="0" smtClean="0"/>
              <a:t> </a:t>
            </a:r>
            <a:r>
              <a:rPr lang="tr-TR" sz="2000" dirty="0" err="1" smtClean="0"/>
              <a:t>improvements</a:t>
            </a:r>
            <a:r>
              <a:rPr lang="tr-TR" sz="2000" dirty="0" smtClean="0"/>
              <a:t> on OFDM VLC </a:t>
            </a:r>
            <a:r>
              <a:rPr lang="tr-TR" sz="2000" dirty="0" err="1" smtClean="0"/>
              <a:t>through</a:t>
            </a:r>
            <a:r>
              <a:rPr lang="tr-TR" sz="2000" dirty="0" smtClean="0"/>
              <a:t> </a:t>
            </a:r>
            <a:r>
              <a:rPr lang="tr-TR" sz="2000" dirty="0" err="1" smtClean="0"/>
              <a:t>cooperation</a:t>
            </a:r>
            <a:r>
              <a:rPr lang="tr-TR" sz="2000" dirty="0" smtClean="0"/>
              <a:t> </a:t>
            </a:r>
            <a:r>
              <a:rPr lang="tr-TR" sz="2000" dirty="0" err="1" smtClean="0"/>
              <a:t>and</a:t>
            </a:r>
            <a:r>
              <a:rPr lang="tr-TR" sz="2000" dirty="0" smtClean="0"/>
              <a:t> MIMO </a:t>
            </a:r>
            <a:r>
              <a:rPr lang="tr-TR" sz="2000" dirty="0" err="1" smtClean="0"/>
              <a:t>techniques</a:t>
            </a:r>
            <a:r>
              <a:rPr lang="tr-TR" sz="2000" dirty="0" smtClean="0"/>
              <a:t> (</a:t>
            </a:r>
            <a:r>
              <a:rPr lang="tr-TR" sz="2000" dirty="0" err="1" smtClean="0"/>
              <a:t>OzU</a:t>
            </a:r>
            <a:r>
              <a:rPr lang="tr-TR" sz="2000" dirty="0" smtClean="0"/>
              <a:t>, </a:t>
            </a:r>
            <a:r>
              <a:rPr lang="tr-TR" sz="2000" dirty="0" err="1" smtClean="0"/>
              <a:t>UEDin</a:t>
            </a:r>
            <a:r>
              <a:rPr lang="tr-TR" sz="2000" dirty="0" smtClean="0"/>
              <a:t>)</a:t>
            </a:r>
          </a:p>
          <a:p>
            <a:pPr lvl="0"/>
            <a:endParaRPr lang="tr-TR" sz="1000" dirty="0" smtClean="0"/>
          </a:p>
          <a:p>
            <a:pPr marL="285750" lvl="0" indent="-285750">
              <a:buFont typeface="Courier New" panose="02070309020205020404" pitchFamily="49" charset="0"/>
              <a:buChar char="o"/>
            </a:pPr>
            <a:r>
              <a:rPr lang="tr-TR" sz="2000" dirty="0" smtClean="0"/>
              <a:t>As an </a:t>
            </a:r>
            <a:r>
              <a:rPr lang="tr-TR" sz="2000" dirty="0" err="1" smtClean="0"/>
              <a:t>alternative</a:t>
            </a:r>
            <a:r>
              <a:rPr lang="tr-TR" sz="2000" dirty="0" smtClean="0"/>
              <a:t> </a:t>
            </a:r>
            <a:r>
              <a:rPr lang="tr-TR" sz="2000" dirty="0" err="1" smtClean="0"/>
              <a:t>to</a:t>
            </a:r>
            <a:r>
              <a:rPr lang="tr-TR" sz="2000" dirty="0" smtClean="0"/>
              <a:t> OFDM, SC-FDE </a:t>
            </a:r>
            <a:r>
              <a:rPr lang="tr-TR" sz="2000" dirty="0" err="1" smtClean="0"/>
              <a:t>was</a:t>
            </a:r>
            <a:r>
              <a:rPr lang="tr-TR" sz="2000" dirty="0" smtClean="0"/>
              <a:t> </a:t>
            </a:r>
            <a:r>
              <a:rPr lang="tr-TR" sz="2000" dirty="0" err="1" smtClean="0"/>
              <a:t>investigated</a:t>
            </a:r>
            <a:r>
              <a:rPr lang="tr-TR" sz="2000" dirty="0" smtClean="0"/>
              <a:t> (IUT) </a:t>
            </a:r>
            <a:endParaRPr lang="en-US" sz="2000" dirty="0" smtClean="0"/>
          </a:p>
          <a:p>
            <a:pPr lvl="0"/>
            <a:endParaRPr lang="en-GB" sz="1000" dirty="0" smtClean="0"/>
          </a:p>
          <a:p>
            <a:pPr marL="285750" lvl="0" indent="-285750">
              <a:buFont typeface="Courier New" panose="02070309020205020404" pitchFamily="49" charset="0"/>
              <a:buChar char="o"/>
            </a:pPr>
            <a:r>
              <a:rPr lang="en-US" sz="2000" dirty="0" smtClean="0"/>
              <a:t>Real-time </a:t>
            </a:r>
            <a:r>
              <a:rPr lang="en-US" sz="2000" dirty="0"/>
              <a:t>closed-loop link adaptation was demonstrated </a:t>
            </a:r>
            <a:r>
              <a:rPr lang="en-US" sz="2000" dirty="0" smtClean="0"/>
              <a:t>(</a:t>
            </a:r>
            <a:r>
              <a:rPr lang="tr-TR" sz="2000" dirty="0" smtClean="0"/>
              <a:t>HHI</a:t>
            </a:r>
            <a:r>
              <a:rPr lang="en-US" sz="2000" dirty="0" smtClean="0"/>
              <a:t>)</a:t>
            </a:r>
          </a:p>
          <a:p>
            <a:pPr lvl="0"/>
            <a:endParaRPr lang="en-GB" sz="1000" dirty="0" smtClean="0"/>
          </a:p>
          <a:p>
            <a:pPr marL="285750" lvl="0" indent="-285750">
              <a:buFont typeface="Courier New" panose="02070309020205020404" pitchFamily="49" charset="0"/>
              <a:buChar char="o"/>
            </a:pPr>
            <a:r>
              <a:rPr lang="en-US" sz="2000" dirty="0" smtClean="0"/>
              <a:t>Capability </a:t>
            </a:r>
            <a:r>
              <a:rPr lang="en-US" sz="2000" dirty="0"/>
              <a:t>of NLOS and robustness against </a:t>
            </a:r>
            <a:r>
              <a:rPr lang="en-US" sz="2000" dirty="0" smtClean="0"/>
              <a:t>multipath (HHI</a:t>
            </a:r>
            <a:r>
              <a:rPr lang="tr-TR" sz="2000" dirty="0" smtClean="0"/>
              <a:t>, </a:t>
            </a:r>
            <a:r>
              <a:rPr lang="tr-TR" sz="2000" dirty="0" err="1" smtClean="0"/>
              <a:t>UEDin</a:t>
            </a:r>
            <a:r>
              <a:rPr lang="en-US" sz="2000" dirty="0" smtClean="0"/>
              <a:t>)</a:t>
            </a:r>
          </a:p>
          <a:p>
            <a:pPr lvl="0"/>
            <a:endParaRPr lang="en-GB" sz="1000" dirty="0" smtClean="0"/>
          </a:p>
          <a:p>
            <a:pPr marL="285750" lvl="0" indent="-285750">
              <a:buFont typeface="Courier New" panose="02070309020205020404" pitchFamily="49" charset="0"/>
              <a:buChar char="o"/>
            </a:pPr>
            <a:r>
              <a:rPr lang="tr-TR" sz="2000" dirty="0" smtClean="0"/>
              <a:t>Development of MAC </a:t>
            </a:r>
            <a:r>
              <a:rPr lang="tr-TR" sz="2000" dirty="0" err="1" smtClean="0"/>
              <a:t>layer</a:t>
            </a:r>
            <a:r>
              <a:rPr lang="tr-TR" sz="2000" dirty="0" smtClean="0"/>
              <a:t> </a:t>
            </a:r>
            <a:r>
              <a:rPr lang="en-US" sz="2000" dirty="0" smtClean="0"/>
              <a:t>(HHI)</a:t>
            </a:r>
          </a:p>
          <a:p>
            <a:pPr lvl="0"/>
            <a:endParaRPr lang="en-GB" sz="1000" dirty="0" smtClean="0"/>
          </a:p>
          <a:p>
            <a:pPr marL="285750" lvl="0" indent="-285750">
              <a:buFont typeface="Courier New" panose="02070309020205020404" pitchFamily="49" charset="0"/>
              <a:buChar char="o"/>
            </a:pPr>
            <a:r>
              <a:rPr lang="en-US" sz="2000" dirty="0" smtClean="0"/>
              <a:t>World record </a:t>
            </a:r>
            <a:r>
              <a:rPr lang="en-US" sz="2000" dirty="0">
                <a:sym typeface="Wingdings"/>
              </a:rPr>
              <a:t></a:t>
            </a:r>
            <a:r>
              <a:rPr lang="en-US" sz="2000" dirty="0"/>
              <a:t> 5 </a:t>
            </a:r>
            <a:r>
              <a:rPr lang="en-US" sz="2000" dirty="0" smtClean="0"/>
              <a:t>Gb/s </a:t>
            </a:r>
            <a:r>
              <a:rPr lang="en-US" sz="2000" dirty="0"/>
              <a:t>over 2 m based on </a:t>
            </a:r>
            <a:r>
              <a:rPr lang="en-US" sz="2000" dirty="0" smtClean="0"/>
              <a:t>WDM+OFDM </a:t>
            </a:r>
            <a:r>
              <a:rPr lang="en-US" sz="2000" dirty="0"/>
              <a:t>(</a:t>
            </a:r>
            <a:r>
              <a:rPr lang="en-US" sz="2000" dirty="0" err="1" smtClean="0"/>
              <a:t>Sant'Anna</a:t>
            </a:r>
            <a:r>
              <a:rPr lang="en-US" sz="2000" dirty="0" smtClean="0"/>
              <a:t>)</a:t>
            </a:r>
          </a:p>
          <a:p>
            <a:pPr lvl="0"/>
            <a:endParaRPr lang="en-GB" sz="1000" dirty="0" smtClean="0"/>
          </a:p>
          <a:p>
            <a:pPr marL="285750" lvl="0" indent="-285750">
              <a:buFont typeface="Courier New" panose="02070309020205020404" pitchFamily="49" charset="0"/>
              <a:buChar char="o"/>
            </a:pPr>
            <a:r>
              <a:rPr lang="en-US" sz="2000" dirty="0" smtClean="0"/>
              <a:t>Several dedicated </a:t>
            </a:r>
            <a:r>
              <a:rPr lang="en-US" sz="2000" dirty="0" err="1" smtClean="0"/>
              <a:t>testbeds</a:t>
            </a:r>
            <a:r>
              <a:rPr lang="en-US" sz="2000" dirty="0" smtClean="0"/>
              <a:t> at participating institutions and on-site </a:t>
            </a:r>
            <a:r>
              <a:rPr lang="en-US" sz="2000" dirty="0"/>
              <a:t>real-time </a:t>
            </a:r>
            <a:r>
              <a:rPr lang="en-US" sz="2000" dirty="0" smtClean="0"/>
              <a:t>demos from HHI, UEDIN, </a:t>
            </a:r>
            <a:r>
              <a:rPr lang="en-US" sz="2000" dirty="0" err="1" smtClean="0"/>
              <a:t>Sant’Anna</a:t>
            </a:r>
            <a:endParaRPr lang="en-US" sz="2000" dirty="0" smtClean="0"/>
          </a:p>
        </p:txBody>
      </p:sp>
      <p:sp>
        <p:nvSpPr>
          <p:cNvPr id="11" name="Rectangle 2"/>
          <p:cNvSpPr txBox="1">
            <a:spLocks noChangeArrowheads="1"/>
          </p:cNvSpPr>
          <p:nvPr/>
        </p:nvSpPr>
        <p:spPr>
          <a:xfrm>
            <a:off x="685800" y="609600"/>
            <a:ext cx="784860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tr-TR" b="1" dirty="0" smtClean="0">
                <a:solidFill>
                  <a:srgbClr val="0070C0"/>
                </a:solidFill>
              </a:rPr>
              <a:t>Relate</a:t>
            </a:r>
            <a:r>
              <a:rPr lang="tr-TR" b="1" dirty="0">
                <a:solidFill>
                  <a:srgbClr val="0070C0"/>
                </a:solidFill>
              </a:rPr>
              <a:t>d</a:t>
            </a:r>
            <a:r>
              <a:rPr lang="en-US" b="1" dirty="0" smtClean="0">
                <a:solidFill>
                  <a:srgbClr val="0070C0"/>
                </a:solidFill>
              </a:rPr>
              <a:t> </a:t>
            </a:r>
            <a:r>
              <a:rPr lang="tr-TR" b="1" dirty="0" smtClean="0">
                <a:solidFill>
                  <a:srgbClr val="0070C0"/>
                </a:solidFill>
              </a:rPr>
              <a:t>Achievements</a:t>
            </a:r>
            <a:endParaRPr lang="en-CA" sz="4800" b="1" dirty="0" smtClean="0">
              <a:solidFill>
                <a:srgbClr val="0070C0"/>
              </a:solidFill>
              <a:effectLst>
                <a:outerShdw blurRad="38100" dist="38100" dir="2700000" algn="tl">
                  <a:srgbClr val="000000">
                    <a:alpha val="43137"/>
                  </a:srgbClr>
                </a:outerShdw>
              </a:effectLst>
            </a:endParaRPr>
          </a:p>
        </p:txBody>
      </p:sp>
      <p:sp>
        <p:nvSpPr>
          <p:cNvPr id="7"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Tree>
    <p:extLst>
      <p:ext uri="{BB962C8B-B14F-4D97-AF65-F5344CB8AC3E}">
        <p14:creationId xmlns:p14="http://schemas.microsoft.com/office/powerpoint/2010/main" val="3216341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54</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Summary</a:t>
            </a: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9" name="Rectangle 1"/>
          <p:cNvSpPr/>
          <p:nvPr/>
        </p:nvSpPr>
        <p:spPr>
          <a:xfrm>
            <a:off x="465573" y="1524000"/>
            <a:ext cx="8567295" cy="4370427"/>
          </a:xfrm>
          <a:prstGeom prst="rect">
            <a:avLst/>
          </a:prstGeom>
        </p:spPr>
        <p:txBody>
          <a:bodyPr wrap="square">
            <a:spAutoFit/>
          </a:bodyPr>
          <a:lstStyle/>
          <a:p>
            <a:pPr>
              <a:spcBef>
                <a:spcPts val="600"/>
              </a:spcBef>
              <a:defRPr/>
            </a:pPr>
            <a:endParaRPr lang="en-CA" dirty="0">
              <a:solidFill>
                <a:schemeClr val="tx2"/>
              </a:solidFill>
              <a:latin typeface="+mj-lt"/>
            </a:endParaRPr>
          </a:p>
          <a:p>
            <a:pPr marL="342900" indent="-342900">
              <a:spcBef>
                <a:spcPts val="600"/>
              </a:spcBef>
              <a:buClr>
                <a:srgbClr val="0070C0"/>
              </a:buClr>
              <a:buSzPct val="150000"/>
              <a:buFont typeface="Courier New" pitchFamily="49" charset="0"/>
              <a:buChar char="o"/>
              <a:defRPr/>
            </a:pPr>
            <a:r>
              <a:rPr lang="en-US" sz="2000" dirty="0" err="1" smtClean="0">
                <a:solidFill>
                  <a:schemeClr val="tx2"/>
                </a:solidFill>
                <a:latin typeface="+mj-lt"/>
              </a:rPr>
              <a:t>Gbit</a:t>
            </a:r>
            <a:r>
              <a:rPr lang="en-US" sz="2000" dirty="0" smtClean="0">
                <a:solidFill>
                  <a:schemeClr val="tx2"/>
                </a:solidFill>
                <a:latin typeface="+mj-lt"/>
              </a:rPr>
              <a:t>/s </a:t>
            </a:r>
            <a:r>
              <a:rPr lang="en-US" sz="2000" dirty="0">
                <a:solidFill>
                  <a:srgbClr val="262626"/>
                </a:solidFill>
                <a:latin typeface="+mj-lt"/>
                <a:ea typeface="Tahoma"/>
                <a:cs typeface="Arial" charset="0"/>
                <a:sym typeface="Wingdings" pitchFamily="2" charset="2"/>
              </a:rPr>
              <a:t>optical wireless has many useful applications in WPAN and </a:t>
            </a:r>
            <a:r>
              <a:rPr lang="en-US" sz="2000" dirty="0" smtClean="0">
                <a:solidFill>
                  <a:srgbClr val="262626"/>
                </a:solidFill>
                <a:latin typeface="+mj-lt"/>
                <a:ea typeface="Tahoma"/>
                <a:cs typeface="Arial" charset="0"/>
                <a:sym typeface="Wingdings" pitchFamily="2" charset="2"/>
              </a:rPr>
              <a:t>WLAN</a:t>
            </a:r>
            <a:endParaRPr lang="en-US" sz="1800" dirty="0" smtClean="0">
              <a:solidFill>
                <a:srgbClr val="262626"/>
              </a:solidFill>
              <a:latin typeface="+mj-lt"/>
              <a:ea typeface="Tahoma"/>
              <a:cs typeface="Arial" charset="0"/>
              <a:sym typeface="Wingdings" pitchFamily="2" charset="2"/>
            </a:endParaRPr>
          </a:p>
          <a:p>
            <a:pPr marL="644525" lvl="1" indent="-285750">
              <a:spcBef>
                <a:spcPts val="600"/>
              </a:spcBef>
              <a:buClr>
                <a:srgbClr val="0070C0"/>
              </a:buClr>
              <a:buSzPct val="150000"/>
              <a:buFontTx/>
              <a:buChar char="-"/>
              <a:defRPr/>
            </a:pPr>
            <a:r>
              <a:rPr lang="en-US" sz="1800" dirty="0" smtClean="0">
                <a:solidFill>
                  <a:srgbClr val="262626"/>
                </a:solidFill>
                <a:latin typeface="+mj-lt"/>
                <a:ea typeface="Tahoma"/>
                <a:cs typeface="Arial" charset="0"/>
                <a:sym typeface="Wingdings" pitchFamily="2" charset="2"/>
              </a:rPr>
              <a:t>Car-to-X</a:t>
            </a:r>
            <a:r>
              <a:rPr lang="en-US" sz="1800" dirty="0">
                <a:solidFill>
                  <a:srgbClr val="262626"/>
                </a:solidFill>
                <a:latin typeface="+mj-lt"/>
                <a:ea typeface="Tahoma"/>
                <a:cs typeface="Arial" charset="0"/>
                <a:sym typeface="Wingdings" pitchFamily="2" charset="2"/>
              </a:rPr>
              <a:t>, machine-to-machine, </a:t>
            </a:r>
            <a:r>
              <a:rPr lang="en-US" sz="1800" dirty="0" err="1">
                <a:solidFill>
                  <a:srgbClr val="262626"/>
                </a:solidFill>
                <a:latin typeface="+mj-lt"/>
                <a:ea typeface="Tahoma"/>
                <a:cs typeface="Arial" charset="0"/>
                <a:sym typeface="Wingdings" pitchFamily="2" charset="2"/>
              </a:rPr>
              <a:t>WiFi</a:t>
            </a:r>
            <a:r>
              <a:rPr lang="en-US" sz="1800" dirty="0">
                <a:solidFill>
                  <a:srgbClr val="262626"/>
                </a:solidFill>
                <a:latin typeface="+mj-lt"/>
                <a:ea typeface="Tahoma"/>
                <a:cs typeface="Arial" charset="0"/>
                <a:sym typeface="Wingdings" pitchFamily="2" charset="2"/>
              </a:rPr>
              <a:t> backhaul, conference </a:t>
            </a:r>
            <a:r>
              <a:rPr lang="en-US" sz="1800" dirty="0" smtClean="0">
                <a:solidFill>
                  <a:srgbClr val="262626"/>
                </a:solidFill>
                <a:latin typeface="+mj-lt"/>
                <a:ea typeface="Tahoma"/>
                <a:cs typeface="Arial" charset="0"/>
                <a:sym typeface="Wingdings" pitchFamily="2" charset="2"/>
              </a:rPr>
              <a:t>rooms</a:t>
            </a:r>
          </a:p>
          <a:p>
            <a:pPr marL="644525" lvl="1" indent="-285750">
              <a:spcBef>
                <a:spcPts val="600"/>
              </a:spcBef>
              <a:buClr>
                <a:srgbClr val="0070C0"/>
              </a:buClr>
              <a:buSzPct val="150000"/>
              <a:buFontTx/>
              <a:buChar char="-"/>
              <a:defRPr/>
            </a:pPr>
            <a:r>
              <a:rPr lang="en-US" sz="1800" dirty="0" smtClean="0">
                <a:solidFill>
                  <a:srgbClr val="262626"/>
                </a:solidFill>
                <a:latin typeface="+mj-lt"/>
                <a:ea typeface="Tahoma"/>
                <a:cs typeface="Arial" charset="0"/>
                <a:sym typeface="Wingdings" pitchFamily="2" charset="2"/>
              </a:rPr>
              <a:t>Augmented reality, indoor positioning, vertical and horizontal handover</a:t>
            </a:r>
            <a:endParaRPr lang="en-US" sz="2400" dirty="0">
              <a:solidFill>
                <a:srgbClr val="262626"/>
              </a:solidFill>
              <a:latin typeface="+mj-lt"/>
              <a:ea typeface="Tahoma"/>
              <a:cs typeface="Arial" charset="0"/>
              <a:sym typeface="Wingdings" pitchFamily="2" charset="2"/>
            </a:endParaRP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rPr>
              <a:t>High-power </a:t>
            </a:r>
            <a:r>
              <a:rPr lang="en-US" sz="2000" dirty="0">
                <a:solidFill>
                  <a:srgbClr val="262626"/>
                </a:solidFill>
                <a:latin typeface="+mj-lt"/>
                <a:ea typeface="Tahoma"/>
                <a:cs typeface="Arial" charset="0"/>
              </a:rPr>
              <a:t>LEDs and large-area </a:t>
            </a:r>
            <a:r>
              <a:rPr lang="en-US" sz="2000" dirty="0" smtClean="0">
                <a:solidFill>
                  <a:srgbClr val="262626"/>
                </a:solidFill>
                <a:latin typeface="+mj-lt"/>
                <a:ea typeface="Tahoma"/>
                <a:cs typeface="Arial" charset="0"/>
              </a:rPr>
              <a:t>silicon photodiodes </a:t>
            </a:r>
            <a:r>
              <a:rPr lang="en-US" sz="2000" dirty="0">
                <a:solidFill>
                  <a:srgbClr val="262626"/>
                </a:solidFill>
                <a:latin typeface="+mj-lt"/>
                <a:ea typeface="Tahoma"/>
                <a:cs typeface="Arial" charset="0"/>
              </a:rPr>
              <a:t>are available at low cost</a:t>
            </a: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sym typeface="Wingdings" pitchFamily="2" charset="2"/>
              </a:rPr>
              <a:t>High </a:t>
            </a:r>
            <a:r>
              <a:rPr lang="en-US" sz="2000" dirty="0">
                <a:solidFill>
                  <a:srgbClr val="262626"/>
                </a:solidFill>
                <a:latin typeface="+mj-lt"/>
                <a:ea typeface="Tahoma"/>
                <a:cs typeface="Arial" charset="0"/>
                <a:sym typeface="Wingdings" pitchFamily="2" charset="2"/>
              </a:rPr>
              <a:t>SNR, high spectral efficiency, &gt;100 MHz </a:t>
            </a:r>
            <a:r>
              <a:rPr lang="en-US" sz="2000" dirty="0" smtClean="0">
                <a:solidFill>
                  <a:srgbClr val="262626"/>
                </a:solidFill>
                <a:latin typeface="+mj-lt"/>
                <a:ea typeface="Tahoma"/>
                <a:cs typeface="Arial" charset="0"/>
                <a:sym typeface="Wingdings" pitchFamily="2" charset="2"/>
              </a:rPr>
              <a:t>bandwidth </a:t>
            </a:r>
            <a:r>
              <a:rPr lang="en-US" sz="2000" dirty="0">
                <a:solidFill>
                  <a:srgbClr val="262626"/>
                </a:solidFill>
                <a:latin typeface="+mj-lt"/>
                <a:ea typeface="Tahoma"/>
                <a:cs typeface="Arial" charset="0"/>
                <a:sym typeface="Wingdings" pitchFamily="2" charset="2"/>
              </a:rPr>
              <a:t> </a:t>
            </a:r>
            <a:r>
              <a:rPr lang="en-US" sz="2000" dirty="0" err="1">
                <a:solidFill>
                  <a:srgbClr val="262626"/>
                </a:solidFill>
                <a:latin typeface="+mj-lt"/>
                <a:ea typeface="Tahoma"/>
                <a:cs typeface="Arial" charset="0"/>
                <a:sym typeface="Wingdings" pitchFamily="2" charset="2"/>
              </a:rPr>
              <a:t>Gbit</a:t>
            </a:r>
            <a:r>
              <a:rPr lang="en-US" sz="2000" dirty="0">
                <a:solidFill>
                  <a:srgbClr val="262626"/>
                </a:solidFill>
                <a:latin typeface="+mj-lt"/>
                <a:ea typeface="Tahoma"/>
                <a:cs typeface="Arial" charset="0"/>
                <a:sym typeface="Wingdings" pitchFamily="2" charset="2"/>
              </a:rPr>
              <a:t> </a:t>
            </a:r>
            <a:r>
              <a:rPr lang="en-US" sz="2000" dirty="0" smtClean="0">
                <a:solidFill>
                  <a:srgbClr val="262626"/>
                </a:solidFill>
                <a:latin typeface="+mj-lt"/>
                <a:ea typeface="Tahoma"/>
                <a:cs typeface="Arial" charset="0"/>
                <a:sym typeface="Wingdings" pitchFamily="2" charset="2"/>
              </a:rPr>
              <a:t>data rates</a:t>
            </a:r>
            <a:endParaRPr lang="en-US" sz="2000" dirty="0">
              <a:solidFill>
                <a:srgbClr val="262626"/>
              </a:solidFill>
              <a:latin typeface="+mj-lt"/>
              <a:ea typeface="Tahoma"/>
              <a:cs typeface="Arial" charset="0"/>
              <a:sym typeface="Wingdings" pitchFamily="2" charset="2"/>
            </a:endParaRPr>
          </a:p>
          <a:p>
            <a:pPr marL="342900"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sym typeface="Wingdings" pitchFamily="2" charset="2"/>
              </a:rPr>
              <a:t>Adaptive DMT </a:t>
            </a:r>
            <a:r>
              <a:rPr lang="en-US" sz="2000" dirty="0">
                <a:solidFill>
                  <a:srgbClr val="262626"/>
                </a:solidFill>
                <a:latin typeface="+mj-lt"/>
                <a:ea typeface="Tahoma"/>
                <a:cs typeface="Arial" charset="0"/>
                <a:sym typeface="Wingdings" pitchFamily="2" charset="2"/>
              </a:rPr>
              <a:t>PHY is </a:t>
            </a:r>
            <a:r>
              <a:rPr lang="en-US" sz="2000" dirty="0" smtClean="0">
                <a:solidFill>
                  <a:srgbClr val="262626"/>
                </a:solidFill>
                <a:latin typeface="+mj-lt"/>
                <a:ea typeface="Tahoma"/>
                <a:cs typeface="Arial" charset="0"/>
                <a:sym typeface="Wingdings" pitchFamily="2" charset="2"/>
              </a:rPr>
              <a:t>mature</a:t>
            </a:r>
            <a:r>
              <a:rPr lang="en-US" sz="2000" dirty="0">
                <a:solidFill>
                  <a:srgbClr val="262626"/>
                </a:solidFill>
                <a:latin typeface="+mj-lt"/>
                <a:ea typeface="Tahoma"/>
                <a:cs typeface="Arial" charset="0"/>
                <a:sym typeface="Wingdings" pitchFamily="2" charset="2"/>
              </a:rPr>
              <a:t>, other options are SC/FDE and </a:t>
            </a:r>
            <a:r>
              <a:rPr lang="en-US" sz="2000" dirty="0" smtClean="0">
                <a:solidFill>
                  <a:srgbClr val="262626"/>
                </a:solidFill>
                <a:latin typeface="+mj-lt"/>
                <a:ea typeface="Tahoma"/>
                <a:cs typeface="Arial" charset="0"/>
                <a:sym typeface="Wingdings" pitchFamily="2" charset="2"/>
              </a:rPr>
              <a:t>M-CAP</a:t>
            </a: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rPr>
              <a:t>Robust </a:t>
            </a:r>
            <a:r>
              <a:rPr lang="en-US" sz="2000" dirty="0">
                <a:solidFill>
                  <a:srgbClr val="262626"/>
                </a:solidFill>
                <a:latin typeface="+mj-lt"/>
                <a:ea typeface="Tahoma"/>
                <a:cs typeface="Arial" charset="0"/>
              </a:rPr>
              <a:t>transmission in multipath and NLOS channels was </a:t>
            </a:r>
            <a:r>
              <a:rPr lang="en-US" sz="2000" dirty="0" smtClean="0">
                <a:solidFill>
                  <a:srgbClr val="262626"/>
                </a:solidFill>
                <a:latin typeface="+mj-lt"/>
                <a:ea typeface="Tahoma"/>
                <a:cs typeface="Arial" charset="0"/>
              </a:rPr>
              <a:t>demonstrated</a:t>
            </a: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sym typeface="Wingdings" pitchFamily="2" charset="2"/>
              </a:rPr>
              <a:t>Up </a:t>
            </a:r>
            <a:r>
              <a:rPr lang="en-US" sz="2000" dirty="0">
                <a:solidFill>
                  <a:srgbClr val="262626"/>
                </a:solidFill>
                <a:latin typeface="+mj-lt"/>
                <a:ea typeface="Tahoma"/>
                <a:cs typeface="Arial" charset="0"/>
                <a:sym typeface="Wingdings" pitchFamily="2" charset="2"/>
              </a:rPr>
              <a:t>to 5 </a:t>
            </a:r>
            <a:r>
              <a:rPr lang="en-US" sz="2000" dirty="0" err="1">
                <a:solidFill>
                  <a:srgbClr val="262626"/>
                </a:solidFill>
                <a:latin typeface="+mj-lt"/>
                <a:ea typeface="Tahoma"/>
                <a:cs typeface="Arial" charset="0"/>
                <a:sym typeface="Wingdings" pitchFamily="2" charset="2"/>
              </a:rPr>
              <a:t>Gbit</a:t>
            </a:r>
            <a:r>
              <a:rPr lang="en-US" sz="2000" dirty="0">
                <a:solidFill>
                  <a:srgbClr val="262626"/>
                </a:solidFill>
                <a:latin typeface="+mj-lt"/>
                <a:ea typeface="Tahoma"/>
                <a:cs typeface="Arial" charset="0"/>
                <a:sym typeface="Wingdings" pitchFamily="2" charset="2"/>
              </a:rPr>
              <a:t>/s </a:t>
            </a:r>
            <a:r>
              <a:rPr lang="en-US" sz="2000" dirty="0" smtClean="0">
                <a:solidFill>
                  <a:srgbClr val="262626"/>
                </a:solidFill>
                <a:latin typeface="+mj-lt"/>
                <a:ea typeface="Tahoma"/>
                <a:cs typeface="Arial" charset="0"/>
                <a:sym typeface="Wingdings" pitchFamily="2" charset="2"/>
              </a:rPr>
              <a:t>and some 100 Mbit/s were demonstrated </a:t>
            </a:r>
            <a:r>
              <a:rPr lang="en-US" sz="2000" dirty="0">
                <a:solidFill>
                  <a:srgbClr val="262626"/>
                </a:solidFill>
                <a:latin typeface="+mj-lt"/>
                <a:ea typeface="Tahoma"/>
                <a:cs typeface="Arial" charset="0"/>
                <a:sym typeface="Wingdings" pitchFamily="2" charset="2"/>
              </a:rPr>
              <a:t>over several </a:t>
            </a:r>
            <a:r>
              <a:rPr lang="en-US" sz="2000" dirty="0" smtClean="0">
                <a:solidFill>
                  <a:srgbClr val="262626"/>
                </a:solidFill>
                <a:latin typeface="+mj-lt"/>
                <a:ea typeface="Tahoma"/>
                <a:cs typeface="Arial" charset="0"/>
                <a:sym typeface="Wingdings" pitchFamily="2" charset="2"/>
              </a:rPr>
              <a:t>meters using free LOS and diffuse </a:t>
            </a:r>
            <a:r>
              <a:rPr lang="en-US" sz="2000" dirty="0">
                <a:solidFill>
                  <a:srgbClr val="262626"/>
                </a:solidFill>
                <a:latin typeface="+mj-lt"/>
                <a:ea typeface="Tahoma"/>
                <a:cs typeface="Arial" charset="0"/>
                <a:sym typeface="Wingdings" pitchFamily="2" charset="2"/>
              </a:rPr>
              <a:t>reflections (</a:t>
            </a:r>
            <a:r>
              <a:rPr lang="en-US" sz="2000" dirty="0" smtClean="0">
                <a:solidFill>
                  <a:srgbClr val="262626"/>
                </a:solidFill>
                <a:latin typeface="+mj-lt"/>
                <a:ea typeface="Tahoma"/>
                <a:cs typeface="Arial" charset="0"/>
                <a:sym typeface="Wingdings" pitchFamily="2" charset="2"/>
              </a:rPr>
              <a:t>NLOS), respectively</a:t>
            </a:r>
            <a:endParaRPr lang="en-US" sz="2000" dirty="0">
              <a:solidFill>
                <a:srgbClr val="262626"/>
              </a:solidFill>
              <a:latin typeface="+mj-lt"/>
              <a:ea typeface="Tahoma"/>
              <a:cs typeface="Arial" charset="0"/>
              <a:sym typeface="Wingdings" pitchFamily="2" charset="2"/>
            </a:endParaRP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sym typeface="Wingdings" pitchFamily="2" charset="2"/>
              </a:rPr>
              <a:t>Real-time demo </a:t>
            </a:r>
            <a:r>
              <a:rPr lang="en-US" sz="2000" dirty="0">
                <a:solidFill>
                  <a:srgbClr val="262626"/>
                </a:solidFill>
                <a:latin typeface="+mj-lt"/>
                <a:ea typeface="Tahoma"/>
                <a:cs typeface="Arial" charset="0"/>
                <a:sym typeface="Wingdings" pitchFamily="2" charset="2"/>
              </a:rPr>
              <a:t>with small form factor </a:t>
            </a:r>
            <a:r>
              <a:rPr lang="en-US" sz="2000" dirty="0" smtClean="0">
                <a:solidFill>
                  <a:srgbClr val="262626"/>
                </a:solidFill>
                <a:latin typeface="+mj-lt"/>
                <a:ea typeface="Tahoma"/>
                <a:cs typeface="Arial" charset="0"/>
                <a:sym typeface="Wingdings" pitchFamily="2" charset="2"/>
              </a:rPr>
              <a:t>is available</a:t>
            </a:r>
          </a:p>
          <a:p>
            <a:pPr marL="342900" lvl="1" indent="-342900">
              <a:spcBef>
                <a:spcPts val="600"/>
              </a:spcBef>
              <a:buClr>
                <a:srgbClr val="0070C0"/>
              </a:buClr>
              <a:buSzPct val="150000"/>
              <a:buFont typeface="Courier New" pitchFamily="49" charset="0"/>
              <a:buChar char="o"/>
              <a:defRPr/>
            </a:pPr>
            <a:r>
              <a:rPr lang="en-US" sz="2000" dirty="0" smtClean="0">
                <a:solidFill>
                  <a:srgbClr val="262626"/>
                </a:solidFill>
                <a:latin typeface="+mj-lt"/>
                <a:ea typeface="Tahoma"/>
                <a:cs typeface="Arial" charset="0"/>
                <a:sym typeface="Wingdings" pitchFamily="2" charset="2"/>
              </a:rPr>
              <a:t>COST OPTICWISE is ready to support the standardization work</a:t>
            </a:r>
            <a:endParaRPr lang="en-CA" sz="1800" dirty="0">
              <a:latin typeface="+mj-lt"/>
            </a:endParaRPr>
          </a:p>
        </p:txBody>
      </p:sp>
    </p:spTree>
    <p:extLst>
      <p:ext uri="{BB962C8B-B14F-4D97-AF65-F5344CB8AC3E}">
        <p14:creationId xmlns:p14="http://schemas.microsoft.com/office/powerpoint/2010/main" val="20412132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55</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Supporters</a:t>
            </a:r>
            <a:endParaRPr lang="en-CA" b="1" dirty="0" smtClean="0">
              <a:solidFill>
                <a:srgbClr val="80B4CE"/>
              </a:solidFill>
              <a:effectLst>
                <a:outerShdw blurRad="38100" dist="38100" dir="2700000" algn="tl">
                  <a:srgbClr val="000000">
                    <a:alpha val="43137"/>
                  </a:srgbClr>
                </a:outerShdw>
              </a:effectLst>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8080" y="1672728"/>
            <a:ext cx="1236030" cy="81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tsc.uc3m.es/images/uc3m_blanc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488" y="2862136"/>
            <a:ext cx="2330449" cy="819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faculty.ozyegin.edu.tr/muratuysal/files/2011/03/logo_ozyegin_e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385" y="4182132"/>
            <a:ext cx="1990725" cy="600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0981" y="4182132"/>
            <a:ext cx="1877886"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descr="The University of Edinburgh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555" y="1745775"/>
            <a:ext cx="66675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HOME Scuola Superiore Sant'Ann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753" y="2976216"/>
            <a:ext cx="2292804" cy="591227"/>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hhi_E_334-cmyk__2.gi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3060" y="1846922"/>
            <a:ext cx="2256506" cy="47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http://www.tu-ilmenau.de/uploads/pics/Logo_0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9894" y="5170694"/>
            <a:ext cx="1905000" cy="6381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ttp://www.bristol.ac.uk/media-library/sites/public-relations/images/logos/logo-colou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757" y="4002123"/>
            <a:ext cx="2288381" cy="6616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Northumbria Universit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247" y="2947687"/>
            <a:ext cx="2258441" cy="6116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6122" y="5147994"/>
            <a:ext cx="1831180" cy="68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675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6</a:t>
            </a:fld>
            <a:endParaRPr lang="en-GB" altLang="en-US"/>
          </a:p>
        </p:txBody>
      </p:sp>
      <p:sp>
        <p:nvSpPr>
          <p:cNvPr id="7" name="Rectangle 1"/>
          <p:cNvSpPr/>
          <p:nvPr/>
        </p:nvSpPr>
        <p:spPr>
          <a:xfrm>
            <a:off x="3331482" y="2612172"/>
            <a:ext cx="5736318" cy="4093428"/>
          </a:xfrm>
          <a:prstGeom prst="rect">
            <a:avLst/>
          </a:prstGeom>
        </p:spPr>
        <p:txBody>
          <a:bodyPr wrap="square">
            <a:spAutoFit/>
          </a:bodyPr>
          <a:lstStyle/>
          <a:p>
            <a:pPr marL="800100" lvl="1" indent="-342900">
              <a:buClr>
                <a:srgbClr val="3366CC"/>
              </a:buClr>
              <a:buSzPct val="150000"/>
              <a:buFont typeface="Courier New" pitchFamily="49" charset="0"/>
              <a:buChar char="o"/>
              <a:defRPr/>
            </a:pPr>
            <a:r>
              <a:rPr lang="en-CA" sz="2000" dirty="0">
                <a:solidFill>
                  <a:schemeClr val="tx2"/>
                </a:solidFill>
              </a:rPr>
              <a:t>Large bandwidth </a:t>
            </a:r>
            <a:r>
              <a:rPr lang="en-CA" sz="2000" dirty="0" smtClean="0">
                <a:solidFill>
                  <a:schemeClr val="tx2"/>
                </a:solidFill>
              </a:rPr>
              <a:t>capacity</a:t>
            </a:r>
            <a:endParaRPr lang="tr-TR" sz="2000" dirty="0" smtClean="0">
              <a:solidFill>
                <a:schemeClr val="tx2"/>
              </a:solidFill>
            </a:endParaRPr>
          </a:p>
          <a:p>
            <a:pPr lvl="1">
              <a:buClr>
                <a:srgbClr val="3366CC"/>
              </a:buClr>
              <a:buSzPct val="150000"/>
              <a:defRPr/>
            </a:pPr>
            <a:endParaRPr lang="tr-TR" sz="1000" dirty="0" smtClean="0">
              <a:solidFill>
                <a:schemeClr val="tx2"/>
              </a:solidFill>
            </a:endParaRPr>
          </a:p>
          <a:p>
            <a:pPr marL="800100" lvl="1" indent="-342900">
              <a:buClr>
                <a:srgbClr val="3366CC"/>
              </a:buClr>
              <a:buSzPct val="150000"/>
              <a:buFont typeface="Courier New" pitchFamily="49" charset="0"/>
              <a:buChar char="o"/>
              <a:defRPr/>
            </a:pPr>
            <a:r>
              <a:rPr lang="en-CA" sz="2000" dirty="0">
                <a:solidFill>
                  <a:schemeClr val="tx2"/>
                </a:solidFill>
              </a:rPr>
              <a:t>Unregulated spectrum</a:t>
            </a:r>
          </a:p>
          <a:p>
            <a:pPr lvl="1">
              <a:buClr>
                <a:srgbClr val="3366CC"/>
              </a:buClr>
              <a:buSzPct val="150000"/>
              <a:defRPr/>
            </a:pPr>
            <a:endParaRPr lang="en-CA" sz="1000" dirty="0">
              <a:solidFill>
                <a:schemeClr val="tx2"/>
              </a:solidFill>
            </a:endParaRPr>
          </a:p>
          <a:p>
            <a:pPr marL="800100" lvl="1" indent="-342900">
              <a:buClr>
                <a:srgbClr val="3366CC"/>
              </a:buClr>
              <a:buSzPct val="150000"/>
              <a:buFont typeface="Courier New" pitchFamily="49" charset="0"/>
              <a:buChar char="o"/>
              <a:defRPr/>
            </a:pPr>
            <a:r>
              <a:rPr lang="en-CA" sz="2000" dirty="0">
                <a:solidFill>
                  <a:schemeClr val="tx2"/>
                </a:solidFill>
              </a:rPr>
              <a:t>High degree of spatial confinement</a:t>
            </a:r>
          </a:p>
          <a:p>
            <a:pPr lvl="2">
              <a:buClr>
                <a:srgbClr val="3366CC"/>
              </a:buClr>
              <a:defRPr/>
            </a:pPr>
            <a:endParaRPr lang="en-CA" sz="1000" dirty="0">
              <a:solidFill>
                <a:schemeClr val="tx2"/>
              </a:solidFill>
            </a:endParaRPr>
          </a:p>
          <a:p>
            <a:pPr marL="1257300" lvl="2" indent="-342900">
              <a:buClr>
                <a:srgbClr val="3366CC"/>
              </a:buClr>
              <a:buFont typeface="Arial" pitchFamily="34" charset="0"/>
              <a:buChar char="•"/>
              <a:defRPr/>
            </a:pPr>
            <a:r>
              <a:rPr lang="en-CA" sz="2000" dirty="0">
                <a:solidFill>
                  <a:schemeClr val="tx2"/>
                </a:solidFill>
              </a:rPr>
              <a:t>High reuse factor</a:t>
            </a:r>
          </a:p>
          <a:p>
            <a:pPr marL="1257300" lvl="2" indent="-342900">
              <a:buClr>
                <a:srgbClr val="3366CC"/>
              </a:buClr>
              <a:buFont typeface="Arial" pitchFamily="34" charset="0"/>
              <a:buChar char="•"/>
              <a:defRPr/>
            </a:pPr>
            <a:r>
              <a:rPr lang="en-CA" sz="2000" dirty="0">
                <a:solidFill>
                  <a:schemeClr val="tx2"/>
                </a:solidFill>
              </a:rPr>
              <a:t>Inherent security</a:t>
            </a:r>
          </a:p>
          <a:p>
            <a:pPr lvl="2">
              <a:buClr>
                <a:srgbClr val="30628C"/>
              </a:buClr>
              <a:defRPr/>
            </a:pPr>
            <a:endParaRPr lang="en-CA" sz="1000" dirty="0">
              <a:solidFill>
                <a:schemeClr val="tx2"/>
              </a:solidFill>
            </a:endParaRPr>
          </a:p>
          <a:p>
            <a:pPr marL="446088" lvl="2">
              <a:buClr>
                <a:srgbClr val="3366CC"/>
              </a:buClr>
              <a:buSzPct val="150000"/>
              <a:defRPr/>
            </a:pPr>
            <a:endParaRPr lang="en-CA" sz="1000" dirty="0" smtClean="0">
              <a:solidFill>
                <a:schemeClr val="tx2"/>
              </a:solidFill>
            </a:endParaRPr>
          </a:p>
          <a:p>
            <a:pPr marL="808038" lvl="2" indent="-361950">
              <a:buClr>
                <a:srgbClr val="3366CC"/>
              </a:buClr>
              <a:buSzPct val="150000"/>
              <a:buFont typeface="Courier New" pitchFamily="49" charset="0"/>
              <a:buChar char="o"/>
              <a:defRPr/>
            </a:pPr>
            <a:r>
              <a:rPr lang="en-CA" sz="2000" dirty="0">
                <a:solidFill>
                  <a:schemeClr val="tx2"/>
                </a:solidFill>
              </a:rPr>
              <a:t>Robustness to </a:t>
            </a:r>
            <a:r>
              <a:rPr lang="en-CA" sz="2000" dirty="0" smtClean="0">
                <a:solidFill>
                  <a:schemeClr val="tx2"/>
                </a:solidFill>
              </a:rPr>
              <a:t>EMI</a:t>
            </a:r>
          </a:p>
          <a:p>
            <a:pPr marL="1265238" lvl="3" indent="-361950">
              <a:buClr>
                <a:srgbClr val="3366CC"/>
              </a:buClr>
              <a:buSzPct val="100000"/>
              <a:buFont typeface="Arial" panose="020B0604020202020204" pitchFamily="34" charset="0"/>
              <a:buChar char="•"/>
              <a:defRPr/>
            </a:pPr>
            <a:r>
              <a:rPr lang="en-CA" sz="2000" dirty="0" smtClean="0">
                <a:solidFill>
                  <a:schemeClr val="tx2"/>
                </a:solidFill>
              </a:rPr>
              <a:t>Can be safely used in RF restricted areas (hospitals, airplanes, </a:t>
            </a:r>
            <a:r>
              <a:rPr lang="en-CA" sz="2000" dirty="0" err="1" smtClean="0">
                <a:solidFill>
                  <a:schemeClr val="tx2"/>
                </a:solidFill>
              </a:rPr>
              <a:t>spacecrafts</a:t>
            </a:r>
            <a:r>
              <a:rPr lang="en-CA" sz="2000" dirty="0" smtClean="0">
                <a:solidFill>
                  <a:schemeClr val="tx2"/>
                </a:solidFill>
              </a:rPr>
              <a:t>, industrial areas </a:t>
            </a:r>
            <a:r>
              <a:rPr lang="en-CA" sz="2000" dirty="0" err="1" smtClean="0">
                <a:solidFill>
                  <a:schemeClr val="tx2"/>
                </a:solidFill>
              </a:rPr>
              <a:t>etc</a:t>
            </a:r>
            <a:r>
              <a:rPr lang="en-CA" sz="2000" dirty="0" smtClean="0">
                <a:solidFill>
                  <a:schemeClr val="tx2"/>
                </a:solidFill>
              </a:rPr>
              <a:t>)</a:t>
            </a:r>
          </a:p>
          <a:p>
            <a:pPr marL="808038" lvl="2" indent="-361950">
              <a:buClr>
                <a:srgbClr val="3366CC"/>
              </a:buClr>
              <a:buSzPct val="150000"/>
              <a:buFont typeface="Courier New" pitchFamily="49" charset="0"/>
              <a:buChar char="o"/>
              <a:defRPr/>
            </a:pPr>
            <a:endParaRPr lang="en-CA" sz="2000" dirty="0">
              <a:solidFill>
                <a:schemeClr val="tx2"/>
              </a:solidFill>
            </a:endParaRPr>
          </a:p>
          <a:p>
            <a:pPr marL="446088" lvl="2">
              <a:buClr>
                <a:srgbClr val="3366CC"/>
              </a:buClr>
              <a:buSzPct val="150000"/>
              <a:defRPr/>
            </a:pPr>
            <a:endParaRPr lang="en-CA" sz="1000" dirty="0">
              <a:solidFill>
                <a:schemeClr val="tx2"/>
              </a:solidFill>
            </a:endParaRPr>
          </a:p>
        </p:txBody>
      </p:sp>
      <p:sp>
        <p:nvSpPr>
          <p:cNvPr id="8" name="Rectangle 2"/>
          <p:cNvSpPr txBox="1">
            <a:spLocks noChangeArrowheads="1"/>
          </p:cNvSpPr>
          <p:nvPr/>
        </p:nvSpPr>
        <p:spPr>
          <a:xfrm>
            <a:off x="685800" y="617538"/>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OWC - Advantages</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1676400"/>
            <a:ext cx="5505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38" y="3106738"/>
            <a:ext cx="278923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1" name="Straight Connector 12"/>
          <p:cNvCxnSpPr/>
          <p:nvPr/>
        </p:nvCxnSpPr>
        <p:spPr bwMode="auto">
          <a:xfrm flipV="1">
            <a:off x="427038" y="2211388"/>
            <a:ext cx="2128837" cy="895350"/>
          </a:xfrm>
          <a:prstGeom prst="line">
            <a:avLst/>
          </a:prstGeom>
          <a:solidFill>
            <a:schemeClr val="bg1">
              <a:alpha val="45000"/>
            </a:schemeClr>
          </a:solidFill>
          <a:ln w="3175" cap="flat" cmpd="sng" algn="ctr">
            <a:solidFill>
              <a:schemeClr val="bg1">
                <a:lumMod val="50000"/>
              </a:schemeClr>
            </a:solidFill>
            <a:prstDash val="sysDash"/>
            <a:round/>
            <a:headEnd type="none" w="med" len="med"/>
            <a:tailEnd type="none" w="med" len="med"/>
          </a:ln>
          <a:effectLst/>
          <a:extLst/>
        </p:spPr>
      </p:cxnSp>
      <p:cxnSp>
        <p:nvCxnSpPr>
          <p:cNvPr id="12" name="Straight Connector 14"/>
          <p:cNvCxnSpPr/>
          <p:nvPr/>
        </p:nvCxnSpPr>
        <p:spPr bwMode="auto">
          <a:xfrm flipV="1">
            <a:off x="3136900" y="2219325"/>
            <a:ext cx="200025" cy="887413"/>
          </a:xfrm>
          <a:prstGeom prst="line">
            <a:avLst/>
          </a:prstGeom>
          <a:solidFill>
            <a:schemeClr val="bg1">
              <a:alpha val="45000"/>
            </a:schemeClr>
          </a:solidFill>
          <a:ln w="3175" cap="flat" cmpd="sng" algn="ctr">
            <a:solidFill>
              <a:schemeClr val="bg1">
                <a:lumMod val="50000"/>
              </a:schemeClr>
            </a:solidFill>
            <a:prstDash val="sysDash"/>
            <a:round/>
            <a:headEnd type="none" w="med" len="med"/>
            <a:tailEnd type="none" w="med" len="med"/>
          </a:ln>
          <a:effectLst/>
          <a:extLst/>
        </p:spPr>
      </p:cxnSp>
    </p:spTree>
    <p:extLst>
      <p:ext uri="{BB962C8B-B14F-4D97-AF65-F5344CB8AC3E}">
        <p14:creationId xmlns:p14="http://schemas.microsoft.com/office/powerpoint/2010/main" val="3654252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7</a:t>
            </a:fld>
            <a:endParaRPr lang="en-GB" altLang="en-US"/>
          </a:p>
        </p:txBody>
      </p:sp>
      <p:sp>
        <p:nvSpPr>
          <p:cNvPr id="7" name="Rectangle 2"/>
          <p:cNvSpPr txBox="1">
            <a:spLocks noChangeArrowheads="1"/>
          </p:cNvSpPr>
          <p:nvPr/>
        </p:nvSpPr>
        <p:spPr>
          <a:xfrm>
            <a:off x="685800" y="608013"/>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a:solidFill>
                  <a:srgbClr val="0070C0"/>
                </a:solidFill>
              </a:rPr>
              <a:t>OWC </a:t>
            </a:r>
            <a:r>
              <a:rPr lang="en-US" b="1" dirty="0" err="1">
                <a:solidFill>
                  <a:srgbClr val="0070C0"/>
                </a:solidFill>
              </a:rPr>
              <a:t>Gbit</a:t>
            </a:r>
            <a:r>
              <a:rPr lang="en-US" b="1" dirty="0">
                <a:solidFill>
                  <a:srgbClr val="0070C0"/>
                </a:solidFill>
              </a:rPr>
              <a:t>/s Use C</a:t>
            </a:r>
            <a:r>
              <a:rPr lang="en-US" b="1" dirty="0" smtClean="0">
                <a:solidFill>
                  <a:srgbClr val="0070C0"/>
                </a:solidFill>
              </a:rPr>
              <a:t>ases</a:t>
            </a:r>
            <a:endParaRPr lang="en-CA" sz="2000" b="1" dirty="0" smtClean="0">
              <a:solidFill>
                <a:srgbClr val="0070C0"/>
              </a:solidFill>
              <a:effectLst>
                <a:outerShdw blurRad="38100" dist="38100" dir="2700000" algn="tl">
                  <a:srgbClr val="000000">
                    <a:alpha val="43137"/>
                  </a:srgbClr>
                </a:outerShdw>
              </a:effectLst>
            </a:endParaRPr>
          </a:p>
          <a:p>
            <a:pPr eaLnBrk="1" hangingPunct="1">
              <a:defRPr/>
            </a:pPr>
            <a:r>
              <a:rPr lang="en-CA" sz="3200" dirty="0" smtClean="0"/>
              <a:t/>
            </a:r>
            <a:br>
              <a:rPr lang="en-CA" sz="3200" dirty="0" smtClean="0"/>
            </a:br>
            <a:r>
              <a:rPr lang="en-CA" sz="3200" dirty="0" smtClean="0"/>
              <a:t/>
            </a:r>
            <a:br>
              <a:rPr lang="en-CA" sz="3200" dirty="0" smtClean="0"/>
            </a:br>
            <a:endParaRPr lang="en-CA" b="1" dirty="0" smtClean="0">
              <a:solidFill>
                <a:srgbClr val="80B4CE"/>
              </a:solidFill>
              <a:effectLst>
                <a:outerShdw blurRad="38100" dist="38100" dir="2700000" algn="tl">
                  <a:srgbClr val="000000">
                    <a:alpha val="43137"/>
                  </a:srgbClr>
                </a:outerShdw>
              </a:effectLst>
            </a:endParaRPr>
          </a:p>
        </p:txBody>
      </p:sp>
      <p:sp>
        <p:nvSpPr>
          <p:cNvPr id="8" name="Rectangle 5"/>
          <p:cNvSpPr>
            <a:spLocks noChangeArrowheads="1"/>
          </p:cNvSpPr>
          <p:nvPr/>
        </p:nvSpPr>
        <p:spPr bwMode="auto">
          <a:xfrm>
            <a:off x="563563" y="1733127"/>
            <a:ext cx="80914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solidFill>
                <a:srgbClr val="000000"/>
              </a:solidFill>
            </a:endParaRPr>
          </a:p>
          <a:p>
            <a:endParaRPr lang="en-US" altLang="en-US" b="1"/>
          </a:p>
          <a:p>
            <a:endParaRPr lang="tr-TR" altLang="en-US"/>
          </a:p>
        </p:txBody>
      </p:sp>
      <p:sp>
        <p:nvSpPr>
          <p:cNvPr id="9" name="Textfeld 21"/>
          <p:cNvSpPr txBox="1">
            <a:spLocks noChangeArrowheads="1"/>
          </p:cNvSpPr>
          <p:nvPr/>
        </p:nvSpPr>
        <p:spPr bwMode="auto">
          <a:xfrm>
            <a:off x="457200" y="3173944"/>
            <a:ext cx="1629233" cy="584775"/>
          </a:xfrm>
          <a:prstGeom prst="rect">
            <a:avLst/>
          </a:prstGeom>
          <a:noFill/>
          <a:ln w="9525">
            <a:noFill/>
            <a:miter lim="800000"/>
            <a:headEnd/>
            <a:tailEnd/>
          </a:ln>
        </p:spPr>
        <p:txBody>
          <a:bodyPr wrap="square">
            <a:spAutoFit/>
          </a:bodyPr>
          <a:lstStyle/>
          <a:p>
            <a:pPr algn="ctr" defTabSz="457200">
              <a:defRPr/>
            </a:pPr>
            <a:r>
              <a:rPr lang="en-US" sz="1600" dirty="0" err="1" smtClean="0">
                <a:solidFill>
                  <a:prstClr val="black"/>
                </a:solidFill>
                <a:latin typeface="Arial"/>
              </a:rPr>
              <a:t>IoT</a:t>
            </a:r>
            <a:r>
              <a:rPr lang="en-US" sz="1600" dirty="0" smtClean="0">
                <a:solidFill>
                  <a:prstClr val="black"/>
                </a:solidFill>
                <a:latin typeface="Arial"/>
              </a:rPr>
              <a:t>: Flexible Manufacturing</a:t>
            </a:r>
            <a:endParaRPr lang="en-US" sz="1600" dirty="0">
              <a:solidFill>
                <a:prstClr val="black"/>
              </a:solidFill>
              <a:latin typeface="Arial"/>
            </a:endParaRPr>
          </a:p>
        </p:txBody>
      </p:sp>
      <p:grpSp>
        <p:nvGrpSpPr>
          <p:cNvPr id="10" name="Gruppieren 9"/>
          <p:cNvGrpSpPr/>
          <p:nvPr/>
        </p:nvGrpSpPr>
        <p:grpSpPr>
          <a:xfrm>
            <a:off x="503548" y="3863237"/>
            <a:ext cx="1457326" cy="1898385"/>
            <a:chOff x="2214574" y="1395310"/>
            <a:chExt cx="1457326" cy="1898385"/>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3748" y="1395310"/>
              <a:ext cx="1338399" cy="126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31"/>
            <p:cNvSpPr txBox="1">
              <a:spLocks noChangeArrowheads="1"/>
            </p:cNvSpPr>
            <p:nvPr/>
          </p:nvSpPr>
          <p:spPr bwMode="auto">
            <a:xfrm>
              <a:off x="2214574" y="2708920"/>
              <a:ext cx="1457326" cy="584775"/>
            </a:xfrm>
            <a:prstGeom prst="rect">
              <a:avLst/>
            </a:prstGeom>
            <a:noFill/>
            <a:ln w="9525">
              <a:noFill/>
              <a:miter lim="800000"/>
              <a:headEnd/>
              <a:tailEnd/>
            </a:ln>
          </p:spPr>
          <p:txBody>
            <a:bodyPr>
              <a:spAutoFit/>
            </a:bodyPr>
            <a:lstStyle/>
            <a:p>
              <a:pPr algn="ctr" defTabSz="457200"/>
              <a:r>
                <a:rPr lang="en-US" sz="1600" dirty="0" err="1" smtClean="0">
                  <a:solidFill>
                    <a:prstClr val="black"/>
                  </a:solidFill>
                </a:rPr>
                <a:t>IoT</a:t>
              </a:r>
              <a:r>
                <a:rPr lang="en-US" sz="1600" dirty="0" smtClean="0">
                  <a:solidFill>
                    <a:prstClr val="black"/>
                  </a:solidFill>
                </a:rPr>
                <a:t>: Car2Car, Car2Infra</a:t>
              </a:r>
              <a:endParaRPr lang="en-US" sz="1600" dirty="0">
                <a:solidFill>
                  <a:prstClr val="black"/>
                </a:solidFill>
              </a:endParaRPr>
            </a:p>
          </p:txBody>
        </p:sp>
      </p:grpSp>
      <p:grpSp>
        <p:nvGrpSpPr>
          <p:cNvPr id="13" name="Gruppieren 12"/>
          <p:cNvGrpSpPr/>
          <p:nvPr/>
        </p:nvGrpSpPr>
        <p:grpSpPr>
          <a:xfrm>
            <a:off x="7308305" y="3893963"/>
            <a:ext cx="1262063" cy="1880175"/>
            <a:chOff x="7308305" y="3241013"/>
            <a:chExt cx="1262063" cy="1880175"/>
          </a:xfrm>
        </p:grpSpPr>
        <p:pic>
          <p:nvPicPr>
            <p:cNvPr id="14" name="Bild 10" descr="IT Sicherheit.jpg"/>
            <p:cNvPicPr>
              <a:picLocks noChangeAspect="1"/>
            </p:cNvPicPr>
            <p:nvPr/>
          </p:nvPicPr>
          <p:blipFill>
            <a:blip r:embed="rId3" cstate="print"/>
            <a:srcRect r="11549"/>
            <a:stretch>
              <a:fillRect/>
            </a:stretch>
          </p:blipFill>
          <p:spPr bwMode="auto">
            <a:xfrm>
              <a:off x="7308305" y="3241013"/>
              <a:ext cx="1262062" cy="1259324"/>
            </a:xfrm>
            <a:prstGeom prst="rect">
              <a:avLst/>
            </a:prstGeom>
            <a:noFill/>
            <a:ln w="9525">
              <a:noFill/>
              <a:miter lim="800000"/>
              <a:headEnd/>
              <a:tailEnd/>
            </a:ln>
          </p:spPr>
        </p:pic>
        <p:sp>
          <p:nvSpPr>
            <p:cNvPr id="15" name="Textfeld 12"/>
            <p:cNvSpPr txBox="1">
              <a:spLocks noChangeArrowheads="1"/>
            </p:cNvSpPr>
            <p:nvPr/>
          </p:nvSpPr>
          <p:spPr bwMode="auto">
            <a:xfrm>
              <a:off x="7308305" y="4536413"/>
              <a:ext cx="1262063" cy="584775"/>
            </a:xfrm>
            <a:prstGeom prst="rect">
              <a:avLst/>
            </a:prstGeom>
            <a:noFill/>
            <a:ln w="9525">
              <a:noFill/>
              <a:miter lim="800000"/>
              <a:headEnd/>
              <a:tailEnd/>
            </a:ln>
          </p:spPr>
          <p:txBody>
            <a:bodyPr>
              <a:spAutoFit/>
            </a:bodyPr>
            <a:lstStyle/>
            <a:p>
              <a:pPr algn="ctr" defTabSz="457200">
                <a:defRPr/>
              </a:pPr>
              <a:r>
                <a:rPr lang="en-US" sz="1600" dirty="0" smtClean="0">
                  <a:solidFill>
                    <a:prstClr val="black"/>
                  </a:solidFill>
                  <a:latin typeface="Arial"/>
                </a:rPr>
                <a:t>Secure Wireless</a:t>
              </a:r>
              <a:endParaRPr lang="en-US" sz="1600" dirty="0">
                <a:solidFill>
                  <a:prstClr val="black"/>
                </a:solidFill>
                <a:latin typeface="Arial"/>
              </a:endParaRPr>
            </a:p>
          </p:txBody>
        </p:sp>
      </p:grpSp>
      <p:sp>
        <p:nvSpPr>
          <p:cNvPr id="16" name="Textfeld 31"/>
          <p:cNvSpPr txBox="1">
            <a:spLocks noChangeArrowheads="1"/>
          </p:cNvSpPr>
          <p:nvPr/>
        </p:nvSpPr>
        <p:spPr bwMode="auto">
          <a:xfrm>
            <a:off x="3723437" y="5188803"/>
            <a:ext cx="2008955" cy="830997"/>
          </a:xfrm>
          <a:prstGeom prst="rect">
            <a:avLst/>
          </a:prstGeom>
          <a:noFill/>
          <a:ln w="9525">
            <a:noFill/>
            <a:miter lim="800000"/>
            <a:headEnd/>
            <a:tailEnd/>
          </a:ln>
        </p:spPr>
        <p:txBody>
          <a:bodyPr wrap="square">
            <a:spAutoFit/>
          </a:bodyPr>
          <a:lstStyle/>
          <a:p>
            <a:pPr algn="ctr" defTabSz="457200" fontAlgn="b">
              <a:defRPr/>
            </a:pPr>
            <a:r>
              <a:rPr lang="en-US" sz="1600" dirty="0">
                <a:solidFill>
                  <a:srgbClr val="000000"/>
                </a:solidFill>
                <a:latin typeface="Arial"/>
              </a:rPr>
              <a:t>A</a:t>
            </a:r>
            <a:r>
              <a:rPr lang="en-US" sz="1600" dirty="0" smtClean="0">
                <a:solidFill>
                  <a:srgbClr val="000000"/>
                </a:solidFill>
                <a:latin typeface="Arial"/>
              </a:rPr>
              <a:t>ugmented reality, hospitals, support for disabled people</a:t>
            </a:r>
            <a:endParaRPr lang="en-US" sz="1600" dirty="0">
              <a:solidFill>
                <a:srgbClr val="000000"/>
              </a:solidFill>
              <a:latin typeface="Arial"/>
            </a:endParaRPr>
          </a:p>
        </p:txBody>
      </p:sp>
      <p:grpSp>
        <p:nvGrpSpPr>
          <p:cNvPr id="17" name="Gruppieren 29"/>
          <p:cNvGrpSpPr>
            <a:grpSpLocks/>
          </p:cNvGrpSpPr>
          <p:nvPr/>
        </p:nvGrpSpPr>
        <p:grpSpPr bwMode="auto">
          <a:xfrm>
            <a:off x="5614825" y="1831167"/>
            <a:ext cx="1457326" cy="1882776"/>
            <a:chOff x="7688350" y="3568938"/>
            <a:chExt cx="1457672" cy="1883562"/>
          </a:xfrm>
        </p:grpSpPr>
        <p:pic>
          <p:nvPicPr>
            <p:cNvPr id="18" name="Picture 10" descr="VLC_2"/>
            <p:cNvPicPr>
              <a:picLocks noChangeAspect="1" noChangeArrowheads="1"/>
            </p:cNvPicPr>
            <p:nvPr/>
          </p:nvPicPr>
          <p:blipFill>
            <a:blip r:embed="rId4" cstate="print"/>
            <a:srcRect l="23837" r="9227"/>
            <a:stretch>
              <a:fillRect/>
            </a:stretch>
          </p:blipFill>
          <p:spPr bwMode="auto">
            <a:xfrm>
              <a:off x="7784641" y="3568938"/>
              <a:ext cx="1265090" cy="1260000"/>
            </a:xfrm>
            <a:prstGeom prst="rect">
              <a:avLst/>
            </a:prstGeom>
            <a:noFill/>
            <a:ln w="9525">
              <a:noFill/>
              <a:miter lim="800000"/>
              <a:headEnd/>
              <a:tailEnd/>
            </a:ln>
          </p:spPr>
        </p:pic>
        <p:sp>
          <p:nvSpPr>
            <p:cNvPr id="19" name="Textfeld 31"/>
            <p:cNvSpPr txBox="1">
              <a:spLocks noChangeArrowheads="1"/>
            </p:cNvSpPr>
            <p:nvPr/>
          </p:nvSpPr>
          <p:spPr bwMode="auto">
            <a:xfrm>
              <a:off x="7688350" y="4871232"/>
              <a:ext cx="1457672" cy="581268"/>
            </a:xfrm>
            <a:prstGeom prst="rect">
              <a:avLst/>
            </a:prstGeom>
            <a:noFill/>
            <a:ln w="9525">
              <a:noFill/>
              <a:miter lim="800000"/>
              <a:headEnd/>
              <a:tailEnd/>
            </a:ln>
          </p:spPr>
          <p:txBody>
            <a:bodyPr>
              <a:spAutoFit/>
            </a:bodyPr>
            <a:lstStyle/>
            <a:p>
              <a:pPr algn="ctr" defTabSz="457200"/>
              <a:r>
                <a:rPr lang="en-US" sz="1600" dirty="0">
                  <a:solidFill>
                    <a:prstClr val="black"/>
                  </a:solidFill>
                </a:rPr>
                <a:t>In-flight Entertainment</a:t>
              </a:r>
            </a:p>
          </p:txBody>
        </p:sp>
      </p:grpSp>
      <p:grpSp>
        <p:nvGrpSpPr>
          <p:cNvPr id="20" name="Gruppieren 19"/>
          <p:cNvGrpSpPr/>
          <p:nvPr/>
        </p:nvGrpSpPr>
        <p:grpSpPr>
          <a:xfrm>
            <a:off x="7183929" y="1824267"/>
            <a:ext cx="1502869" cy="1885987"/>
            <a:chOff x="2896790" y="3748087"/>
            <a:chExt cx="1502869" cy="1885987"/>
          </a:xfrm>
        </p:grpSpPr>
        <p:grpSp>
          <p:nvGrpSpPr>
            <p:cNvPr id="21" name="Gruppieren 27"/>
            <p:cNvGrpSpPr>
              <a:grpSpLocks/>
            </p:cNvGrpSpPr>
            <p:nvPr/>
          </p:nvGrpSpPr>
          <p:grpSpPr bwMode="auto">
            <a:xfrm>
              <a:off x="2896790" y="3748087"/>
              <a:ext cx="1502869" cy="1885987"/>
              <a:chOff x="2335816" y="3569055"/>
              <a:chExt cx="1502773" cy="1887386"/>
            </a:xfrm>
          </p:grpSpPr>
          <p:pic>
            <p:nvPicPr>
              <p:cNvPr id="23" name="Bild 43" descr="Museum.png"/>
              <p:cNvPicPr>
                <a:picLocks noChangeAspect="1"/>
              </p:cNvPicPr>
              <p:nvPr/>
            </p:nvPicPr>
            <p:blipFill>
              <a:blip r:embed="rId5" cstate="print"/>
              <a:srcRect l="6889" r="18703"/>
              <a:stretch>
                <a:fillRect/>
              </a:stretch>
            </p:blipFill>
            <p:spPr bwMode="auto">
              <a:xfrm>
                <a:off x="2425445" y="3569055"/>
                <a:ext cx="1260165" cy="1259922"/>
              </a:xfrm>
              <a:prstGeom prst="rect">
                <a:avLst/>
              </a:prstGeom>
              <a:noFill/>
              <a:ln w="9525">
                <a:noFill/>
                <a:miter lim="800000"/>
                <a:headEnd/>
                <a:tailEnd/>
              </a:ln>
            </p:spPr>
          </p:pic>
          <p:sp>
            <p:nvSpPr>
              <p:cNvPr id="24" name="Textfeld 44"/>
              <p:cNvSpPr txBox="1">
                <a:spLocks noChangeArrowheads="1"/>
              </p:cNvSpPr>
              <p:nvPr/>
            </p:nvSpPr>
            <p:spPr bwMode="auto">
              <a:xfrm>
                <a:off x="2335816" y="4871232"/>
                <a:ext cx="1502773" cy="585209"/>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Mass transportation</a:t>
                </a:r>
              </a:p>
            </p:txBody>
          </p:sp>
        </p:grpSp>
        <p:pic>
          <p:nvPicPr>
            <p:cNvPr id="22" name="Picture 37"/>
            <p:cNvPicPr preferRelativeResize="0">
              <a:picLocks noChangeArrowheads="1"/>
            </p:cNvPicPr>
            <p:nvPr/>
          </p:nvPicPr>
          <p:blipFill rotWithShape="1">
            <a:blip r:embed="rId6" cstate="print">
              <a:extLst>
                <a:ext uri="{28A0092B-C50C-407E-A947-70E740481C1C}">
                  <a14:useLocalDpi xmlns:a14="http://schemas.microsoft.com/office/drawing/2010/main" val="0"/>
                </a:ext>
              </a:extLst>
            </a:blip>
            <a:srcRect l="9709"/>
            <a:stretch/>
          </p:blipFill>
          <p:spPr bwMode="auto">
            <a:xfrm>
              <a:off x="2987824" y="3753176"/>
              <a:ext cx="1260000" cy="12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pieren 24"/>
          <p:cNvGrpSpPr/>
          <p:nvPr/>
        </p:nvGrpSpPr>
        <p:grpSpPr>
          <a:xfrm>
            <a:off x="2271060" y="1827448"/>
            <a:ext cx="1395413" cy="1898692"/>
            <a:chOff x="1115616" y="3735348"/>
            <a:chExt cx="1395413" cy="1898692"/>
          </a:xfrm>
        </p:grpSpPr>
        <p:grpSp>
          <p:nvGrpSpPr>
            <p:cNvPr id="26" name="Gruppieren 26"/>
            <p:cNvGrpSpPr>
              <a:grpSpLocks/>
            </p:cNvGrpSpPr>
            <p:nvPr/>
          </p:nvGrpSpPr>
          <p:grpSpPr bwMode="auto">
            <a:xfrm>
              <a:off x="1115616" y="3748089"/>
              <a:ext cx="1395413" cy="1885951"/>
              <a:chOff x="319034" y="3568938"/>
              <a:chExt cx="1395651" cy="1887462"/>
            </a:xfrm>
          </p:grpSpPr>
          <p:pic>
            <p:nvPicPr>
              <p:cNvPr id="35" name="Bild 26" descr="maschinen.png"/>
              <p:cNvPicPr>
                <a:picLocks noChangeAspect="1"/>
              </p:cNvPicPr>
              <p:nvPr/>
            </p:nvPicPr>
            <p:blipFill>
              <a:blip r:embed="rId7" cstate="print"/>
              <a:srcRect l="13377" r="8694"/>
              <a:stretch>
                <a:fillRect/>
              </a:stretch>
            </p:blipFill>
            <p:spPr bwMode="auto">
              <a:xfrm>
                <a:off x="380477" y="3568938"/>
                <a:ext cx="1259411" cy="1260000"/>
              </a:xfrm>
              <a:prstGeom prst="rect">
                <a:avLst/>
              </a:prstGeom>
              <a:noFill/>
              <a:ln w="9525">
                <a:noFill/>
                <a:miter lim="800000"/>
                <a:headEnd/>
                <a:tailEnd/>
              </a:ln>
            </p:spPr>
          </p:pic>
          <p:sp>
            <p:nvSpPr>
              <p:cNvPr id="36" name="Textfeld 27"/>
              <p:cNvSpPr txBox="1">
                <a:spLocks noChangeArrowheads="1"/>
              </p:cNvSpPr>
              <p:nvPr/>
            </p:nvSpPr>
            <p:spPr bwMode="auto">
              <a:xfrm>
                <a:off x="319034" y="4871232"/>
                <a:ext cx="1395651" cy="585168"/>
              </a:xfrm>
              <a:prstGeom prst="rect">
                <a:avLst/>
              </a:prstGeom>
              <a:noFill/>
              <a:ln w="9525">
                <a:noFill/>
                <a:miter lim="800000"/>
                <a:headEnd/>
                <a:tailEnd/>
              </a:ln>
            </p:spPr>
            <p:txBody>
              <a:bodyPr>
                <a:spAutoFit/>
              </a:bodyPr>
              <a:lstStyle/>
              <a:p>
                <a:pPr algn="ctr" defTabSz="457200">
                  <a:defRPr/>
                </a:pPr>
                <a:r>
                  <a:rPr lang="en-US" sz="1600" dirty="0" smtClean="0">
                    <a:solidFill>
                      <a:prstClr val="black"/>
                    </a:solidFill>
                    <a:latin typeface="Arial"/>
                  </a:rPr>
                  <a:t>Conference Rooms</a:t>
                </a:r>
                <a:endParaRPr lang="en-US" sz="1600" dirty="0">
                  <a:solidFill>
                    <a:prstClr val="black"/>
                  </a:solidFill>
                  <a:latin typeface="Arial"/>
                </a:endParaRPr>
              </a:p>
            </p:txBody>
          </p:sp>
        </p:grpSp>
        <p:grpSp>
          <p:nvGrpSpPr>
            <p:cNvPr id="27" name="Gruppieren 2"/>
            <p:cNvGrpSpPr>
              <a:grpSpLocks noChangeAspect="1"/>
            </p:cNvGrpSpPr>
            <p:nvPr/>
          </p:nvGrpSpPr>
          <p:grpSpPr>
            <a:xfrm>
              <a:off x="1176862" y="3735348"/>
              <a:ext cx="1280588" cy="1274802"/>
              <a:chOff x="1403648" y="1188761"/>
              <a:chExt cx="5652119" cy="3757798"/>
            </a:xfrm>
          </p:grpSpPr>
          <p:pic>
            <p:nvPicPr>
              <p:cNvPr id="28" name="Grafi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3648" y="1188761"/>
                <a:ext cx="5652119" cy="3757798"/>
              </a:xfrm>
              <a:prstGeom prst="rect">
                <a:avLst/>
              </a:prstGeom>
            </p:spPr>
          </p:pic>
          <p:sp>
            <p:nvSpPr>
              <p:cNvPr id="29" name="AutoShape 15"/>
              <p:cNvSpPr>
                <a:spLocks noChangeAspect="1" noChangeArrowheads="1"/>
              </p:cNvSpPr>
              <p:nvPr/>
            </p:nvSpPr>
            <p:spPr bwMode="auto">
              <a:xfrm flipV="1">
                <a:off x="4942454" y="1556792"/>
                <a:ext cx="1044601" cy="1916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 h="15640">
                    <a:moveTo>
                      <a:pt x="0" y="2488"/>
                    </a:moveTo>
                    <a:lnTo>
                      <a:pt x="4739" y="15640"/>
                    </a:lnTo>
                    <a:lnTo>
                      <a:pt x="9355" y="15640"/>
                    </a:lnTo>
                    <a:lnTo>
                      <a:pt x="13136" y="0"/>
                    </a:lnTo>
                    <a:lnTo>
                      <a:pt x="0" y="248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0" name="AutoShape 15"/>
              <p:cNvSpPr>
                <a:spLocks noChangeAspect="1" noChangeArrowheads="1"/>
              </p:cNvSpPr>
              <p:nvPr/>
            </p:nvSpPr>
            <p:spPr bwMode="auto">
              <a:xfrm flipH="1" flipV="1">
                <a:off x="2627784" y="1562522"/>
                <a:ext cx="1044601" cy="1916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6" h="15640">
                    <a:moveTo>
                      <a:pt x="0" y="2488"/>
                    </a:moveTo>
                    <a:lnTo>
                      <a:pt x="4739" y="15640"/>
                    </a:lnTo>
                    <a:lnTo>
                      <a:pt x="9355" y="15640"/>
                    </a:lnTo>
                    <a:lnTo>
                      <a:pt x="13136" y="0"/>
                    </a:lnTo>
                    <a:lnTo>
                      <a:pt x="0" y="248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1" name="AutoShape 15"/>
              <p:cNvSpPr>
                <a:spLocks noChangeAspect="1" noChangeArrowheads="1"/>
              </p:cNvSpPr>
              <p:nvPr/>
            </p:nvSpPr>
            <p:spPr bwMode="auto">
              <a:xfrm flipV="1">
                <a:off x="4741949" y="1988840"/>
                <a:ext cx="660522" cy="1115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 h="5820">
                    <a:moveTo>
                      <a:pt x="0" y="808"/>
                    </a:moveTo>
                    <a:lnTo>
                      <a:pt x="1850" y="5820"/>
                    </a:lnTo>
                    <a:lnTo>
                      <a:pt x="4883" y="5820"/>
                    </a:lnTo>
                    <a:lnTo>
                      <a:pt x="8784" y="0"/>
                    </a:lnTo>
                    <a:lnTo>
                      <a:pt x="0" y="80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2" name="AutoShape 15"/>
              <p:cNvSpPr>
                <a:spLocks noChangeAspect="1" noChangeArrowheads="1"/>
              </p:cNvSpPr>
              <p:nvPr/>
            </p:nvSpPr>
            <p:spPr bwMode="auto">
              <a:xfrm flipH="1" flipV="1">
                <a:off x="3124014" y="1988840"/>
                <a:ext cx="660522" cy="1115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 h="5820">
                    <a:moveTo>
                      <a:pt x="0" y="808"/>
                    </a:moveTo>
                    <a:lnTo>
                      <a:pt x="1850" y="5820"/>
                    </a:lnTo>
                    <a:lnTo>
                      <a:pt x="4883" y="5820"/>
                    </a:lnTo>
                    <a:lnTo>
                      <a:pt x="8784" y="0"/>
                    </a:lnTo>
                    <a:lnTo>
                      <a:pt x="0" y="808"/>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3" name="AutoShape 15"/>
              <p:cNvSpPr>
                <a:spLocks noChangeAspect="1" noChangeArrowheads="1"/>
              </p:cNvSpPr>
              <p:nvPr/>
            </p:nvSpPr>
            <p:spPr bwMode="auto">
              <a:xfrm flipV="1">
                <a:off x="5963252" y="1844823"/>
                <a:ext cx="854385" cy="131999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4739 w 13136"/>
                  <a:gd name="connsiteY1" fmla="*/ 15640 h 15640"/>
                  <a:gd name="connsiteX2" fmla="*/ 8205 w 13136"/>
                  <a:gd name="connsiteY2" fmla="*/ 15640 h 15640"/>
                  <a:gd name="connsiteX3" fmla="*/ 13136 w 13136"/>
                  <a:gd name="connsiteY3" fmla="*/ 0 h 15640"/>
                  <a:gd name="connsiteX4" fmla="*/ 0 w 13136"/>
                  <a:gd name="connsiteY4" fmla="*/ 2488 h 15640"/>
                  <a:gd name="connsiteX0" fmla="*/ 0 w 11940"/>
                  <a:gd name="connsiteY0" fmla="*/ 6339 h 15640"/>
                  <a:gd name="connsiteX1" fmla="*/ 3543 w 11940"/>
                  <a:gd name="connsiteY1" fmla="*/ 15640 h 15640"/>
                  <a:gd name="connsiteX2" fmla="*/ 7009 w 11940"/>
                  <a:gd name="connsiteY2" fmla="*/ 15640 h 15640"/>
                  <a:gd name="connsiteX3" fmla="*/ 11940 w 11940"/>
                  <a:gd name="connsiteY3" fmla="*/ 0 h 15640"/>
                  <a:gd name="connsiteX4" fmla="*/ 0 w 11940"/>
                  <a:gd name="connsiteY4" fmla="*/ 6339 h 15640"/>
                  <a:gd name="connsiteX0" fmla="*/ 0 w 10744"/>
                  <a:gd name="connsiteY0" fmla="*/ 1473 h 10774"/>
                  <a:gd name="connsiteX1" fmla="*/ 3543 w 10744"/>
                  <a:gd name="connsiteY1" fmla="*/ 10774 h 10774"/>
                  <a:gd name="connsiteX2" fmla="*/ 7009 w 10744"/>
                  <a:gd name="connsiteY2" fmla="*/ 10774 h 10774"/>
                  <a:gd name="connsiteX3" fmla="*/ 10744 w 10744"/>
                  <a:gd name="connsiteY3" fmla="*/ 0 h 10774"/>
                  <a:gd name="connsiteX4" fmla="*/ 0 w 10744"/>
                  <a:gd name="connsiteY4" fmla="*/ 1473 h 10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0774">
                    <a:moveTo>
                      <a:pt x="0" y="1473"/>
                    </a:moveTo>
                    <a:lnTo>
                      <a:pt x="3543" y="10774"/>
                    </a:lnTo>
                    <a:lnTo>
                      <a:pt x="7009" y="10774"/>
                    </a:lnTo>
                    <a:lnTo>
                      <a:pt x="10744" y="0"/>
                    </a:lnTo>
                    <a:lnTo>
                      <a:pt x="0" y="1473"/>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sp>
            <p:nvSpPr>
              <p:cNvPr id="34" name="AutoShape 15"/>
              <p:cNvSpPr>
                <a:spLocks noChangeAspect="1" noChangeArrowheads="1"/>
              </p:cNvSpPr>
              <p:nvPr/>
            </p:nvSpPr>
            <p:spPr bwMode="auto">
              <a:xfrm flipH="1" flipV="1">
                <a:off x="3771235" y="2293656"/>
                <a:ext cx="239794" cy="56546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50 w 21600"/>
                  <a:gd name="T13" fmla="*/ 6049 h 21600"/>
                  <a:gd name="T14" fmla="*/ 15550 w 21600"/>
                  <a:gd name="T15" fmla="*/ 15551 h 21600"/>
                  <a:gd name="connsiteX0" fmla="*/ 0 w 17847"/>
                  <a:gd name="connsiteY0" fmla="*/ 8448 h 21600"/>
                  <a:gd name="connsiteX1" fmla="*/ 4739 w 17847"/>
                  <a:gd name="connsiteY1" fmla="*/ 21600 h 21600"/>
                  <a:gd name="connsiteX2" fmla="*/ 9355 w 17847"/>
                  <a:gd name="connsiteY2" fmla="*/ 21600 h 21600"/>
                  <a:gd name="connsiteX3" fmla="*/ 17847 w 17847"/>
                  <a:gd name="connsiteY3" fmla="*/ 0 h 21600"/>
                  <a:gd name="connsiteX4" fmla="*/ 0 w 17847"/>
                  <a:gd name="connsiteY4" fmla="*/ 8448 h 21600"/>
                  <a:gd name="connsiteX0" fmla="*/ 0 w 13136"/>
                  <a:gd name="connsiteY0" fmla="*/ 2488 h 15640"/>
                  <a:gd name="connsiteX1" fmla="*/ 473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9355 w 13136"/>
                  <a:gd name="connsiteY2" fmla="*/ 15640 h 15640"/>
                  <a:gd name="connsiteX3" fmla="*/ 13136 w 13136"/>
                  <a:gd name="connsiteY3" fmla="*/ 0 h 15640"/>
                  <a:gd name="connsiteX4" fmla="*/ 0 w 13136"/>
                  <a:gd name="connsiteY4" fmla="*/ 2488 h 15640"/>
                  <a:gd name="connsiteX0" fmla="*/ 0 w 13136"/>
                  <a:gd name="connsiteY0" fmla="*/ 2488 h 15640"/>
                  <a:gd name="connsiteX1" fmla="*/ 5429 w 13136"/>
                  <a:gd name="connsiteY1" fmla="*/ 15640 h 15640"/>
                  <a:gd name="connsiteX2" fmla="*/ 8297 w 13136"/>
                  <a:gd name="connsiteY2" fmla="*/ 15640 h 15640"/>
                  <a:gd name="connsiteX3" fmla="*/ 13136 w 13136"/>
                  <a:gd name="connsiteY3" fmla="*/ 0 h 15640"/>
                  <a:gd name="connsiteX4" fmla="*/ 0 w 13136"/>
                  <a:gd name="connsiteY4" fmla="*/ 2488 h 15640"/>
                  <a:gd name="connsiteX0" fmla="*/ 0 w 9456"/>
                  <a:gd name="connsiteY0" fmla="*/ 7802 h 15640"/>
                  <a:gd name="connsiteX1" fmla="*/ 1749 w 9456"/>
                  <a:gd name="connsiteY1" fmla="*/ 15640 h 15640"/>
                  <a:gd name="connsiteX2" fmla="*/ 4617 w 9456"/>
                  <a:gd name="connsiteY2" fmla="*/ 15640 h 15640"/>
                  <a:gd name="connsiteX3" fmla="*/ 9456 w 9456"/>
                  <a:gd name="connsiteY3" fmla="*/ 0 h 15640"/>
                  <a:gd name="connsiteX4" fmla="*/ 0 w 9456"/>
                  <a:gd name="connsiteY4" fmla="*/ 7802 h 15640"/>
                  <a:gd name="connsiteX0" fmla="*/ 0 w 8784"/>
                  <a:gd name="connsiteY0" fmla="*/ 808 h 5820"/>
                  <a:gd name="connsiteX1" fmla="*/ 1850 w 8784"/>
                  <a:gd name="connsiteY1" fmla="*/ 5820 h 5820"/>
                  <a:gd name="connsiteX2" fmla="*/ 4883 w 8784"/>
                  <a:gd name="connsiteY2" fmla="*/ 5820 h 5820"/>
                  <a:gd name="connsiteX3" fmla="*/ 8784 w 8784"/>
                  <a:gd name="connsiteY3" fmla="*/ 0 h 5820"/>
                  <a:gd name="connsiteX4" fmla="*/ 0 w 8784"/>
                  <a:gd name="connsiteY4" fmla="*/ 808 h 5820"/>
                  <a:gd name="connsiteX0" fmla="*/ 0 w 10000"/>
                  <a:gd name="connsiteY0" fmla="*/ 1388 h 10000"/>
                  <a:gd name="connsiteX1" fmla="*/ 2106 w 10000"/>
                  <a:gd name="connsiteY1" fmla="*/ 10000 h 10000"/>
                  <a:gd name="connsiteX2" fmla="*/ 4922 w 10000"/>
                  <a:gd name="connsiteY2" fmla="*/ 9849 h 10000"/>
                  <a:gd name="connsiteX3" fmla="*/ 10000 w 10000"/>
                  <a:gd name="connsiteY3" fmla="*/ 0 h 10000"/>
                  <a:gd name="connsiteX4" fmla="*/ 0 w 10000"/>
                  <a:gd name="connsiteY4" fmla="*/ 1388 h 10000"/>
                  <a:gd name="connsiteX0" fmla="*/ 0 w 10000"/>
                  <a:gd name="connsiteY0" fmla="*/ 1388 h 9899"/>
                  <a:gd name="connsiteX1" fmla="*/ 2191 w 10000"/>
                  <a:gd name="connsiteY1" fmla="*/ 9899 h 9899"/>
                  <a:gd name="connsiteX2" fmla="*/ 4922 w 10000"/>
                  <a:gd name="connsiteY2" fmla="*/ 9849 h 9899"/>
                  <a:gd name="connsiteX3" fmla="*/ 10000 w 10000"/>
                  <a:gd name="connsiteY3" fmla="*/ 0 h 9899"/>
                  <a:gd name="connsiteX4" fmla="*/ 0 w 10000"/>
                  <a:gd name="connsiteY4" fmla="*/ 1388 h 9899"/>
                  <a:gd name="connsiteX0" fmla="*/ 0 w 10000"/>
                  <a:gd name="connsiteY0" fmla="*/ 1402 h 9949"/>
                  <a:gd name="connsiteX1" fmla="*/ 3338 w 10000"/>
                  <a:gd name="connsiteY1" fmla="*/ 9873 h 9949"/>
                  <a:gd name="connsiteX2" fmla="*/ 4922 w 10000"/>
                  <a:gd name="connsiteY2" fmla="*/ 9949 h 9949"/>
                  <a:gd name="connsiteX3" fmla="*/ 10000 w 10000"/>
                  <a:gd name="connsiteY3" fmla="*/ 0 h 9949"/>
                  <a:gd name="connsiteX4" fmla="*/ 0 w 10000"/>
                  <a:gd name="connsiteY4" fmla="*/ 1402 h 9949"/>
                  <a:gd name="connsiteX0" fmla="*/ 0 w 10000"/>
                  <a:gd name="connsiteY0" fmla="*/ 1409 h 10001"/>
                  <a:gd name="connsiteX1" fmla="*/ 3211 w 10000"/>
                  <a:gd name="connsiteY1" fmla="*/ 10001 h 10001"/>
                  <a:gd name="connsiteX2" fmla="*/ 4922 w 10000"/>
                  <a:gd name="connsiteY2" fmla="*/ 10000 h 10001"/>
                  <a:gd name="connsiteX3" fmla="*/ 10000 w 10000"/>
                  <a:gd name="connsiteY3" fmla="*/ 0 h 10001"/>
                  <a:gd name="connsiteX4" fmla="*/ 0 w 10000"/>
                  <a:gd name="connsiteY4" fmla="*/ 1409 h 10001"/>
                  <a:gd name="connsiteX0" fmla="*/ 0 w 8429"/>
                  <a:gd name="connsiteY0" fmla="*/ 5419 h 10001"/>
                  <a:gd name="connsiteX1" fmla="*/ 1640 w 8429"/>
                  <a:gd name="connsiteY1" fmla="*/ 10001 h 10001"/>
                  <a:gd name="connsiteX2" fmla="*/ 3351 w 8429"/>
                  <a:gd name="connsiteY2" fmla="*/ 10000 h 10001"/>
                  <a:gd name="connsiteX3" fmla="*/ 8429 w 8429"/>
                  <a:gd name="connsiteY3" fmla="*/ 0 h 10001"/>
                  <a:gd name="connsiteX4" fmla="*/ 0 w 8429"/>
                  <a:gd name="connsiteY4" fmla="*/ 5419 h 10001"/>
                  <a:gd name="connsiteX0" fmla="*/ 0 w 4307"/>
                  <a:gd name="connsiteY0" fmla="*/ 566 h 5148"/>
                  <a:gd name="connsiteX1" fmla="*/ 1946 w 4307"/>
                  <a:gd name="connsiteY1" fmla="*/ 5148 h 5148"/>
                  <a:gd name="connsiteX2" fmla="*/ 3976 w 4307"/>
                  <a:gd name="connsiteY2" fmla="*/ 5147 h 5148"/>
                  <a:gd name="connsiteX3" fmla="*/ 4307 w 4307"/>
                  <a:gd name="connsiteY3" fmla="*/ 0 h 5148"/>
                  <a:gd name="connsiteX4" fmla="*/ 0 w 4307"/>
                  <a:gd name="connsiteY4" fmla="*/ 566 h 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 h="5148">
                    <a:moveTo>
                      <a:pt x="0" y="566"/>
                    </a:moveTo>
                    <a:lnTo>
                      <a:pt x="1946" y="5148"/>
                    </a:lnTo>
                    <a:lnTo>
                      <a:pt x="3976" y="5147"/>
                    </a:lnTo>
                    <a:cubicBezTo>
                      <a:pt x="4086" y="3431"/>
                      <a:pt x="4197" y="1716"/>
                      <a:pt x="4307" y="0"/>
                    </a:cubicBezTo>
                    <a:lnTo>
                      <a:pt x="0" y="566"/>
                    </a:lnTo>
                    <a:close/>
                  </a:path>
                </a:pathLst>
              </a:custGeom>
              <a:solidFill>
                <a:srgbClr val="FFFF99">
                  <a:alpha val="4588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de-DE">
                  <a:solidFill>
                    <a:srgbClr val="000000"/>
                  </a:solidFill>
                </a:endParaRPr>
              </a:p>
            </p:txBody>
          </p:sp>
        </p:grpSp>
      </p:grpSp>
      <p:grpSp>
        <p:nvGrpSpPr>
          <p:cNvPr id="37" name="Gruppieren 24"/>
          <p:cNvGrpSpPr>
            <a:grpSpLocks/>
          </p:cNvGrpSpPr>
          <p:nvPr/>
        </p:nvGrpSpPr>
        <p:grpSpPr bwMode="auto">
          <a:xfrm>
            <a:off x="3994645" y="1837518"/>
            <a:ext cx="1296478" cy="1876425"/>
            <a:chOff x="4232284" y="1089024"/>
            <a:chExt cx="1295991" cy="1877458"/>
          </a:xfrm>
        </p:grpSpPr>
        <p:pic>
          <p:nvPicPr>
            <p:cNvPr id="38" name="Picture 3"/>
            <p:cNvPicPr>
              <a:picLocks noChangeAspect="1" noChangeArrowheads="1"/>
            </p:cNvPicPr>
            <p:nvPr/>
          </p:nvPicPr>
          <p:blipFill>
            <a:blip r:embed="rId9" cstate="print"/>
            <a:srcRect r="2277" b="10413"/>
            <a:stretch>
              <a:fillRect/>
            </a:stretch>
          </p:blipFill>
          <p:spPr bwMode="auto">
            <a:xfrm>
              <a:off x="4268275" y="1089024"/>
              <a:ext cx="1260000" cy="1262990"/>
            </a:xfrm>
            <a:prstGeom prst="rect">
              <a:avLst/>
            </a:prstGeom>
            <a:noFill/>
            <a:ln w="9525">
              <a:noFill/>
              <a:miter lim="800000"/>
              <a:headEnd/>
              <a:tailEnd/>
            </a:ln>
          </p:spPr>
        </p:pic>
        <p:sp>
          <p:nvSpPr>
            <p:cNvPr id="39" name="Textfeld 31"/>
            <p:cNvSpPr txBox="1">
              <a:spLocks noChangeArrowheads="1"/>
            </p:cNvSpPr>
            <p:nvPr/>
          </p:nvSpPr>
          <p:spPr bwMode="auto">
            <a:xfrm>
              <a:off x="4232284" y="2385137"/>
              <a:ext cx="1260001" cy="581345"/>
            </a:xfrm>
            <a:prstGeom prst="rect">
              <a:avLst/>
            </a:prstGeom>
            <a:noFill/>
            <a:ln w="9525">
              <a:noFill/>
              <a:miter lim="800000"/>
              <a:headEnd/>
              <a:tailEnd/>
            </a:ln>
          </p:spPr>
          <p:txBody>
            <a:bodyPr>
              <a:spAutoFit/>
            </a:bodyPr>
            <a:lstStyle/>
            <a:p>
              <a:pPr algn="ctr" defTabSz="457200">
                <a:defRPr/>
              </a:pPr>
              <a:r>
                <a:rPr lang="en-US" sz="1600" dirty="0">
                  <a:solidFill>
                    <a:prstClr val="black"/>
                  </a:solidFill>
                  <a:latin typeface="Arial"/>
                </a:rPr>
                <a:t> Private Households</a:t>
              </a:r>
            </a:p>
          </p:txBody>
        </p:sp>
      </p:grpSp>
      <p:grpSp>
        <p:nvGrpSpPr>
          <p:cNvPr id="40" name="Gruppieren 39"/>
          <p:cNvGrpSpPr/>
          <p:nvPr/>
        </p:nvGrpSpPr>
        <p:grpSpPr>
          <a:xfrm>
            <a:off x="1981929" y="3877893"/>
            <a:ext cx="1872208" cy="1906816"/>
            <a:chOff x="1994992" y="3250376"/>
            <a:chExt cx="1872208" cy="1906816"/>
          </a:xfrm>
        </p:grpSpPr>
        <p:pic>
          <p:nvPicPr>
            <p:cNvPr id="41" name="Picture 5" descr="C:\Users\jungnickel.FE\AppData\Local\Microsoft\Windows\Temporary Internet Files\Content.Outlook\IWA09NMY\IMG_9004b (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147" t="8763" r="-2015" b="42799"/>
            <a:stretch/>
          </p:blipFill>
          <p:spPr bwMode="auto">
            <a:xfrm>
              <a:off x="2302457" y="3250376"/>
              <a:ext cx="720000" cy="639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uppieren 41"/>
            <p:cNvGrpSpPr/>
            <p:nvPr/>
          </p:nvGrpSpPr>
          <p:grpSpPr>
            <a:xfrm>
              <a:off x="1994992" y="3252703"/>
              <a:ext cx="1872208" cy="1904489"/>
              <a:chOff x="1994992" y="3252703"/>
              <a:chExt cx="1872208" cy="1904489"/>
            </a:xfrm>
          </p:grpSpPr>
          <p:grpSp>
            <p:nvGrpSpPr>
              <p:cNvPr id="43" name="Gruppieren 4"/>
              <p:cNvGrpSpPr>
                <a:grpSpLocks/>
              </p:cNvGrpSpPr>
              <p:nvPr/>
            </p:nvGrpSpPr>
            <p:grpSpPr bwMode="auto">
              <a:xfrm>
                <a:off x="2302457" y="3252703"/>
                <a:ext cx="1338398" cy="1273781"/>
                <a:chOff x="6868596" y="2852936"/>
                <a:chExt cx="2207094" cy="2050385"/>
              </a:xfrm>
            </p:grpSpPr>
            <p:pic>
              <p:nvPicPr>
                <p:cNvPr id="4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68517" y="2852936"/>
                  <a:ext cx="1007173" cy="96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5828" y="3789040"/>
                  <a:ext cx="999861" cy="111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8596" y="3784604"/>
                  <a:ext cx="1199921" cy="1084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4" name="Textfeld 31"/>
              <p:cNvSpPr txBox="1">
                <a:spLocks noChangeArrowheads="1"/>
              </p:cNvSpPr>
              <p:nvPr/>
            </p:nvSpPr>
            <p:spPr bwMode="auto">
              <a:xfrm>
                <a:off x="1994992" y="4572417"/>
                <a:ext cx="1872208" cy="584775"/>
              </a:xfrm>
              <a:prstGeom prst="rect">
                <a:avLst/>
              </a:prstGeom>
              <a:noFill/>
              <a:ln w="9525">
                <a:noFill/>
                <a:miter lim="800000"/>
                <a:headEnd/>
                <a:tailEnd/>
              </a:ln>
            </p:spPr>
            <p:txBody>
              <a:bodyPr wrap="square">
                <a:spAutoFit/>
              </a:bodyPr>
              <a:lstStyle/>
              <a:p>
                <a:pPr algn="ctr" defTabSz="457200"/>
                <a:r>
                  <a:rPr lang="en-US" sz="1600" dirty="0" smtClean="0">
                    <a:solidFill>
                      <a:prstClr val="black"/>
                    </a:solidFill>
                  </a:rPr>
                  <a:t>Opt. Backhaul for</a:t>
                </a:r>
              </a:p>
              <a:p>
                <a:pPr algn="ctr" defTabSz="457200"/>
                <a:r>
                  <a:rPr lang="en-US" sz="1600" dirty="0">
                    <a:solidFill>
                      <a:prstClr val="black"/>
                    </a:solidFill>
                  </a:rPr>
                  <a:t>s</a:t>
                </a:r>
                <a:r>
                  <a:rPr lang="en-US" sz="1600" dirty="0" smtClean="0">
                    <a:solidFill>
                      <a:prstClr val="black"/>
                    </a:solidFill>
                  </a:rPr>
                  <a:t>mall cells in 5G</a:t>
                </a:r>
                <a:endParaRPr lang="en-US" sz="1600" dirty="0">
                  <a:solidFill>
                    <a:prstClr val="black"/>
                  </a:solidFill>
                </a:endParaRPr>
              </a:p>
            </p:txBody>
          </p:sp>
        </p:grpSp>
      </p:grpSp>
      <p:grpSp>
        <p:nvGrpSpPr>
          <p:cNvPr id="48" name="Gruppieren 47"/>
          <p:cNvGrpSpPr/>
          <p:nvPr/>
        </p:nvGrpSpPr>
        <p:grpSpPr>
          <a:xfrm>
            <a:off x="5616116" y="3883958"/>
            <a:ext cx="1521693" cy="1890180"/>
            <a:chOff x="5616116" y="3231008"/>
            <a:chExt cx="1521693" cy="1890180"/>
          </a:xfrm>
        </p:grpSpPr>
        <p:sp>
          <p:nvSpPr>
            <p:cNvPr id="49" name="Textfeld 12"/>
            <p:cNvSpPr txBox="1">
              <a:spLocks noChangeArrowheads="1"/>
            </p:cNvSpPr>
            <p:nvPr/>
          </p:nvSpPr>
          <p:spPr bwMode="auto">
            <a:xfrm>
              <a:off x="5616116" y="4536413"/>
              <a:ext cx="1521693" cy="584775"/>
            </a:xfrm>
            <a:prstGeom prst="rect">
              <a:avLst/>
            </a:prstGeom>
            <a:noFill/>
            <a:ln w="9525">
              <a:noFill/>
              <a:miter lim="800000"/>
              <a:headEnd/>
              <a:tailEnd/>
            </a:ln>
          </p:spPr>
          <p:txBody>
            <a:bodyPr wrap="square">
              <a:spAutoFit/>
            </a:bodyPr>
            <a:lstStyle/>
            <a:p>
              <a:pPr algn="ctr" defTabSz="457200">
                <a:defRPr/>
              </a:pPr>
              <a:r>
                <a:rPr lang="en-US" sz="1600" dirty="0" smtClean="0">
                  <a:solidFill>
                    <a:prstClr val="black"/>
                  </a:solidFill>
                  <a:latin typeface="Arial"/>
                </a:rPr>
                <a:t>Precise Indoor Positioning</a:t>
              </a:r>
              <a:endParaRPr lang="en-US" sz="1600" dirty="0">
                <a:solidFill>
                  <a:prstClr val="black"/>
                </a:solidFill>
                <a:latin typeface="Arial"/>
              </a:endParaRPr>
            </a:p>
          </p:txBody>
        </p:sp>
        <p:pic>
          <p:nvPicPr>
            <p:cNvPr id="50"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51551" t="3814" r="24394" b="29119"/>
            <a:stretch/>
          </p:blipFill>
          <p:spPr bwMode="auto">
            <a:xfrm>
              <a:off x="5746117" y="3231008"/>
              <a:ext cx="1238151" cy="127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043713" y="3853220"/>
            <a:ext cx="1302674" cy="130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1" descr="845205_94150512"/>
          <p:cNvPicPr>
            <a:picLocks noChangeAspect="1" noChangeArrowheads="1"/>
          </p:cNvPicPr>
          <p:nvPr/>
        </p:nvPicPr>
        <p:blipFill>
          <a:blip r:embed="rId16" cstate="print"/>
          <a:srcRect l="14879" t="11534" r="28374" b="14949"/>
          <a:stretch>
            <a:fillRect/>
          </a:stretch>
        </p:blipFill>
        <p:spPr bwMode="auto">
          <a:xfrm>
            <a:off x="4043713" y="3856260"/>
            <a:ext cx="864785" cy="865938"/>
          </a:xfrm>
          <a:prstGeom prst="rect">
            <a:avLst/>
          </a:prstGeom>
          <a:noFill/>
          <a:ln w="9525">
            <a:noFill/>
            <a:miter lim="800000"/>
            <a:headEnd/>
            <a:tailEnd/>
          </a:ln>
        </p:spPr>
      </p:pic>
      <p:pic>
        <p:nvPicPr>
          <p:cNvPr id="53" name="Picture 1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7737" t="-1" r="23330" b="23481"/>
          <a:stretch/>
        </p:blipFill>
        <p:spPr bwMode="auto">
          <a:xfrm>
            <a:off x="574265" y="1830641"/>
            <a:ext cx="1296000"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823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8</a:t>
            </a:fld>
            <a:endParaRPr lang="en-GB" altLang="en-US"/>
          </a:p>
        </p:txBody>
      </p:sp>
      <p:sp>
        <p:nvSpPr>
          <p:cNvPr id="7" name="Rectangle 2"/>
          <p:cNvSpPr txBox="1">
            <a:spLocks noChangeArrowheads="1"/>
          </p:cNvSpPr>
          <p:nvPr/>
        </p:nvSpPr>
        <p:spPr>
          <a:xfrm>
            <a:off x="755650" y="617538"/>
            <a:ext cx="7016750" cy="782637"/>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OWC - Domains</a:t>
            </a: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sp>
        <p:nvSpPr>
          <p:cNvPr id="8" name="Rectangle 5"/>
          <p:cNvSpPr/>
          <p:nvPr/>
        </p:nvSpPr>
        <p:spPr>
          <a:xfrm>
            <a:off x="481013" y="1447800"/>
            <a:ext cx="7654925" cy="3016250"/>
          </a:xfrm>
          <a:prstGeom prst="rect">
            <a:avLst/>
          </a:prstGeom>
        </p:spPr>
        <p:txBody>
          <a:bodyPr>
            <a:spAutoFit/>
          </a:bodyPr>
          <a:lstStyle/>
          <a:p>
            <a:pPr marL="342900" indent="-342900">
              <a:buClr>
                <a:srgbClr val="0070C0"/>
              </a:buClr>
              <a:buSzPct val="150000"/>
              <a:buFont typeface="Courier New" pitchFamily="49" charset="0"/>
              <a:buChar char="o"/>
              <a:defRPr/>
            </a:pPr>
            <a:r>
              <a:rPr lang="en-CA" sz="2000" dirty="0">
                <a:solidFill>
                  <a:schemeClr val="tx2"/>
                </a:solidFill>
              </a:rPr>
              <a:t>Depending on the intended application, </a:t>
            </a:r>
            <a:r>
              <a:rPr lang="en-CA" sz="2000" dirty="0" smtClean="0">
                <a:solidFill>
                  <a:schemeClr val="tx2"/>
                </a:solidFill>
              </a:rPr>
              <a:t>variations of OWC (</a:t>
            </a:r>
            <a:r>
              <a:rPr lang="en-CA" sz="2000" dirty="0" smtClean="0">
                <a:solidFill>
                  <a:srgbClr val="0070C0"/>
                </a:solidFill>
              </a:rPr>
              <a:t>UV, IR, VL</a:t>
            </a:r>
            <a:r>
              <a:rPr lang="en-CA" sz="2000" dirty="0" smtClean="0">
                <a:solidFill>
                  <a:schemeClr val="tx2"/>
                </a:solidFill>
              </a:rPr>
              <a:t>) can </a:t>
            </a:r>
            <a:r>
              <a:rPr lang="en-CA" sz="2000" dirty="0">
                <a:solidFill>
                  <a:schemeClr val="tx2"/>
                </a:solidFill>
              </a:rPr>
              <a:t>serve as a powerful </a:t>
            </a:r>
            <a:r>
              <a:rPr lang="en-CA" sz="2000" dirty="0">
                <a:solidFill>
                  <a:srgbClr val="0070C0"/>
                </a:solidFill>
              </a:rPr>
              <a:t>alternative</a:t>
            </a:r>
            <a:r>
              <a:rPr lang="en-CA" sz="2000" dirty="0">
                <a:solidFill>
                  <a:schemeClr val="tx2"/>
                </a:solidFill>
              </a:rPr>
              <a:t>, </a:t>
            </a:r>
            <a:r>
              <a:rPr lang="en-CA" sz="2000" dirty="0">
                <a:solidFill>
                  <a:srgbClr val="0070C0"/>
                </a:solidFill>
              </a:rPr>
              <a:t>complementary</a:t>
            </a:r>
            <a:r>
              <a:rPr lang="en-CA" sz="2000" dirty="0">
                <a:solidFill>
                  <a:schemeClr val="tx2"/>
                </a:solidFill>
              </a:rPr>
              <a:t> or </a:t>
            </a:r>
            <a:r>
              <a:rPr lang="en-CA" sz="2000" dirty="0">
                <a:solidFill>
                  <a:srgbClr val="0070C0"/>
                </a:solidFill>
              </a:rPr>
              <a:t>supportive</a:t>
            </a:r>
            <a:r>
              <a:rPr lang="en-CA" sz="2000" dirty="0">
                <a:solidFill>
                  <a:schemeClr val="tx2"/>
                </a:solidFill>
              </a:rPr>
              <a:t> technology to the existing ones</a:t>
            </a:r>
          </a:p>
          <a:p>
            <a:pPr>
              <a:buClr>
                <a:srgbClr val="0070C0"/>
              </a:buClr>
              <a:buSzPct val="150000"/>
              <a:defRPr/>
            </a:pPr>
            <a:endParaRPr lang="en-CA" sz="1000" dirty="0">
              <a:solidFill>
                <a:schemeClr val="tx2"/>
              </a:solidFill>
            </a:endParaRPr>
          </a:p>
          <a:p>
            <a:pPr marL="800100" lvl="1" indent="-342900">
              <a:buClr>
                <a:srgbClr val="0070C0"/>
              </a:buClr>
              <a:buSzPct val="100000"/>
              <a:buFont typeface="Arial" pitchFamily="34" charset="0"/>
              <a:buChar char="•"/>
              <a:defRPr/>
            </a:pPr>
            <a:r>
              <a:rPr lang="en-GB" sz="2000" b="1" dirty="0">
                <a:solidFill>
                  <a:srgbClr val="99CCFF"/>
                </a:solidFill>
              </a:rPr>
              <a:t>Ultra-short range </a:t>
            </a:r>
            <a:r>
              <a:rPr lang="en-GB" sz="2000" dirty="0">
                <a:solidFill>
                  <a:schemeClr val="bg1">
                    <a:lumMod val="85000"/>
                  </a:schemeClr>
                </a:solidFill>
              </a:rPr>
              <a:t>(e.g., optical circuit interconnects) </a:t>
            </a:r>
          </a:p>
          <a:p>
            <a:pPr lvl="1">
              <a:buClr>
                <a:srgbClr val="0070C0"/>
              </a:buClr>
              <a:buSzPct val="150000"/>
              <a:defRPr/>
            </a:pPr>
            <a:endParaRPr lang="en-GB" sz="500" dirty="0">
              <a:solidFill>
                <a:srgbClr val="000000"/>
              </a:solidFill>
            </a:endParaRPr>
          </a:p>
          <a:p>
            <a:pPr marL="800100" lvl="1" indent="-342900">
              <a:buClr>
                <a:srgbClr val="0070C0"/>
              </a:buClr>
              <a:buSzPct val="100000"/>
              <a:buFont typeface="Arial" pitchFamily="34" charset="0"/>
              <a:buChar char="•"/>
              <a:defRPr/>
            </a:pPr>
            <a:r>
              <a:rPr lang="en-GB" sz="2000" b="1" dirty="0">
                <a:solidFill>
                  <a:srgbClr val="0070C0"/>
                </a:solidFill>
              </a:rPr>
              <a:t>Short range </a:t>
            </a:r>
            <a:r>
              <a:rPr lang="en-GB" sz="2000" dirty="0">
                <a:solidFill>
                  <a:srgbClr val="000000"/>
                </a:solidFill>
              </a:rPr>
              <a:t>(e.g., WBAN, WPAN)</a:t>
            </a:r>
          </a:p>
          <a:p>
            <a:pPr lvl="1">
              <a:buClr>
                <a:srgbClr val="0070C0"/>
              </a:buClr>
              <a:buSzPct val="150000"/>
              <a:defRPr/>
            </a:pPr>
            <a:endParaRPr lang="en-GB" sz="500" dirty="0">
              <a:solidFill>
                <a:srgbClr val="000000"/>
              </a:solidFill>
            </a:endParaRPr>
          </a:p>
          <a:p>
            <a:pPr marL="800100" lvl="1" indent="-342900">
              <a:buClr>
                <a:srgbClr val="0070C0"/>
              </a:buClr>
              <a:buSzPct val="100000"/>
              <a:buFont typeface="Arial" pitchFamily="34" charset="0"/>
              <a:buChar char="•"/>
              <a:defRPr/>
            </a:pPr>
            <a:r>
              <a:rPr lang="en-GB" sz="2000" b="1" dirty="0">
                <a:solidFill>
                  <a:srgbClr val="0070C0"/>
                </a:solidFill>
              </a:rPr>
              <a:t>Medium range </a:t>
            </a:r>
            <a:r>
              <a:rPr lang="en-GB" sz="2000" dirty="0">
                <a:solidFill>
                  <a:srgbClr val="000000"/>
                </a:solidFill>
              </a:rPr>
              <a:t>(e.g., WLAN, VANET) </a:t>
            </a:r>
          </a:p>
          <a:p>
            <a:pPr lvl="1">
              <a:buClr>
                <a:srgbClr val="0070C0"/>
              </a:buClr>
              <a:buSzPct val="150000"/>
              <a:defRPr/>
            </a:pPr>
            <a:endParaRPr lang="en-GB" sz="500" dirty="0">
              <a:solidFill>
                <a:srgbClr val="000000"/>
              </a:solidFill>
            </a:endParaRPr>
          </a:p>
          <a:p>
            <a:pPr marL="800100" lvl="1" indent="-342900">
              <a:buClr>
                <a:srgbClr val="0070C0"/>
              </a:buClr>
              <a:buSzPct val="100000"/>
              <a:buFont typeface="Arial" pitchFamily="34" charset="0"/>
              <a:buChar char="•"/>
              <a:defRPr/>
            </a:pPr>
            <a:r>
              <a:rPr lang="en-GB" sz="2000" b="1" dirty="0">
                <a:solidFill>
                  <a:srgbClr val="0070C0"/>
                </a:solidFill>
              </a:rPr>
              <a:t>Long range </a:t>
            </a:r>
            <a:r>
              <a:rPr lang="en-GB" sz="2000" dirty="0">
                <a:solidFill>
                  <a:srgbClr val="000000"/>
                </a:solidFill>
              </a:rPr>
              <a:t>(e.g., inter-building connections) </a:t>
            </a:r>
          </a:p>
          <a:p>
            <a:pPr lvl="1">
              <a:buClr>
                <a:srgbClr val="0070C0"/>
              </a:buClr>
              <a:buSzPct val="150000"/>
              <a:defRPr/>
            </a:pPr>
            <a:endParaRPr lang="en-GB" sz="500" dirty="0">
              <a:solidFill>
                <a:srgbClr val="000000"/>
              </a:solidFill>
            </a:endParaRPr>
          </a:p>
          <a:p>
            <a:pPr marL="800100" lvl="1" indent="-342900">
              <a:buClr>
                <a:srgbClr val="0070C0"/>
              </a:buClr>
              <a:buSzPct val="100000"/>
              <a:buFont typeface="Arial" pitchFamily="34" charset="0"/>
              <a:buChar char="•"/>
              <a:defRPr/>
            </a:pPr>
            <a:r>
              <a:rPr lang="en-GB" sz="2000" b="1" dirty="0">
                <a:solidFill>
                  <a:srgbClr val="99CCFF"/>
                </a:solidFill>
              </a:rPr>
              <a:t>Ultra-long range</a:t>
            </a:r>
            <a:r>
              <a:rPr lang="en-GB" sz="2000" b="1" dirty="0">
                <a:solidFill>
                  <a:srgbClr val="0070C0"/>
                </a:solidFill>
              </a:rPr>
              <a:t> </a:t>
            </a:r>
            <a:r>
              <a:rPr lang="en-GB" sz="2000" dirty="0">
                <a:solidFill>
                  <a:schemeClr val="bg1">
                    <a:lumMod val="85000"/>
                  </a:schemeClr>
                </a:solidFill>
              </a:rPr>
              <a:t>(e.g., satellite links)</a:t>
            </a:r>
            <a:endParaRPr lang="en-CA" sz="2000" dirty="0">
              <a:solidFill>
                <a:schemeClr val="bg1">
                  <a:lumMod val="85000"/>
                </a:schemeClr>
              </a:solidFill>
            </a:endParaRPr>
          </a:p>
        </p:txBody>
      </p:sp>
      <p:sp>
        <p:nvSpPr>
          <p:cNvPr id="9" name="Right Arrow 5"/>
          <p:cNvSpPr>
            <a:spLocks noChangeArrowheads="1"/>
          </p:cNvSpPr>
          <p:nvPr/>
        </p:nvSpPr>
        <p:spPr bwMode="auto">
          <a:xfrm>
            <a:off x="296863" y="5551488"/>
            <a:ext cx="8742362" cy="919162"/>
          </a:xfrm>
          <a:prstGeom prst="rightArrow">
            <a:avLst>
              <a:gd name="adj1" fmla="val 50000"/>
              <a:gd name="adj2" fmla="val 49934"/>
            </a:avLst>
          </a:prstGeom>
          <a:solidFill>
            <a:srgbClr val="30628C">
              <a:alpha val="1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ltLang="en-US" sz="1400">
              <a:solidFill>
                <a:schemeClr val="tx2"/>
              </a:solidFill>
            </a:endParaRPr>
          </a:p>
        </p:txBody>
      </p:sp>
      <p:sp>
        <p:nvSpPr>
          <p:cNvPr id="10" name="TextBox 7"/>
          <p:cNvSpPr txBox="1">
            <a:spLocks noChangeArrowheads="1"/>
          </p:cNvSpPr>
          <p:nvPr/>
        </p:nvSpPr>
        <p:spPr bwMode="auto">
          <a:xfrm>
            <a:off x="714375" y="5848350"/>
            <a:ext cx="1176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a:solidFill>
                  <a:schemeClr val="tx2"/>
                </a:solidFill>
              </a:rPr>
              <a:t>~mm</a:t>
            </a:r>
          </a:p>
        </p:txBody>
      </p:sp>
      <p:sp>
        <p:nvSpPr>
          <p:cNvPr id="11" name="TextBox 9"/>
          <p:cNvSpPr txBox="1">
            <a:spLocks noChangeArrowheads="1"/>
          </p:cNvSpPr>
          <p:nvPr/>
        </p:nvSpPr>
        <p:spPr bwMode="auto">
          <a:xfrm>
            <a:off x="7083425" y="5868988"/>
            <a:ext cx="1176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a:solidFill>
                  <a:schemeClr val="tx2"/>
                </a:solidFill>
              </a:rPr>
              <a:t>&gt;10,000 km</a:t>
            </a:r>
          </a:p>
        </p:txBody>
      </p:sp>
      <p:sp>
        <p:nvSpPr>
          <p:cNvPr id="12" name="TextBox 12"/>
          <p:cNvSpPr txBox="1">
            <a:spLocks noChangeArrowheads="1"/>
          </p:cNvSpPr>
          <p:nvPr/>
        </p:nvSpPr>
        <p:spPr bwMode="auto">
          <a:xfrm>
            <a:off x="5081588" y="5848350"/>
            <a:ext cx="1176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a:solidFill>
                  <a:schemeClr val="tx2"/>
                </a:solidFill>
              </a:rPr>
              <a:t> km</a:t>
            </a:r>
          </a:p>
        </p:txBody>
      </p:sp>
      <p:sp>
        <p:nvSpPr>
          <p:cNvPr id="13" name="TextBox 17"/>
          <p:cNvSpPr txBox="1">
            <a:spLocks noChangeArrowheads="1"/>
          </p:cNvSpPr>
          <p:nvPr/>
        </p:nvSpPr>
        <p:spPr bwMode="auto">
          <a:xfrm>
            <a:off x="2900363" y="5868988"/>
            <a:ext cx="1176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CA" altLang="en-US" sz="1400">
                <a:solidFill>
                  <a:schemeClr val="tx2"/>
                </a:solidFill>
              </a:rPr>
              <a:t> m</a:t>
            </a:r>
          </a:p>
        </p:txBody>
      </p:sp>
      <p:pic>
        <p:nvPicPr>
          <p:cNvPr id="14" name="Picture 2" descr="Fig6_VLC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5277" y="4711271"/>
            <a:ext cx="1713556" cy="10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Fig8_Tresteria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075" y="4686557"/>
            <a:ext cx="1979613" cy="108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Users\Murat\Documents\000_BACKUP\000_RESEARCH\publications\conferences\icton2014\figures_hatef_FINAL\Fig3_ChiptoChip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27270" y="4810179"/>
            <a:ext cx="1550547" cy="956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9" descr="D:\College(OzU)\dars4\Designs\figures\Application\satellite.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3425" y="4597400"/>
            <a:ext cx="1176338" cy="1114199"/>
          </a:xfrm>
          <a:prstGeom prst="rect">
            <a:avLst/>
          </a:prstGeom>
          <a:noFill/>
          <a:ln>
            <a:noFill/>
          </a:ln>
        </p:spPr>
      </p:pic>
      <p:sp>
        <p:nvSpPr>
          <p:cNvPr id="18" name="Ellipse 17"/>
          <p:cNvSpPr/>
          <p:nvPr/>
        </p:nvSpPr>
        <p:spPr bwMode="auto">
          <a:xfrm>
            <a:off x="2188029" y="4495800"/>
            <a:ext cx="4593771" cy="1802493"/>
          </a:xfrm>
          <a:prstGeom prst="ellipse">
            <a:avLst/>
          </a:prstGeom>
          <a:noFill/>
          <a:ln w="19050">
            <a:solidFill>
              <a:srgbClr val="00B050"/>
            </a:solid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160669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85800" y="378281"/>
            <a:ext cx="1600200" cy="215444"/>
          </a:xfrm>
        </p:spPr>
        <p:txBody>
          <a:bodyPr/>
          <a:lstStyle/>
          <a:p>
            <a:r>
              <a:rPr lang="en-GB" altLang="en-US" dirty="0" smtClean="0"/>
              <a:t>March 2015</a:t>
            </a:r>
            <a:endParaRPr lang="en-GB" altLang="en-US" dirty="0"/>
          </a:p>
        </p:txBody>
      </p:sp>
      <p:sp>
        <p:nvSpPr>
          <p:cNvPr id="5" name="Footer Placeholder 4"/>
          <p:cNvSpPr>
            <a:spLocks noGrp="1"/>
          </p:cNvSpPr>
          <p:nvPr>
            <p:ph type="ftr" sz="quarter" idx="11"/>
          </p:nvPr>
        </p:nvSpPr>
        <p:spPr>
          <a:xfrm>
            <a:off x="5486400" y="6475413"/>
            <a:ext cx="3124200" cy="184666"/>
          </a:xfrm>
        </p:spPr>
        <p:txBody>
          <a:bodyPr/>
          <a:lstStyle/>
          <a:p>
            <a:r>
              <a:rPr lang="en-GB" altLang="en-US" dirty="0" smtClean="0"/>
              <a:t>Murat Uysal, Volker Jungnickel</a:t>
            </a:r>
            <a:endParaRPr lang="en-GB" altLang="en-US" dirty="0"/>
          </a:p>
        </p:txBody>
      </p:sp>
      <p:sp>
        <p:nvSpPr>
          <p:cNvPr id="6" name="Slide Number Placeholder 5"/>
          <p:cNvSpPr>
            <a:spLocks noGrp="1"/>
          </p:cNvSpPr>
          <p:nvPr>
            <p:ph type="sldNum" sz="quarter" idx="12"/>
          </p:nvPr>
        </p:nvSpPr>
        <p:spPr/>
        <p:txBody>
          <a:bodyPr/>
          <a:lstStyle/>
          <a:p>
            <a:r>
              <a:rPr lang="en-GB" altLang="en-US"/>
              <a:t>Slide </a:t>
            </a:r>
            <a:fld id="{68F34BEF-6D4B-4920-B9FF-96BD9BB2CBE9}" type="slidenum">
              <a:rPr lang="en-GB" altLang="en-US"/>
              <a:pPr/>
              <a:t>9</a:t>
            </a:fld>
            <a:endParaRPr lang="en-GB" altLang="en-US"/>
          </a:p>
        </p:txBody>
      </p:sp>
      <p:pic>
        <p:nvPicPr>
          <p:cNvPr id="7" name="Picture 9"/>
          <p:cNvPicPr>
            <a:picLocks noChangeAspect="1" noChangeArrowheads="1"/>
          </p:cNvPicPr>
          <p:nvPr/>
        </p:nvPicPr>
        <p:blipFill>
          <a:blip r:embed="rId2"/>
          <a:srcRect/>
          <a:stretch>
            <a:fillRect/>
          </a:stretch>
        </p:blipFill>
        <p:spPr bwMode="auto">
          <a:xfrm>
            <a:off x="5395707" y="2533889"/>
            <a:ext cx="1380717" cy="142851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Fig4_CardioStress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905" y="3340084"/>
            <a:ext cx="2298381" cy="298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685800" y="609600"/>
            <a:ext cx="7016750" cy="782638"/>
          </a:xfrm>
          <a:prstGeom prst="rect">
            <a:avLst/>
          </a:prstGeom>
        </p:spPr>
        <p:txBody>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hangingPunct="1">
              <a:defRPr/>
            </a:pPr>
            <a:r>
              <a:rPr lang="en-US" b="1" dirty="0" smtClean="0">
                <a:solidFill>
                  <a:srgbClr val="0070C0"/>
                </a:solidFill>
              </a:rPr>
              <a:t>Optical Wireless BAN</a:t>
            </a:r>
            <a:r>
              <a:rPr lang="en-CA" sz="3200" dirty="0" smtClean="0"/>
              <a:t/>
            </a:r>
            <a:br>
              <a:rPr lang="en-CA" sz="3200" dirty="0" smtClean="0"/>
            </a:br>
            <a:endParaRPr lang="en-CA" sz="3200" dirty="0" smtClean="0"/>
          </a:p>
          <a:p>
            <a:pPr eaLnBrk="1" hangingPunct="1">
              <a:defRPr/>
            </a:pPr>
            <a:endParaRPr lang="en-CA" sz="3200" dirty="0" smtClean="0"/>
          </a:p>
          <a:p>
            <a:pPr eaLnBrk="1" hangingPunct="1">
              <a:defRPr/>
            </a:pPr>
            <a:endParaRPr lang="en-CA" sz="3200" b="1" dirty="0" smtClean="0"/>
          </a:p>
          <a:p>
            <a:pPr eaLnBrk="1" hangingPunct="1">
              <a:defRPr/>
            </a:pPr>
            <a:endParaRPr lang="en-CA" b="1" dirty="0" smtClean="0">
              <a:solidFill>
                <a:srgbClr val="80B4CE"/>
              </a:solidFill>
              <a:effectLst>
                <a:outerShdw blurRad="38100" dist="38100" dir="2700000" algn="tl">
                  <a:srgbClr val="000000">
                    <a:alpha val="43137"/>
                  </a:srgbClr>
                </a:outerShdw>
              </a:effectLst>
            </a:endParaRPr>
          </a:p>
        </p:txBody>
      </p:sp>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 y="3200400"/>
            <a:ext cx="4286223" cy="2722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8"/>
          <p:cNvSpPr>
            <a:spLocks noChangeArrowheads="1"/>
          </p:cNvSpPr>
          <p:nvPr/>
        </p:nvSpPr>
        <p:spPr bwMode="auto">
          <a:xfrm>
            <a:off x="563563" y="1371600"/>
            <a:ext cx="8166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Clr>
                <a:srgbClr val="0070C0"/>
              </a:buClr>
              <a:buSzPct val="150000"/>
              <a:buFont typeface="Courier New" pitchFamily="49" charset="0"/>
              <a:buChar char="o"/>
            </a:pPr>
            <a:r>
              <a:rPr lang="en-US" altLang="en-US" sz="2000" dirty="0" smtClean="0">
                <a:solidFill>
                  <a:schemeClr val="tx2"/>
                </a:solidFill>
              </a:rPr>
              <a:t>Body-area networks</a:t>
            </a:r>
          </a:p>
          <a:p>
            <a:pPr marL="342900" indent="-342900">
              <a:buClr>
                <a:srgbClr val="0070C0"/>
              </a:buClr>
              <a:buSzPct val="150000"/>
              <a:buFont typeface="Courier New" pitchFamily="49" charset="0"/>
              <a:buChar char="o"/>
            </a:pPr>
            <a:r>
              <a:rPr lang="en-US" altLang="en-US" sz="2000" dirty="0" smtClean="0">
                <a:solidFill>
                  <a:schemeClr val="tx2"/>
                </a:solidFill>
              </a:rPr>
              <a:t>Retrieval </a:t>
            </a:r>
            <a:r>
              <a:rPr lang="en-US" altLang="en-US" sz="2000" dirty="0">
                <a:solidFill>
                  <a:schemeClr val="tx2"/>
                </a:solidFill>
              </a:rPr>
              <a:t>of physical and bio-chemical information of the individual through the use of wearable computing devices  </a:t>
            </a:r>
            <a:endParaRPr lang="tr-TR" altLang="en-US" sz="2000" dirty="0">
              <a:solidFill>
                <a:schemeClr val="tx2"/>
              </a:solidFill>
            </a:endParaRPr>
          </a:p>
        </p:txBody>
      </p:sp>
    </p:spTree>
    <p:extLst>
      <p:ext uri="{BB962C8B-B14F-4D97-AF65-F5344CB8AC3E}">
        <p14:creationId xmlns:p14="http://schemas.microsoft.com/office/powerpoint/2010/main" val="1780260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IEEE-P802_15">
  <a:themeElements>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IEEE-P802_15</Template>
  <TotalTime>8</TotalTime>
  <Words>3885</Words>
  <Application>Microsoft Office PowerPoint</Application>
  <PresentationFormat>On-screen Show (4:3)</PresentationFormat>
  <Paragraphs>811</Paragraphs>
  <Slides>55</Slides>
  <Notes>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IEEE-P802_15</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Hewlett-Packard Company</dc:creator>
  <dc:description>&lt;doc#&gt;</dc:description>
  <cp:lastModifiedBy>muratuysal</cp:lastModifiedBy>
  <cp:revision>60</cp:revision>
  <cp:lastPrinted>1998-02-10T13:28:06Z</cp:lastPrinted>
  <dcterms:created xsi:type="dcterms:W3CDTF">2015-01-07T12:47:05Z</dcterms:created>
  <dcterms:modified xsi:type="dcterms:W3CDTF">2015-03-09T10:27:35Z</dcterms:modified>
</cp:coreProperties>
</file>