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9" r:id="rId2"/>
    <p:sldId id="262" r:id="rId3"/>
    <p:sldId id="276" r:id="rId4"/>
    <p:sldId id="277" r:id="rId5"/>
    <p:sldId id="278" r:id="rId6"/>
    <p:sldId id="279" r:id="rId7"/>
    <p:sldId id="280" r:id="rId8"/>
    <p:sldId id="281" r:id="rId9"/>
    <p:sldId id="264" r:id="rId10"/>
    <p:sldId id="267" r:id="rId11"/>
    <p:sldId id="268" r:id="rId12"/>
    <p:sldId id="270" r:id="rId13"/>
    <p:sldId id="272" r:id="rId14"/>
    <p:sldId id="269" r:id="rId15"/>
    <p:sldId id="282" r:id="rId16"/>
    <p:sldId id="283" r:id="rId17"/>
    <p:sldId id="274" r:id="rId18"/>
    <p:sldId id="275"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4" d="100"/>
          <a:sy n="74" d="100"/>
        </p:scale>
        <p:origin x="-11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March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March 2015</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March 2015</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March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802.15-15-0191-02-0008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March 2015</a:t>
            </a:r>
            <a:endParaRPr lang="en-US" altLang="ko-KR"/>
          </a:p>
        </p:txBody>
      </p:sp>
      <p:sp>
        <p:nvSpPr>
          <p:cNvPr id="5" name="바닥글 개체 틀 2"/>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ea typeface="굴림" charset="-127"/>
              </a:rPr>
              <a:t> </a:t>
            </a:r>
            <a:r>
              <a:rPr lang="en-US" altLang="ko-KR" sz="1600" dirty="0" smtClean="0">
                <a:ea typeface="굴림" charset="-127"/>
              </a:rPr>
              <a:t>Fully Distributed Synchronization Scheme for PAC with Additional Simulations</a:t>
            </a:r>
            <a:endParaRPr lang="en-US" altLang="ko-KR" sz="1600" dirty="0">
              <a:ea typeface="굴림" charset="-127"/>
            </a:endParaRP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March 2015</a:t>
            </a:r>
            <a:endParaRPr lang="en-US" altLang="ko-KR" sz="1600" dirty="0">
              <a:solidFill>
                <a:schemeClr val="tx2"/>
              </a:solidFill>
              <a:ea typeface="굴림" charset="-127"/>
            </a:endParaRP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smtClean="0">
                <a:solidFill>
                  <a:schemeClr val="tx2"/>
                </a:solidFill>
                <a:ea typeface="굴림" charset="-127"/>
              </a:rPr>
              <a:t>Byung</a:t>
            </a:r>
            <a:r>
              <a:rPr lang="en-US" altLang="ko-KR" sz="1600" dirty="0" smtClean="0">
                <a:solidFill>
                  <a:schemeClr val="tx2"/>
                </a:solidFill>
                <a:ea typeface="굴림" charset="-127"/>
              </a:rPr>
              <a:t>-Jae </a:t>
            </a:r>
            <a:r>
              <a:rPr lang="en-US" altLang="ko-KR" sz="1600" dirty="0" err="1" smtClean="0">
                <a:solidFill>
                  <a:schemeClr val="tx2"/>
                </a:solidFill>
                <a:ea typeface="굴림" charset="-127"/>
              </a:rPr>
              <a:t>Kwak</a:t>
            </a:r>
            <a:r>
              <a:rPr lang="en-US" altLang="ko-KR" sz="1600" dirty="0" smtClean="0">
                <a:solidFill>
                  <a:schemeClr val="tx2"/>
                </a:solidFill>
                <a:ea typeface="굴림" charset="-127"/>
              </a:rPr>
              <a:t>, Moon-</a:t>
            </a:r>
            <a:r>
              <a:rPr lang="en-US" altLang="ko-KR" sz="1600" dirty="0" err="1" smtClean="0">
                <a:solidFill>
                  <a:schemeClr val="tx2"/>
                </a:solidFill>
                <a:ea typeface="굴림" charset="-127"/>
              </a:rPr>
              <a:t>Sik</a:t>
            </a:r>
            <a:r>
              <a:rPr lang="en-US" altLang="ko-KR" sz="1600" dirty="0" smtClean="0">
                <a:solidFill>
                  <a:schemeClr val="tx2"/>
                </a:solidFill>
                <a:ea typeface="굴림" charset="-127"/>
              </a:rPr>
              <a:t> Lee]</a:t>
            </a:r>
            <a:r>
              <a:rPr lang="en-US" altLang="ko-KR" sz="1600" baseline="30000" dirty="0" smtClean="0">
                <a:solidFill>
                  <a:schemeClr val="tx2"/>
                </a:solidFill>
                <a:ea typeface="굴림" charset="-127"/>
              </a:rPr>
              <a:t>1</a:t>
            </a:r>
            <a:r>
              <a:rPr lang="en-US" altLang="ko-KR" sz="1600" dirty="0" smtClean="0">
                <a:solidFill>
                  <a:schemeClr val="tx2"/>
                </a:solidFill>
                <a:ea typeface="굴림" charset="-127"/>
              </a:rPr>
              <a:t>,</a:t>
            </a:r>
          </a:p>
          <a:p>
            <a:r>
              <a:rPr lang="en-US" altLang="ko-KR" sz="1600" dirty="0">
                <a:solidFill>
                  <a:schemeClr val="tx2"/>
                </a:solidFill>
                <a:ea typeface="굴림" charset="-127"/>
              </a:rPr>
              <a:t> </a:t>
            </a:r>
            <a:r>
              <a:rPr lang="en-US" altLang="ko-KR" sz="1600" dirty="0" smtClean="0">
                <a:solidFill>
                  <a:schemeClr val="tx2"/>
                </a:solidFill>
                <a:ea typeface="굴림" charset="-127"/>
              </a:rPr>
              <a:t>             [</a:t>
            </a:r>
            <a:r>
              <a:rPr lang="en-US" altLang="ko-KR" sz="1600" dirty="0" err="1" smtClean="0">
                <a:solidFill>
                  <a:schemeClr val="tx2"/>
                </a:solidFill>
                <a:ea typeface="굴림" charset="-127"/>
              </a:rPr>
              <a:t>Junhyuk</a:t>
            </a:r>
            <a:r>
              <a:rPr lang="en-US" altLang="ko-KR" sz="1600" dirty="0" smtClean="0">
                <a:solidFill>
                  <a:schemeClr val="tx2"/>
                </a:solidFill>
                <a:ea typeface="굴림" charset="-127"/>
              </a:rPr>
              <a:t> Kim, </a:t>
            </a:r>
            <a:r>
              <a:rPr lang="en-US" altLang="ko-KR" sz="1600" dirty="0" err="1" smtClean="0">
                <a:solidFill>
                  <a:schemeClr val="tx2"/>
                </a:solidFill>
                <a:ea typeface="굴림" charset="-127"/>
              </a:rPr>
              <a:t>Kyounghye</a:t>
            </a:r>
            <a:r>
              <a:rPr lang="en-US" altLang="ko-KR" sz="1600" dirty="0" smtClean="0">
                <a:solidFill>
                  <a:schemeClr val="tx2"/>
                </a:solidFill>
                <a:ea typeface="굴림" charset="-127"/>
              </a:rPr>
              <a:t> Kim, Nah-Oak Song, June-Koo Kevin Rhee]</a:t>
            </a:r>
            <a:r>
              <a:rPr lang="en-US" altLang="ko-KR" sz="1600" baseline="30000" dirty="0">
                <a:solidFill>
                  <a:schemeClr val="tx2"/>
                </a:solidFill>
                <a:ea typeface="굴림" charset="-127"/>
              </a:rPr>
              <a:t> </a:t>
            </a:r>
            <a:r>
              <a:rPr lang="en-US" altLang="ko-KR" sz="1600" baseline="30000" dirty="0" smtClean="0">
                <a:solidFill>
                  <a:schemeClr val="tx2"/>
                </a:solidFill>
                <a:ea typeface="굴림" charset="-127"/>
              </a:rPr>
              <a:t>2</a:t>
            </a:r>
            <a:endParaRPr lang="en-US" altLang="ko-KR" sz="1600" dirty="0" smtClean="0">
              <a:solidFill>
                <a:schemeClr val="tx2"/>
              </a:solidFill>
              <a:ea typeface="굴림" charset="-127"/>
            </a:endParaRPr>
          </a:p>
          <a:p>
            <a:r>
              <a:rPr lang="en-US" altLang="ko-KR" sz="1600" dirty="0" smtClean="0">
                <a:solidFill>
                  <a:schemeClr val="tx2"/>
                </a:solidFill>
                <a:ea typeface="굴림" charset="-127"/>
              </a:rPr>
              <a:t>Company: [ETRI, Korea]</a:t>
            </a:r>
            <a:r>
              <a:rPr lang="en-US" altLang="ko-KR" sz="1600" baseline="30000" dirty="0" smtClean="0">
                <a:solidFill>
                  <a:schemeClr val="tx2"/>
                </a:solidFill>
                <a:ea typeface="굴림" charset="-127"/>
              </a:rPr>
              <a:t> </a:t>
            </a:r>
            <a:r>
              <a:rPr lang="en-US" altLang="ko-KR" sz="1600" baseline="30000" dirty="0">
                <a:solidFill>
                  <a:schemeClr val="tx2"/>
                </a:solidFill>
                <a:ea typeface="굴림" charset="-127"/>
              </a:rPr>
              <a:t>1</a:t>
            </a:r>
            <a:r>
              <a:rPr lang="en-US" altLang="ko-KR" sz="1600" dirty="0">
                <a:solidFill>
                  <a:schemeClr val="tx2"/>
                </a:solidFill>
                <a:ea typeface="굴림" charset="-127"/>
              </a:rPr>
              <a:t>, </a:t>
            </a:r>
            <a:r>
              <a:rPr lang="en-US" altLang="ko-KR" sz="1600" dirty="0" smtClean="0">
                <a:solidFill>
                  <a:schemeClr val="tx2"/>
                </a:solidFill>
                <a:ea typeface="굴림" charset="-127"/>
              </a:rPr>
              <a:t>[KAIST, Korea]</a:t>
            </a:r>
            <a:r>
              <a:rPr lang="en-US" altLang="ko-KR" sz="1600" baseline="30000" dirty="0" smtClean="0">
                <a:solidFill>
                  <a:schemeClr val="tx2"/>
                </a:solidFill>
                <a:ea typeface="굴림" charset="-127"/>
              </a:rPr>
              <a:t>2</a:t>
            </a:r>
            <a:endParaRPr lang="en-US" altLang="ko-KR" sz="1600" dirty="0">
              <a:solidFill>
                <a:schemeClr val="tx2"/>
              </a:solidFill>
              <a:ea typeface="굴림" charset="-127"/>
            </a:endParaRPr>
          </a:p>
          <a:p>
            <a:r>
              <a:rPr lang="en-US" altLang="ko-KR" sz="1600" dirty="0" smtClean="0">
                <a:solidFill>
                  <a:schemeClr val="tx2"/>
                </a:solidFill>
                <a:ea typeface="굴림" charset="-127"/>
              </a:rPr>
              <a:t>Address:</a:t>
            </a:r>
            <a:endParaRPr lang="en-US" altLang="ko-KR" sz="1600" dirty="0">
              <a:solidFill>
                <a:schemeClr val="tx2"/>
              </a:solidFill>
              <a:ea typeface="굴림" charset="-127"/>
            </a:endParaRPr>
          </a:p>
          <a:p>
            <a:r>
              <a:rPr lang="en-US" altLang="ko-KR" sz="1600" dirty="0" smtClean="0">
                <a:solidFill>
                  <a:schemeClr val="tx2"/>
                </a:solidFill>
                <a:ea typeface="굴림" charset="-127"/>
              </a:rPr>
              <a:t>E-Mail: [bjkwak@etri.re.kr, moonsiklee@etri.re.kr]</a:t>
            </a:r>
            <a:r>
              <a:rPr lang="en-US" altLang="ko-KR" sz="1600" baseline="30000" dirty="0" smtClean="0">
                <a:solidFill>
                  <a:schemeClr val="tx2"/>
                </a:solidFill>
                <a:ea typeface="굴림" charset="-127"/>
              </a:rPr>
              <a:t> </a:t>
            </a:r>
            <a:r>
              <a:rPr lang="en-US" altLang="ko-KR" sz="1600" baseline="30000" dirty="0">
                <a:solidFill>
                  <a:schemeClr val="tx2"/>
                </a:solidFill>
                <a:ea typeface="굴림" charset="-127"/>
              </a:rPr>
              <a:t>1</a:t>
            </a:r>
            <a:r>
              <a:rPr lang="en-US" altLang="ko-KR" sz="1600" dirty="0" smtClean="0">
                <a:solidFill>
                  <a:schemeClr val="tx2"/>
                </a:solidFill>
                <a:ea typeface="굴림" charset="-127"/>
              </a:rPr>
              <a:t>,</a:t>
            </a:r>
          </a:p>
          <a:p>
            <a:r>
              <a:rPr lang="en-US" altLang="ko-KR" sz="1600" dirty="0">
                <a:solidFill>
                  <a:schemeClr val="tx2"/>
                </a:solidFill>
                <a:ea typeface="굴림" charset="-127"/>
              </a:rPr>
              <a:t> </a:t>
            </a:r>
            <a:r>
              <a:rPr lang="en-US" altLang="ko-KR" sz="1600" dirty="0" smtClean="0">
                <a:solidFill>
                  <a:schemeClr val="tx2"/>
                </a:solidFill>
                <a:ea typeface="굴림" charset="-127"/>
              </a:rPr>
              <a:t>            [kim.jh@kaist.ac.kr, khye.kim@kaist.ac.kr, nsong@kaist.ac.kr, rhee.jk@kaist.edu]</a:t>
            </a:r>
            <a:r>
              <a:rPr lang="en-US" altLang="ko-KR" sz="1600" baseline="30000" dirty="0" smtClean="0">
                <a:solidFill>
                  <a:schemeClr val="tx2"/>
                </a:solidFill>
                <a:ea typeface="굴림" charset="-127"/>
              </a:rPr>
              <a:t>2</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P802.15.8 Draft D0.8</a:t>
            </a:r>
          </a:p>
          <a:p>
            <a:pPr>
              <a:spcBef>
                <a:spcPts val="600"/>
              </a:spcBef>
              <a:spcAft>
                <a:spcPts val="600"/>
              </a:spcAft>
            </a:pPr>
            <a:r>
              <a:rPr lang="en-US" altLang="ko-KR" sz="1600" b="1" dirty="0" smtClean="0">
                <a:ea typeface="굴림" charset="-127"/>
              </a:rPr>
              <a:t>Abstract:</a:t>
            </a:r>
            <a:r>
              <a:rPr lang="en-US" altLang="ko-KR" sz="1600" dirty="0" smtClean="0">
                <a:ea typeface="굴림" charset="-127"/>
              </a:rPr>
              <a:t>	Presents additional simulation result of the proposed fully distributed synchronization scheme for PAC to address comments from Jan. 2015 meeting..</a:t>
            </a:r>
          </a:p>
          <a:p>
            <a:pPr>
              <a:spcBef>
                <a:spcPts val="600"/>
              </a:spcBef>
              <a:spcAft>
                <a:spcPts val="600"/>
              </a:spcAft>
            </a:pPr>
            <a:r>
              <a:rPr lang="en-US" altLang="ko-KR" sz="1600" b="1" dirty="0" smtClean="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Approval.</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(2/</a:t>
            </a:r>
            <a:r>
              <a:rPr lang="en-US" altLang="ko-KR" dirty="0"/>
              <a:t>3</a:t>
            </a:r>
            <a:r>
              <a:rPr lang="en-US" altLang="ko-KR" dirty="0" smtClean="0"/>
              <a:t>)</a:t>
            </a:r>
            <a:endParaRPr lang="ko-KR" altLang="en-US" dirty="0"/>
          </a:p>
        </p:txBody>
      </p:sp>
      <p:sp>
        <p:nvSpPr>
          <p:cNvPr id="3" name="내용 개체 틀 2"/>
          <p:cNvSpPr>
            <a:spLocks noGrp="1"/>
          </p:cNvSpPr>
          <p:nvPr>
            <p:ph idx="1"/>
          </p:nvPr>
        </p:nvSpPr>
        <p:spPr>
          <a:xfrm>
            <a:off x="685800" y="1628800"/>
            <a:ext cx="7772400" cy="4400128"/>
          </a:xfrm>
        </p:spPr>
        <p:txBody>
          <a:bodyPr/>
          <a:lstStyle/>
          <a:p>
            <a:r>
              <a:rPr lang="en-US" altLang="ko-KR" sz="2000" dirty="0" smtClean="0"/>
              <a:t>Convex curve simulation results (Source</a:t>
            </a:r>
            <a:r>
              <a:rPr lang="en-US" altLang="ko-KR" sz="2000" dirty="0"/>
              <a:t>: </a:t>
            </a:r>
            <a:r>
              <a:rPr lang="en-US" altLang="ko-KR" sz="2000" dirty="0" smtClean="0"/>
              <a:t>15-15-0053-0x-0008)</a:t>
            </a:r>
          </a:p>
          <a:p>
            <a:pPr lvl="1"/>
            <a:r>
              <a:rPr lang="en-US" altLang="ko-KR" sz="1800" dirty="0" smtClean="0"/>
              <a:t>1000 PDs in 500m x 500m area (random clustered drop)</a:t>
            </a:r>
          </a:p>
          <a:p>
            <a:pPr lvl="1"/>
            <a:r>
              <a:rPr lang="en-US" altLang="ko-KR" sz="1800" dirty="0" smtClean="0"/>
              <a:t>Average of 30 independent runs</a:t>
            </a:r>
          </a:p>
          <a:p>
            <a:pPr lvl="1"/>
            <a:endParaRPr lang="en-US" altLang="ko-KR" sz="1800" dirty="0" smtClean="0"/>
          </a:p>
          <a:p>
            <a:pPr lvl="1"/>
            <a:endParaRPr lang="en-US" altLang="ko-KR" sz="1800" dirty="0"/>
          </a:p>
          <a:p>
            <a:pPr lvl="1"/>
            <a:endParaRPr lang="en-US" altLang="ko-KR" sz="1800" dirty="0" smtClean="0"/>
          </a:p>
          <a:p>
            <a:pPr lvl="1"/>
            <a:endParaRPr lang="en-US" altLang="ko-KR" sz="1800" dirty="0"/>
          </a:p>
          <a:p>
            <a:pPr lvl="1"/>
            <a:endParaRPr lang="en-US" altLang="ko-KR" sz="1800" dirty="0" smtClean="0"/>
          </a:p>
          <a:p>
            <a:pPr lvl="1"/>
            <a:endParaRPr lang="en-US" altLang="ko-KR" sz="1800" dirty="0"/>
          </a:p>
          <a:p>
            <a:pPr lvl="1"/>
            <a:r>
              <a:rPr lang="en-US" altLang="ko-KR" sz="1800" dirty="0" smtClean="0"/>
              <a:t>Discussion</a:t>
            </a:r>
          </a:p>
          <a:p>
            <a:pPr lvl="2"/>
            <a:r>
              <a:rPr lang="en-US" altLang="ko-KR" sz="1400" dirty="0" smtClean="0"/>
              <a:t>Small coupling</a:t>
            </a:r>
            <a:r>
              <a:rPr lang="en-US" altLang="ko-KR" sz="1400" dirty="0"/>
              <a:t> (</a:t>
            </a:r>
            <a:r>
              <a:rPr lang="en-US" altLang="ko-KR" sz="1400" dirty="0">
                <a:sym typeface="Symbol"/>
              </a:rPr>
              <a:t>=0.05~0.1)</a:t>
            </a:r>
            <a:r>
              <a:rPr lang="en-US" altLang="ko-KR" sz="1400" dirty="0" smtClean="0"/>
              <a:t> gives better performance in multi-hop networks (end-to-end: about 10 hops)</a:t>
            </a:r>
          </a:p>
          <a:p>
            <a:pPr lvl="2"/>
            <a:r>
              <a:rPr lang="en-US" altLang="ko-KR" sz="1400" dirty="0" smtClean="0"/>
              <a:t>But, in small networks, large coupling gives better performance [Tyrrell 2009]</a:t>
            </a:r>
          </a:p>
          <a:p>
            <a:pPr lvl="2"/>
            <a:r>
              <a:rPr lang="en-US" altLang="ko-KR" sz="1400" dirty="0" smtClean="0"/>
              <a:t>Need to be optimized for a particular scenario</a:t>
            </a:r>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10</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510330557"/>
              </p:ext>
            </p:extLst>
          </p:nvPr>
        </p:nvGraphicFramePr>
        <p:xfrm>
          <a:off x="1644352" y="3004592"/>
          <a:ext cx="6096000" cy="152400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234659">
                <a:tc>
                  <a:txBody>
                    <a:bodyPr/>
                    <a:lstStyle/>
                    <a:p>
                      <a:pPr algn="l" latinLnBrk="1"/>
                      <a:endParaRPr lang="ko-KR" altLang="en-US" sz="1400" dirty="0"/>
                    </a:p>
                  </a:txBody>
                  <a:tcPr/>
                </a:tc>
                <a:tc>
                  <a:txBody>
                    <a:bodyPr/>
                    <a:lstStyle/>
                    <a:p>
                      <a:pPr algn="ctr" latinLnBrk="1"/>
                      <a:r>
                        <a:rPr lang="en-US" altLang="ko-KR" sz="1400" dirty="0" smtClean="0">
                          <a:sym typeface="Symbol"/>
                        </a:rPr>
                        <a:t>=</a:t>
                      </a:r>
                      <a:r>
                        <a:rPr lang="en-US" altLang="ko-KR" sz="1400" dirty="0" smtClean="0"/>
                        <a:t>0.01</a:t>
                      </a:r>
                      <a:endParaRPr lang="ko-KR" altLang="en-US" sz="1400" dirty="0"/>
                    </a:p>
                  </a:txBody>
                  <a:tcPr/>
                </a:tc>
                <a:tc>
                  <a:txBody>
                    <a:bodyPr/>
                    <a:lstStyle/>
                    <a:p>
                      <a:pPr algn="ctr" latinLnBrk="1"/>
                      <a:r>
                        <a:rPr lang="en-US" altLang="ko-KR" sz="1400" dirty="0" smtClean="0">
                          <a:sym typeface="Symbol"/>
                        </a:rPr>
                        <a:t>=</a:t>
                      </a:r>
                      <a:r>
                        <a:rPr lang="en-US" altLang="ko-KR" sz="1400" dirty="0" smtClean="0"/>
                        <a:t>0.03</a:t>
                      </a:r>
                      <a:endParaRPr lang="ko-KR" altLang="en-US" sz="1400" dirty="0"/>
                    </a:p>
                  </a:txBody>
                  <a:tcPr/>
                </a:tc>
                <a:tc>
                  <a:txBody>
                    <a:bodyPr/>
                    <a:lstStyle/>
                    <a:p>
                      <a:pPr algn="ctr" latinLnBrk="1"/>
                      <a:r>
                        <a:rPr lang="en-US" altLang="ko-KR" sz="1400" dirty="0" smtClean="0">
                          <a:sym typeface="Symbol"/>
                        </a:rPr>
                        <a:t>=</a:t>
                      </a:r>
                      <a:r>
                        <a:rPr lang="en-US" altLang="ko-KR" sz="1400" dirty="0" smtClean="0"/>
                        <a:t>0.05</a:t>
                      </a:r>
                      <a:endParaRPr lang="ko-KR" altLang="en-US" sz="1400" dirty="0"/>
                    </a:p>
                  </a:txBody>
                  <a:tcPr/>
                </a:tc>
                <a:tc>
                  <a:txBody>
                    <a:bodyPr/>
                    <a:lstStyle/>
                    <a:p>
                      <a:pPr algn="ctr" latinLnBrk="1"/>
                      <a:r>
                        <a:rPr lang="en-US" altLang="ko-KR" sz="1400" dirty="0" smtClean="0">
                          <a:sym typeface="Symbol"/>
                        </a:rPr>
                        <a:t>=</a:t>
                      </a:r>
                      <a:r>
                        <a:rPr lang="en-US" altLang="ko-KR" sz="1400" dirty="0" smtClean="0"/>
                        <a:t>0.1</a:t>
                      </a:r>
                      <a:endParaRPr lang="ko-KR" altLang="en-US" sz="1400" dirty="0"/>
                    </a:p>
                  </a:txBody>
                  <a:tcPr/>
                </a:tc>
                <a:tc>
                  <a:txBody>
                    <a:bodyPr/>
                    <a:lstStyle/>
                    <a:p>
                      <a:pPr algn="ctr" latinLnBrk="1"/>
                      <a:r>
                        <a:rPr lang="en-US" altLang="ko-KR" sz="1400" dirty="0" smtClean="0">
                          <a:sym typeface="Symbol"/>
                        </a:rPr>
                        <a:t>=</a:t>
                      </a:r>
                      <a:r>
                        <a:rPr lang="en-US" altLang="ko-KR" sz="1400" dirty="0" smtClean="0"/>
                        <a:t>0.3</a:t>
                      </a:r>
                      <a:endParaRPr lang="ko-KR" altLang="en-US" sz="1400" dirty="0"/>
                    </a:p>
                  </a:txBody>
                  <a:tcPr/>
                </a:tc>
                <a:tc>
                  <a:txBody>
                    <a:bodyPr/>
                    <a:lstStyle/>
                    <a:p>
                      <a:pPr algn="ctr" latinLnBrk="1"/>
                      <a:r>
                        <a:rPr lang="en-US" altLang="ko-KR" sz="1400" dirty="0" smtClean="0">
                          <a:sym typeface="Symbol"/>
                        </a:rPr>
                        <a:t>=</a:t>
                      </a:r>
                      <a:r>
                        <a:rPr lang="en-US" altLang="ko-KR" sz="1400" dirty="0" smtClean="0"/>
                        <a:t>0.5</a:t>
                      </a:r>
                      <a:endParaRPr lang="ko-KR" altLang="en-US" sz="1400" dirty="0"/>
                    </a:p>
                  </a:txBody>
                  <a:tcPr/>
                </a:tc>
                <a:tc>
                  <a:txBody>
                    <a:bodyPr/>
                    <a:lstStyle/>
                    <a:p>
                      <a:pPr algn="ctr" latinLnBrk="1"/>
                      <a:r>
                        <a:rPr lang="en-US" altLang="ko-KR" sz="1400" dirty="0" smtClean="0">
                          <a:sym typeface="Symbol"/>
                        </a:rPr>
                        <a:t>=</a:t>
                      </a:r>
                      <a:r>
                        <a:rPr lang="en-US" altLang="ko-KR" sz="1400" dirty="0" smtClean="0"/>
                        <a:t>0.7</a:t>
                      </a:r>
                      <a:endParaRPr lang="ko-KR" altLang="en-US" sz="1400" dirty="0"/>
                    </a:p>
                  </a:txBody>
                  <a:tcPr/>
                </a:tc>
              </a:tr>
              <a:tr h="234659">
                <a:tc>
                  <a:txBody>
                    <a:bodyPr/>
                    <a:lstStyle/>
                    <a:p>
                      <a:pPr algn="l" latinLnBrk="1"/>
                      <a:r>
                        <a:rPr lang="en-US" altLang="ko-KR" sz="1400" dirty="0" smtClean="0"/>
                        <a:t>b=1</a:t>
                      </a:r>
                      <a:endParaRPr lang="ko-KR" altLang="en-US" sz="1400" dirty="0"/>
                    </a:p>
                  </a:txBody>
                  <a:tcPr/>
                </a:tc>
                <a:tc>
                  <a:txBody>
                    <a:bodyPr/>
                    <a:lstStyle/>
                    <a:p>
                      <a:pPr algn="ctr" latinLnBrk="1"/>
                      <a:r>
                        <a:rPr lang="en-US" altLang="ko-KR" sz="1400" dirty="0" smtClean="0"/>
                        <a:t>162.6</a:t>
                      </a:r>
                      <a:endParaRPr lang="ko-KR" altLang="en-US" sz="1400" dirty="0"/>
                    </a:p>
                  </a:txBody>
                  <a:tcPr/>
                </a:tc>
                <a:tc>
                  <a:txBody>
                    <a:bodyPr/>
                    <a:lstStyle/>
                    <a:p>
                      <a:pPr algn="ctr" latinLnBrk="1"/>
                      <a:r>
                        <a:rPr lang="en-US" altLang="ko-KR" sz="1400" dirty="0" smtClean="0"/>
                        <a:t>133.7</a:t>
                      </a:r>
                      <a:endParaRPr lang="ko-KR" altLang="en-US" sz="1400" dirty="0"/>
                    </a:p>
                  </a:txBody>
                  <a:tcPr/>
                </a:tc>
                <a:tc>
                  <a:txBody>
                    <a:bodyPr/>
                    <a:lstStyle/>
                    <a:p>
                      <a:pPr algn="ctr" latinLnBrk="1"/>
                      <a:r>
                        <a:rPr lang="en-US" altLang="ko-KR" sz="1400" dirty="0" smtClean="0"/>
                        <a:t>95.4</a:t>
                      </a:r>
                      <a:endParaRPr lang="ko-KR" altLang="en-US" sz="1400" dirty="0"/>
                    </a:p>
                  </a:txBody>
                  <a:tcPr/>
                </a:tc>
                <a:tc>
                  <a:txBody>
                    <a:bodyPr/>
                    <a:lstStyle/>
                    <a:p>
                      <a:pPr algn="ctr" latinLnBrk="1"/>
                      <a:r>
                        <a:rPr lang="en-US" altLang="ko-KR" sz="1400" dirty="0" smtClean="0">
                          <a:solidFill>
                            <a:srgbClr val="0000FF"/>
                          </a:solidFill>
                        </a:rPr>
                        <a:t>88.3</a:t>
                      </a:r>
                      <a:endParaRPr lang="ko-KR" altLang="en-US" sz="1400" dirty="0">
                        <a:solidFill>
                          <a:srgbClr val="0000FF"/>
                        </a:solidFill>
                      </a:endParaRPr>
                    </a:p>
                  </a:txBody>
                  <a:tcPr/>
                </a:tc>
                <a:tc>
                  <a:txBody>
                    <a:bodyPr/>
                    <a:lstStyle/>
                    <a:p>
                      <a:pPr algn="ctr" latinLnBrk="1"/>
                      <a:r>
                        <a:rPr lang="en-US" altLang="ko-KR" sz="1400" dirty="0" smtClean="0"/>
                        <a:t>130.7</a:t>
                      </a:r>
                      <a:endParaRPr lang="ko-KR" altLang="en-US" sz="1400" dirty="0"/>
                    </a:p>
                  </a:txBody>
                  <a:tcPr/>
                </a:tc>
                <a:tc>
                  <a:txBody>
                    <a:bodyPr/>
                    <a:lstStyle/>
                    <a:p>
                      <a:pPr algn="ctr" latinLnBrk="1"/>
                      <a:r>
                        <a:rPr lang="en-US" altLang="ko-KR" sz="1400" dirty="0" smtClean="0"/>
                        <a:t>430.4</a:t>
                      </a:r>
                      <a:endParaRPr lang="ko-KR" altLang="en-US" sz="1400" dirty="0"/>
                    </a:p>
                  </a:txBody>
                  <a:tcPr/>
                </a:tc>
                <a:tc>
                  <a:txBody>
                    <a:bodyPr/>
                    <a:lstStyle/>
                    <a:p>
                      <a:pPr algn="ctr" latinLnBrk="1"/>
                      <a:r>
                        <a:rPr lang="en-US" altLang="ko-KR" sz="1400" dirty="0" smtClean="0"/>
                        <a:t>517.8</a:t>
                      </a:r>
                      <a:endParaRPr lang="ko-KR" altLang="en-US" sz="1400" dirty="0"/>
                    </a:p>
                  </a:txBody>
                  <a:tcPr/>
                </a:tc>
              </a:tr>
              <a:tr h="234659">
                <a:tc>
                  <a:txBody>
                    <a:bodyPr/>
                    <a:lstStyle/>
                    <a:p>
                      <a:pPr algn="l" latinLnBrk="1"/>
                      <a:r>
                        <a:rPr lang="en-US" altLang="ko-KR" sz="1400" dirty="0" smtClean="0"/>
                        <a:t>b=1.2</a:t>
                      </a:r>
                      <a:endParaRPr lang="ko-KR" altLang="en-US" sz="1400" dirty="0"/>
                    </a:p>
                  </a:txBody>
                  <a:tcPr/>
                </a:tc>
                <a:tc>
                  <a:txBody>
                    <a:bodyPr/>
                    <a:lstStyle/>
                    <a:p>
                      <a:pPr algn="ctr" latinLnBrk="1"/>
                      <a:r>
                        <a:rPr lang="en-US" altLang="ko-KR" sz="1400" dirty="0" smtClean="0"/>
                        <a:t>182.9</a:t>
                      </a:r>
                      <a:endParaRPr lang="ko-KR" altLang="en-US" sz="1400" dirty="0"/>
                    </a:p>
                  </a:txBody>
                  <a:tcPr/>
                </a:tc>
                <a:tc>
                  <a:txBody>
                    <a:bodyPr/>
                    <a:lstStyle/>
                    <a:p>
                      <a:pPr algn="ctr" latinLnBrk="1"/>
                      <a:r>
                        <a:rPr lang="en-US" altLang="ko-KR" sz="1400" dirty="0" smtClean="0"/>
                        <a:t>97.7</a:t>
                      </a:r>
                      <a:endParaRPr lang="ko-KR" altLang="en-US" sz="1400" dirty="0"/>
                    </a:p>
                  </a:txBody>
                  <a:tcPr/>
                </a:tc>
                <a:tc>
                  <a:txBody>
                    <a:bodyPr/>
                    <a:lstStyle/>
                    <a:p>
                      <a:pPr algn="ctr" latinLnBrk="1"/>
                      <a:r>
                        <a:rPr lang="en-US" altLang="ko-KR" sz="1400" dirty="0" smtClean="0">
                          <a:solidFill>
                            <a:srgbClr val="0000FF"/>
                          </a:solidFill>
                        </a:rPr>
                        <a:t>88.2</a:t>
                      </a:r>
                      <a:endParaRPr lang="ko-KR" altLang="en-US" sz="1400" dirty="0">
                        <a:solidFill>
                          <a:srgbClr val="0000FF"/>
                        </a:solidFill>
                      </a:endParaRPr>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r>
              <a:tr h="234659">
                <a:tc>
                  <a:txBody>
                    <a:bodyPr/>
                    <a:lstStyle/>
                    <a:p>
                      <a:pPr algn="l" latinLnBrk="1"/>
                      <a:r>
                        <a:rPr lang="en-US" altLang="ko-KR" sz="1400" dirty="0" smtClean="0"/>
                        <a:t>b=4</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192.6</a:t>
                      </a:r>
                      <a:endParaRPr lang="ko-KR" altLang="en-US" sz="1400" dirty="0"/>
                    </a:p>
                  </a:txBody>
                  <a:tcPr/>
                </a:tc>
                <a:tc>
                  <a:txBody>
                    <a:bodyPr/>
                    <a:lstStyle/>
                    <a:p>
                      <a:pPr algn="ctr" latinLnBrk="1"/>
                      <a:r>
                        <a:rPr lang="en-US" altLang="ko-KR" sz="1400" dirty="0" smtClean="0"/>
                        <a:t>535.7</a:t>
                      </a:r>
                      <a:endParaRPr lang="ko-KR" altLang="en-US" sz="1400" dirty="0"/>
                    </a:p>
                  </a:txBody>
                  <a:tcPr/>
                </a:tc>
                <a:tc>
                  <a:txBody>
                    <a:bodyPr/>
                    <a:lstStyle/>
                    <a:p>
                      <a:pPr algn="ctr" latinLnBrk="1"/>
                      <a:r>
                        <a:rPr lang="en-US" altLang="ko-KR" sz="1400" dirty="0" smtClean="0"/>
                        <a:t>1085.2</a:t>
                      </a:r>
                      <a:endParaRPr lang="ko-KR" altLang="en-US" sz="1400" dirty="0"/>
                    </a:p>
                  </a:txBody>
                  <a:tcPr/>
                </a:tc>
                <a:tc>
                  <a:txBody>
                    <a:bodyPr/>
                    <a:lstStyle/>
                    <a:p>
                      <a:pPr algn="ctr" latinLnBrk="1"/>
                      <a:r>
                        <a:rPr lang="en-US" altLang="ko-KR" sz="1400" dirty="0" smtClean="0"/>
                        <a:t>1380.5</a:t>
                      </a:r>
                      <a:endParaRPr lang="ko-KR" altLang="en-US" sz="1400" dirty="0"/>
                    </a:p>
                  </a:txBody>
                  <a:tcPr/>
                </a:tc>
              </a:tr>
              <a:tr h="285501">
                <a:tc>
                  <a:txBody>
                    <a:bodyPr/>
                    <a:lstStyle/>
                    <a:p>
                      <a:pPr algn="l" latinLnBrk="1"/>
                      <a:r>
                        <a:rPr lang="en-US" altLang="ko-KR" sz="1400" dirty="0" smtClean="0"/>
                        <a:t>b=7</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184.2</a:t>
                      </a:r>
                      <a:endParaRPr lang="ko-KR" altLang="en-US" sz="1400" dirty="0"/>
                    </a:p>
                  </a:txBody>
                  <a:tcPr/>
                </a:tc>
                <a:tc>
                  <a:txBody>
                    <a:bodyPr/>
                    <a:lstStyle/>
                    <a:p>
                      <a:pPr algn="ctr" latinLnBrk="1"/>
                      <a:r>
                        <a:rPr lang="en-US" altLang="ko-KR" sz="1400" dirty="0" smtClean="0"/>
                        <a:t>1030.2</a:t>
                      </a:r>
                      <a:endParaRPr lang="ko-KR" altLang="en-US" sz="1400" dirty="0"/>
                    </a:p>
                  </a:txBody>
                  <a:tcPr/>
                </a:tc>
                <a:tc>
                  <a:txBody>
                    <a:bodyPr/>
                    <a:lstStyle/>
                    <a:p>
                      <a:pPr algn="ctr" latinLnBrk="1"/>
                      <a:r>
                        <a:rPr lang="en-US" altLang="ko-KR" sz="1400" dirty="0" smtClean="0"/>
                        <a:t>1629.1</a:t>
                      </a:r>
                      <a:endParaRPr lang="ko-KR" altLang="en-US" sz="1400" dirty="0"/>
                    </a:p>
                  </a:txBody>
                  <a:tcPr/>
                </a:tc>
                <a:tc>
                  <a:txBody>
                    <a:bodyPr/>
                    <a:lstStyle/>
                    <a:p>
                      <a:pPr algn="ctr" latinLnBrk="1"/>
                      <a:r>
                        <a:rPr lang="en-US" altLang="ko-KR" sz="1400" dirty="0" smtClean="0"/>
                        <a:t>1337.2</a:t>
                      </a:r>
                      <a:endParaRPr lang="ko-KR" altLang="en-US" sz="1400" dirty="0"/>
                    </a:p>
                  </a:txBody>
                  <a:tcPr/>
                </a:tc>
              </a:tr>
            </a:tbl>
          </a:graphicData>
        </a:graphic>
      </p:graphicFrame>
      <p:sp>
        <p:nvSpPr>
          <p:cNvPr id="9" name="TextBox 8"/>
          <p:cNvSpPr txBox="1"/>
          <p:nvPr/>
        </p:nvSpPr>
        <p:spPr>
          <a:xfrm>
            <a:off x="3419872" y="2644552"/>
            <a:ext cx="3151697" cy="338554"/>
          </a:xfrm>
          <a:prstGeom prst="rect">
            <a:avLst/>
          </a:prstGeom>
          <a:noFill/>
        </p:spPr>
        <p:txBody>
          <a:bodyPr wrap="none" rtlCol="0">
            <a:spAutoFit/>
          </a:bodyPr>
          <a:lstStyle/>
          <a:p>
            <a:r>
              <a:rPr lang="en-US" altLang="ko-KR" sz="1600" b="1" dirty="0" smtClean="0"/>
              <a:t>Table: Mean #frame to synchrony</a:t>
            </a:r>
            <a:endParaRPr lang="ko-KR" altLang="en-US" sz="1600" b="1" dirty="0"/>
          </a:p>
        </p:txBody>
      </p:sp>
      <p:sp>
        <p:nvSpPr>
          <p:cNvPr id="10" name="TextBox 9"/>
          <p:cNvSpPr txBox="1"/>
          <p:nvPr/>
        </p:nvSpPr>
        <p:spPr>
          <a:xfrm>
            <a:off x="1579369" y="6063679"/>
            <a:ext cx="6088975" cy="461665"/>
          </a:xfrm>
          <a:prstGeom prst="rect">
            <a:avLst/>
          </a:prstGeom>
          <a:noFill/>
        </p:spPr>
        <p:txBody>
          <a:bodyPr wrap="none" rtlCol="0">
            <a:spAutoFit/>
          </a:bodyPr>
          <a:lstStyle/>
          <a:p>
            <a:r>
              <a:rPr lang="en-US" altLang="ko-KR" dirty="0" smtClean="0"/>
              <a:t>[Tyrrell 2009] Alexander </a:t>
            </a:r>
            <a:r>
              <a:rPr lang="en-US" altLang="ko-KR" dirty="0" err="1" smtClean="0"/>
              <a:t>Tyrrel</a:t>
            </a:r>
            <a:r>
              <a:rPr lang="en-US" altLang="ko-KR" dirty="0" smtClean="0"/>
              <a:t>, “Firefly Synchronization in Wireless Networks,” Ph.D. Thesis,</a:t>
            </a:r>
          </a:p>
          <a:p>
            <a:r>
              <a:rPr lang="en-US" altLang="ko-KR" dirty="0"/>
              <a:t> </a:t>
            </a:r>
            <a:r>
              <a:rPr lang="en-US" altLang="ko-KR" dirty="0" smtClean="0"/>
              <a:t>                      Department of Engineering Science, University of Klagenfurt, Austria, July 2009.</a:t>
            </a:r>
            <a:endParaRPr lang="ko-KR" altLang="en-US" dirty="0"/>
          </a:p>
        </p:txBody>
      </p:sp>
    </p:spTree>
    <p:extLst>
      <p:ext uri="{BB962C8B-B14F-4D97-AF65-F5344CB8AC3E}">
        <p14:creationId xmlns:p14="http://schemas.microsoft.com/office/powerpoint/2010/main" val="1603149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(3/</a:t>
            </a:r>
            <a:r>
              <a:rPr lang="en-US" altLang="ko-KR" dirty="0"/>
              <a:t>3</a:t>
            </a:r>
            <a:r>
              <a:rPr lang="en-US" altLang="ko-KR" dirty="0" smtClean="0"/>
              <a:t>)</a:t>
            </a:r>
            <a:endParaRPr lang="ko-KR" altLang="en-US" dirty="0"/>
          </a:p>
        </p:txBody>
      </p:sp>
      <p:sp>
        <p:nvSpPr>
          <p:cNvPr id="3" name="내용 개체 틀 2"/>
          <p:cNvSpPr>
            <a:spLocks noGrp="1"/>
          </p:cNvSpPr>
          <p:nvPr>
            <p:ph idx="1"/>
          </p:nvPr>
        </p:nvSpPr>
        <p:spPr>
          <a:xfrm>
            <a:off x="685800" y="1628800"/>
            <a:ext cx="7772400" cy="4680520"/>
          </a:xfrm>
        </p:spPr>
        <p:txBody>
          <a:bodyPr/>
          <a:lstStyle/>
          <a:p>
            <a:r>
              <a:rPr lang="en-US" altLang="ko-KR" sz="2400" dirty="0"/>
              <a:t>9</a:t>
            </a:r>
            <a:r>
              <a:rPr lang="en-US" altLang="ko-KR" sz="2400" dirty="0" smtClean="0"/>
              <a:t>0</a:t>
            </a:r>
            <a:r>
              <a:rPr lang="en-US" altLang="ko-KR" sz="2400" baseline="30000" dirty="0" smtClean="0"/>
              <a:t>o</a:t>
            </a:r>
            <a:r>
              <a:rPr lang="en-US" altLang="ko-KR" sz="2400" dirty="0" smtClean="0"/>
              <a:t> </a:t>
            </a:r>
            <a:r>
              <a:rPr lang="en-US" altLang="ko-KR" sz="2400" dirty="0"/>
              <a:t>rule, 180</a:t>
            </a:r>
            <a:r>
              <a:rPr lang="en-US" altLang="ko-KR" sz="2400" baseline="30000" dirty="0"/>
              <a:t>o</a:t>
            </a:r>
            <a:r>
              <a:rPr lang="en-US" altLang="ko-KR" sz="2400" dirty="0"/>
              <a:t> </a:t>
            </a:r>
            <a:r>
              <a:rPr lang="en-US" altLang="ko-KR" sz="2400" dirty="0" smtClean="0"/>
              <a:t>rule, 270</a:t>
            </a:r>
            <a:r>
              <a:rPr lang="en-US" altLang="ko-KR" sz="2400" baseline="30000" dirty="0" smtClean="0"/>
              <a:t>o</a:t>
            </a:r>
            <a:r>
              <a:rPr lang="en-US" altLang="ko-KR" sz="2400" dirty="0" smtClean="0"/>
              <a:t> rule, &amp; 360</a:t>
            </a:r>
            <a:r>
              <a:rPr lang="en-US" altLang="ko-KR" sz="2400" baseline="30000" dirty="0"/>
              <a:t>o</a:t>
            </a:r>
            <a:r>
              <a:rPr lang="en-US" altLang="ko-KR" sz="2400" dirty="0" smtClean="0"/>
              <a:t> rule</a:t>
            </a:r>
          </a:p>
          <a:p>
            <a:pPr lvl="1"/>
            <a:r>
              <a:rPr lang="en-US" altLang="ko-KR" sz="2000" dirty="0" smtClean="0"/>
              <a:t>1000 PDs in 500m x 500m area (random clustered drop)</a:t>
            </a:r>
          </a:p>
          <a:p>
            <a:pPr lvl="1"/>
            <a:r>
              <a:rPr lang="en-US" altLang="ko-KR" sz="2000" dirty="0" smtClean="0"/>
              <a:t>Average of 100 independent runs</a:t>
            </a:r>
          </a:p>
          <a:p>
            <a:pPr lvl="1"/>
            <a:endParaRPr lang="en-US" altLang="ko-KR" sz="2400" dirty="0" smtClean="0"/>
          </a:p>
          <a:p>
            <a:pPr lvl="1"/>
            <a:endParaRPr lang="en-US" altLang="ko-KR" sz="2400" dirty="0" smtClean="0"/>
          </a:p>
          <a:p>
            <a:pPr lvl="1"/>
            <a:endParaRPr lang="en-US" altLang="ko-KR" sz="2400" dirty="0"/>
          </a:p>
          <a:p>
            <a:pPr lvl="1"/>
            <a:endParaRPr lang="en-US" altLang="ko-KR" sz="2400" dirty="0" smtClean="0"/>
          </a:p>
          <a:p>
            <a:pPr marL="457200" lvl="1" indent="0">
              <a:buNone/>
            </a:pPr>
            <a:endParaRPr lang="en-US" altLang="ko-KR" sz="2400" dirty="0" smtClean="0"/>
          </a:p>
          <a:p>
            <a:pPr lvl="1"/>
            <a:endParaRPr lang="ko-KR" altLang="en-US" sz="24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11</a:t>
            </a:fld>
            <a:endParaRPr lang="en-US" altLang="ko-KR"/>
          </a:p>
        </p:txBody>
      </p:sp>
      <p:graphicFrame>
        <p:nvGraphicFramePr>
          <p:cNvPr id="10" name="내용 개체 틀 3"/>
          <p:cNvGraphicFramePr>
            <a:graphicFrameLocks/>
          </p:cNvGraphicFramePr>
          <p:nvPr>
            <p:extLst>
              <p:ext uri="{D42A27DB-BD31-4B8C-83A1-F6EECF244321}">
                <p14:modId xmlns:p14="http://schemas.microsoft.com/office/powerpoint/2010/main" val="1623572204"/>
              </p:ext>
            </p:extLst>
          </p:nvPr>
        </p:nvGraphicFramePr>
        <p:xfrm>
          <a:off x="734889" y="3068960"/>
          <a:ext cx="8013575" cy="2225040"/>
        </p:xfrm>
        <a:graphic>
          <a:graphicData uri="http://schemas.openxmlformats.org/drawingml/2006/table">
            <a:tbl>
              <a:tblPr firstRow="1" bandRow="1">
                <a:tableStyleId>{5C22544A-7EE6-4342-B048-85BDC9FD1C3A}</a:tableStyleId>
              </a:tblPr>
              <a:tblGrid>
                <a:gridCol w="2448271"/>
                <a:gridCol w="1368152"/>
                <a:gridCol w="1152128"/>
                <a:gridCol w="1584176"/>
                <a:gridCol w="1460848"/>
              </a:tblGrid>
              <a:tr h="370840">
                <a:tc>
                  <a:txBody>
                    <a:bodyPr/>
                    <a:lstStyle/>
                    <a:p>
                      <a:pPr algn="ctr" latinLnBrk="1"/>
                      <a:r>
                        <a:rPr lang="en-US" altLang="ko-KR" sz="1800" dirty="0" smtClean="0">
                          <a:latin typeface="Times New Roman" panose="02020603050405020304" pitchFamily="18" charset="0"/>
                          <a:cs typeface="Times New Roman" panose="02020603050405020304" pitchFamily="18" charset="0"/>
                        </a:rPr>
                        <a:t>#</a:t>
                      </a:r>
                      <a:r>
                        <a:rPr lang="en-US" altLang="ko-KR" sz="1800" baseline="0" dirty="0" smtClean="0">
                          <a:latin typeface="Times New Roman" panose="02020603050405020304" pitchFamily="18" charset="0"/>
                          <a:cs typeface="Times New Roman" panose="02020603050405020304" pitchFamily="18" charset="0"/>
                        </a:rPr>
                        <a:t> frames to synchrony</a:t>
                      </a:r>
                      <a:endParaRPr lang="ko-KR" altLang="en-US" sz="18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90</a:t>
                      </a:r>
                      <a:r>
                        <a:rPr lang="en-US" altLang="ko-KR" baseline="30000" dirty="0" smtClean="0">
                          <a:latin typeface="Times New Roman" panose="02020603050405020304" pitchFamily="18" charset="0"/>
                          <a:cs typeface="Times New Roman" panose="02020603050405020304" pitchFamily="18" charset="0"/>
                        </a:rPr>
                        <a:t>o</a:t>
                      </a:r>
                      <a:r>
                        <a:rPr lang="en-US" altLang="ko-KR" dirty="0" smtClean="0">
                          <a:latin typeface="Times New Roman" panose="02020603050405020304" pitchFamily="18" charset="0"/>
                          <a:cs typeface="Times New Roman" panose="02020603050405020304" pitchFamily="18" charset="0"/>
                        </a:rPr>
                        <a:t> rule</a:t>
                      </a:r>
                      <a:endParaRPr lang="ko-KR" altLang="en-US" dirty="0" smtClean="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180</a:t>
                      </a:r>
                      <a:r>
                        <a:rPr lang="en-US" altLang="ko-KR" baseline="30000" dirty="0" smtClean="0">
                          <a:latin typeface="Times New Roman" panose="02020603050405020304" pitchFamily="18" charset="0"/>
                          <a:cs typeface="Times New Roman" panose="02020603050405020304" pitchFamily="18" charset="0"/>
                        </a:rPr>
                        <a:t>o</a:t>
                      </a:r>
                      <a:r>
                        <a:rPr lang="en-US" altLang="ko-KR" dirty="0" smtClean="0">
                          <a:latin typeface="Times New Roman" panose="02020603050405020304" pitchFamily="18" charset="0"/>
                          <a:cs typeface="Times New Roman" panose="02020603050405020304" pitchFamily="18" charset="0"/>
                        </a:rPr>
                        <a:t> rule</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270 </a:t>
                      </a:r>
                      <a:r>
                        <a:rPr lang="en-US" altLang="ko-KR" baseline="30000" dirty="0" smtClean="0">
                          <a:latin typeface="Times New Roman" panose="02020603050405020304" pitchFamily="18" charset="0"/>
                          <a:cs typeface="Times New Roman" panose="02020603050405020304" pitchFamily="18" charset="0"/>
                        </a:rPr>
                        <a:t>o</a:t>
                      </a:r>
                      <a:r>
                        <a:rPr lang="en-US" altLang="ko-KR" dirty="0" smtClean="0">
                          <a:latin typeface="Times New Roman" panose="02020603050405020304" pitchFamily="18" charset="0"/>
                          <a:cs typeface="Times New Roman" panose="02020603050405020304" pitchFamily="18" charset="0"/>
                        </a:rPr>
                        <a:t> rule</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360</a:t>
                      </a:r>
                      <a:r>
                        <a:rPr lang="en-US" altLang="ko-KR" baseline="30000" dirty="0" smtClean="0">
                          <a:latin typeface="Times New Roman" panose="02020603050405020304" pitchFamily="18" charset="0"/>
                          <a:cs typeface="Times New Roman" panose="02020603050405020304" pitchFamily="18" charset="0"/>
                        </a:rPr>
                        <a:t>o</a:t>
                      </a:r>
                      <a:r>
                        <a:rPr lang="en-US" altLang="ko-KR" dirty="0" smtClean="0">
                          <a:latin typeface="Times New Roman" panose="02020603050405020304" pitchFamily="18" charset="0"/>
                          <a:cs typeface="Times New Roman" panose="02020603050405020304" pitchFamily="18" charset="0"/>
                        </a:rPr>
                        <a:t> rule</a:t>
                      </a:r>
                      <a:endParaRPr lang="ko-KR" altLang="en-US"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Mean</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153.65</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51.68</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2816.59</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6428.91</a:t>
                      </a:r>
                      <a:endParaRPr lang="ko-KR" altLang="en-US"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Std. deviation</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400.04</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28.76</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3672.88</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6712.29</a:t>
                      </a:r>
                      <a:endParaRPr lang="ko-KR" altLang="en-US"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Converged?</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Yes</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Yes</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baseline="0" dirty="0" smtClean="0">
                          <a:latin typeface="Times New Roman" panose="02020603050405020304" pitchFamily="18" charset="0"/>
                          <a:cs typeface="Times New Roman" panose="02020603050405020304" pitchFamily="18" charset="0"/>
                        </a:rPr>
                        <a:t>99 out of 100</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baseline="0" dirty="0" smtClean="0">
                          <a:latin typeface="Times New Roman" panose="02020603050405020304" pitchFamily="18" charset="0"/>
                          <a:cs typeface="Times New Roman" panose="02020603050405020304" pitchFamily="18" charset="0"/>
                        </a:rPr>
                        <a:t>96 out of 100</a:t>
                      </a:r>
                      <a:endParaRPr lang="ko-KR" altLang="en-US" dirty="0" smtClean="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Min</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33</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20</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22</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455</a:t>
                      </a:r>
                      <a:endParaRPr lang="ko-KR" altLang="en-US" dirty="0" smtClean="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Max</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3917</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178</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26073</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29106</a:t>
                      </a:r>
                      <a:endParaRPr lang="ko-KR" altLang="en-US" dirty="0" smtClean="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71786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(1/5)</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Definitions</a:t>
            </a:r>
          </a:p>
          <a:p>
            <a:pPr lvl="1"/>
            <a:r>
              <a:rPr lang="en-US" altLang="ko-KR" sz="1600" dirty="0" smtClean="0"/>
              <a:t>A PAC </a:t>
            </a:r>
            <a:r>
              <a:rPr lang="en-US" altLang="ko-KR" sz="1600" dirty="0" smtClean="0">
                <a:solidFill>
                  <a:srgbClr val="0000FF"/>
                </a:solidFill>
              </a:rPr>
              <a:t>network</a:t>
            </a:r>
            <a:r>
              <a:rPr lang="en-US" altLang="ko-KR" sz="1600" dirty="0" smtClean="0"/>
              <a:t> is a set of PDs, any two PDs of which can exchange data or control messages with each other either directly or through a multi-hop relay route.</a:t>
            </a:r>
          </a:p>
          <a:p>
            <a:pPr lvl="1"/>
            <a:r>
              <a:rPr lang="en-US" altLang="ko-KR" sz="1600" dirty="0" smtClean="0"/>
              <a:t>Two networks “</a:t>
            </a:r>
            <a:r>
              <a:rPr lang="en-US" altLang="ko-KR" sz="1600" dirty="0" smtClean="0">
                <a:solidFill>
                  <a:srgbClr val="0000FF"/>
                </a:solidFill>
              </a:rPr>
              <a:t>meet</a:t>
            </a:r>
            <a:r>
              <a:rPr lang="en-US" altLang="ko-KR" sz="1600" dirty="0" smtClean="0"/>
              <a:t>” when one or more PDs in one network can communicate with one or more PDs in another network directly or through a multi-hop relay route.</a:t>
            </a:r>
          </a:p>
          <a:p>
            <a:pPr lvl="2"/>
            <a:r>
              <a:rPr lang="en-US" altLang="ko-KR" sz="1200" dirty="0" smtClean="0"/>
              <a:t>Two networks can meet each other when the networks move, or any obstacle separating the two networks is removed.</a:t>
            </a:r>
          </a:p>
          <a:p>
            <a:pPr lvl="2"/>
            <a:r>
              <a:rPr lang="en-US" altLang="ko-KR" sz="1200" dirty="0" smtClean="0"/>
              <a:t>In general, when two networks meet, the reference timing of the two networks are different and they will interferer with each other.</a:t>
            </a:r>
          </a:p>
          <a:p>
            <a:pPr lvl="1"/>
            <a:r>
              <a:rPr lang="en-US" altLang="ko-KR" sz="1600" dirty="0" smtClean="0"/>
              <a:t>When two PAC networks meet, the two networks are </a:t>
            </a:r>
            <a:r>
              <a:rPr lang="en-US" altLang="ko-KR" sz="1600" dirty="0" smtClean="0">
                <a:solidFill>
                  <a:srgbClr val="0000FF"/>
                </a:solidFill>
              </a:rPr>
              <a:t>merged</a:t>
            </a:r>
            <a:r>
              <a:rPr lang="en-US" altLang="ko-KR" sz="1600" dirty="0" smtClean="0"/>
              <a:t> or synchronized by making the PDs in the two networks have the same reference timing.</a:t>
            </a:r>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12</a:t>
            </a:fld>
            <a:endParaRPr lang="en-US" altLang="ko-KR"/>
          </a:p>
        </p:txBody>
      </p:sp>
    </p:spTree>
    <p:extLst>
      <p:ext uri="{BB962C8B-B14F-4D97-AF65-F5344CB8AC3E}">
        <p14:creationId xmlns:p14="http://schemas.microsoft.com/office/powerpoint/2010/main" val="498709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(2/5)</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Network merge scheme</a:t>
            </a:r>
          </a:p>
          <a:p>
            <a:pPr lvl="1"/>
            <a:r>
              <a:rPr lang="en-US" altLang="ko-KR" sz="1600" dirty="0" smtClean="0"/>
              <a:t>Detection: PDs in Net 1 &amp; Net 2 detect Net 2 &amp; Net 1</a:t>
            </a:r>
          </a:p>
          <a:p>
            <a:pPr lvl="1"/>
            <a:r>
              <a:rPr lang="en-US" altLang="ko-KR" sz="1600" dirty="0" smtClean="0"/>
              <a:t>Indication: PDs indicate the “detection” in the synchronization signal (to wake up PDs in sleep mode)</a:t>
            </a:r>
          </a:p>
          <a:p>
            <a:pPr lvl="1"/>
            <a:r>
              <a:rPr lang="en-US" altLang="ko-KR" sz="1600" dirty="0" smtClean="0"/>
              <a:t>Move (consistent with 180</a:t>
            </a:r>
            <a:r>
              <a:rPr lang="en-US" altLang="ko-KR" sz="1600" baseline="30000" dirty="0" smtClean="0"/>
              <a:t>o</a:t>
            </a:r>
            <a:r>
              <a:rPr lang="en-US" altLang="ko-KR" sz="1600" dirty="0" smtClean="0"/>
              <a:t> rule):</a:t>
            </a:r>
          </a:p>
          <a:p>
            <a:pPr lvl="2"/>
            <a:r>
              <a:rPr lang="en-US" altLang="ko-KR" sz="1200" dirty="0" smtClean="0"/>
              <a:t>If T1 &lt; T2, PDs in Net 2 move to Net 1: 180</a:t>
            </a:r>
            <a:r>
              <a:rPr lang="en-US" altLang="ko-KR" sz="1200" baseline="30000" dirty="0" smtClean="0"/>
              <a:t>o</a:t>
            </a:r>
            <a:r>
              <a:rPr lang="en-US" altLang="ko-KR" sz="1200" dirty="0" smtClean="0"/>
              <a:t> rule</a:t>
            </a:r>
          </a:p>
          <a:p>
            <a:pPr lvl="2"/>
            <a:r>
              <a:rPr lang="en-US" altLang="ko-KR" sz="1200" dirty="0"/>
              <a:t>If </a:t>
            </a:r>
            <a:r>
              <a:rPr lang="en-US" altLang="ko-KR" sz="1200" dirty="0" smtClean="0"/>
              <a:t>3*T1 </a:t>
            </a:r>
            <a:r>
              <a:rPr lang="en-US" altLang="ko-KR" sz="1200" dirty="0"/>
              <a:t>&lt; </a:t>
            </a:r>
            <a:r>
              <a:rPr lang="en-US" altLang="ko-KR" sz="1200" dirty="0" smtClean="0"/>
              <a:t>T2, </a:t>
            </a:r>
            <a:r>
              <a:rPr lang="en-US" altLang="ko-KR" sz="1200" dirty="0"/>
              <a:t>PDs in Net 2 move to Net 1: 9</a:t>
            </a:r>
            <a:r>
              <a:rPr lang="en-US" altLang="ko-KR" sz="1200" dirty="0" smtClean="0"/>
              <a:t>0</a:t>
            </a:r>
            <a:r>
              <a:rPr lang="en-US" altLang="ko-KR" sz="1200" baseline="30000" dirty="0" smtClean="0"/>
              <a:t>o</a:t>
            </a:r>
            <a:r>
              <a:rPr lang="en-US" altLang="ko-KR" sz="1200" dirty="0" smtClean="0"/>
              <a:t> </a:t>
            </a:r>
            <a:r>
              <a:rPr lang="en-US" altLang="ko-KR" sz="1200" dirty="0"/>
              <a:t>rule</a:t>
            </a:r>
          </a:p>
          <a:p>
            <a:pPr lvl="2"/>
            <a:r>
              <a:rPr lang="en-US" altLang="ko-KR" sz="1200" dirty="0"/>
              <a:t>If T1 &lt; </a:t>
            </a:r>
            <a:r>
              <a:rPr lang="en-US" altLang="ko-KR" sz="1200" dirty="0" smtClean="0"/>
              <a:t>T2*3, </a:t>
            </a:r>
            <a:r>
              <a:rPr lang="en-US" altLang="ko-KR" sz="1200" dirty="0"/>
              <a:t>PDs in Net 2 move to Net 1: </a:t>
            </a:r>
            <a:r>
              <a:rPr lang="en-US" altLang="ko-KR" sz="1200" dirty="0" smtClean="0"/>
              <a:t>270</a:t>
            </a:r>
            <a:r>
              <a:rPr lang="en-US" altLang="ko-KR" sz="1200" baseline="30000" dirty="0" smtClean="0"/>
              <a:t>o</a:t>
            </a:r>
            <a:r>
              <a:rPr lang="en-US" altLang="ko-KR" sz="1200" dirty="0" smtClean="0"/>
              <a:t> rule</a:t>
            </a:r>
          </a:p>
          <a:p>
            <a:pPr lvl="1"/>
            <a:r>
              <a:rPr lang="en-US" altLang="ko-KR" sz="1600" dirty="0" smtClean="0"/>
              <a:t>Complete</a:t>
            </a:r>
          </a:p>
          <a:p>
            <a:pPr lvl="2"/>
            <a:r>
              <a:rPr lang="en-US" altLang="ko-KR" sz="1200" dirty="0" smtClean="0"/>
              <a:t>After all PDs move</a:t>
            </a:r>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13</a:t>
            </a:fld>
            <a:endParaRPr lang="en-US" altLang="ko-K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933056"/>
            <a:ext cx="5400600" cy="2441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468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(3/5)</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The scenario</a:t>
            </a:r>
          </a:p>
          <a:p>
            <a:pPr lvl="1"/>
            <a:r>
              <a:rPr lang="en-US" altLang="ko-KR" sz="1600" dirty="0" smtClean="0"/>
              <a:t>2 PAC networks: blue: 100 PDs in 50m radius; red: 1000 PDs in 250m radius</a:t>
            </a:r>
          </a:p>
          <a:p>
            <a:pPr lvl="1"/>
            <a:r>
              <a:rPr lang="en-US" altLang="ko-KR" sz="1600" dirty="0" smtClean="0"/>
              <a:t>Average of 100 independent runs: (10 drops) x (10 runs / drop)</a:t>
            </a:r>
            <a:endParaRPr lang="ko-KR" altLang="en-US" sz="16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14</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6912"/>
            <a:ext cx="5000625"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52120" y="4697849"/>
            <a:ext cx="3240360" cy="1323439"/>
          </a:xfrm>
          <a:prstGeom prst="rect">
            <a:avLst/>
          </a:prstGeom>
          <a:noFill/>
        </p:spPr>
        <p:txBody>
          <a:bodyPr wrap="square" rtlCol="0">
            <a:spAutoFit/>
          </a:bodyPr>
          <a:lstStyle/>
          <a:p>
            <a:pPr marL="285750" indent="-285750">
              <a:buFontTx/>
              <a:buChar char="-"/>
            </a:pPr>
            <a:r>
              <a:rPr lang="en-US" altLang="ko-KR" sz="1600" dirty="0" smtClean="0"/>
              <a:t>Random relative phase between two networks</a:t>
            </a:r>
          </a:p>
          <a:p>
            <a:pPr marL="285750" indent="-285750">
              <a:buFontTx/>
              <a:buChar char="-"/>
            </a:pPr>
            <a:r>
              <a:rPr lang="en-US" altLang="ko-KR" sz="1600" dirty="0" smtClean="0"/>
              <a:t>Clustered random drop</a:t>
            </a:r>
          </a:p>
          <a:p>
            <a:pPr marL="285750" indent="-285750">
              <a:buFontTx/>
              <a:buChar char="-"/>
            </a:pPr>
            <a:r>
              <a:rPr lang="en-US" altLang="ko-KR" sz="1600" dirty="0" smtClean="0"/>
              <a:t>Edge distance: 30m</a:t>
            </a:r>
          </a:p>
          <a:p>
            <a:pPr marL="285750" indent="-285750">
              <a:buFontTx/>
              <a:buChar char="-"/>
            </a:pPr>
            <a:r>
              <a:rPr lang="en-US" altLang="ko-KR" sz="1600" dirty="0" err="1" smtClean="0"/>
              <a:t>Tx</a:t>
            </a:r>
            <a:r>
              <a:rPr lang="en-US" altLang="ko-KR" sz="1600" dirty="0" smtClean="0"/>
              <a:t> range: 56m</a:t>
            </a:r>
          </a:p>
        </p:txBody>
      </p:sp>
    </p:spTree>
    <p:extLst>
      <p:ext uri="{BB962C8B-B14F-4D97-AF65-F5344CB8AC3E}">
        <p14:creationId xmlns:p14="http://schemas.microsoft.com/office/powerpoint/2010/main" val="2066108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(4/</a:t>
            </a:r>
            <a:r>
              <a:rPr lang="en-US" altLang="ko-KR" dirty="0"/>
              <a:t>5</a:t>
            </a:r>
            <a:r>
              <a:rPr lang="en-US" altLang="ko-KR" dirty="0" smtClean="0"/>
              <a:t>)</a:t>
            </a:r>
            <a:endParaRPr lang="ko-KR" altLang="en-US" dirty="0"/>
          </a:p>
        </p:txBody>
      </p:sp>
      <p:sp>
        <p:nvSpPr>
          <p:cNvPr id="3" name="내용 개체 틀 2"/>
          <p:cNvSpPr>
            <a:spLocks noGrp="1"/>
          </p:cNvSpPr>
          <p:nvPr>
            <p:ph idx="1"/>
          </p:nvPr>
        </p:nvSpPr>
        <p:spPr>
          <a:xfrm>
            <a:off x="685800" y="1628800"/>
            <a:ext cx="7772400" cy="4680520"/>
          </a:xfrm>
        </p:spPr>
        <p:txBody>
          <a:bodyPr/>
          <a:lstStyle/>
          <a:p>
            <a:r>
              <a:rPr lang="en-US" altLang="ko-KR" sz="2400" dirty="0"/>
              <a:t>9</a:t>
            </a:r>
            <a:r>
              <a:rPr lang="en-US" altLang="ko-KR" sz="2400" dirty="0" smtClean="0"/>
              <a:t>0</a:t>
            </a:r>
            <a:r>
              <a:rPr lang="en-US" altLang="ko-KR" sz="2400" baseline="30000" dirty="0" smtClean="0"/>
              <a:t>o</a:t>
            </a:r>
            <a:r>
              <a:rPr lang="en-US" altLang="ko-KR" sz="2400" dirty="0" smtClean="0"/>
              <a:t> </a:t>
            </a:r>
            <a:r>
              <a:rPr lang="en-US" altLang="ko-KR" sz="2400" dirty="0"/>
              <a:t>rule, 180</a:t>
            </a:r>
            <a:r>
              <a:rPr lang="en-US" altLang="ko-KR" sz="2400" baseline="30000" dirty="0"/>
              <a:t>o</a:t>
            </a:r>
            <a:r>
              <a:rPr lang="en-US" altLang="ko-KR" sz="2400" dirty="0"/>
              <a:t> </a:t>
            </a:r>
            <a:r>
              <a:rPr lang="en-US" altLang="ko-KR" sz="2400" dirty="0" smtClean="0"/>
              <a:t>rule, 270</a:t>
            </a:r>
            <a:r>
              <a:rPr lang="en-US" altLang="ko-KR" sz="2400" baseline="30000" dirty="0" smtClean="0"/>
              <a:t>o</a:t>
            </a:r>
            <a:r>
              <a:rPr lang="en-US" altLang="ko-KR" sz="2400" dirty="0" smtClean="0"/>
              <a:t> rule, &amp; 360</a:t>
            </a:r>
            <a:r>
              <a:rPr lang="en-US" altLang="ko-KR" sz="2400" baseline="30000" dirty="0"/>
              <a:t>o</a:t>
            </a:r>
            <a:r>
              <a:rPr lang="en-US" altLang="ko-KR" sz="2400" dirty="0" smtClean="0"/>
              <a:t> rule</a:t>
            </a:r>
          </a:p>
          <a:p>
            <a:pPr lvl="1"/>
            <a:r>
              <a:rPr lang="en-US" altLang="ko-KR" sz="2000" dirty="0" smtClean="0"/>
              <a:t>1000 PDs in 500m x 500m area (random clustered drop)</a:t>
            </a:r>
          </a:p>
          <a:p>
            <a:pPr lvl="1"/>
            <a:r>
              <a:rPr lang="en-US" altLang="ko-KR" sz="2000" dirty="0" smtClean="0"/>
              <a:t>Average of 100 independent runs</a:t>
            </a:r>
          </a:p>
          <a:p>
            <a:pPr lvl="1"/>
            <a:endParaRPr lang="en-US" altLang="ko-KR" sz="2400" dirty="0" smtClean="0"/>
          </a:p>
          <a:p>
            <a:pPr lvl="1"/>
            <a:endParaRPr lang="en-US" altLang="ko-KR" sz="2400" dirty="0" smtClean="0"/>
          </a:p>
          <a:p>
            <a:pPr lvl="1"/>
            <a:endParaRPr lang="en-US" altLang="ko-KR" sz="2400" dirty="0"/>
          </a:p>
          <a:p>
            <a:pPr lvl="1"/>
            <a:endParaRPr lang="en-US" altLang="ko-KR" sz="2400" dirty="0" smtClean="0"/>
          </a:p>
          <a:p>
            <a:pPr marL="457200" lvl="1" indent="0">
              <a:buNone/>
            </a:pPr>
            <a:endParaRPr lang="en-US" altLang="ko-KR" sz="2400" dirty="0" smtClean="0"/>
          </a:p>
          <a:p>
            <a:pPr lvl="1"/>
            <a:endParaRPr lang="ko-KR" altLang="en-US" sz="24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15</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3930745108"/>
              </p:ext>
            </p:extLst>
          </p:nvPr>
        </p:nvGraphicFramePr>
        <p:xfrm>
          <a:off x="1331640" y="3068960"/>
          <a:ext cx="7200800" cy="1899920"/>
        </p:xfrm>
        <a:graphic>
          <a:graphicData uri="http://schemas.openxmlformats.org/drawingml/2006/table">
            <a:tbl>
              <a:tblPr firstRow="1" bandRow="1">
                <a:tableStyleId>{5C22544A-7EE6-4342-B048-85BDC9FD1C3A}</a:tableStyleId>
              </a:tblPr>
              <a:tblGrid>
                <a:gridCol w="1296144"/>
                <a:gridCol w="1584176"/>
                <a:gridCol w="1440160"/>
                <a:gridCol w="1440160"/>
                <a:gridCol w="1440160"/>
              </a:tblGrid>
              <a:tr h="370840">
                <a:tc>
                  <a:txBody>
                    <a:bodyPr/>
                    <a:lstStyle/>
                    <a:p>
                      <a:pPr algn="ctr" latinLnBrk="1"/>
                      <a:r>
                        <a:rPr lang="en-US" altLang="ko-KR" sz="1600" b="1" dirty="0" smtClean="0">
                          <a:latin typeface="Times New Roman" panose="02020603050405020304" pitchFamily="18" charset="0"/>
                          <a:cs typeface="Times New Roman" panose="02020603050405020304" pitchFamily="18" charset="0"/>
                        </a:rPr>
                        <a:t>#</a:t>
                      </a:r>
                      <a:r>
                        <a:rPr lang="en-US" altLang="ko-KR" sz="1600" b="1" baseline="0" dirty="0" smtClean="0">
                          <a:latin typeface="Times New Roman" panose="02020603050405020304" pitchFamily="18" charset="0"/>
                          <a:cs typeface="Times New Roman" panose="02020603050405020304" pitchFamily="18" charset="0"/>
                        </a:rPr>
                        <a:t> frames to synchrony</a:t>
                      </a:r>
                      <a:endParaRPr lang="ko-KR"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ko-KR" sz="1600" dirty="0" smtClean="0">
                          <a:latin typeface="Times New Roman" panose="02020603050405020304" pitchFamily="18" charset="0"/>
                          <a:cs typeface="Times New Roman" panose="02020603050405020304" pitchFamily="18" charset="0"/>
                        </a:rPr>
                        <a:t>90</a:t>
                      </a:r>
                      <a:r>
                        <a:rPr lang="en-US" altLang="ko-KR" sz="1600" baseline="30000" dirty="0" smtClean="0">
                          <a:latin typeface="Times New Roman" panose="02020603050405020304" pitchFamily="18" charset="0"/>
                          <a:cs typeface="Times New Roman" panose="02020603050405020304" pitchFamily="18" charset="0"/>
                        </a:rPr>
                        <a:t>o</a:t>
                      </a:r>
                      <a:r>
                        <a:rPr lang="en-US" altLang="ko-KR" sz="1600" baseline="0" dirty="0" smtClean="0">
                          <a:latin typeface="Times New Roman" panose="02020603050405020304" pitchFamily="18" charset="0"/>
                          <a:cs typeface="Times New Roman" panose="02020603050405020304" pitchFamily="18" charset="0"/>
                        </a:rPr>
                        <a:t> rule</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ko-KR" sz="1600" dirty="0" smtClean="0">
                          <a:latin typeface="Times New Roman" panose="02020603050405020304" pitchFamily="18" charset="0"/>
                          <a:cs typeface="Times New Roman" panose="02020603050405020304" pitchFamily="18" charset="0"/>
                        </a:rPr>
                        <a:t>180</a:t>
                      </a:r>
                      <a:r>
                        <a:rPr lang="en-US" altLang="ko-KR" sz="1600" baseline="30000" dirty="0" smtClean="0">
                          <a:latin typeface="Times New Roman" panose="02020603050405020304" pitchFamily="18" charset="0"/>
                          <a:cs typeface="Times New Roman" panose="02020603050405020304" pitchFamily="18" charset="0"/>
                        </a:rPr>
                        <a:t>o</a:t>
                      </a:r>
                      <a:r>
                        <a:rPr lang="en-US" altLang="ko-KR" sz="1600" baseline="0" dirty="0" smtClean="0">
                          <a:latin typeface="Times New Roman" panose="02020603050405020304" pitchFamily="18" charset="0"/>
                          <a:cs typeface="Times New Roman" panose="02020603050405020304" pitchFamily="18" charset="0"/>
                        </a:rPr>
                        <a:t> rule</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ko-KR" sz="1600" dirty="0" smtClean="0">
                          <a:latin typeface="Times New Roman" panose="02020603050405020304" pitchFamily="18" charset="0"/>
                          <a:cs typeface="Times New Roman" panose="02020603050405020304" pitchFamily="18" charset="0"/>
                        </a:rPr>
                        <a:t>270</a:t>
                      </a:r>
                      <a:r>
                        <a:rPr lang="en-US" altLang="ko-KR" sz="1600" baseline="30000" dirty="0" smtClean="0">
                          <a:latin typeface="Times New Roman" panose="02020603050405020304" pitchFamily="18" charset="0"/>
                          <a:cs typeface="Times New Roman" panose="02020603050405020304" pitchFamily="18" charset="0"/>
                        </a:rPr>
                        <a:t>o</a:t>
                      </a:r>
                      <a:r>
                        <a:rPr lang="en-US" altLang="ko-KR" sz="1600" baseline="0" dirty="0" smtClean="0">
                          <a:latin typeface="Times New Roman" panose="02020603050405020304" pitchFamily="18" charset="0"/>
                          <a:cs typeface="Times New Roman" panose="02020603050405020304" pitchFamily="18" charset="0"/>
                        </a:rPr>
                        <a:t> rule</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360</a:t>
                      </a:r>
                      <a:r>
                        <a:rPr lang="en-US" altLang="ko-KR" sz="1600" baseline="30000" dirty="0" smtClean="0">
                          <a:latin typeface="Times New Roman" panose="02020603050405020304" pitchFamily="18" charset="0"/>
                          <a:cs typeface="Times New Roman" panose="02020603050405020304" pitchFamily="18" charset="0"/>
                        </a:rPr>
                        <a:t>o</a:t>
                      </a:r>
                      <a:r>
                        <a:rPr lang="en-US" altLang="ko-KR" sz="1600" baseline="0" dirty="0" smtClean="0">
                          <a:latin typeface="Times New Roman" panose="02020603050405020304" pitchFamily="18" charset="0"/>
                          <a:cs typeface="Times New Roman" panose="02020603050405020304" pitchFamily="18" charset="0"/>
                        </a:rPr>
                        <a:t> rule</a:t>
                      </a:r>
                      <a:endParaRPr lang="ko-KR" altLang="en-US" sz="1600"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sz="1600" b="1" dirty="0" smtClean="0">
                          <a:latin typeface="Times New Roman" panose="02020603050405020304" pitchFamily="18" charset="0"/>
                          <a:cs typeface="Times New Roman" panose="02020603050405020304" pitchFamily="18" charset="0"/>
                        </a:rPr>
                        <a:t>Mean</a:t>
                      </a:r>
                      <a:endParaRPr lang="ko-KR" altLang="en-US" sz="1600" b="1"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11.44</a:t>
                      </a:r>
                      <a:r>
                        <a:rPr lang="en-US" altLang="ko-KR" sz="1600" baseline="30000" dirty="0" smtClean="0">
                          <a:solidFill>
                            <a:srgbClr val="FF0000"/>
                          </a:solidFill>
                          <a:latin typeface="Times New Roman" panose="02020603050405020304" pitchFamily="18" charset="0"/>
                          <a:cs typeface="Times New Roman" panose="02020603050405020304" pitchFamily="18" charset="0"/>
                        </a:rPr>
                        <a:t>1)</a:t>
                      </a:r>
                      <a:endParaRPr lang="ko-KR" altLang="en-US" sz="1600" baseline="300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12.22</a:t>
                      </a:r>
                      <a:r>
                        <a:rPr lang="en-US" altLang="ko-KR" sz="1600" baseline="30000" dirty="0" smtClean="0">
                          <a:solidFill>
                            <a:srgbClr val="FF0000"/>
                          </a:solidFill>
                          <a:latin typeface="Times New Roman" panose="02020603050405020304" pitchFamily="18" charset="0"/>
                          <a:cs typeface="Times New Roman" panose="02020603050405020304" pitchFamily="18" charset="0"/>
                        </a:rPr>
                        <a:t>2)</a:t>
                      </a:r>
                      <a:endParaRPr lang="ko-KR" altLang="en-US" sz="1600" baseline="300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368.07</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859.17</a:t>
                      </a:r>
                      <a:endParaRPr lang="ko-KR" altLang="en-US" sz="1600"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sz="1600" b="1" dirty="0" smtClean="0">
                          <a:latin typeface="Times New Roman" panose="02020603050405020304" pitchFamily="18" charset="0"/>
                          <a:cs typeface="Times New Roman" panose="02020603050405020304" pitchFamily="18" charset="0"/>
                        </a:rPr>
                        <a:t>[Min, Max]</a:t>
                      </a:r>
                      <a:endParaRPr lang="ko-KR" altLang="en-US" sz="1600" b="1"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 26]</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[2, 26]</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[2, 9445]</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[19, 10983]</a:t>
                      </a:r>
                      <a:endParaRPr lang="ko-KR" altLang="en-US" sz="1600"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sz="1600" b="1" dirty="0" smtClean="0">
                          <a:latin typeface="Times New Roman" panose="02020603050405020304" pitchFamily="18" charset="0"/>
                          <a:cs typeface="Times New Roman" panose="02020603050405020304" pitchFamily="18" charset="0"/>
                        </a:rPr>
                        <a:t>Std.</a:t>
                      </a:r>
                      <a:r>
                        <a:rPr lang="en-US" altLang="ko-KR" sz="1600" b="1" baseline="0" dirty="0" smtClean="0">
                          <a:latin typeface="Times New Roman" panose="02020603050405020304" pitchFamily="18" charset="0"/>
                          <a:cs typeface="Times New Roman" panose="02020603050405020304" pitchFamily="18" charset="0"/>
                        </a:rPr>
                        <a:t> deviation</a:t>
                      </a:r>
                      <a:endParaRPr lang="ko-KR" altLang="en-US" sz="1600" b="1"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7.50</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7.99</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1354</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1932</a:t>
                      </a:r>
                      <a:endParaRPr lang="ko-KR" altLang="en-US" sz="1600" dirty="0">
                        <a:latin typeface="Times New Roman" panose="02020603050405020304" pitchFamily="18" charset="0"/>
                        <a:cs typeface="Times New Roman" panose="02020603050405020304" pitchFamily="18" charset="0"/>
                      </a:endParaRPr>
                    </a:p>
                  </a:txBody>
                  <a:tcPr anchor="ctr"/>
                </a:tc>
              </a:tr>
            </a:tbl>
          </a:graphicData>
        </a:graphic>
      </p:graphicFrame>
      <p:sp>
        <p:nvSpPr>
          <p:cNvPr id="7" name="TextBox 6"/>
          <p:cNvSpPr txBox="1"/>
          <p:nvPr/>
        </p:nvSpPr>
        <p:spPr>
          <a:xfrm>
            <a:off x="1403492" y="5085184"/>
            <a:ext cx="7058920" cy="1077218"/>
          </a:xfrm>
          <a:prstGeom prst="rect">
            <a:avLst/>
          </a:prstGeom>
          <a:noFill/>
        </p:spPr>
        <p:txBody>
          <a:bodyPr wrap="none" rtlCol="0">
            <a:spAutoFit/>
          </a:bodyPr>
          <a:lstStyle/>
          <a:p>
            <a:r>
              <a:rPr lang="en-US" altLang="ko-KR" sz="1600" dirty="0" smtClean="0"/>
              <a:t>1) Only 47 out of 100 merged successfully. (</a:t>
            </a:r>
            <a:r>
              <a:rPr lang="en-US" altLang="ko-KR" sz="1600" dirty="0" smtClean="0">
                <a:cs typeface="Times New Roman" panose="02020603050405020304" pitchFamily="18" charset="0"/>
              </a:rPr>
              <a:t>20: Net 1 </a:t>
            </a:r>
            <a:r>
              <a:rPr lang="en-US" altLang="ko-KR" sz="1600" dirty="0" smtClean="0">
                <a:cs typeface="Times New Roman" panose="02020603050405020304" pitchFamily="18" charset="0"/>
                <a:sym typeface="Wingdings" panose="05000000000000000000" pitchFamily="2" charset="2"/>
              </a:rPr>
              <a:t> Net 2, </a:t>
            </a:r>
            <a:r>
              <a:rPr lang="en-US" altLang="ko-KR" sz="1600" dirty="0" smtClean="0">
                <a:cs typeface="Times New Roman" panose="02020603050405020304" pitchFamily="18" charset="0"/>
              </a:rPr>
              <a:t>27: Net 1 </a:t>
            </a:r>
            <a:r>
              <a:rPr lang="en-US" altLang="ko-KR" sz="1600" dirty="0" smtClean="0">
                <a:cs typeface="Times New Roman" panose="02020603050405020304" pitchFamily="18" charset="0"/>
                <a:sym typeface="Wingdings" panose="05000000000000000000" pitchFamily="2" charset="2"/>
              </a:rPr>
              <a:t> Net 2)</a:t>
            </a:r>
            <a:endParaRPr lang="ko-KR" altLang="en-US" sz="1600" dirty="0">
              <a:cs typeface="Times New Roman" panose="02020603050405020304" pitchFamily="18" charset="0"/>
            </a:endParaRPr>
          </a:p>
          <a:p>
            <a:r>
              <a:rPr lang="en-US" altLang="ko-KR" sz="1600" dirty="0" smtClean="0"/>
              <a:t>2) 49: Net 1 </a:t>
            </a:r>
            <a:r>
              <a:rPr lang="en-US" altLang="ko-KR" sz="1600" dirty="0" smtClean="0">
                <a:sym typeface="Wingdings" panose="05000000000000000000" pitchFamily="2" charset="2"/>
              </a:rPr>
              <a:t> Net 2, </a:t>
            </a:r>
            <a:r>
              <a:rPr lang="en-US" altLang="ko-KR" sz="1600" dirty="0" smtClean="0"/>
              <a:t>51: Net 1 </a:t>
            </a:r>
            <a:r>
              <a:rPr lang="en-US" altLang="ko-KR" sz="1600" dirty="0" smtClean="0">
                <a:sym typeface="Wingdings" panose="05000000000000000000" pitchFamily="2" charset="2"/>
              </a:rPr>
              <a:t> Net 2</a:t>
            </a:r>
          </a:p>
          <a:p>
            <a:endParaRPr lang="en-US" altLang="ko-KR" sz="1600" dirty="0" smtClean="0"/>
          </a:p>
          <a:p>
            <a:r>
              <a:rPr lang="en-US" altLang="ko-KR" sz="1600" dirty="0" smtClean="0"/>
              <a:t>Note: If convex curve was used, mean = 248.867 and Std. deviation = 10.373</a:t>
            </a:r>
            <a:endParaRPr lang="ko-KR" altLang="en-US" sz="1600" dirty="0"/>
          </a:p>
        </p:txBody>
      </p:sp>
    </p:spTree>
    <p:extLst>
      <p:ext uri="{BB962C8B-B14F-4D97-AF65-F5344CB8AC3E}">
        <p14:creationId xmlns:p14="http://schemas.microsoft.com/office/powerpoint/2010/main" val="1055387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(5/</a:t>
            </a:r>
            <a:r>
              <a:rPr lang="en-US" altLang="ko-KR" dirty="0"/>
              <a:t>5</a:t>
            </a:r>
            <a:r>
              <a:rPr lang="en-US" altLang="ko-KR" dirty="0" smtClean="0"/>
              <a:t>)</a:t>
            </a:r>
            <a:endParaRPr lang="ko-KR" altLang="en-US" dirty="0"/>
          </a:p>
        </p:txBody>
      </p:sp>
      <p:sp>
        <p:nvSpPr>
          <p:cNvPr id="3" name="내용 개체 틀 2"/>
          <p:cNvSpPr>
            <a:spLocks noGrp="1"/>
          </p:cNvSpPr>
          <p:nvPr>
            <p:ph idx="1"/>
          </p:nvPr>
        </p:nvSpPr>
        <p:spPr>
          <a:xfrm>
            <a:off x="685800" y="1628800"/>
            <a:ext cx="7772400" cy="4680520"/>
          </a:xfrm>
        </p:spPr>
        <p:txBody>
          <a:bodyPr/>
          <a:lstStyle/>
          <a:p>
            <a:r>
              <a:rPr lang="en-US" altLang="ko-KR" sz="2400" dirty="0" smtClean="0"/>
              <a:t>What’s up with 90</a:t>
            </a:r>
            <a:r>
              <a:rPr lang="en-US" altLang="ko-KR" sz="2400" baseline="30000" dirty="0" smtClean="0"/>
              <a:t>o</a:t>
            </a:r>
            <a:r>
              <a:rPr lang="en-US" altLang="ko-KR" sz="2400" dirty="0" smtClean="0"/>
              <a:t> rule &amp; 360</a:t>
            </a:r>
            <a:r>
              <a:rPr lang="en-US" altLang="ko-KR" sz="2400" baseline="30000" dirty="0" smtClean="0"/>
              <a:t>o</a:t>
            </a:r>
            <a:r>
              <a:rPr lang="en-US" altLang="ko-KR" sz="2400" dirty="0" smtClean="0"/>
              <a:t> </a:t>
            </a:r>
            <a:r>
              <a:rPr lang="en-US" altLang="ko-KR" sz="2400" dirty="0"/>
              <a:t>rule</a:t>
            </a:r>
            <a:r>
              <a:rPr lang="en-US" altLang="ko-KR" sz="2400" dirty="0" smtClean="0"/>
              <a:t>?</a:t>
            </a:r>
          </a:p>
          <a:p>
            <a:pPr lvl="1"/>
            <a:r>
              <a:rPr lang="en-US" altLang="ko-KR" sz="2000" dirty="0" smtClean="0"/>
              <a:t>90</a:t>
            </a:r>
            <a:r>
              <a:rPr lang="en-US" altLang="ko-KR" sz="2000" baseline="30000" dirty="0" smtClean="0"/>
              <a:t>o</a:t>
            </a:r>
            <a:r>
              <a:rPr lang="en-US" altLang="ko-KR" sz="2000" dirty="0" smtClean="0"/>
              <a:t> rule</a:t>
            </a:r>
          </a:p>
          <a:p>
            <a:pPr lvl="2"/>
            <a:r>
              <a:rPr lang="en-US" altLang="ko-KR" sz="1600" dirty="0" smtClean="0"/>
              <a:t>Did not work half of time (53 out of 100)</a:t>
            </a:r>
          </a:p>
          <a:p>
            <a:pPr lvl="2"/>
            <a:r>
              <a:rPr lang="en-US" altLang="ko-KR" sz="1600" dirty="0" smtClean="0"/>
              <a:t>If the phase difference between the two networks is 90</a:t>
            </a:r>
            <a:r>
              <a:rPr lang="en-US" altLang="ko-KR" sz="1600" baseline="30000" dirty="0" smtClean="0"/>
              <a:t>o</a:t>
            </a:r>
            <a:r>
              <a:rPr lang="en-US" altLang="ko-KR" sz="1600" dirty="0" smtClean="0"/>
              <a:t> ~ 270</a:t>
            </a:r>
            <a:r>
              <a:rPr lang="en-US" altLang="ko-KR" sz="1600" baseline="30000" dirty="0" smtClean="0"/>
              <a:t>o</a:t>
            </a:r>
            <a:r>
              <a:rPr lang="en-US" altLang="ko-KR" sz="1600" dirty="0" smtClean="0"/>
              <a:t>, they ignore each other.</a:t>
            </a:r>
          </a:p>
          <a:p>
            <a:pPr lvl="2"/>
            <a:r>
              <a:rPr lang="en-US" altLang="ko-KR" sz="1600" dirty="0" smtClean="0"/>
              <a:t>The similar situation is true for other angles smaller than 180</a:t>
            </a:r>
            <a:r>
              <a:rPr lang="en-US" altLang="ko-KR" sz="1600" baseline="30000" dirty="0" smtClean="0"/>
              <a:t>o</a:t>
            </a:r>
          </a:p>
          <a:p>
            <a:pPr lvl="1"/>
            <a:r>
              <a:rPr lang="en-US" altLang="ko-KR" sz="2000" dirty="0" smtClean="0"/>
              <a:t>270</a:t>
            </a:r>
            <a:r>
              <a:rPr lang="en-US" altLang="ko-KR" sz="2000" baseline="30000" dirty="0" smtClean="0"/>
              <a:t>o</a:t>
            </a:r>
            <a:r>
              <a:rPr lang="en-US" altLang="ko-KR" sz="2000" dirty="0" smtClean="0"/>
              <a:t> rule: suffer from Ping-Pong effect as 360</a:t>
            </a:r>
            <a:r>
              <a:rPr lang="en-US" altLang="ko-KR" sz="2000" baseline="30000" dirty="0" smtClean="0"/>
              <a:t>o</a:t>
            </a:r>
            <a:r>
              <a:rPr lang="en-US" altLang="ko-KR" sz="2000" dirty="0" smtClean="0"/>
              <a:t> rule does </a:t>
            </a:r>
            <a:endParaRPr lang="en-US" altLang="ko-KR" sz="2000" dirty="0"/>
          </a:p>
          <a:p>
            <a:pPr lvl="1"/>
            <a:endParaRPr lang="en-US" altLang="ko-KR" sz="2000" baseline="30000" dirty="0" smtClean="0"/>
          </a:p>
          <a:p>
            <a:pPr lvl="1"/>
            <a:endParaRPr lang="en-US" altLang="ko-KR" sz="2400" dirty="0" smtClean="0"/>
          </a:p>
          <a:p>
            <a:pPr lvl="1"/>
            <a:endParaRPr lang="en-US" altLang="ko-KR" sz="2400" dirty="0" smtClean="0"/>
          </a:p>
          <a:p>
            <a:pPr lvl="1"/>
            <a:endParaRPr lang="en-US" altLang="ko-KR" sz="2400" dirty="0"/>
          </a:p>
          <a:p>
            <a:pPr lvl="1"/>
            <a:endParaRPr lang="en-US" altLang="ko-KR" sz="2400" dirty="0" smtClean="0"/>
          </a:p>
          <a:p>
            <a:pPr marL="457200" lvl="1" indent="0">
              <a:buNone/>
            </a:pPr>
            <a:endParaRPr lang="en-US" altLang="ko-KR" sz="2400" dirty="0" smtClean="0"/>
          </a:p>
          <a:p>
            <a:pPr lvl="1"/>
            <a:endParaRPr lang="ko-KR" altLang="en-US" sz="24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16</a:t>
            </a:fld>
            <a:endParaRPr lang="en-US" altLang="ko-K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26" y="4114378"/>
            <a:ext cx="36004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798" y="4114378"/>
            <a:ext cx="36766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795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Review</a:t>
            </a:r>
            <a:r>
              <a:rPr lang="ko-KR" altLang="en-US" dirty="0"/>
              <a:t> </a:t>
            </a:r>
            <a:r>
              <a:rPr lang="en-US" altLang="ko-KR" dirty="0" smtClean="0"/>
              <a:t>of the Proposed Text</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17</a:t>
            </a:fld>
            <a:endParaRPr lang="en-US" altLang="ko-KR"/>
          </a:p>
        </p:txBody>
      </p:sp>
      <p:graphicFrame>
        <p:nvGraphicFramePr>
          <p:cNvPr id="3" name="개체 2"/>
          <p:cNvGraphicFramePr>
            <a:graphicFrameLocks noChangeAspect="1"/>
          </p:cNvGraphicFramePr>
          <p:nvPr>
            <p:extLst>
              <p:ext uri="{D42A27DB-BD31-4B8C-83A1-F6EECF244321}">
                <p14:modId xmlns:p14="http://schemas.microsoft.com/office/powerpoint/2010/main" val="433009412"/>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40" name="포장기 셸 개체" showAsIcon="1" r:id="rId3" imgW="914400" imgH="771480" progId="Package">
                  <p:embed/>
                </p:oleObj>
              </mc:Choice>
              <mc:Fallback>
                <p:oleObj name="포장기 셸 개체"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69132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p:txBody>
          <a:bodyPr/>
          <a:lstStyle/>
          <a:p>
            <a:r>
              <a:rPr lang="en-US" altLang="ko-KR" dirty="0" smtClean="0"/>
              <a:t>“Move to accept the text proposal included in </a:t>
            </a:r>
            <a:r>
              <a:rPr lang="en-US" altLang="ko-KR" dirty="0" smtClean="0"/>
              <a:t>15-15-0191-02-0008 </a:t>
            </a:r>
            <a:r>
              <a:rPr lang="en-US" altLang="ko-KR" dirty="0" smtClean="0"/>
              <a:t>to be accepted into P802.15.8 Draft Std. D0.8.”</a:t>
            </a:r>
          </a:p>
          <a:p>
            <a:r>
              <a:rPr lang="en-US" altLang="ko-KR" dirty="0" smtClean="0"/>
              <a:t>Mover: BJ</a:t>
            </a:r>
          </a:p>
          <a:p>
            <a:r>
              <a:rPr lang="en-US" altLang="ko-KR" dirty="0" smtClean="0"/>
              <a:t>Second:</a:t>
            </a:r>
          </a:p>
          <a:p>
            <a:r>
              <a:rPr lang="en-US" altLang="ko-KR" dirty="0" smtClean="0"/>
              <a:t>Result: Yes/No/Abstain =</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18</a:t>
            </a:fld>
            <a:endParaRPr lang="en-US" altLang="ko-KR"/>
          </a:p>
        </p:txBody>
      </p:sp>
    </p:spTree>
    <p:extLst>
      <p:ext uri="{BB962C8B-B14F-4D97-AF65-F5344CB8AC3E}">
        <p14:creationId xmlns:p14="http://schemas.microsoft.com/office/powerpoint/2010/main" val="389623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ea typeface="굴림" charset="-127"/>
              </a:rPr>
              <a:t>Fully Distributed Synchronization Scheme for PAC with Additional </a:t>
            </a:r>
            <a:r>
              <a:rPr lang="en-US" altLang="ko-KR" dirty="0" smtClean="0">
                <a:ea typeface="굴림" charset="-127"/>
              </a:rPr>
              <a:t>Simulations</a:t>
            </a:r>
            <a:endParaRPr lang="ko-KR" altLang="en-US" dirty="0"/>
          </a:p>
        </p:txBody>
      </p:sp>
      <p:sp>
        <p:nvSpPr>
          <p:cNvPr id="3" name="부제목 2"/>
          <p:cNvSpPr>
            <a:spLocks noGrp="1"/>
          </p:cNvSpPr>
          <p:nvPr>
            <p:ph type="subTitle" idx="1"/>
          </p:nvPr>
        </p:nvSpPr>
        <p:spPr/>
        <p:txBody>
          <a:bodyPr/>
          <a:lstStyle/>
          <a:p>
            <a:r>
              <a:rPr lang="en-US" altLang="ko-KR" dirty="0" smtClean="0"/>
              <a:t>March. 2015</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p:txBody>
          <a:bodyPr/>
          <a:lstStyle/>
          <a:p>
            <a:r>
              <a:rPr lang="en-US" altLang="ko-KR" sz="2800" dirty="0" smtClean="0"/>
              <a:t>P802.15.8/D0.8 still has an incomplete description of fully distributed synchronization scheme (e.g., phase update rule)</a:t>
            </a:r>
          </a:p>
          <a:p>
            <a:r>
              <a:rPr lang="en-US" altLang="ko-KR" sz="2800" dirty="0" smtClean="0"/>
              <a:t>Proposal 15-15-0053-02-000 was not accepted during Jan 2015 meeting</a:t>
            </a:r>
          </a:p>
          <a:p>
            <a:pPr lvl="1"/>
            <a:r>
              <a:rPr lang="en-US" altLang="ko-KR" sz="2400" dirty="0" smtClean="0"/>
              <a:t>“No evidence that 180</a:t>
            </a:r>
            <a:r>
              <a:rPr lang="en-US" altLang="ko-KR" sz="2400" baseline="30000" dirty="0" smtClean="0"/>
              <a:t>o</a:t>
            </a:r>
            <a:r>
              <a:rPr lang="en-US" altLang="ko-KR" sz="2400" dirty="0" smtClean="0"/>
              <a:t> rule is optimum.”</a:t>
            </a:r>
          </a:p>
          <a:p>
            <a:pPr lvl="1"/>
            <a:r>
              <a:rPr lang="en-US" altLang="ko-KR" sz="2400" dirty="0" smtClean="0"/>
              <a:t>More comparison needed: e.g., 90</a:t>
            </a:r>
            <a:r>
              <a:rPr lang="en-US" altLang="ko-KR" sz="2400" baseline="30000" dirty="0"/>
              <a:t>o</a:t>
            </a:r>
            <a:r>
              <a:rPr lang="en-US" altLang="ko-KR" sz="2400" dirty="0" smtClean="0"/>
              <a:t> rule, 270</a:t>
            </a:r>
            <a:r>
              <a:rPr lang="en-US" altLang="ko-KR" sz="2400" baseline="30000" dirty="0"/>
              <a:t>o</a:t>
            </a:r>
            <a:r>
              <a:rPr lang="en-US" altLang="ko-KR" sz="2400" dirty="0" smtClean="0"/>
              <a:t> rule, etc.</a:t>
            </a:r>
          </a:p>
          <a:p>
            <a:pPr lvl="1"/>
            <a:r>
              <a:rPr lang="en-US" altLang="ko-KR" sz="2400" dirty="0" smtClean="0"/>
              <a:t>See minutes for more info.: 15-15-0099-00-0008</a:t>
            </a:r>
            <a:endParaRPr lang="ko-KR" altLang="en-US" sz="24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3089141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 Brief Recap of Phase Update Rules</a:t>
            </a:r>
            <a:endParaRPr lang="ko-KR" altLang="en-US" dirty="0"/>
          </a:p>
        </p:txBody>
      </p:sp>
      <p:sp>
        <p:nvSpPr>
          <p:cNvPr id="3" name="내용 개체 틀 2"/>
          <p:cNvSpPr>
            <a:spLocks noGrp="1"/>
          </p:cNvSpPr>
          <p:nvPr>
            <p:ph idx="1"/>
          </p:nvPr>
        </p:nvSpPr>
        <p:spPr>
          <a:xfrm>
            <a:off x="685800" y="1981200"/>
            <a:ext cx="4246240" cy="4114800"/>
          </a:xfrm>
        </p:spPr>
        <p:txBody>
          <a:bodyPr/>
          <a:lstStyle/>
          <a:p>
            <a:r>
              <a:rPr lang="en-US" altLang="ko-KR" dirty="0" smtClean="0"/>
              <a:t>C</a:t>
            </a:r>
            <a:r>
              <a:rPr lang="en-US" altLang="ko-KR" dirty="0"/>
              <a:t>onvex curve</a:t>
            </a:r>
          </a:p>
          <a:p>
            <a:pPr lvl="1"/>
            <a:r>
              <a:rPr lang="en-US" altLang="ko-KR" dirty="0"/>
              <a:t>Used in the </a:t>
            </a:r>
            <a:r>
              <a:rPr lang="en-US" altLang="ko-KR" i="1" dirty="0"/>
              <a:t>original</a:t>
            </a:r>
            <a:r>
              <a:rPr lang="en-US" altLang="ko-KR" dirty="0"/>
              <a:t> firefly sync. scheme</a:t>
            </a:r>
          </a:p>
          <a:p>
            <a:pPr lvl="1"/>
            <a:r>
              <a:rPr lang="en-US" altLang="ko-KR" dirty="0"/>
              <a:t>Two parameters</a:t>
            </a:r>
          </a:p>
          <a:p>
            <a:pPr lvl="2"/>
            <a:r>
              <a:rPr lang="en-US" altLang="ko-KR" dirty="0"/>
              <a:t>b: convexity (the larger, the stronger) </a:t>
            </a:r>
          </a:p>
          <a:p>
            <a:pPr lvl="2"/>
            <a:r>
              <a:rPr lang="en-US" altLang="ko-KR" dirty="0">
                <a:sym typeface="Symbol"/>
              </a:rPr>
              <a:t>: coupling</a:t>
            </a:r>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grpSp>
        <p:nvGrpSpPr>
          <p:cNvPr id="7" name="그룹 6"/>
          <p:cNvGrpSpPr/>
          <p:nvPr/>
        </p:nvGrpSpPr>
        <p:grpSpPr>
          <a:xfrm>
            <a:off x="4788024" y="1354832"/>
            <a:ext cx="4068423" cy="2866256"/>
            <a:chOff x="5496310" y="-9702"/>
            <a:chExt cx="3852399" cy="2650232"/>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310" y="-9702"/>
              <a:ext cx="3852399" cy="265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직선 화살표 연결선 8"/>
            <p:cNvCxnSpPr/>
            <p:nvPr/>
          </p:nvCxnSpPr>
          <p:spPr>
            <a:xfrm flipV="1">
              <a:off x="6876256" y="846004"/>
              <a:ext cx="0" cy="1502876"/>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0" name="직선 화살표 연결선 9"/>
            <p:cNvCxnSpPr/>
            <p:nvPr/>
          </p:nvCxnSpPr>
          <p:spPr>
            <a:xfrm flipH="1">
              <a:off x="6012160" y="846004"/>
              <a:ext cx="864096" cy="0"/>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p:nvPr/>
          </p:nvCxnSpPr>
          <p:spPr>
            <a:xfrm flipV="1">
              <a:off x="6012160" y="404664"/>
              <a:ext cx="0" cy="441340"/>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a:off x="6005513" y="419101"/>
              <a:ext cx="1847850" cy="0"/>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p:nvPr/>
          </p:nvCxnSpPr>
          <p:spPr>
            <a:xfrm flipH="1">
              <a:off x="7843053" y="419101"/>
              <a:ext cx="10310" cy="1929779"/>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02" y="4389462"/>
            <a:ext cx="18097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446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Brief Recap of Phase Update Rules</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dirty="0" smtClean="0"/>
              <a:t>1</a:t>
            </a:r>
            <a:r>
              <a:rPr lang="en-US" altLang="ko-KR" sz="3200" dirty="0"/>
              <a:t>80</a:t>
            </a:r>
            <a:r>
              <a:rPr lang="en-US" altLang="ko-KR" sz="3200" baseline="30000" dirty="0"/>
              <a:t>o</a:t>
            </a:r>
            <a:r>
              <a:rPr lang="en-US" altLang="ko-KR" sz="3200" dirty="0"/>
              <a:t> rule</a:t>
            </a:r>
          </a:p>
          <a:p>
            <a:pPr marL="685800" lvl="2" indent="-342900"/>
            <a:r>
              <a:rPr lang="en-US" altLang="ko-KR" dirty="0" smtClean="0"/>
              <a:t>Simple</a:t>
            </a:r>
          </a:p>
          <a:p>
            <a:pPr marL="685800" lvl="2" indent="-342900"/>
            <a:r>
              <a:rPr lang="en-US" altLang="ko-KR" dirty="0"/>
              <a:t>N</a:t>
            </a:r>
            <a:r>
              <a:rPr lang="en-US" altLang="ko-KR" dirty="0" smtClean="0"/>
              <a:t>o parameters to optimize</a:t>
            </a:r>
            <a:endParaRPr lang="en-US" altLang="ko-KR" dirty="0"/>
          </a:p>
          <a:p>
            <a:pPr marL="685800" lvl="2" indent="-342900"/>
            <a:r>
              <a:rPr lang="en-US" altLang="ko-KR" dirty="0" smtClean="0"/>
              <a:t>Rationale behind 180</a:t>
            </a:r>
            <a:r>
              <a:rPr lang="en-US" altLang="ko-KR" baseline="30000" dirty="0" smtClean="0"/>
              <a:t>o</a:t>
            </a:r>
            <a:r>
              <a:rPr lang="en-US" altLang="ko-KR" dirty="0" smtClean="0"/>
              <a:t> rule</a:t>
            </a:r>
          </a:p>
          <a:p>
            <a:pPr marL="1028700" lvl="3" indent="-342900"/>
            <a:r>
              <a:rPr lang="en-US" altLang="ko-KR" dirty="0" smtClean="0"/>
              <a:t>Mimic the convex curve</a:t>
            </a:r>
          </a:p>
          <a:p>
            <a:pPr marL="1028700" lvl="3" indent="-342900"/>
            <a:r>
              <a:rPr lang="en-US" altLang="ko-KR" dirty="0"/>
              <a:t>w</a:t>
            </a:r>
            <a:r>
              <a:rPr lang="en-US" altLang="ko-KR" dirty="0" smtClean="0"/>
              <a:t>ith exaggerated behavioral change</a:t>
            </a:r>
          </a:p>
          <a:p>
            <a:pPr marL="1028700" lvl="3" indent="-342900"/>
            <a:r>
              <a:rPr lang="en-US" altLang="ko-KR" dirty="0"/>
              <a:t>t</a:t>
            </a:r>
            <a:r>
              <a:rPr lang="en-US" altLang="ko-KR" dirty="0" smtClean="0"/>
              <a:t>o make it work for PAC (random access transmission of sync signals)</a:t>
            </a:r>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651" y="2058913"/>
            <a:ext cx="19907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195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Brief Recap of Phase Update Rules</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3200" dirty="0" smtClean="0"/>
              <a:t>360</a:t>
            </a:r>
            <a:r>
              <a:rPr lang="en-US" altLang="ko-KR" sz="3200" baseline="30000" dirty="0" smtClean="0"/>
              <a:t>o</a:t>
            </a:r>
            <a:r>
              <a:rPr lang="en-US" altLang="ko-KR" sz="3200" dirty="0" smtClean="0"/>
              <a:t> </a:t>
            </a:r>
            <a:r>
              <a:rPr lang="en-US" altLang="ko-KR" sz="3200" dirty="0"/>
              <a:t>rule</a:t>
            </a:r>
          </a:p>
          <a:p>
            <a:pPr marL="685800" lvl="2" indent="-342900"/>
            <a:r>
              <a:rPr lang="en-US" altLang="ko-KR" dirty="0" smtClean="0"/>
              <a:t>Only natural to ask:</a:t>
            </a:r>
          </a:p>
          <a:p>
            <a:pPr marL="342900" lvl="2" indent="0">
              <a:buNone/>
            </a:pPr>
            <a:r>
              <a:rPr lang="en-US" altLang="ko-KR" dirty="0"/>
              <a:t> </a:t>
            </a:r>
            <a:r>
              <a:rPr lang="en-US" altLang="ko-KR" dirty="0" smtClean="0"/>
              <a:t>             “Why not 360</a:t>
            </a:r>
            <a:r>
              <a:rPr lang="en-US" altLang="ko-KR" baseline="30000" dirty="0" smtClean="0"/>
              <a:t>o</a:t>
            </a:r>
            <a:r>
              <a:rPr lang="en-US" altLang="ko-KR" dirty="0" smtClean="0"/>
              <a:t> rule?”</a:t>
            </a:r>
          </a:p>
          <a:p>
            <a:pPr marL="685800" lvl="2" indent="-342900"/>
            <a:r>
              <a:rPr lang="en-US" altLang="ko-KR" dirty="0" smtClean="0"/>
              <a:t>Also</a:t>
            </a:r>
          </a:p>
          <a:p>
            <a:pPr marL="1028700" lvl="3" indent="-342900"/>
            <a:r>
              <a:rPr lang="en-US" altLang="ko-KR" dirty="0" smtClean="0"/>
              <a:t>Simple</a:t>
            </a:r>
          </a:p>
          <a:p>
            <a:pPr marL="1028700" lvl="3" indent="-342900"/>
            <a:r>
              <a:rPr lang="en-US" altLang="ko-KR" dirty="0" smtClean="0"/>
              <a:t>No parameters to optimize</a:t>
            </a:r>
          </a:p>
          <a:p>
            <a:pPr marL="685800" lvl="2" indent="-342900"/>
            <a:r>
              <a:rPr lang="en-US" altLang="ko-KR" dirty="0" smtClean="0"/>
              <a:t>See simulation results</a:t>
            </a:r>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656" y="2060848"/>
            <a:ext cx="21621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665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Brief Recap of Phase Update </a:t>
            </a:r>
            <a:r>
              <a:rPr lang="en-US" altLang="ko-KR" dirty="0" smtClean="0"/>
              <a:t>Rules</a:t>
            </a:r>
            <a:endParaRPr lang="ko-KR" altLang="en-US" sz="2400" dirty="0"/>
          </a:p>
        </p:txBody>
      </p:sp>
      <p:sp>
        <p:nvSpPr>
          <p:cNvPr id="3" name="내용 개체 틀 2"/>
          <p:cNvSpPr>
            <a:spLocks noGrp="1"/>
          </p:cNvSpPr>
          <p:nvPr>
            <p:ph idx="1"/>
          </p:nvPr>
        </p:nvSpPr>
        <p:spPr/>
        <p:txBody>
          <a:bodyPr/>
          <a:lstStyle/>
          <a:p>
            <a:pPr marL="342900" lvl="1" indent="-342900">
              <a:buFontTx/>
              <a:buChar char="•"/>
            </a:pPr>
            <a:r>
              <a:rPr lang="en-US" altLang="ko-KR" sz="3200" dirty="0"/>
              <a:t>9</a:t>
            </a:r>
            <a:r>
              <a:rPr lang="en-US" altLang="ko-KR" sz="3200" dirty="0" smtClean="0"/>
              <a:t>0</a:t>
            </a:r>
            <a:r>
              <a:rPr lang="en-US" altLang="ko-KR" sz="3200" baseline="30000" dirty="0" smtClean="0"/>
              <a:t>o</a:t>
            </a:r>
            <a:r>
              <a:rPr lang="en-US" altLang="ko-KR" sz="3200" dirty="0" smtClean="0"/>
              <a:t> rule &amp; 270</a:t>
            </a:r>
            <a:r>
              <a:rPr lang="en-US" altLang="ko-KR" sz="3200" baseline="30000" dirty="0" smtClean="0"/>
              <a:t>o</a:t>
            </a:r>
            <a:r>
              <a:rPr lang="en-US" altLang="ko-KR" sz="3200" dirty="0" smtClean="0"/>
              <a:t> </a:t>
            </a:r>
            <a:r>
              <a:rPr lang="en-US" altLang="ko-KR" sz="3200" dirty="0"/>
              <a:t>rule</a:t>
            </a:r>
          </a:p>
          <a:p>
            <a:pPr marL="685800" lvl="2" indent="-342900"/>
            <a:r>
              <a:rPr lang="en-US" altLang="ko-KR" dirty="0" smtClean="0"/>
              <a:t>How do you know 180</a:t>
            </a:r>
            <a:r>
              <a:rPr lang="en-US" altLang="ko-KR" baseline="30000" dirty="0" smtClean="0"/>
              <a:t>o</a:t>
            </a:r>
            <a:r>
              <a:rPr lang="en-US" altLang="ko-KR" dirty="0" smtClean="0"/>
              <a:t> is the best?</a:t>
            </a:r>
          </a:p>
          <a:p>
            <a:pPr marL="685800" lvl="2" indent="-342900"/>
            <a:r>
              <a:rPr lang="en-US" altLang="ko-KR" dirty="0" smtClean="0"/>
              <a:t>More variations of the same concept</a:t>
            </a:r>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45024"/>
            <a:ext cx="19907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145" y="3645024"/>
            <a:ext cx="21621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39752" y="5948334"/>
            <a:ext cx="1149674" cy="461665"/>
          </a:xfrm>
          <a:prstGeom prst="rect">
            <a:avLst/>
          </a:prstGeom>
          <a:noFill/>
        </p:spPr>
        <p:txBody>
          <a:bodyPr wrap="none" rtlCol="0">
            <a:spAutoFit/>
          </a:bodyPr>
          <a:lstStyle/>
          <a:p>
            <a:r>
              <a:rPr lang="en-US" altLang="ko-KR" sz="2400" dirty="0" smtClean="0"/>
              <a:t>90</a:t>
            </a:r>
            <a:r>
              <a:rPr lang="en-US" altLang="ko-KR" sz="2400" baseline="30000" dirty="0" smtClean="0"/>
              <a:t>o</a:t>
            </a:r>
            <a:r>
              <a:rPr lang="en-US" altLang="ko-KR" sz="2400" dirty="0" smtClean="0"/>
              <a:t> rule</a:t>
            </a:r>
            <a:endParaRPr lang="ko-KR" altLang="en-US" sz="2400" dirty="0"/>
          </a:p>
        </p:txBody>
      </p:sp>
      <p:sp>
        <p:nvSpPr>
          <p:cNvPr id="11" name="TextBox 10"/>
          <p:cNvSpPr txBox="1"/>
          <p:nvPr/>
        </p:nvSpPr>
        <p:spPr>
          <a:xfrm>
            <a:off x="5719451" y="5948334"/>
            <a:ext cx="1303562" cy="461665"/>
          </a:xfrm>
          <a:prstGeom prst="rect">
            <a:avLst/>
          </a:prstGeom>
          <a:noFill/>
        </p:spPr>
        <p:txBody>
          <a:bodyPr wrap="none" rtlCol="0">
            <a:spAutoFit/>
          </a:bodyPr>
          <a:lstStyle/>
          <a:p>
            <a:r>
              <a:rPr lang="en-US" altLang="ko-KR" sz="2400" dirty="0" smtClean="0"/>
              <a:t>270</a:t>
            </a:r>
            <a:r>
              <a:rPr lang="en-US" altLang="ko-KR" sz="2400" baseline="30000" dirty="0" smtClean="0"/>
              <a:t>o</a:t>
            </a:r>
            <a:r>
              <a:rPr lang="en-US" altLang="ko-KR" sz="2400" dirty="0" smtClean="0"/>
              <a:t> rule</a:t>
            </a:r>
            <a:endParaRPr lang="ko-KR" altLang="en-US" sz="2400" dirty="0"/>
          </a:p>
        </p:txBody>
      </p:sp>
    </p:spTree>
    <p:extLst>
      <p:ext uri="{BB962C8B-B14F-4D97-AF65-F5344CB8AC3E}">
        <p14:creationId xmlns:p14="http://schemas.microsoft.com/office/powerpoint/2010/main" val="3332763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Brief Recap of Phase Update Rules</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3200" dirty="0" smtClean="0"/>
              <a:t>Do we have to test all possible degrees?</a:t>
            </a:r>
            <a:endParaRPr lang="en-US" altLang="ko-KR" sz="3200" dirty="0"/>
          </a:p>
          <a:p>
            <a:pPr marL="685800" lvl="2" indent="-342900"/>
            <a:r>
              <a:rPr lang="en-US" altLang="ko-KR" dirty="0" smtClean="0"/>
              <a:t>No!</a:t>
            </a:r>
          </a:p>
          <a:p>
            <a:pPr marL="685800" lvl="2" indent="-342900"/>
            <a:r>
              <a:rPr lang="en-US" altLang="ko-KR" dirty="0" smtClean="0"/>
              <a:t>See the discussion in the following slides</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spTree>
    <p:extLst>
      <p:ext uri="{BB962C8B-B14F-4D97-AF65-F5344CB8AC3E}">
        <p14:creationId xmlns:p14="http://schemas.microsoft.com/office/powerpoint/2010/main" val="146609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(1/</a:t>
            </a:r>
            <a:r>
              <a:rPr lang="en-US" altLang="ko-KR" dirty="0"/>
              <a:t>3</a:t>
            </a:r>
            <a:r>
              <a:rPr lang="en-US" altLang="ko-KR" dirty="0" smtClean="0"/>
              <a:t>)</a:t>
            </a:r>
            <a:endParaRPr lang="ko-KR" altLang="en-US" dirty="0"/>
          </a:p>
        </p:txBody>
      </p:sp>
      <p:sp>
        <p:nvSpPr>
          <p:cNvPr id="3" name="내용 개체 틀 2"/>
          <p:cNvSpPr>
            <a:spLocks noGrp="1"/>
          </p:cNvSpPr>
          <p:nvPr>
            <p:ph idx="1"/>
          </p:nvPr>
        </p:nvSpPr>
        <p:spPr/>
        <p:txBody>
          <a:bodyPr/>
          <a:lstStyle/>
          <a:p>
            <a:r>
              <a:rPr lang="en-US" altLang="ko-KR" dirty="0" smtClean="0"/>
              <a:t>Comparison of 5 rules for updating oscillator phase</a:t>
            </a:r>
          </a:p>
          <a:p>
            <a:pPr lvl="1"/>
            <a:r>
              <a:rPr lang="en-US" altLang="ko-KR" dirty="0" smtClean="0"/>
              <a:t>Convex curve [</a:t>
            </a:r>
            <a:r>
              <a:rPr lang="en-US" altLang="ko-KR" dirty="0" err="1" smtClean="0"/>
              <a:t>Mirollo</a:t>
            </a:r>
            <a:r>
              <a:rPr lang="en-US" altLang="ko-KR" dirty="0" smtClean="0"/>
              <a:t> 1990]</a:t>
            </a:r>
          </a:p>
          <a:p>
            <a:pPr lvl="1"/>
            <a:r>
              <a:rPr lang="en-US" altLang="ko-KR" dirty="0"/>
              <a:t>9</a:t>
            </a:r>
            <a:r>
              <a:rPr lang="en-US" altLang="ko-KR" dirty="0" smtClean="0"/>
              <a:t>0</a:t>
            </a:r>
            <a:r>
              <a:rPr lang="en-US" altLang="ko-KR" baseline="30000" dirty="0" smtClean="0"/>
              <a:t>o</a:t>
            </a:r>
            <a:r>
              <a:rPr lang="en-US" altLang="ko-KR" dirty="0" smtClean="0"/>
              <a:t> rule</a:t>
            </a:r>
          </a:p>
          <a:p>
            <a:pPr lvl="1"/>
            <a:r>
              <a:rPr lang="en-US" altLang="ko-KR" dirty="0" smtClean="0"/>
              <a:t>180</a:t>
            </a:r>
            <a:r>
              <a:rPr lang="en-US" altLang="ko-KR" baseline="30000" dirty="0" smtClean="0"/>
              <a:t>o</a:t>
            </a:r>
            <a:r>
              <a:rPr lang="en-US" altLang="ko-KR" dirty="0" smtClean="0"/>
              <a:t> </a:t>
            </a:r>
            <a:r>
              <a:rPr lang="en-US" altLang="ko-KR" dirty="0"/>
              <a:t>rule</a:t>
            </a:r>
          </a:p>
          <a:p>
            <a:pPr lvl="1"/>
            <a:r>
              <a:rPr lang="en-US" altLang="ko-KR" dirty="0" smtClean="0"/>
              <a:t>270</a:t>
            </a:r>
            <a:r>
              <a:rPr lang="en-US" altLang="ko-KR" baseline="30000" dirty="0" smtClean="0"/>
              <a:t>o</a:t>
            </a:r>
            <a:r>
              <a:rPr lang="en-US" altLang="ko-KR" dirty="0" smtClean="0"/>
              <a:t> </a:t>
            </a:r>
            <a:r>
              <a:rPr lang="en-US" altLang="ko-KR" dirty="0"/>
              <a:t>rule</a:t>
            </a:r>
          </a:p>
          <a:p>
            <a:pPr lvl="1"/>
            <a:r>
              <a:rPr lang="en-US" altLang="ko-KR" dirty="0" smtClean="0"/>
              <a:t>360</a:t>
            </a:r>
            <a:r>
              <a:rPr lang="en-US" altLang="ko-KR" baseline="30000" dirty="0" smtClean="0"/>
              <a:t>o</a:t>
            </a:r>
            <a:r>
              <a:rPr lang="en-US" altLang="ko-KR" dirty="0" smtClean="0"/>
              <a:t> rule</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a:t>
            </a:fld>
            <a:endParaRPr lang="en-US" altLang="ko-KR"/>
          </a:p>
        </p:txBody>
      </p:sp>
      <p:sp>
        <p:nvSpPr>
          <p:cNvPr id="7" name="TextBox 6"/>
          <p:cNvSpPr txBox="1"/>
          <p:nvPr/>
        </p:nvSpPr>
        <p:spPr>
          <a:xfrm>
            <a:off x="827584" y="5949280"/>
            <a:ext cx="7619394" cy="523220"/>
          </a:xfrm>
          <a:prstGeom prst="rect">
            <a:avLst/>
          </a:prstGeom>
          <a:noFill/>
        </p:spPr>
        <p:txBody>
          <a:bodyPr wrap="none" rtlCol="0">
            <a:spAutoFit/>
          </a:bodyPr>
          <a:lstStyle/>
          <a:p>
            <a:r>
              <a:rPr lang="en-US" altLang="ko-KR" sz="1400" dirty="0" smtClean="0"/>
              <a:t>[</a:t>
            </a:r>
            <a:r>
              <a:rPr lang="en-US" altLang="ko-KR" sz="1400" dirty="0" err="1" smtClean="0"/>
              <a:t>Mirollo</a:t>
            </a:r>
            <a:r>
              <a:rPr lang="en-US" altLang="ko-KR" sz="1400" dirty="0" smtClean="0"/>
              <a:t> 1990] </a:t>
            </a:r>
            <a:r>
              <a:rPr lang="en-US" altLang="ko-KR" sz="1400" dirty="0"/>
              <a:t>R. E</a:t>
            </a:r>
            <a:r>
              <a:rPr lang="en-US" altLang="ko-KR" sz="1400" dirty="0" smtClean="0"/>
              <a:t>. </a:t>
            </a:r>
            <a:r>
              <a:rPr lang="en-US" altLang="ko-KR" sz="1400" dirty="0" err="1" smtClean="0"/>
              <a:t>Mirollo</a:t>
            </a:r>
            <a:r>
              <a:rPr lang="en-US" altLang="ko-KR" sz="1400" dirty="0" smtClean="0"/>
              <a:t>, S. H. </a:t>
            </a:r>
            <a:r>
              <a:rPr lang="en-US" altLang="ko-KR" sz="1400" dirty="0" err="1" smtClean="0"/>
              <a:t>Strogatz</a:t>
            </a:r>
            <a:r>
              <a:rPr lang="en-US" altLang="ko-KR" sz="1400" dirty="0" smtClean="0"/>
              <a:t>, “Synchronization of pulse-coupled biological oscillators,”</a:t>
            </a:r>
          </a:p>
          <a:p>
            <a:r>
              <a:rPr lang="en-US" altLang="ko-KR" sz="1400" dirty="0"/>
              <a:t> </a:t>
            </a:r>
            <a:r>
              <a:rPr lang="en-US" altLang="ko-KR" sz="1400" dirty="0" smtClean="0"/>
              <a:t>                        </a:t>
            </a:r>
            <a:r>
              <a:rPr lang="en-US" altLang="ko-KR" sz="1400" i="1" dirty="0" smtClean="0"/>
              <a:t>SIAM </a:t>
            </a:r>
            <a:r>
              <a:rPr lang="en-US" altLang="ko-KR" sz="1400" i="1" dirty="0"/>
              <a:t>J. Appl. Math</a:t>
            </a:r>
            <a:r>
              <a:rPr lang="en-US" altLang="ko-KR" sz="1400" i="1" dirty="0" smtClean="0"/>
              <a:t>.</a:t>
            </a:r>
            <a:r>
              <a:rPr lang="en-US" altLang="ko-KR" sz="1400" dirty="0" smtClean="0"/>
              <a:t>, </a:t>
            </a:r>
            <a:r>
              <a:rPr lang="en-US" altLang="ko-KR" sz="1400" dirty="0"/>
              <a:t>vol. 50, no. 6, pp. 1645-1662, Dec. 1990.</a:t>
            </a:r>
            <a:endParaRPr lang="ko-KR" altLang="en-US" sz="1400" dirty="0"/>
          </a:p>
        </p:txBody>
      </p:sp>
    </p:spTree>
    <p:extLst>
      <p:ext uri="{BB962C8B-B14F-4D97-AF65-F5344CB8AC3E}">
        <p14:creationId xmlns:p14="http://schemas.microsoft.com/office/powerpoint/2010/main" val="1618289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850</TotalTime>
  <Words>1409</Words>
  <Application>Microsoft Office PowerPoint</Application>
  <PresentationFormat>화면 슬라이드 쇼(4:3)</PresentationFormat>
  <Paragraphs>287</Paragraphs>
  <Slides>18</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18</vt:i4>
      </vt:variant>
    </vt:vector>
  </HeadingPairs>
  <TitlesOfParts>
    <vt:vector size="20" baseType="lpstr">
      <vt:lpstr>template</vt:lpstr>
      <vt:lpstr>패키지</vt:lpstr>
      <vt:lpstr>PowerPoint 프레젠테이션</vt:lpstr>
      <vt:lpstr>Fully Distributed Synchronization Scheme for PAC with Additional Simulations</vt:lpstr>
      <vt:lpstr>Introduction</vt:lpstr>
      <vt:lpstr>A Brief Recap of Phase Update Rules</vt:lpstr>
      <vt:lpstr>A Brief Recap of Phase Update Rules</vt:lpstr>
      <vt:lpstr>A Brief Recap of Phase Update Rules</vt:lpstr>
      <vt:lpstr>A Brief Recap of Phase Update Rules</vt:lpstr>
      <vt:lpstr>A Brief Recap of Phase Update Rules</vt:lpstr>
      <vt:lpstr>Simulation Results: Initial Sync. (1/3)</vt:lpstr>
      <vt:lpstr>Simulation Results: Initial Sync. (2/3)</vt:lpstr>
      <vt:lpstr>Simulation Results: Initial Sync. (3/3)</vt:lpstr>
      <vt:lpstr>Simulation Results: Network Merge (1/5)</vt:lpstr>
      <vt:lpstr>Simulation Results: Network Merge (2/5)</vt:lpstr>
      <vt:lpstr>Simulation Results: Network Merge (3/5)</vt:lpstr>
      <vt:lpstr>Simulation Results: Network Merge (4/5)</vt:lpstr>
      <vt:lpstr>Simulation Results: Network Merge (5/5)</vt:lpstr>
      <vt:lpstr>Review of the Proposed Text</vt:lpstr>
      <vt:lpstr>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BJr2</cp:lastModifiedBy>
  <cp:revision>105</cp:revision>
  <cp:lastPrinted>1998-02-10T13:28:06Z</cp:lastPrinted>
  <dcterms:created xsi:type="dcterms:W3CDTF">2014-03-12T01:39:25Z</dcterms:created>
  <dcterms:modified xsi:type="dcterms:W3CDTF">2015-03-10T15:18:56Z</dcterms:modified>
</cp:coreProperties>
</file>