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7" r:id="rId2"/>
    <p:sldId id="260" r:id="rId3"/>
    <p:sldId id="277" r:id="rId4"/>
    <p:sldId id="278" r:id="rId5"/>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226" y="6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336"/>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33">
              <a:defRPr sz="1400" b="1"/>
            </a:lvl1pPr>
          </a:lstStyle>
          <a:p>
            <a:r>
              <a:rPr lang="en-US"/>
              <a:t>doc.: IEEE 802.15-&lt;doc#&gt;</a:t>
            </a:r>
          </a:p>
        </p:txBody>
      </p:sp>
      <p:sp>
        <p:nvSpPr>
          <p:cNvPr id="3075" name="Rectangle 3"/>
          <p:cNvSpPr>
            <a:spLocks noGrp="1" noChangeArrowheads="1"/>
          </p:cNvSpPr>
          <p:nvPr>
            <p:ph type="dt" sz="quarter" idx="1"/>
          </p:nvPr>
        </p:nvSpPr>
        <p:spPr bwMode="auto">
          <a:xfrm>
            <a:off x="681636" y="202336"/>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33">
              <a:defRPr sz="1400" b="1"/>
            </a:lvl1pPr>
          </a:lstStyle>
          <a:p>
            <a:r>
              <a:rPr lang="en-US"/>
              <a:t>&lt;month year&gt;</a:t>
            </a:r>
          </a:p>
        </p:txBody>
      </p:sp>
      <p:sp>
        <p:nvSpPr>
          <p:cNvPr id="3076" name="Rectangle 4"/>
          <p:cNvSpPr>
            <a:spLocks noGrp="1" noChangeArrowheads="1"/>
          </p:cNvSpPr>
          <p:nvPr>
            <p:ph type="ftr" sz="quarter" idx="2"/>
          </p:nvPr>
        </p:nvSpPr>
        <p:spPr bwMode="auto">
          <a:xfrm>
            <a:off x="4078917" y="9608946"/>
            <a:ext cx="2114936"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33">
              <a:defRPr sz="1100"/>
            </a:lvl1pPr>
          </a:lstStyle>
          <a:p>
            <a:r>
              <a:rPr lang="en-US"/>
              <a:t>&lt;author&gt;, &lt;company&gt;</a:t>
            </a:r>
          </a:p>
        </p:txBody>
      </p:sp>
      <p:sp>
        <p:nvSpPr>
          <p:cNvPr id="3077" name="Rectangle 5"/>
          <p:cNvSpPr>
            <a:spLocks noGrp="1" noChangeArrowheads="1"/>
          </p:cNvSpPr>
          <p:nvPr>
            <p:ph type="sldNum" sz="quarter" idx="3"/>
          </p:nvPr>
        </p:nvSpPr>
        <p:spPr bwMode="auto">
          <a:xfrm>
            <a:off x="2644061" y="9608946"/>
            <a:ext cx="1358600"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2833">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680079" y="414384"/>
            <a:ext cx="5437518"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
        <p:nvSpPr>
          <p:cNvPr id="3079" name="Rectangle 7"/>
          <p:cNvSpPr>
            <a:spLocks noChangeArrowheads="1"/>
          </p:cNvSpPr>
          <p:nvPr/>
        </p:nvSpPr>
        <p:spPr bwMode="auto">
          <a:xfrm>
            <a:off x="680080" y="9608947"/>
            <a:ext cx="697197" cy="369332"/>
          </a:xfrm>
          <a:prstGeom prst="rect">
            <a:avLst/>
          </a:prstGeom>
          <a:noFill/>
          <a:ln w="9525">
            <a:noFill/>
            <a:miter lim="800000"/>
            <a:headEnd/>
            <a:tailEnd/>
          </a:ln>
          <a:effectLst/>
        </p:spPr>
        <p:txBody>
          <a:bodyPr lIns="0" tIns="0" rIns="0" bIns="0">
            <a:spAutoFit/>
          </a:bodyPr>
          <a:lstStyle/>
          <a:p>
            <a:pPr defTabSz="962833"/>
            <a:r>
              <a:rPr lang="en-US"/>
              <a:t>Submission</a:t>
            </a:r>
          </a:p>
        </p:txBody>
      </p:sp>
      <p:sp>
        <p:nvSpPr>
          <p:cNvPr id="3080" name="Line 8"/>
          <p:cNvSpPr>
            <a:spLocks noChangeShapeType="1"/>
          </p:cNvSpPr>
          <p:nvPr/>
        </p:nvSpPr>
        <p:spPr bwMode="auto">
          <a:xfrm>
            <a:off x="680080" y="9597058"/>
            <a:ext cx="5588472"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22"/>
            <a:ext cx="2759221"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33">
              <a:defRPr sz="1400" b="1"/>
            </a:lvl1pPr>
          </a:lstStyle>
          <a:p>
            <a:r>
              <a:rPr lang="en-US"/>
              <a:t>doc.: IEEE 802.15-&lt;doc#&gt;</a:t>
            </a:r>
          </a:p>
        </p:txBody>
      </p:sp>
      <p:sp>
        <p:nvSpPr>
          <p:cNvPr id="2051" name="Rectangle 3"/>
          <p:cNvSpPr>
            <a:spLocks noGrp="1" noChangeArrowheads="1"/>
          </p:cNvSpPr>
          <p:nvPr>
            <p:ph type="dt" idx="1"/>
          </p:nvPr>
        </p:nvSpPr>
        <p:spPr bwMode="auto">
          <a:xfrm>
            <a:off x="641174" y="11742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33">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716162"/>
            <a:ext cx="4986207" cy="4468211"/>
          </a:xfrm>
          <a:prstGeom prst="rect">
            <a:avLst/>
          </a:prstGeom>
          <a:noFill/>
          <a:ln w="9525">
            <a:noFill/>
            <a:miter lim="800000"/>
            <a:headEnd/>
            <a:tailEnd/>
          </a:ln>
          <a:effectLst/>
        </p:spPr>
        <p:txBody>
          <a:bodyPr vert="horz" wrap="square" lIns="96611" tIns="47488" rIns="96611" bIns="474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697636" y="9612343"/>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1592" lvl="4" algn="r" defTabSz="962833">
              <a:defRPr/>
            </a:lvl5pPr>
          </a:lstStyle>
          <a:p>
            <a:pPr lvl="4"/>
            <a:r>
              <a:rPr lang="en-US"/>
              <a:t>&lt;author&gt;, &lt;company&gt;</a:t>
            </a:r>
          </a:p>
        </p:txBody>
      </p:sp>
      <p:sp>
        <p:nvSpPr>
          <p:cNvPr id="2055" name="Rectangle 7"/>
          <p:cNvSpPr>
            <a:spLocks noGrp="1" noChangeArrowheads="1"/>
          </p:cNvSpPr>
          <p:nvPr>
            <p:ph type="sldNum" sz="quarter" idx="5"/>
          </p:nvPr>
        </p:nvSpPr>
        <p:spPr bwMode="auto">
          <a:xfrm>
            <a:off x="2875939" y="9612343"/>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33">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09648" y="9612343"/>
            <a:ext cx="697197" cy="369332"/>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09648" y="9610645"/>
            <a:ext cx="5378381"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
        <p:nvSpPr>
          <p:cNvPr id="2058" name="Line 10"/>
          <p:cNvSpPr>
            <a:spLocks noChangeShapeType="1"/>
          </p:cNvSpPr>
          <p:nvPr/>
        </p:nvSpPr>
        <p:spPr bwMode="auto">
          <a:xfrm>
            <a:off x="634948" y="317581"/>
            <a:ext cx="5527780"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1</a:t>
            </a:fld>
            <a:endParaRPr lang="en-US"/>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2</a:t>
            </a:fld>
            <a:endParaRPr lang="en-US"/>
          </a:p>
        </p:txBody>
      </p:sp>
    </p:spTree>
    <p:extLst>
      <p:ext uri="{BB962C8B-B14F-4D97-AF65-F5344CB8AC3E}">
        <p14:creationId xmlns:p14="http://schemas.microsoft.com/office/powerpoint/2010/main" val="527879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dirty="0" smtClean="0"/>
              <a:t>March 2015</a:t>
            </a:r>
            <a:endParaRPr lang="en-US" dirty="0" smtClean="0"/>
          </a:p>
        </p:txBody>
      </p:sp>
      <p:sp>
        <p:nvSpPr>
          <p:cNvPr id="24" name="바닥글 개체 틀 23"/>
          <p:cNvSpPr>
            <a:spLocks noGrp="1"/>
          </p:cNvSpPr>
          <p:nvPr>
            <p:ph type="ftr" sz="quarter" idx="11"/>
          </p:nvPr>
        </p:nvSpPr>
        <p:spPr/>
        <p:txBody>
          <a:bodyPr/>
          <a:lstStyle/>
          <a:p>
            <a:r>
              <a:rPr lang="en-US" altLang="ko-KR" dirty="0" smtClean="0"/>
              <a:t>Seok-jin Lee (ETRI) et al.</a:t>
            </a:r>
            <a:endParaRPr lang="en-US" altLang="ko-KR" dirty="0"/>
          </a:p>
        </p:txBody>
      </p:sp>
      <p:sp>
        <p:nvSpPr>
          <p:cNvPr id="25" name="슬라이드 번호 개체 틀 24"/>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dirty="0" smtClean="0"/>
              <a:t>Mach 2015</a:t>
            </a:r>
            <a:endParaRPr lang="en-US" dirty="0" smtClean="0"/>
          </a:p>
        </p:txBody>
      </p:sp>
      <p:sp>
        <p:nvSpPr>
          <p:cNvPr id="8" name="바닥글 개체 틀 7"/>
          <p:cNvSpPr>
            <a:spLocks noGrp="1"/>
          </p:cNvSpPr>
          <p:nvPr>
            <p:ph type="ftr" sz="quarter" idx="11"/>
          </p:nvPr>
        </p:nvSpPr>
        <p:spPr/>
        <p:txBody>
          <a:bodyPr/>
          <a:lstStyle/>
          <a:p>
            <a:r>
              <a:rPr lang="en-US" altLang="ko-KR" dirty="0" smtClean="0"/>
              <a:t>Seok-jin Lee (ETRI) et al.</a:t>
            </a:r>
            <a:endParaRPr lang="en-US" altLang="ko-KR" dirty="0"/>
          </a:p>
        </p:txBody>
      </p:sp>
      <p:sp>
        <p:nvSpPr>
          <p:cNvPr id="9" name="슬라이드 번호 개체 틀 8"/>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dirty="0" smtClean="0"/>
              <a:t>March 2015</a:t>
            </a:r>
            <a:endParaRPr lang="en-US" dirty="0"/>
          </a:p>
        </p:txBody>
      </p:sp>
      <p:sp>
        <p:nvSpPr>
          <p:cNvPr id="6" name="Fußzeilenplatzhalter 5"/>
          <p:cNvSpPr>
            <a:spLocks noGrp="1"/>
          </p:cNvSpPr>
          <p:nvPr>
            <p:ph type="ftr" sz="quarter" idx="11"/>
          </p:nvPr>
        </p:nvSpPr>
        <p:spPr/>
        <p:txBody>
          <a:bodyPr/>
          <a:lstStyle>
            <a:lvl1pPr>
              <a:defRPr/>
            </a:lvl1pPr>
          </a:lstStyle>
          <a:p>
            <a:r>
              <a:rPr lang="da-DK" dirty="0" smtClean="0"/>
              <a:t>Seok-jin Lee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dirty="0" smtClean="0"/>
              <a:t>March 2015</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Seok-jin Lee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dirty="0" smtClean="0"/>
              <a:t>March 2015</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Seok-jin Lee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802.15-15-0185-00-003e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dirty="0" smtClean="0"/>
              <a:t>March 2015</a:t>
            </a:r>
            <a:endParaRPr lang="en-US" dirty="0"/>
          </a:p>
        </p:txBody>
      </p:sp>
      <p:sp>
        <p:nvSpPr>
          <p:cNvPr id="3" name="바닥글 개체 틀 2"/>
          <p:cNvSpPr>
            <a:spLocks noGrp="1"/>
          </p:cNvSpPr>
          <p:nvPr>
            <p:ph type="ftr" sz="quarter" idx="11"/>
          </p:nvPr>
        </p:nvSpPr>
        <p:spPr/>
        <p:txBody>
          <a:bodyPr/>
          <a:lstStyle/>
          <a:p>
            <a:r>
              <a:rPr lang="en-US" altLang="ko-KR" dirty="0" smtClean="0"/>
              <a:t>Seok-jin Lee </a:t>
            </a:r>
            <a:r>
              <a:rPr lang="en-US" altLang="ko-KR" dirty="0"/>
              <a:t>(ETRI) </a:t>
            </a:r>
            <a:r>
              <a:rPr lang="en-US" altLang="ko-KR" dirty="0" smtClean="0"/>
              <a:t>et </a:t>
            </a:r>
            <a:r>
              <a:rPr lang="en-US" altLang="ko-KR" dirty="0"/>
              <a:t>al.</a:t>
            </a:r>
          </a:p>
        </p:txBody>
      </p:sp>
      <p:sp>
        <p:nvSpPr>
          <p:cNvPr id="4" name="슬라이드 번호 개체 틀 3"/>
          <p:cNvSpPr>
            <a:spLocks noGrp="1"/>
          </p:cNvSpPr>
          <p:nvPr>
            <p:ph type="sldNum" sz="quarter" idx="12"/>
          </p:nvPr>
        </p:nvSpPr>
        <p:spPr/>
        <p:txBody>
          <a:bodyPr/>
          <a:lstStyle/>
          <a:p>
            <a:r>
              <a:rPr lang="en-US" smtClean="0"/>
              <a:t>Slide </a:t>
            </a:r>
            <a:fld id="{D0FF068C-9A81-4A5F-8F84-6EE3A290DD00}" type="slidenum">
              <a:rPr lang="en-US" smtClean="0"/>
              <a:pPr/>
              <a:t>1</a:t>
            </a:fld>
            <a:endParaRPr lang="en-US"/>
          </a:p>
        </p:txBody>
      </p:sp>
      <p:sp>
        <p:nvSpPr>
          <p:cNvPr id="6" name="Rectangle 3"/>
          <p:cNvSpPr>
            <a:spLocks noChangeArrowheads="1"/>
          </p:cNvSpPr>
          <p:nvPr/>
        </p:nvSpPr>
        <p:spPr bwMode="auto">
          <a:xfrm>
            <a:off x="624840" y="705334"/>
            <a:ext cx="8031480" cy="5016758"/>
          </a:xfrm>
          <a:prstGeom prst="rect">
            <a:avLst/>
          </a:prstGeom>
          <a:noFill/>
          <a:ln w="12700">
            <a:noFill/>
            <a:miter lim="800000"/>
            <a:headEnd type="none" w="sm" len="sm"/>
            <a:tailEnd type="none" w="sm" len="sm"/>
          </a:ln>
          <a:effectLst/>
        </p:spPr>
        <p:txBody>
          <a:bodyPr wrap="square">
            <a:spAutoFit/>
          </a:bodyPr>
          <a:lstStyle/>
          <a:p>
            <a:pPr algn="ctr"/>
            <a:r>
              <a:rPr lang="en-US" sz="1800" b="1" u="sng" kern="1000" spc="-70" dirty="0">
                <a:solidFill>
                  <a:schemeClr val="tx2"/>
                </a:solidFill>
                <a:effectLst>
                  <a:outerShdw blurRad="38100" dist="38100" dir="2700000" algn="tl">
                    <a:srgbClr val="C0C0C0"/>
                  </a:outerShdw>
                </a:effectLst>
              </a:rPr>
              <a:t>Project: IEEE P802.15 Working Group for Wireless Personal Area Networks (WPANs)</a:t>
            </a:r>
            <a:endParaRPr lang="en-US" sz="1600" b="1" kern="1000" spc="-70"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 Proposed Change for SG3e TGD</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March 8,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dirty="0"/>
              <a:t>Seok-Jin Lee, </a:t>
            </a:r>
            <a:r>
              <a:rPr lang="en-US" sz="1600" dirty="0" err="1" smtClean="0">
                <a:solidFill>
                  <a:schemeClr val="tx2"/>
                </a:solidFill>
              </a:rPr>
              <a:t>Gyung-Chul</a:t>
            </a:r>
            <a:r>
              <a:rPr lang="en-US" sz="1600" dirty="0" smtClean="0">
                <a:solidFill>
                  <a:schemeClr val="tx2"/>
                </a:solidFill>
              </a:rPr>
              <a:t> </a:t>
            </a:r>
            <a:r>
              <a:rPr lang="en-US" sz="1600" dirty="0" err="1" smtClean="0">
                <a:solidFill>
                  <a:schemeClr val="tx2"/>
                </a:solidFill>
              </a:rPr>
              <a:t>Sihn</a:t>
            </a:r>
            <a:r>
              <a:rPr lang="en-US" sz="1600" dirty="0" smtClean="0">
                <a:solidFill>
                  <a:schemeClr val="tx2"/>
                </a:solidFill>
              </a:rPr>
              <a:t>, </a:t>
            </a:r>
            <a:r>
              <a:rPr lang="en-US" sz="1600" dirty="0" err="1" smtClean="0">
                <a:solidFill>
                  <a:schemeClr val="tx2"/>
                </a:solidFill>
              </a:rPr>
              <a:t>Hoo</a:t>
            </a:r>
            <a:r>
              <a:rPr lang="en-US" sz="1600" dirty="0" smtClean="0">
                <a:solidFill>
                  <a:schemeClr val="tx2"/>
                </a:solidFill>
              </a:rPr>
              <a:t>-Sung Lee, </a:t>
            </a:r>
            <a:r>
              <a:rPr lang="en-US" sz="1600" dirty="0" err="1" smtClean="0">
                <a:solidFill>
                  <a:schemeClr val="tx2"/>
                </a:solidFill>
              </a:rPr>
              <a:t>Ik</a:t>
            </a:r>
            <a:r>
              <a:rPr lang="en-US" sz="1600" dirty="0" smtClean="0">
                <a:solidFill>
                  <a:schemeClr val="tx2"/>
                </a:solidFill>
              </a:rPr>
              <a:t>-Jae Chun</a:t>
            </a:r>
            <a:r>
              <a:rPr lang="en-US" sz="1600" dirty="0" smtClean="0"/>
              <a:t>, Moon-</a:t>
            </a:r>
            <a:r>
              <a:rPr lang="en-US" sz="1600" dirty="0" err="1" smtClean="0"/>
              <a:t>Sik</a:t>
            </a:r>
            <a:r>
              <a:rPr lang="en-US" sz="1600" dirty="0" smtClean="0"/>
              <a:t> </a:t>
            </a:r>
            <a:r>
              <a:rPr lang="en-US" sz="1600" dirty="0" smtClean="0">
                <a:solidFill>
                  <a:schemeClr val="tx2"/>
                </a:solidFill>
              </a:rPr>
              <a:t>Lee, Young-</a:t>
            </a:r>
            <a:r>
              <a:rPr lang="en-US" sz="1600" dirty="0" err="1" smtClean="0">
                <a:solidFill>
                  <a:schemeClr val="tx2"/>
                </a:solidFill>
              </a:rPr>
              <a:t>Hoon</a:t>
            </a:r>
            <a:r>
              <a:rPr lang="en-US" sz="1600" dirty="0" smtClean="0">
                <a:solidFill>
                  <a:schemeClr val="tx2"/>
                </a:solidFill>
              </a:rPr>
              <a:t> Kim,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endParaRPr lang="en-US" sz="1600" baseline="30000" dirty="0" smtClean="0">
              <a:solidFill>
                <a:schemeClr val="tx2"/>
              </a:solidFill>
            </a:endParaRPr>
          </a:p>
          <a:p>
            <a:r>
              <a:rPr lang="en-US" sz="1600" dirty="0" smtClean="0">
                <a:solidFill>
                  <a:schemeClr val="tx2"/>
                </a:solidFill>
              </a:rPr>
              <a:t>Company: ETRI</a:t>
            </a:r>
            <a:endParaRPr lang="en-US" sz="1600" baseline="30000" dirty="0" smtClean="0">
              <a:solidFill>
                <a:schemeClr val="tx2"/>
              </a:solidFill>
            </a:endParaRPr>
          </a:p>
          <a:p>
            <a:r>
              <a:rPr lang="en-US" sz="1600" dirty="0" smtClean="0">
                <a:solidFill>
                  <a:schemeClr val="tx2"/>
                </a:solidFill>
              </a:rPr>
              <a:t>Address: </a:t>
            </a:r>
            <a:r>
              <a:rPr lang="en-US" sz="1600" dirty="0" smtClean="0"/>
              <a:t>218  </a:t>
            </a:r>
            <a:r>
              <a:rPr lang="en-US" sz="1600" dirty="0" err="1" smtClean="0"/>
              <a:t>Gajeong-ro</a:t>
            </a:r>
            <a:r>
              <a:rPr lang="en-US" sz="1600" dirty="0" smtClean="0"/>
              <a:t>, </a:t>
            </a:r>
            <a:r>
              <a:rPr lang="en-US" sz="1600" dirty="0" err="1" smtClean="0"/>
              <a:t>Yuseong-gu</a:t>
            </a:r>
            <a:r>
              <a:rPr lang="en-US" sz="1600" dirty="0" smtClean="0">
                <a:solidFill>
                  <a:schemeClr val="tx2"/>
                </a:solidFill>
              </a:rPr>
              <a:t>, Daejeon 305-700, South Korea</a:t>
            </a:r>
          </a:p>
          <a:p>
            <a:r>
              <a:rPr lang="en-US" sz="1600" dirty="0" smtClean="0">
                <a:solidFill>
                  <a:schemeClr val="tx2"/>
                </a:solidFill>
              </a:rPr>
              <a:t>Voice:+82-42-860-6354, </a:t>
            </a:r>
            <a:r>
              <a:rPr lang="en-US" sz="1600" dirty="0">
                <a:solidFill>
                  <a:schemeClr val="tx2"/>
                </a:solidFill>
              </a:rPr>
              <a:t>FAX: </a:t>
            </a:r>
            <a:r>
              <a:rPr lang="en-US" sz="1600" dirty="0" smtClean="0">
                <a:solidFill>
                  <a:schemeClr val="tx2"/>
                </a:solidFill>
              </a:rPr>
              <a:t>+</a:t>
            </a:r>
            <a:r>
              <a:rPr lang="en-US" sz="1600" dirty="0" smtClean="0"/>
              <a:t>82-42-860-6732, E-Mail</a:t>
            </a:r>
            <a:r>
              <a:rPr lang="en-US" sz="1600" dirty="0" smtClean="0">
                <a:solidFill>
                  <a:schemeClr val="tx2"/>
                </a:solidFill>
              </a:rPr>
              <a:t>: sjin@etri.re.kr</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dirty="0"/>
              <a:t>IEEE </a:t>
            </a:r>
            <a:r>
              <a:rPr lang="en-US" altLang="ko-KR" sz="1600" dirty="0" smtClean="0"/>
              <a:t>802.15-15-0109-02-003e-technical-guidance-documnet-3e.docx</a:t>
            </a:r>
          </a:p>
          <a:p>
            <a:pPr>
              <a:spcBef>
                <a:spcPts val="600"/>
              </a:spcBef>
              <a:spcAft>
                <a:spcPts val="600"/>
              </a:spcAft>
            </a:pPr>
            <a:r>
              <a:rPr lang="en-US" sz="1600" b="1" dirty="0" smtClean="0">
                <a:solidFill>
                  <a:schemeClr val="tx2"/>
                </a:solidFill>
              </a:rPr>
              <a:t>Abstract:</a:t>
            </a:r>
            <a:r>
              <a:rPr lang="en-US" sz="1600" dirty="0" smtClean="0">
                <a:solidFill>
                  <a:schemeClr val="tx2"/>
                </a:solidFill>
              </a:rPr>
              <a:t>	 Text proposal for SG3e TGD</a:t>
            </a:r>
          </a:p>
          <a:p>
            <a:pPr>
              <a:spcBef>
                <a:spcPts val="600"/>
              </a:spcBef>
              <a:spcAft>
                <a:spcPts val="600"/>
              </a:spcAft>
            </a:pPr>
            <a:r>
              <a:rPr lang="en-US" sz="1600" b="1" dirty="0" smtClean="0">
                <a:solidFill>
                  <a:schemeClr val="tx2"/>
                </a:solidFill>
              </a:rPr>
              <a:t>Purpose: </a:t>
            </a:r>
            <a:r>
              <a:rPr lang="en-US" sz="1600" dirty="0">
                <a:solidFill>
                  <a:schemeClr val="tx2"/>
                </a:solidFill>
              </a:rPr>
              <a:t> </a:t>
            </a:r>
            <a:r>
              <a:rPr lang="en-US" sz="1600" dirty="0" smtClean="0">
                <a:solidFill>
                  <a:schemeClr val="tx2"/>
                </a:solidFill>
              </a:rPr>
              <a:t>Change the text in </a:t>
            </a:r>
            <a:r>
              <a:rPr lang="en-US" altLang="ko-KR" sz="1600" dirty="0" smtClean="0"/>
              <a:t>Sub-clause ‘4.3 </a:t>
            </a:r>
            <a:r>
              <a:rPr lang="en-US" altLang="ko-KR" sz="1600" dirty="0"/>
              <a:t>Wireless data </a:t>
            </a:r>
            <a:r>
              <a:rPr lang="en-US" altLang="ko-KR" sz="1600" dirty="0" smtClean="0"/>
              <a:t>storage’</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70560" y="1820484"/>
            <a:ext cx="7772400" cy="1470025"/>
          </a:xfrm>
        </p:spPr>
        <p:txBody>
          <a:bodyPr/>
          <a:lstStyle/>
          <a:p>
            <a:r>
              <a:rPr lang="en-US" altLang="ko-KR" dirty="0"/>
              <a:t>Proposed Change </a:t>
            </a:r>
            <a:r>
              <a:rPr lang="en-US" altLang="ko-KR" dirty="0" smtClean="0"/>
              <a:t>for SG3e TGD</a:t>
            </a:r>
            <a:endParaRPr lang="de-DE" dirty="0"/>
          </a:p>
        </p:txBody>
      </p:sp>
      <p:sp>
        <p:nvSpPr>
          <p:cNvPr id="8" name="Untertitel 7"/>
          <p:cNvSpPr>
            <a:spLocks noGrp="1"/>
          </p:cNvSpPr>
          <p:nvPr>
            <p:ph type="subTitle" idx="1"/>
          </p:nvPr>
        </p:nvSpPr>
        <p:spPr>
          <a:xfrm>
            <a:off x="1371600" y="4284532"/>
            <a:ext cx="6400800" cy="1752600"/>
          </a:xfrm>
        </p:spPr>
        <p:txBody>
          <a:bodyPr/>
          <a:lstStyle/>
          <a:p>
            <a:r>
              <a:rPr lang="en-US" sz="2400" dirty="0" smtClean="0"/>
              <a:t>IEEE 802.15.3e</a:t>
            </a:r>
          </a:p>
          <a:p>
            <a:endParaRPr lang="en-US" sz="2400" dirty="0"/>
          </a:p>
          <a:p>
            <a:r>
              <a:rPr lang="en-US" sz="2400" dirty="0" smtClean="0"/>
              <a:t>March 2015</a:t>
            </a:r>
            <a:endParaRPr lang="de-DE" sz="2400" dirty="0"/>
          </a:p>
        </p:txBody>
      </p:sp>
      <p:sp>
        <p:nvSpPr>
          <p:cNvPr id="2" name="Datumsplatzhalter 1"/>
          <p:cNvSpPr>
            <a:spLocks noGrp="1"/>
          </p:cNvSpPr>
          <p:nvPr>
            <p:ph type="dt" sz="half" idx="10"/>
          </p:nvPr>
        </p:nvSpPr>
        <p:spPr>
          <a:xfrm>
            <a:off x="685800" y="378281"/>
            <a:ext cx="1600200" cy="215444"/>
          </a:xfrm>
        </p:spPr>
        <p:txBody>
          <a:bodyPr/>
          <a:lstStyle/>
          <a:p>
            <a:r>
              <a:rPr lang="en-US" altLang="ko-KR" dirty="0" smtClean="0"/>
              <a:t>March 2015</a:t>
            </a:r>
            <a:endParaRPr lang="en-US" dirty="0"/>
          </a:p>
        </p:txBody>
      </p:sp>
      <p:sp>
        <p:nvSpPr>
          <p:cNvPr id="3" name="Fußzeilenplatzhalter 2"/>
          <p:cNvSpPr>
            <a:spLocks noGrp="1"/>
          </p:cNvSpPr>
          <p:nvPr>
            <p:ph type="ftr" sz="quarter" idx="11"/>
          </p:nvPr>
        </p:nvSpPr>
        <p:spPr>
          <a:xfrm>
            <a:off x="5486400" y="6475413"/>
            <a:ext cx="3124200" cy="184666"/>
          </a:xfrm>
        </p:spPr>
        <p:txBody>
          <a:bodyPr/>
          <a:lstStyle/>
          <a:p>
            <a:r>
              <a:rPr lang="da-DK" altLang="ko-KR" dirty="0" smtClean="0"/>
              <a:t>Seok-jin Lee (ETRI) et al.</a:t>
            </a:r>
            <a:endParaRPr lang="en-US" altLang="ko-KR" dirty="0"/>
          </a:p>
        </p:txBody>
      </p:sp>
      <p:sp>
        <p:nvSpPr>
          <p:cNvPr id="4" name="Foliennummernplatzhalter 3"/>
          <p:cNvSpPr>
            <a:spLocks noGrp="1"/>
          </p:cNvSpPr>
          <p:nvPr>
            <p:ph type="sldNum" sz="quarter" idx="12"/>
          </p:nvPr>
        </p:nvSpPr>
        <p:spPr>
          <a:xfrm>
            <a:off x="4344988" y="6475413"/>
            <a:ext cx="530225" cy="182562"/>
          </a:xfrm>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23900" y="1515835"/>
            <a:ext cx="7772400" cy="4570639"/>
          </a:xfrm>
        </p:spPr>
        <p:txBody>
          <a:bodyPr/>
          <a:lstStyle/>
          <a:p>
            <a:pPr marL="57150" indent="0">
              <a:buNone/>
            </a:pPr>
            <a:r>
              <a:rPr lang="en-US" altLang="ko-KR" sz="1200" dirty="0" smtClean="0"/>
              <a:t>Technical </a:t>
            </a:r>
            <a:r>
              <a:rPr lang="en-US" altLang="ko-KR" sz="1200" dirty="0"/>
              <a:t>guidelines document (TGD) </a:t>
            </a:r>
            <a:r>
              <a:rPr lang="en-US" altLang="ko-KR" sz="1200" dirty="0" smtClean="0"/>
              <a:t>(</a:t>
            </a:r>
            <a:r>
              <a:rPr lang="en-US" altLang="ko-KR" sz="1200" dirty="0"/>
              <a:t>IEEE 802.15 Doc. 15/0109r2) </a:t>
            </a:r>
          </a:p>
          <a:p>
            <a:pPr marL="57150" indent="0">
              <a:buNone/>
            </a:pPr>
            <a:endParaRPr lang="en-US" altLang="ko-KR" sz="1200" dirty="0"/>
          </a:p>
          <a:p>
            <a:pPr marL="57150" indent="0">
              <a:buNone/>
            </a:pPr>
            <a:r>
              <a:rPr lang="en-US" altLang="ko-KR" sz="1400" b="1" dirty="0"/>
              <a:t>Sub-clause 4.3 Wireless data storage</a:t>
            </a:r>
          </a:p>
          <a:p>
            <a:pPr marL="57150" indent="0">
              <a:buNone/>
            </a:pPr>
            <a:r>
              <a:rPr lang="en-US" altLang="ko-KR" sz="1200" dirty="0"/>
              <a:t>Wireless storage devices include wireless flash memory devices, wireless SSD (solid-state drive) devices, game cards and other electronic devices.  </a:t>
            </a:r>
            <a:endParaRPr lang="en-US" altLang="ko-KR" sz="1200" dirty="0" smtClean="0"/>
          </a:p>
          <a:p>
            <a:pPr marL="57150" indent="0">
              <a:buNone/>
            </a:pPr>
            <a:endParaRPr lang="en-US" altLang="ko-KR" sz="1200" dirty="0"/>
          </a:p>
          <a:p>
            <a:pPr marL="57150" indent="0">
              <a:buNone/>
            </a:pPr>
            <a:r>
              <a:rPr lang="en-US" altLang="ko-KR" sz="1200" dirty="0"/>
              <a:t>-- Beginning </a:t>
            </a:r>
            <a:r>
              <a:rPr lang="en-US" altLang="ko-KR" sz="1200" dirty="0" smtClean="0"/>
              <a:t>of inserted text – </a:t>
            </a:r>
          </a:p>
          <a:p>
            <a:pPr marL="57150" indent="0">
              <a:buNone/>
            </a:pPr>
            <a:endParaRPr lang="en-US" altLang="ko-KR" sz="1200" dirty="0" smtClean="0"/>
          </a:p>
          <a:p>
            <a:pPr marL="57150" indent="0">
              <a:buNone/>
            </a:pPr>
            <a:r>
              <a:rPr lang="en-US" altLang="ko-KR" sz="1200" dirty="0" smtClean="0"/>
              <a:t>The </a:t>
            </a:r>
            <a:r>
              <a:rPr lang="en-US" altLang="ko-KR" sz="1200" dirty="0"/>
              <a:t>wireless storage devices may be used as </a:t>
            </a:r>
            <a:r>
              <a:rPr lang="en-US" altLang="ko-KR" sz="1200" b="1" dirty="0"/>
              <a:t>a smart poster</a:t>
            </a:r>
            <a:r>
              <a:rPr lang="en-US" altLang="ko-KR" sz="1200" dirty="0"/>
              <a:t> located in public spaces such as signage on a street or at a movie theater, wall boards at an airport or a railway station, guidance milepost including a map, shop information in a shopping mall. The devices can also be used as</a:t>
            </a:r>
            <a:r>
              <a:rPr lang="en-US" altLang="ko-KR" sz="1200" b="1" dirty="0"/>
              <a:t> a portable device</a:t>
            </a:r>
            <a:r>
              <a:rPr lang="en-US" altLang="ko-KR" sz="1200" dirty="0"/>
              <a:t> to store private information or large multimedia contents.  </a:t>
            </a:r>
            <a:endParaRPr lang="ko-KR" altLang="ko-KR" sz="1200" dirty="0"/>
          </a:p>
          <a:p>
            <a:pPr marL="57150" indent="0">
              <a:buNone/>
            </a:pPr>
            <a:r>
              <a:rPr lang="en-US" altLang="ko-KR" sz="1200" dirty="0" smtClean="0"/>
              <a:t>   In </a:t>
            </a:r>
            <a:r>
              <a:rPr lang="en-US" altLang="ko-KR" sz="1200" dirty="0"/>
              <a:t>the use case of smart posters, a user can take any data file from the standalone storage device on a billboard to her/his mobile device by means of a touching action. </a:t>
            </a:r>
            <a:endParaRPr lang="ko-KR" altLang="ko-KR" sz="1200" dirty="0"/>
          </a:p>
          <a:p>
            <a:pPr marL="57150" indent="0">
              <a:buNone/>
            </a:pPr>
            <a:r>
              <a:rPr lang="en-US" altLang="ko-KR" sz="1200" dirty="0" smtClean="0"/>
              <a:t>   In </a:t>
            </a:r>
            <a:r>
              <a:rPr lang="en-US" altLang="ko-KR" sz="1200" dirty="0"/>
              <a:t>the use case of portable storage devices, the wireless connection is established as soon as a user places his/her storage device on the indicated area (or a reading pad) of a TV or a PC. The wireless storage device remains linked until the user takes the device away. </a:t>
            </a:r>
            <a:endParaRPr lang="ko-KR" altLang="ko-KR" sz="1200" dirty="0"/>
          </a:p>
          <a:p>
            <a:pPr marL="57150" indent="0">
              <a:buNone/>
            </a:pPr>
            <a:r>
              <a:rPr lang="en-US" altLang="ko-KR" sz="1200" dirty="0" smtClean="0"/>
              <a:t>In </a:t>
            </a:r>
            <a:r>
              <a:rPr lang="en-US" altLang="ko-KR" sz="1200" dirty="0"/>
              <a:t>order to provide good user experience, the wireless storage devices should be capable of operating with limited power source.</a:t>
            </a:r>
            <a:endParaRPr lang="ko-KR" altLang="ko-KR" sz="1200" dirty="0"/>
          </a:p>
          <a:p>
            <a:pPr marL="57150" indent="0">
              <a:buNone/>
            </a:pPr>
            <a:r>
              <a:rPr lang="en-US" altLang="ko-KR" sz="1200" dirty="0"/>
              <a:t> </a:t>
            </a:r>
            <a:r>
              <a:rPr lang="en-US" altLang="ko-KR" sz="1200" dirty="0" smtClean="0"/>
              <a:t> </a:t>
            </a:r>
            <a:endParaRPr lang="en-US" altLang="ko-KR" sz="1200" dirty="0"/>
          </a:p>
          <a:p>
            <a:pPr marL="57150" indent="0">
              <a:buNone/>
            </a:pPr>
            <a:r>
              <a:rPr lang="en-US" altLang="ko-KR" sz="1200" dirty="0" smtClean="0"/>
              <a:t>-- </a:t>
            </a:r>
            <a:r>
              <a:rPr lang="en-US" altLang="ko-KR" sz="1200" dirty="0"/>
              <a:t>End of proposed change --</a:t>
            </a:r>
          </a:p>
          <a:p>
            <a:endParaRPr lang="ko-KR" altLang="en-US" dirty="0"/>
          </a:p>
        </p:txBody>
      </p:sp>
      <p:sp>
        <p:nvSpPr>
          <p:cNvPr id="4" name="날짜 개체 틀 3"/>
          <p:cNvSpPr>
            <a:spLocks noGrp="1"/>
          </p:cNvSpPr>
          <p:nvPr>
            <p:ph type="dt" sz="half" idx="10"/>
          </p:nvPr>
        </p:nvSpPr>
        <p:spPr/>
        <p:txBody>
          <a:bodyPr/>
          <a:lstStyle/>
          <a:p>
            <a:r>
              <a:rPr lang="en-US" altLang="ko-KR" smtClean="0"/>
              <a:t>Mach 2015</a:t>
            </a:r>
            <a:endParaRPr lang="en-US" dirty="0" smtClean="0"/>
          </a:p>
        </p:txBody>
      </p:sp>
      <p:sp>
        <p:nvSpPr>
          <p:cNvPr id="5" name="바닥글 개체 틀 4"/>
          <p:cNvSpPr>
            <a:spLocks noGrp="1"/>
          </p:cNvSpPr>
          <p:nvPr>
            <p:ph type="ftr" sz="quarter" idx="11"/>
          </p:nvPr>
        </p:nvSpPr>
        <p:spPr/>
        <p:txBody>
          <a:bodyPr/>
          <a:lstStyle/>
          <a:p>
            <a:r>
              <a:rPr lang="en-US" altLang="ko-KR" smtClean="0"/>
              <a:t>Seok-jin Lee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3</a:t>
            </a:fld>
            <a:endParaRPr lang="en-US"/>
          </a:p>
        </p:txBody>
      </p:sp>
      <p:sp>
        <p:nvSpPr>
          <p:cNvPr id="7" name="제목 1"/>
          <p:cNvSpPr>
            <a:spLocks noGrp="1"/>
          </p:cNvSpPr>
          <p:nvPr>
            <p:ph type="title"/>
          </p:nvPr>
        </p:nvSpPr>
        <p:spPr/>
        <p:txBody>
          <a:bodyPr/>
          <a:lstStyle/>
          <a:p>
            <a:r>
              <a:rPr lang="en-US" altLang="ko-KR" dirty="0" smtClean="0"/>
              <a:t>Proposed change for SG3e TGD</a:t>
            </a:r>
            <a:endParaRPr lang="ko-KR" altLang="en-US" dirty="0"/>
          </a:p>
        </p:txBody>
      </p:sp>
    </p:spTree>
    <p:extLst>
      <p:ext uri="{BB962C8B-B14F-4D97-AF65-F5344CB8AC3E}">
        <p14:creationId xmlns:p14="http://schemas.microsoft.com/office/powerpoint/2010/main" val="357808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Mach 2015</a:t>
            </a:r>
            <a:endParaRPr lang="en-US" dirty="0" smtClean="0"/>
          </a:p>
        </p:txBody>
      </p:sp>
      <p:sp>
        <p:nvSpPr>
          <p:cNvPr id="5" name="바닥글 개체 틀 4"/>
          <p:cNvSpPr>
            <a:spLocks noGrp="1"/>
          </p:cNvSpPr>
          <p:nvPr>
            <p:ph type="ftr" sz="quarter" idx="11"/>
          </p:nvPr>
        </p:nvSpPr>
        <p:spPr/>
        <p:txBody>
          <a:bodyPr/>
          <a:lstStyle/>
          <a:p>
            <a:r>
              <a:rPr lang="en-US" altLang="ko-KR" smtClean="0"/>
              <a:t>Seok-jin Lee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4</a:t>
            </a:fld>
            <a:endParaRPr lang="en-US"/>
          </a:p>
        </p:txBody>
      </p:sp>
      <p:sp>
        <p:nvSpPr>
          <p:cNvPr id="7" name="제목 1"/>
          <p:cNvSpPr>
            <a:spLocks noGrp="1"/>
          </p:cNvSpPr>
          <p:nvPr>
            <p:ph type="title"/>
          </p:nvPr>
        </p:nvSpPr>
        <p:spPr/>
        <p:txBody>
          <a:bodyPr/>
          <a:lstStyle/>
          <a:p>
            <a:r>
              <a:rPr lang="en-US" altLang="ko-KR" dirty="0" smtClean="0"/>
              <a:t>Proposed change for SG3e TGD</a:t>
            </a:r>
            <a:endParaRPr lang="ko-KR" altLang="en-US" dirty="0"/>
          </a:p>
        </p:txBody>
      </p:sp>
      <p:sp>
        <p:nvSpPr>
          <p:cNvPr id="8" name="내용 개체 틀 2"/>
          <p:cNvSpPr>
            <a:spLocks noGrp="1"/>
          </p:cNvSpPr>
          <p:nvPr>
            <p:ph idx="1"/>
          </p:nvPr>
        </p:nvSpPr>
        <p:spPr>
          <a:xfrm>
            <a:off x="539552" y="1747156"/>
            <a:ext cx="8280920" cy="4525963"/>
          </a:xfrm>
        </p:spPr>
        <p:txBody>
          <a:bodyPr>
            <a:normAutofit fontScale="85000" lnSpcReduction="20000"/>
          </a:bodyPr>
          <a:lstStyle/>
          <a:p>
            <a:r>
              <a:rPr lang="en-US" altLang="ko-KR" dirty="0" smtClean="0"/>
              <a:t>Problems: Confusion of terms in 15.3e documents (PAR, CSD, TGD) </a:t>
            </a:r>
          </a:p>
          <a:p>
            <a:pPr lvl="1"/>
            <a:r>
              <a:rPr lang="en-US" altLang="ko-KR" dirty="0" smtClean="0"/>
              <a:t>The </a:t>
            </a:r>
            <a:r>
              <a:rPr lang="en-US" altLang="ko-KR" u="sng" dirty="0"/>
              <a:t>‘connection set </a:t>
            </a:r>
            <a:r>
              <a:rPr lang="en-US" altLang="ko-KR" u="sng" dirty="0" smtClean="0"/>
              <a:t>up</a:t>
            </a:r>
            <a:r>
              <a:rPr lang="en-US" altLang="ko-KR" dirty="0" smtClean="0"/>
              <a:t> times of 2ms or less’ </a:t>
            </a:r>
            <a:r>
              <a:rPr lang="en-US" altLang="ko-KR" dirty="0"/>
              <a:t>in PAR 5.2 and ‘</a:t>
            </a:r>
            <a:r>
              <a:rPr lang="en-US" altLang="ko-KR" u="sng" dirty="0"/>
              <a:t>connection</a:t>
            </a:r>
            <a:r>
              <a:rPr lang="en-US" altLang="ko-KR" dirty="0"/>
              <a:t> times of 2ms or less’ in PAR </a:t>
            </a:r>
            <a:r>
              <a:rPr lang="en-US" altLang="ko-KR" dirty="0" smtClean="0"/>
              <a:t>5.5. </a:t>
            </a:r>
          </a:p>
          <a:p>
            <a:pPr lvl="1"/>
            <a:r>
              <a:rPr lang="en-US" altLang="ko-KR" dirty="0" smtClean="0"/>
              <a:t>Other similar </a:t>
            </a:r>
            <a:r>
              <a:rPr lang="en-US" altLang="ko-KR" dirty="0"/>
              <a:t>words</a:t>
            </a:r>
          </a:p>
          <a:p>
            <a:pPr lvl="2"/>
            <a:r>
              <a:rPr lang="en-US" altLang="ko-KR" sz="2500" dirty="0"/>
              <a:t>connection set up </a:t>
            </a:r>
            <a:r>
              <a:rPr lang="en-US" altLang="ko-KR" sz="2500" dirty="0" smtClean="0"/>
              <a:t>@TGD </a:t>
            </a:r>
            <a:endParaRPr lang="en-US" altLang="ko-KR" sz="2500" dirty="0"/>
          </a:p>
          <a:p>
            <a:pPr lvl="2"/>
            <a:r>
              <a:rPr lang="en-US" altLang="ko-KR" sz="2500" dirty="0" smtClean="0"/>
              <a:t>connection setup </a:t>
            </a:r>
            <a:r>
              <a:rPr lang="en-US" altLang="ko-KR" sz="2500" dirty="0"/>
              <a:t>@</a:t>
            </a:r>
            <a:r>
              <a:rPr lang="en-US" altLang="ko-KR" sz="2500" dirty="0" smtClean="0"/>
              <a:t>TGD </a:t>
            </a:r>
            <a:endParaRPr lang="en-US" altLang="ko-KR" sz="2500" dirty="0"/>
          </a:p>
          <a:p>
            <a:pPr lvl="2"/>
            <a:r>
              <a:rPr lang="en-US" altLang="ko-KR" sz="2500" dirty="0"/>
              <a:t>Initial setup @</a:t>
            </a:r>
            <a:r>
              <a:rPr lang="en-US" altLang="ko-KR" sz="2500" dirty="0" smtClean="0"/>
              <a:t>TGD </a:t>
            </a:r>
            <a:endParaRPr lang="en-US" altLang="ko-KR" sz="2500" dirty="0"/>
          </a:p>
          <a:p>
            <a:pPr lvl="2"/>
            <a:r>
              <a:rPr lang="en-US" altLang="ko-KR" sz="2500" dirty="0"/>
              <a:t>link setup @</a:t>
            </a:r>
            <a:r>
              <a:rPr lang="en-US" altLang="ko-KR" sz="2500" dirty="0" smtClean="0"/>
              <a:t>CSD </a:t>
            </a:r>
            <a:endParaRPr lang="en-US" altLang="ko-KR" sz="2500" dirty="0"/>
          </a:p>
          <a:p>
            <a:pPr lvl="2"/>
            <a:endParaRPr lang="en-US" altLang="ko-KR" b="1" dirty="0" smtClean="0"/>
          </a:p>
          <a:p>
            <a:r>
              <a:rPr lang="en-US" altLang="ko-KR" dirty="0" smtClean="0"/>
              <a:t>Suggestion </a:t>
            </a:r>
          </a:p>
          <a:p>
            <a:pPr lvl="1"/>
            <a:r>
              <a:rPr lang="en-US" altLang="ko-KR" dirty="0" smtClean="0"/>
              <a:t>Unified term: Connection setup</a:t>
            </a:r>
            <a:r>
              <a:rPr lang="en-US" altLang="ko-KR" dirty="0"/>
              <a:t> </a:t>
            </a:r>
            <a:endParaRPr lang="en-US" altLang="ko-KR" dirty="0" smtClean="0"/>
          </a:p>
          <a:p>
            <a:pPr lvl="1"/>
            <a:r>
              <a:rPr lang="en-US" altLang="ko-KR" dirty="0" smtClean="0"/>
              <a:t>Provide a clear definition.</a:t>
            </a:r>
          </a:p>
        </p:txBody>
      </p:sp>
    </p:spTree>
    <p:extLst>
      <p:ext uri="{BB962C8B-B14F-4D97-AF65-F5344CB8AC3E}">
        <p14:creationId xmlns:p14="http://schemas.microsoft.com/office/powerpoint/2010/main" val="3566832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521</TotalTime>
  <Words>317</Words>
  <Application>Microsoft Office PowerPoint</Application>
  <PresentationFormat>화면 슬라이드 쇼(4:3)</PresentationFormat>
  <Paragraphs>63</Paragraphs>
  <Slides>4</Slides>
  <Notes>2</Notes>
  <HiddenSlides>0</HiddenSlides>
  <MMClips>0</MMClips>
  <ScaleCrop>false</ScaleCrop>
  <HeadingPairs>
    <vt:vector size="4" baseType="variant">
      <vt:variant>
        <vt:lpstr>테마</vt:lpstr>
      </vt:variant>
      <vt:variant>
        <vt:i4>1</vt:i4>
      </vt:variant>
      <vt:variant>
        <vt:lpstr>슬라이드 제목</vt:lpstr>
      </vt:variant>
      <vt:variant>
        <vt:i4>4</vt:i4>
      </vt:variant>
    </vt:vector>
  </HeadingPairs>
  <TitlesOfParts>
    <vt:vector size="5" baseType="lpstr">
      <vt:lpstr>IEEE-P802_15</vt:lpstr>
      <vt:lpstr>PowerPoint 프레젠테이션</vt:lpstr>
      <vt:lpstr>Proposed Change for SG3e TGD</vt:lpstr>
      <vt:lpstr>Proposed change for SG3e TGD</vt:lpstr>
      <vt:lpstr>Proposed change for SG3e TGD</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application for close proximity P2P</dc:title>
  <dc:subject>New application for close proximity P2P</dc:subject>
  <dc:creator>Gyung-Chul Sihn</dc:creator>
  <cp:lastModifiedBy>neuro</cp:lastModifiedBy>
  <cp:revision>54</cp:revision>
  <cp:lastPrinted>2015-03-06T10:28:28Z</cp:lastPrinted>
  <dcterms:created xsi:type="dcterms:W3CDTF">2014-12-29T05:47:01Z</dcterms:created>
  <dcterms:modified xsi:type="dcterms:W3CDTF">2015-03-09T08:37:26Z</dcterms:modified>
</cp:coreProperties>
</file>