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6"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802.15-15-0177-00-004s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802.15-15-0177-00-004s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802.15-15-0177-00-004s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802.15-15-0177-00-004s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March 2015</a:t>
            </a:r>
            <a:endParaRPr lang="en-US" altLang="ja-JP"/>
          </a:p>
        </p:txBody>
      </p:sp>
      <p:sp>
        <p:nvSpPr>
          <p:cNvPr id="8" name="Footer Placeholder 7"/>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March 2015</a:t>
            </a:r>
            <a:endParaRPr lang="en-US" altLang="ja-JP"/>
          </a:p>
        </p:txBody>
      </p:sp>
      <p:sp>
        <p:nvSpPr>
          <p:cNvPr id="4" name="Footer Placeholder 3"/>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March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March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Hidetoshi Yokora, Landis&amp;Gyr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15-15-0177-00-004s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images.google.com/imgres?imgurl=http://images.clipartof.com/small/17596-Clipart-Illustration-Of-A-Blue-Globe-With-A-Graph-And-URL-For-The-World-Wide-Web.jpg&amp;imgrefurl=http://www.clipartof.com/details/clipart/17596.html&amp;usg=__bxw76smcqJ58giSoM3FqyYE1rv8=&amp;h=450&amp;w=450&amp;sz=80&amp;hl=en&amp;start=15&amp;tbnid=RNQOBkf-2NDU_M:&amp;tbnh=127&amp;tbnw=127&amp;prev=/images?q=world+wide+web&amp;gbv=2&amp;hl=en" TargetMode="External"/><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0.jpeg"/><Relationship Id="rId5" Type="http://schemas.openxmlformats.org/officeDocument/2006/relationships/image" Target="../media/image5.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March 2015</a:t>
            </a:r>
            <a:endParaRPr lang="en-US" altLang="ja-JP" dirty="0"/>
          </a:p>
        </p:txBody>
      </p:sp>
      <p:sp>
        <p:nvSpPr>
          <p:cNvPr id="5" name="Footer Placeholder 2"/>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[Use case </a:t>
            </a:r>
            <a:r>
              <a:rPr lang="en-US" altLang="ja-JP" sz="1600" dirty="0" smtClean="0">
                <a:ea typeface="ＭＳ Ｐゴシック" panose="020B0600070205080204" pitchFamily="34" charset="-128"/>
              </a:rPr>
              <a:t>Proposal for 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[7 Mar,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Address </a:t>
            </a:r>
            <a:r>
              <a:rPr lang="en-US" altLang="ja-JP" sz="1600" dirty="0" smtClean="0">
                <a:ea typeface="ＭＳ Ｐゴシック" panose="020B0600070205080204" pitchFamily="34" charset="-128"/>
              </a:rPr>
              <a:t>[1-2-9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a:t>
            </a:r>
            <a:r>
              <a:rPr lang="en-US" altLang="ja-JP" sz="1600" dirty="0" err="1" smtClean="0">
                <a:ea typeface="ＭＳ Ｐゴシック" panose="020B0600070205080204" pitchFamily="34" charset="-128"/>
              </a:rPr>
              <a:t>ku</a:t>
            </a:r>
            <a:r>
              <a:rPr lang="en-US" altLang="ja-JP" sz="1600" dirty="0" smtClean="0">
                <a:ea typeface="ＭＳ Ｐゴシック" panose="020B0600070205080204" pitchFamily="34" charset="-128"/>
              </a:rPr>
              <a:t>, Tokyo 105-0003, Japan]</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:[+81 3-5532-7455], </a:t>
            </a:r>
            <a:r>
              <a:rPr lang="en-US" altLang="ja-JP" sz="1600" dirty="0">
                <a:ea typeface="ＭＳ Ｐゴシック" panose="020B0600070205080204" pitchFamily="34" charset="-128"/>
              </a:rPr>
              <a:t>FAX: </a:t>
            </a:r>
            <a:r>
              <a:rPr lang="en-US" altLang="ja-JP" sz="1600" dirty="0" smtClean="0">
                <a:ea typeface="ＭＳ Ｐゴシック" panose="020B0600070205080204" pitchFamily="34" charset="-128"/>
              </a:rPr>
              <a:t>[+81 3-5532-7519],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a:t>
            </a:r>
            <a:r>
              <a:rPr lang="en-US" altLang="ja-JP" sz="1600" dirty="0">
                <a:ea typeface="ＭＳ Ｐゴシック" panose="020B0600070205080204" pitchFamily="34" charset="-128"/>
              </a:rPr>
              <a:t>h</a:t>
            </a:r>
            <a:r>
              <a:rPr lang="en-US" altLang="ja-JP" sz="1600" dirty="0" smtClean="0">
                <a:ea typeface="ＭＳ Ｐゴシック" panose="020B0600070205080204" pitchFamily="34" charset="-128"/>
              </a:rPr>
              <a:t>idetoshi.yokota@landisgyr.com]</a:t>
            </a:r>
            <a:r>
              <a:rPr lang="en-US" altLang="ja-JP" sz="1600"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lang="en-US" altLang="ja-JP" sz="1600" dirty="0">
                <a:ea typeface="ＭＳ Ｐゴシック" panose="020B0600070205080204" pitchFamily="34" charset="-128"/>
              </a:rPr>
              <a:t>[“TG4s Technical Guidance Document”, IEEE </a:t>
            </a:r>
            <a:r>
              <a:rPr lang="en-US" altLang="ja-JP" sz="1600" dirty="0" smtClean="0">
                <a:ea typeface="ＭＳ Ｐゴシック" panose="020B0600070205080204" pitchFamily="34" charset="-128"/>
              </a:rPr>
              <a:t>802.15-14-0555-03-004s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a use case and application for Spectrum Resource Management in the field of  AMI (Advanced Metering Infrastructure) and related functional requirements that should be considered in the Technical Guidance Document.]</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683568" y="1628800"/>
            <a:ext cx="7772400"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ja-JP" dirty="0" smtClean="0">
                <a:ea typeface="ＭＳ Ｐゴシック" charset="-128"/>
              </a:rPr>
              <a:t>Use case Proposal for 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4138273798"/>
              </p:ext>
            </p:extLst>
          </p:nvPr>
        </p:nvGraphicFramePr>
        <p:xfrm>
          <a:off x="549275" y="3770313"/>
          <a:ext cx="7905750" cy="2855912"/>
        </p:xfrm>
        <a:graphic>
          <a:graphicData uri="http://schemas.openxmlformats.org/presentationml/2006/ole">
            <mc:AlternateContent xmlns:mc="http://schemas.openxmlformats.org/markup-compatibility/2006">
              <mc:Choice xmlns:v="urn:schemas-microsoft-com:vml" Requires="v">
                <p:oleObj spid="_x0000_s4136" name="Document" r:id="rId4" imgW="8253180" imgH="2980067" progId="Word.Document.8">
                  <p:embed/>
                </p:oleObj>
              </mc:Choice>
              <mc:Fallback>
                <p:oleObj name="Document" r:id="rId4" imgW="8253180" imgH="2980067" progId="Word.Document.8">
                  <p:embed/>
                  <p:pic>
                    <p:nvPicPr>
                      <p:cNvPr id="0" name=""/>
                      <p:cNvPicPr>
                        <a:picLocks noChangeAspect="1" noChangeArrowheads="1"/>
                      </p:cNvPicPr>
                      <p:nvPr/>
                    </p:nvPicPr>
                    <p:blipFill>
                      <a:blip r:embed="rId5"/>
                      <a:srcRect/>
                      <a:stretch>
                        <a:fillRect/>
                      </a:stretch>
                    </p:blipFill>
                    <p:spPr bwMode="auto">
                      <a:xfrm>
                        <a:off x="549275" y="3770313"/>
                        <a:ext cx="7905750" cy="2855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b="1" dirty="0" smtClean="0"/>
              <a:t>Use case (</a:t>
            </a:r>
            <a:r>
              <a:rPr lang="en-US" b="1" dirty="0"/>
              <a:t>S</a:t>
            </a:r>
            <a:r>
              <a:rPr lang="en-US" b="1" dirty="0" smtClean="0"/>
              <a:t>ection </a:t>
            </a:r>
            <a:r>
              <a:rPr lang="en-US" b="1" dirty="0" smtClean="0"/>
              <a:t>4.4.x)</a:t>
            </a:r>
            <a:endParaRPr kumimoji="1" lang="en-US" b="1" dirty="0"/>
          </a:p>
        </p:txBody>
      </p:sp>
      <p:sp>
        <p:nvSpPr>
          <p:cNvPr id="5" name="Content Placeholder 4"/>
          <p:cNvSpPr>
            <a:spLocks noGrp="1"/>
          </p:cNvSpPr>
          <p:nvPr>
            <p:ph idx="1"/>
          </p:nvPr>
        </p:nvSpPr>
        <p:spPr/>
        <p:txBody>
          <a:bodyPr>
            <a:normAutofit fontScale="77500" lnSpcReduction="20000"/>
          </a:bodyPr>
          <a:lstStyle/>
          <a:p>
            <a:r>
              <a:rPr lang="en-US" dirty="0" smtClean="0"/>
              <a:t>Use case #X: Resource management for Neighborhood Area Network (NAN)</a:t>
            </a:r>
          </a:p>
          <a:p>
            <a:pPr lvl="1"/>
            <a:r>
              <a:rPr lang="en-US" dirty="0" smtClean="0"/>
              <a:t>Large-scale NAN is composed of multiple PANs</a:t>
            </a:r>
          </a:p>
          <a:p>
            <a:pPr lvl="2"/>
            <a:r>
              <a:rPr lang="en-US" dirty="0" smtClean="0"/>
              <a:t>When a new smart meter (end point) is installed, it will join one of those PANs in their footprints</a:t>
            </a:r>
          </a:p>
          <a:p>
            <a:pPr lvl="2"/>
            <a:r>
              <a:rPr lang="en-US" dirty="0" smtClean="0"/>
              <a:t>Selection and reselection of the PAN to be joined is determined with certain criteria</a:t>
            </a:r>
          </a:p>
          <a:p>
            <a:pPr lvl="2"/>
            <a:r>
              <a:rPr lang="en-US" dirty="0" smtClean="0"/>
              <a:t>Structure of RF mesh changes from time to time</a:t>
            </a:r>
          </a:p>
          <a:p>
            <a:pPr lvl="1"/>
            <a:r>
              <a:rPr lang="en-US" dirty="0" smtClean="0"/>
              <a:t>Stable performance among multiple PANs is desired</a:t>
            </a:r>
          </a:p>
          <a:p>
            <a:pPr lvl="2"/>
            <a:r>
              <a:rPr lang="en-US" dirty="0" smtClean="0"/>
              <a:t>Well-balanced SRU (Spectrum Resource Usage) is desired for each end point to show as much the same performance as possible regardless of the available PANs</a:t>
            </a:r>
          </a:p>
          <a:p>
            <a:pPr lvl="2"/>
            <a:r>
              <a:rPr lang="en-US" dirty="0" smtClean="0"/>
              <a:t>Instantaneous </a:t>
            </a:r>
            <a:r>
              <a:rPr lang="en-US" dirty="0" err="1" smtClean="0"/>
              <a:t>QoS</a:t>
            </a:r>
            <a:r>
              <a:rPr lang="en-US" dirty="0" smtClean="0"/>
              <a:t> fluctuation should not affect the behavior of those end points</a:t>
            </a:r>
          </a:p>
        </p:txBody>
      </p:sp>
      <p:sp>
        <p:nvSpPr>
          <p:cNvPr id="2" name="Date Placeholder 1"/>
          <p:cNvSpPr>
            <a:spLocks noGrp="1"/>
          </p:cNvSpPr>
          <p:nvPr>
            <p:ph type="dt" sz="half" idx="10"/>
          </p:nvPr>
        </p:nvSpPr>
        <p:spPr/>
        <p:txBody>
          <a:bodyPr/>
          <a:lstStyle/>
          <a:p>
            <a:r>
              <a:rPr lang="en-US" altLang="ja-JP" smtClean="0"/>
              <a:t>March 2015</a:t>
            </a:r>
            <a:endParaRPr lang="en-US" altLang="ja-JP"/>
          </a:p>
        </p:txBody>
      </p:sp>
      <p:sp>
        <p:nvSpPr>
          <p:cNvPr id="3" name="Footer Placeholder 2"/>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3</a:t>
            </a:fld>
            <a:endParaRPr lang="en-US" altLang="ja-JP"/>
          </a:p>
        </p:txBody>
      </p:sp>
    </p:spTree>
    <p:extLst>
      <p:ext uri="{BB962C8B-B14F-4D97-AF65-F5344CB8AC3E}">
        <p14:creationId xmlns:p14="http://schemas.microsoft.com/office/powerpoint/2010/main" val="173179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dirty="0" smtClean="0"/>
              <a:t>SRU-aware PAN coordination</a:t>
            </a:r>
            <a:endParaRPr kumimoji="1" lang="en-US" dirty="0"/>
          </a:p>
        </p:txBody>
      </p:sp>
      <p:sp>
        <p:nvSpPr>
          <p:cNvPr id="199" name="Rounded Rectangle 198"/>
          <p:cNvSpPr/>
          <p:nvPr/>
        </p:nvSpPr>
        <p:spPr>
          <a:xfrm>
            <a:off x="5726849" y="3002938"/>
            <a:ext cx="3169576" cy="3201089"/>
          </a:xfrm>
          <a:prstGeom prst="roundRect">
            <a:avLst>
              <a:gd name="adj" fmla="val 28053"/>
            </a:avLst>
          </a:prstGeom>
          <a:noFill/>
          <a:ln w="76200" cap="flat" cmpd="sng" algn="ctr">
            <a:solidFill>
              <a:srgbClr val="5B9BD5">
                <a:lumMod val="40000"/>
                <a:lumOff val="60000"/>
              </a:srgbClr>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00" name="Rounded Rectangle 199"/>
          <p:cNvSpPr/>
          <p:nvPr/>
        </p:nvSpPr>
        <p:spPr>
          <a:xfrm>
            <a:off x="3523574" y="3002938"/>
            <a:ext cx="2204951" cy="3201089"/>
          </a:xfrm>
          <a:prstGeom prst="roundRect">
            <a:avLst>
              <a:gd name="adj" fmla="val 28053"/>
            </a:avLst>
          </a:prstGeom>
          <a:noFill/>
          <a:ln w="76200" cap="flat" cmpd="sng" algn="ctr">
            <a:solidFill>
              <a:srgbClr val="5B9BD5">
                <a:lumMod val="40000"/>
                <a:lumOff val="60000"/>
              </a:srgbClr>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01" name="Rounded Rectangle 200"/>
          <p:cNvSpPr/>
          <p:nvPr/>
        </p:nvSpPr>
        <p:spPr>
          <a:xfrm>
            <a:off x="355675" y="3002938"/>
            <a:ext cx="3171481" cy="3201089"/>
          </a:xfrm>
          <a:prstGeom prst="roundRect">
            <a:avLst>
              <a:gd name="adj" fmla="val 28053"/>
            </a:avLst>
          </a:prstGeom>
          <a:noFill/>
          <a:ln w="76200" cap="flat" cmpd="sng" algn="ctr">
            <a:solidFill>
              <a:srgbClr val="5B9BD5">
                <a:lumMod val="40000"/>
                <a:lumOff val="60000"/>
              </a:srgbClr>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cxnSp>
        <p:nvCxnSpPr>
          <p:cNvPr id="202" name="Straight Connector 201"/>
          <p:cNvCxnSpPr/>
          <p:nvPr/>
        </p:nvCxnSpPr>
        <p:spPr>
          <a:xfrm flipH="1">
            <a:off x="7449382" y="4393877"/>
            <a:ext cx="340253" cy="1142297"/>
          </a:xfrm>
          <a:prstGeom prst="line">
            <a:avLst/>
          </a:prstGeom>
          <a:noFill/>
          <a:ln w="12700" cap="flat" cmpd="sng" algn="ctr">
            <a:solidFill>
              <a:srgbClr val="5B9BD5"/>
            </a:solidFill>
            <a:prstDash val="dash"/>
            <a:miter lim="800000"/>
          </a:ln>
          <a:effectLst/>
        </p:spPr>
      </p:cxnSp>
      <p:sp>
        <p:nvSpPr>
          <p:cNvPr id="203" name="Rectangle 202"/>
          <p:cNvSpPr/>
          <p:nvPr/>
        </p:nvSpPr>
        <p:spPr>
          <a:xfrm>
            <a:off x="2438400" y="1752600"/>
            <a:ext cx="4481848" cy="592429"/>
          </a:xfrm>
          <a:prstGeom prst="rect">
            <a:avLst/>
          </a:prstGeom>
          <a:gradFill rotWithShape="1">
            <a:gsLst>
              <a:gs pos="0">
                <a:srgbClr val="FFC000">
                  <a:satMod val="103000"/>
                  <a:lumMod val="102000"/>
                  <a:tint val="94000"/>
                </a:srgbClr>
              </a:gs>
              <a:gs pos="50000">
                <a:srgbClr val="FFC000">
                  <a:satMod val="110000"/>
                  <a:lumMod val="100000"/>
                  <a:shade val="100000"/>
                </a:srgbClr>
              </a:gs>
              <a:gs pos="100000">
                <a:srgbClr val="FFC000">
                  <a:lumMod val="99000"/>
                  <a:satMod val="120000"/>
                  <a:shade val="78000"/>
                </a:srgbClr>
              </a:gs>
            </a:gsLst>
            <a:lin ang="5400000" scaled="0"/>
          </a:gradFill>
          <a:ln w="635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Network Manager</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a:t>
            </a:r>
            <a:r>
              <a:rPr kumimoji="1" lang="en-US" altLang="ja-JP"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34" charset="-128"/>
                <a:cs typeface="+mn-cs"/>
              </a:rPr>
              <a:t>Head End </a:t>
            </a:r>
            <a:r>
              <a:rPr kumimoji="1" lang="en-US" altLang="ja-JP" sz="1800" b="0" i="0" u="none" strike="noStrike" kern="0" cap="none" spc="0" normalizeH="0" baseline="0" noProof="0" dirty="0" smtClean="0">
                <a:ln>
                  <a:noFill/>
                </a:ln>
                <a:solidFill>
                  <a:prstClr val="white"/>
                </a:solidFill>
                <a:effectLst/>
                <a:uLnTx/>
                <a:uFillTx/>
                <a:latin typeface="Calibri" panose="020F0502020204030204"/>
                <a:ea typeface="ＭＳ Ｐゴシック" panose="020B0600070205080204" pitchFamily="34" charset="-128"/>
                <a:cs typeface="+mn-cs"/>
              </a:rPr>
              <a:t>System</a:t>
            </a: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04" name="Rounded Rectangle 203"/>
          <p:cNvSpPr/>
          <p:nvPr/>
        </p:nvSpPr>
        <p:spPr>
          <a:xfrm>
            <a:off x="1227723" y="2743533"/>
            <a:ext cx="1661374" cy="489397"/>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PNC#1</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(Concentrator)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05" name="Straight Connector 204"/>
          <p:cNvCxnSpPr>
            <a:stCxn id="204" idx="2"/>
          </p:cNvCxnSpPr>
          <p:nvPr/>
        </p:nvCxnSpPr>
        <p:spPr>
          <a:xfrm flipH="1">
            <a:off x="1353145" y="3232930"/>
            <a:ext cx="705265" cy="1024116"/>
          </a:xfrm>
          <a:prstGeom prst="line">
            <a:avLst/>
          </a:prstGeom>
          <a:noFill/>
          <a:ln w="12700" cap="flat" cmpd="sng" algn="ctr">
            <a:solidFill>
              <a:srgbClr val="5B9BD5"/>
            </a:solidFill>
            <a:prstDash val="solid"/>
            <a:miter lim="800000"/>
          </a:ln>
          <a:effectLst/>
        </p:spPr>
      </p:cxnSp>
      <p:cxnSp>
        <p:nvCxnSpPr>
          <p:cNvPr id="206" name="Straight Connector 205"/>
          <p:cNvCxnSpPr>
            <a:stCxn id="204" idx="2"/>
          </p:cNvCxnSpPr>
          <p:nvPr/>
        </p:nvCxnSpPr>
        <p:spPr>
          <a:xfrm>
            <a:off x="2058410" y="3232930"/>
            <a:ext cx="489397" cy="1151622"/>
          </a:xfrm>
          <a:prstGeom prst="line">
            <a:avLst/>
          </a:prstGeom>
          <a:noFill/>
          <a:ln w="12700" cap="flat" cmpd="sng" algn="ctr">
            <a:solidFill>
              <a:srgbClr val="5B9BD5"/>
            </a:solidFill>
            <a:prstDash val="solid"/>
            <a:miter lim="800000"/>
          </a:ln>
          <a:effectLst/>
        </p:spPr>
      </p:cxnSp>
      <p:cxnSp>
        <p:nvCxnSpPr>
          <p:cNvPr id="207" name="Straight Connector 206"/>
          <p:cNvCxnSpPr/>
          <p:nvPr/>
        </p:nvCxnSpPr>
        <p:spPr>
          <a:xfrm flipH="1">
            <a:off x="826309" y="4257046"/>
            <a:ext cx="526836" cy="1041921"/>
          </a:xfrm>
          <a:prstGeom prst="line">
            <a:avLst/>
          </a:prstGeom>
          <a:noFill/>
          <a:ln w="12700" cap="flat" cmpd="sng" algn="ctr">
            <a:solidFill>
              <a:srgbClr val="5B9BD5"/>
            </a:solidFill>
            <a:prstDash val="solid"/>
            <a:miter lim="800000"/>
          </a:ln>
          <a:effectLst/>
        </p:spPr>
      </p:cxnSp>
      <p:cxnSp>
        <p:nvCxnSpPr>
          <p:cNvPr id="208" name="Straight Connector 207"/>
          <p:cNvCxnSpPr/>
          <p:nvPr/>
        </p:nvCxnSpPr>
        <p:spPr>
          <a:xfrm>
            <a:off x="2547807" y="4384552"/>
            <a:ext cx="444658" cy="1163411"/>
          </a:xfrm>
          <a:prstGeom prst="line">
            <a:avLst/>
          </a:prstGeom>
          <a:noFill/>
          <a:ln w="12700" cap="flat" cmpd="sng" algn="ctr">
            <a:solidFill>
              <a:srgbClr val="5B9BD5"/>
            </a:solidFill>
            <a:prstDash val="solid"/>
            <a:miter lim="800000"/>
          </a:ln>
          <a:effectLst/>
        </p:spPr>
      </p:cxnSp>
      <p:sp>
        <p:nvSpPr>
          <p:cNvPr id="209" name="Oval 208"/>
          <p:cNvSpPr/>
          <p:nvPr/>
        </p:nvSpPr>
        <p:spPr>
          <a:xfrm>
            <a:off x="1073176" y="3969356"/>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0" name="Oval 209"/>
          <p:cNvSpPr/>
          <p:nvPr/>
        </p:nvSpPr>
        <p:spPr>
          <a:xfrm>
            <a:off x="542974" y="5015632"/>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1" name="Rounded Rectangle 210"/>
          <p:cNvSpPr/>
          <p:nvPr/>
        </p:nvSpPr>
        <p:spPr>
          <a:xfrm>
            <a:off x="3848637" y="2743533"/>
            <a:ext cx="1661374" cy="489397"/>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PNC#1</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(Concentrator)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12" name="Straight Connector 211"/>
          <p:cNvCxnSpPr>
            <a:stCxn id="211" idx="2"/>
          </p:cNvCxnSpPr>
          <p:nvPr/>
        </p:nvCxnSpPr>
        <p:spPr>
          <a:xfrm flipH="1">
            <a:off x="3974059" y="3232930"/>
            <a:ext cx="705265" cy="1024116"/>
          </a:xfrm>
          <a:prstGeom prst="line">
            <a:avLst/>
          </a:prstGeom>
          <a:noFill/>
          <a:ln w="12700" cap="flat" cmpd="sng" algn="ctr">
            <a:solidFill>
              <a:srgbClr val="5B9BD5"/>
            </a:solidFill>
            <a:prstDash val="solid"/>
            <a:miter lim="800000"/>
          </a:ln>
          <a:effectLst/>
        </p:spPr>
      </p:cxnSp>
      <p:cxnSp>
        <p:nvCxnSpPr>
          <p:cNvPr id="213" name="Straight Connector 212"/>
          <p:cNvCxnSpPr>
            <a:stCxn id="211" idx="2"/>
          </p:cNvCxnSpPr>
          <p:nvPr/>
        </p:nvCxnSpPr>
        <p:spPr>
          <a:xfrm>
            <a:off x="4679324" y="3232930"/>
            <a:ext cx="489397" cy="1151622"/>
          </a:xfrm>
          <a:prstGeom prst="line">
            <a:avLst/>
          </a:prstGeom>
          <a:noFill/>
          <a:ln w="12700" cap="flat" cmpd="sng" algn="ctr">
            <a:solidFill>
              <a:srgbClr val="5B9BD5"/>
            </a:solidFill>
            <a:prstDash val="solid"/>
            <a:miter lim="800000"/>
          </a:ln>
          <a:effectLst/>
        </p:spPr>
      </p:cxnSp>
      <p:cxnSp>
        <p:nvCxnSpPr>
          <p:cNvPr id="214" name="Straight Connector 213"/>
          <p:cNvCxnSpPr/>
          <p:nvPr/>
        </p:nvCxnSpPr>
        <p:spPr>
          <a:xfrm flipH="1">
            <a:off x="2992465" y="4257046"/>
            <a:ext cx="981594" cy="1290917"/>
          </a:xfrm>
          <a:prstGeom prst="line">
            <a:avLst/>
          </a:prstGeom>
          <a:noFill/>
          <a:ln w="12700" cap="flat" cmpd="sng" algn="ctr">
            <a:solidFill>
              <a:srgbClr val="5B9BD5"/>
            </a:solidFill>
            <a:prstDash val="dash"/>
            <a:miter lim="800000"/>
          </a:ln>
          <a:effectLst/>
        </p:spPr>
      </p:cxnSp>
      <p:cxnSp>
        <p:nvCxnSpPr>
          <p:cNvPr id="215" name="Straight Connector 214"/>
          <p:cNvCxnSpPr/>
          <p:nvPr/>
        </p:nvCxnSpPr>
        <p:spPr>
          <a:xfrm flipH="1">
            <a:off x="5121541" y="4384552"/>
            <a:ext cx="47180" cy="1163411"/>
          </a:xfrm>
          <a:prstGeom prst="line">
            <a:avLst/>
          </a:prstGeom>
          <a:noFill/>
          <a:ln w="12700" cap="flat" cmpd="sng" algn="ctr">
            <a:solidFill>
              <a:srgbClr val="5B9BD5"/>
            </a:solidFill>
            <a:prstDash val="solid"/>
            <a:miter lim="800000"/>
          </a:ln>
          <a:effectLst/>
        </p:spPr>
      </p:cxnSp>
      <p:sp>
        <p:nvSpPr>
          <p:cNvPr id="216" name="Oval 215"/>
          <p:cNvSpPr/>
          <p:nvPr/>
        </p:nvSpPr>
        <p:spPr>
          <a:xfrm>
            <a:off x="3694090" y="3969356"/>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7" name="Oval 216"/>
          <p:cNvSpPr/>
          <p:nvPr/>
        </p:nvSpPr>
        <p:spPr>
          <a:xfrm>
            <a:off x="4846750" y="5272453"/>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8" name="Oval 217"/>
          <p:cNvSpPr/>
          <p:nvPr/>
        </p:nvSpPr>
        <p:spPr>
          <a:xfrm>
            <a:off x="4885386" y="4101217"/>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9" name="Oval 218"/>
          <p:cNvSpPr/>
          <p:nvPr/>
        </p:nvSpPr>
        <p:spPr>
          <a:xfrm>
            <a:off x="2715236" y="5272453"/>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20" name="Straight Connector 219"/>
          <p:cNvCxnSpPr>
            <a:stCxn id="203" idx="2"/>
            <a:endCxn id="204" idx="0"/>
          </p:cNvCxnSpPr>
          <p:nvPr/>
        </p:nvCxnSpPr>
        <p:spPr>
          <a:xfrm flipH="1">
            <a:off x="2058410" y="2345029"/>
            <a:ext cx="2620914" cy="398504"/>
          </a:xfrm>
          <a:prstGeom prst="line">
            <a:avLst/>
          </a:prstGeom>
          <a:noFill/>
          <a:ln w="12700" cap="flat" cmpd="sng" algn="ctr">
            <a:solidFill>
              <a:srgbClr val="5B9BD5"/>
            </a:solidFill>
            <a:prstDash val="solid"/>
            <a:miter lim="800000"/>
          </a:ln>
          <a:effectLst/>
        </p:spPr>
      </p:cxnSp>
      <p:cxnSp>
        <p:nvCxnSpPr>
          <p:cNvPr id="221" name="Straight Connector 220"/>
          <p:cNvCxnSpPr>
            <a:stCxn id="203" idx="2"/>
            <a:endCxn id="211" idx="0"/>
          </p:cNvCxnSpPr>
          <p:nvPr/>
        </p:nvCxnSpPr>
        <p:spPr>
          <a:xfrm>
            <a:off x="4679324" y="2345029"/>
            <a:ext cx="0" cy="398504"/>
          </a:xfrm>
          <a:prstGeom prst="line">
            <a:avLst/>
          </a:prstGeom>
          <a:noFill/>
          <a:ln w="12700" cap="flat" cmpd="sng" algn="ctr">
            <a:solidFill>
              <a:srgbClr val="5B9BD5"/>
            </a:solidFill>
            <a:prstDash val="solid"/>
            <a:miter lim="800000"/>
          </a:ln>
          <a:effectLst/>
        </p:spPr>
      </p:cxnSp>
      <p:sp>
        <p:nvSpPr>
          <p:cNvPr id="222" name="Rounded Rectangle 221"/>
          <p:cNvSpPr/>
          <p:nvPr/>
        </p:nvSpPr>
        <p:spPr>
          <a:xfrm>
            <a:off x="6469551" y="2743533"/>
            <a:ext cx="1661374" cy="489397"/>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PNC#1</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(Concentrator)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23" name="Straight Connector 222"/>
          <p:cNvCxnSpPr>
            <a:stCxn id="222" idx="2"/>
          </p:cNvCxnSpPr>
          <p:nvPr/>
        </p:nvCxnSpPr>
        <p:spPr>
          <a:xfrm flipH="1">
            <a:off x="6594973" y="3232930"/>
            <a:ext cx="705265" cy="1024116"/>
          </a:xfrm>
          <a:prstGeom prst="line">
            <a:avLst/>
          </a:prstGeom>
          <a:noFill/>
          <a:ln w="12700" cap="flat" cmpd="sng" algn="ctr">
            <a:solidFill>
              <a:srgbClr val="5B9BD5"/>
            </a:solidFill>
            <a:prstDash val="solid"/>
            <a:miter lim="800000"/>
          </a:ln>
          <a:effectLst/>
        </p:spPr>
      </p:cxnSp>
      <p:cxnSp>
        <p:nvCxnSpPr>
          <p:cNvPr id="224" name="Straight Connector 223"/>
          <p:cNvCxnSpPr>
            <a:stCxn id="222" idx="2"/>
          </p:cNvCxnSpPr>
          <p:nvPr/>
        </p:nvCxnSpPr>
        <p:spPr>
          <a:xfrm>
            <a:off x="7300238" y="3232930"/>
            <a:ext cx="489397" cy="1151622"/>
          </a:xfrm>
          <a:prstGeom prst="line">
            <a:avLst/>
          </a:prstGeom>
          <a:noFill/>
          <a:ln w="12700" cap="flat" cmpd="sng" algn="ctr">
            <a:solidFill>
              <a:srgbClr val="5B9BD5"/>
            </a:solidFill>
            <a:prstDash val="solid"/>
            <a:miter lim="800000"/>
          </a:ln>
          <a:effectLst/>
        </p:spPr>
      </p:cxnSp>
      <p:cxnSp>
        <p:nvCxnSpPr>
          <p:cNvPr id="225" name="Straight Connector 224"/>
          <p:cNvCxnSpPr/>
          <p:nvPr/>
        </p:nvCxnSpPr>
        <p:spPr>
          <a:xfrm>
            <a:off x="7789635" y="4384552"/>
            <a:ext cx="624625" cy="1151623"/>
          </a:xfrm>
          <a:prstGeom prst="line">
            <a:avLst/>
          </a:prstGeom>
          <a:noFill/>
          <a:ln w="12700" cap="flat" cmpd="sng" algn="ctr">
            <a:solidFill>
              <a:srgbClr val="5B9BD5"/>
            </a:solidFill>
            <a:prstDash val="solid"/>
            <a:miter lim="800000"/>
          </a:ln>
          <a:effectLst/>
        </p:spPr>
      </p:cxnSp>
      <p:sp>
        <p:nvSpPr>
          <p:cNvPr id="226" name="Oval 225"/>
          <p:cNvSpPr/>
          <p:nvPr/>
        </p:nvSpPr>
        <p:spPr>
          <a:xfrm>
            <a:off x="8130925" y="5272453"/>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27" name="Oval 226"/>
          <p:cNvSpPr/>
          <p:nvPr/>
        </p:nvSpPr>
        <p:spPr>
          <a:xfrm>
            <a:off x="7506300" y="4101217"/>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28" name="Straight Connector 227"/>
          <p:cNvCxnSpPr>
            <a:stCxn id="203" idx="2"/>
            <a:endCxn id="222" idx="0"/>
          </p:cNvCxnSpPr>
          <p:nvPr/>
        </p:nvCxnSpPr>
        <p:spPr>
          <a:xfrm>
            <a:off x="4679324" y="2345029"/>
            <a:ext cx="2620914" cy="398504"/>
          </a:xfrm>
          <a:prstGeom prst="line">
            <a:avLst/>
          </a:prstGeom>
          <a:noFill/>
          <a:ln w="12700" cap="flat" cmpd="sng" algn="ctr">
            <a:solidFill>
              <a:srgbClr val="5B9BD5"/>
            </a:solidFill>
            <a:prstDash val="solid"/>
            <a:miter lim="800000"/>
          </a:ln>
          <a:effectLst/>
        </p:spPr>
      </p:cxnSp>
      <p:cxnSp>
        <p:nvCxnSpPr>
          <p:cNvPr id="229" name="Straight Connector 228"/>
          <p:cNvCxnSpPr/>
          <p:nvPr/>
        </p:nvCxnSpPr>
        <p:spPr>
          <a:xfrm flipH="1">
            <a:off x="1955263" y="4384552"/>
            <a:ext cx="591345" cy="1163411"/>
          </a:xfrm>
          <a:prstGeom prst="line">
            <a:avLst/>
          </a:prstGeom>
          <a:noFill/>
          <a:ln w="12700" cap="flat" cmpd="sng" algn="ctr">
            <a:solidFill>
              <a:srgbClr val="5B9BD5"/>
            </a:solidFill>
            <a:prstDash val="solid"/>
            <a:miter lim="800000"/>
          </a:ln>
          <a:effectLst/>
        </p:spPr>
      </p:cxnSp>
      <p:sp>
        <p:nvSpPr>
          <p:cNvPr id="230" name="Oval 229"/>
          <p:cNvSpPr/>
          <p:nvPr/>
        </p:nvSpPr>
        <p:spPr>
          <a:xfrm>
            <a:off x="2264472" y="4101217"/>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31" name="Oval 230"/>
          <p:cNvSpPr/>
          <p:nvPr/>
        </p:nvSpPr>
        <p:spPr>
          <a:xfrm>
            <a:off x="1671928" y="5272453"/>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32" name="TextBox 231"/>
          <p:cNvSpPr txBox="1"/>
          <p:nvPr/>
        </p:nvSpPr>
        <p:spPr>
          <a:xfrm>
            <a:off x="2183906" y="5110934"/>
            <a:ext cx="758541" cy="276999"/>
          </a:xfrm>
          <a:prstGeom prst="rect">
            <a:avLst/>
          </a:prstGeom>
          <a:noFill/>
        </p:spPr>
        <p:txBody>
          <a:bodyPr wrap="none" rtlCol="0">
            <a:spAutoFit/>
          </a:bodyPr>
          <a:lstStyle/>
          <a:p>
            <a:pPr eaLnBrk="1" fontAlgn="auto" hangingPunct="1">
              <a:spcBef>
                <a:spcPts val="0"/>
              </a:spcBef>
              <a:spcAft>
                <a:spcPts val="0"/>
              </a:spcAft>
            </a:pPr>
            <a:r>
              <a:rPr kumimoji="1" lang="en-US" dirty="0">
                <a:solidFill>
                  <a:prstClr val="black"/>
                </a:solidFill>
                <a:latin typeface="Calibri" panose="020F0502020204030204"/>
              </a:rPr>
              <a:t>Selection</a:t>
            </a:r>
          </a:p>
        </p:txBody>
      </p:sp>
      <p:sp>
        <p:nvSpPr>
          <p:cNvPr id="233" name="TextBox 232"/>
          <p:cNvSpPr txBox="1"/>
          <p:nvPr/>
        </p:nvSpPr>
        <p:spPr>
          <a:xfrm>
            <a:off x="3155500" y="5156604"/>
            <a:ext cx="953018" cy="276999"/>
          </a:xfrm>
          <a:prstGeom prst="rect">
            <a:avLst/>
          </a:prstGeom>
          <a:noFill/>
        </p:spPr>
        <p:txBody>
          <a:bodyPr wrap="none" rtlCol="0">
            <a:spAutoFit/>
          </a:bodyPr>
          <a:lstStyle/>
          <a:p>
            <a:pPr eaLnBrk="1" fontAlgn="auto" hangingPunct="1">
              <a:spcBef>
                <a:spcPts val="0"/>
              </a:spcBef>
              <a:spcAft>
                <a:spcPts val="0"/>
              </a:spcAft>
            </a:pPr>
            <a:r>
              <a:rPr kumimoji="1" lang="en-US" dirty="0">
                <a:solidFill>
                  <a:prstClr val="black"/>
                </a:solidFill>
                <a:latin typeface="Calibri" panose="020F0502020204030204"/>
              </a:rPr>
              <a:t>Re-selection</a:t>
            </a:r>
          </a:p>
        </p:txBody>
      </p:sp>
      <p:cxnSp>
        <p:nvCxnSpPr>
          <p:cNvPr id="234" name="Straight Connector 233"/>
          <p:cNvCxnSpPr/>
          <p:nvPr/>
        </p:nvCxnSpPr>
        <p:spPr>
          <a:xfrm flipH="1">
            <a:off x="6096599" y="4257046"/>
            <a:ext cx="520689" cy="1298742"/>
          </a:xfrm>
          <a:prstGeom prst="line">
            <a:avLst/>
          </a:prstGeom>
          <a:noFill/>
          <a:ln w="12700" cap="flat" cmpd="sng" algn="ctr">
            <a:solidFill>
              <a:srgbClr val="5B9BD5"/>
            </a:solidFill>
            <a:prstDash val="solid"/>
            <a:miter lim="800000"/>
          </a:ln>
          <a:effectLst/>
        </p:spPr>
      </p:cxnSp>
      <p:sp>
        <p:nvSpPr>
          <p:cNvPr id="235" name="Oval 234"/>
          <p:cNvSpPr/>
          <p:nvPr/>
        </p:nvSpPr>
        <p:spPr>
          <a:xfrm>
            <a:off x="5814462" y="5272453"/>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36" name="Straight Connector 235"/>
          <p:cNvCxnSpPr/>
          <p:nvPr/>
        </p:nvCxnSpPr>
        <p:spPr>
          <a:xfrm>
            <a:off x="6617288" y="4289366"/>
            <a:ext cx="147770" cy="1258596"/>
          </a:xfrm>
          <a:prstGeom prst="line">
            <a:avLst/>
          </a:prstGeom>
          <a:noFill/>
          <a:ln w="12700" cap="flat" cmpd="sng" algn="ctr">
            <a:solidFill>
              <a:srgbClr val="5B9BD5"/>
            </a:solidFill>
            <a:prstDash val="solid"/>
            <a:miter lim="800000"/>
          </a:ln>
          <a:effectLst/>
        </p:spPr>
      </p:cxnSp>
      <p:sp>
        <p:nvSpPr>
          <p:cNvPr id="237" name="Oval 236"/>
          <p:cNvSpPr/>
          <p:nvPr/>
        </p:nvSpPr>
        <p:spPr>
          <a:xfrm>
            <a:off x="6482920" y="5264627"/>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238" name="Straight Connector 237"/>
          <p:cNvCxnSpPr/>
          <p:nvPr/>
        </p:nvCxnSpPr>
        <p:spPr>
          <a:xfrm>
            <a:off x="6609335" y="4266371"/>
            <a:ext cx="858819" cy="1277237"/>
          </a:xfrm>
          <a:prstGeom prst="line">
            <a:avLst/>
          </a:prstGeom>
          <a:noFill/>
          <a:ln w="12700" cap="flat" cmpd="sng" algn="ctr">
            <a:solidFill>
              <a:srgbClr val="5B9BD5"/>
            </a:solidFill>
            <a:prstDash val="solid"/>
            <a:miter lim="800000"/>
          </a:ln>
          <a:effectLst/>
        </p:spPr>
      </p:cxnSp>
      <p:sp>
        <p:nvSpPr>
          <p:cNvPr id="239" name="Oval 238"/>
          <p:cNvSpPr/>
          <p:nvPr/>
        </p:nvSpPr>
        <p:spPr>
          <a:xfrm>
            <a:off x="7163213" y="5272453"/>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40" name="Oval 239"/>
          <p:cNvSpPr/>
          <p:nvPr/>
        </p:nvSpPr>
        <p:spPr>
          <a:xfrm>
            <a:off x="6315004" y="3969356"/>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41" name="Right Arrow 240"/>
          <p:cNvSpPr/>
          <p:nvPr/>
        </p:nvSpPr>
        <p:spPr>
          <a:xfrm rot="17267462">
            <a:off x="7600227" y="5084175"/>
            <a:ext cx="170559" cy="119575"/>
          </a:xfrm>
          <a:prstGeom prst="rightArrow">
            <a:avLst/>
          </a:prstGeom>
          <a:gradFill rotWithShape="1">
            <a:gsLst>
              <a:gs pos="0">
                <a:sysClr val="windowText" lastClr="000000">
                  <a:lumMod val="110000"/>
                  <a:satMod val="105000"/>
                  <a:tint val="67000"/>
                </a:sysClr>
              </a:gs>
              <a:gs pos="50000">
                <a:sysClr val="windowText" lastClr="000000">
                  <a:lumMod val="105000"/>
                  <a:satMod val="103000"/>
                  <a:tint val="73000"/>
                </a:sysClr>
              </a:gs>
              <a:gs pos="100000">
                <a:sysClr val="windowText" lastClr="000000">
                  <a:lumMod val="105000"/>
                  <a:satMod val="109000"/>
                  <a:tint val="81000"/>
                </a:sysClr>
              </a:gs>
            </a:gsLst>
            <a:lin ang="5400000" scaled="0"/>
          </a:grad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42" name="Up Arrow 241"/>
          <p:cNvSpPr/>
          <p:nvPr/>
        </p:nvSpPr>
        <p:spPr>
          <a:xfrm rot="1346384">
            <a:off x="6205631" y="4495634"/>
            <a:ext cx="154546" cy="657909"/>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43" name="TextBox 242"/>
          <p:cNvSpPr txBox="1"/>
          <p:nvPr/>
        </p:nvSpPr>
        <p:spPr>
          <a:xfrm rot="17549279">
            <a:off x="5738002" y="4653042"/>
            <a:ext cx="808080" cy="276999"/>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Local SRU</a:t>
            </a:r>
          </a:p>
        </p:txBody>
      </p:sp>
      <p:sp>
        <p:nvSpPr>
          <p:cNvPr id="244" name="Up Arrow 243"/>
          <p:cNvSpPr/>
          <p:nvPr/>
        </p:nvSpPr>
        <p:spPr>
          <a:xfrm rot="12978809">
            <a:off x="4192720" y="3265370"/>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45" name="Up Arrow 244"/>
          <p:cNvSpPr/>
          <p:nvPr/>
        </p:nvSpPr>
        <p:spPr>
          <a:xfrm rot="2058868">
            <a:off x="6852452" y="3268276"/>
            <a:ext cx="154546" cy="657909"/>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46" name="TextBox 245"/>
          <p:cNvSpPr txBox="1"/>
          <p:nvPr/>
        </p:nvSpPr>
        <p:spPr>
          <a:xfrm rot="18288295">
            <a:off x="6197415" y="3360139"/>
            <a:ext cx="972466" cy="461665"/>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Local/</a:t>
            </a:r>
            <a:r>
              <a:rPr kumimoji="1" lang="en-US" dirty="0" err="1">
                <a:solidFill>
                  <a:prstClr val="black"/>
                </a:solidFill>
                <a:latin typeface="Calibri" panose="020F0502020204030204"/>
              </a:rPr>
              <a:t>aggr</a:t>
            </a:r>
            <a:r>
              <a:rPr kumimoji="1" lang="en-US" dirty="0">
                <a:solidFill>
                  <a:prstClr val="black"/>
                </a:solidFill>
                <a:latin typeface="Calibri" panose="020F0502020204030204"/>
              </a:rPr>
              <a:t>. SRU</a:t>
            </a:r>
          </a:p>
        </p:txBody>
      </p:sp>
      <p:sp>
        <p:nvSpPr>
          <p:cNvPr id="247" name="Up Arrow 246"/>
          <p:cNvSpPr/>
          <p:nvPr/>
        </p:nvSpPr>
        <p:spPr>
          <a:xfrm rot="16751330">
            <a:off x="6672451" y="2244910"/>
            <a:ext cx="154546" cy="657909"/>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48" name="TextBox 247"/>
          <p:cNvSpPr txBox="1"/>
          <p:nvPr/>
        </p:nvSpPr>
        <p:spPr>
          <a:xfrm rot="559953">
            <a:off x="6378363" y="2149397"/>
            <a:ext cx="972466" cy="461665"/>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Aggregate SRU</a:t>
            </a:r>
          </a:p>
        </p:txBody>
      </p:sp>
      <p:sp>
        <p:nvSpPr>
          <p:cNvPr id="249" name="Up Arrow 248"/>
          <p:cNvSpPr/>
          <p:nvPr/>
        </p:nvSpPr>
        <p:spPr>
          <a:xfrm>
            <a:off x="4692204" y="2378630"/>
            <a:ext cx="154546" cy="332069"/>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0" name="Up Arrow 249"/>
          <p:cNvSpPr/>
          <p:nvPr/>
        </p:nvSpPr>
        <p:spPr>
          <a:xfrm rot="4848670" flipH="1">
            <a:off x="2867562" y="2191170"/>
            <a:ext cx="154546" cy="657909"/>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1" name="TextBox 250"/>
          <p:cNvSpPr txBox="1"/>
          <p:nvPr/>
        </p:nvSpPr>
        <p:spPr>
          <a:xfrm rot="21009702">
            <a:off x="2388977" y="2094920"/>
            <a:ext cx="972466" cy="461665"/>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Aggregate SRU</a:t>
            </a:r>
          </a:p>
        </p:txBody>
      </p:sp>
      <p:sp>
        <p:nvSpPr>
          <p:cNvPr id="252" name="TextBox 251"/>
          <p:cNvSpPr txBox="1"/>
          <p:nvPr/>
        </p:nvSpPr>
        <p:spPr>
          <a:xfrm>
            <a:off x="4698806" y="2365657"/>
            <a:ext cx="972466" cy="461665"/>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Aggregate SRU</a:t>
            </a:r>
          </a:p>
        </p:txBody>
      </p:sp>
      <p:sp>
        <p:nvSpPr>
          <p:cNvPr id="253" name="Up Arrow 252"/>
          <p:cNvSpPr/>
          <p:nvPr/>
        </p:nvSpPr>
        <p:spPr>
          <a:xfrm rot="9415988">
            <a:off x="4894773" y="3304213"/>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4" name="Up Arrow 253"/>
          <p:cNvSpPr/>
          <p:nvPr/>
        </p:nvSpPr>
        <p:spPr>
          <a:xfrm rot="12978809">
            <a:off x="1586335" y="3276102"/>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5" name="Up Arrow 254"/>
          <p:cNvSpPr/>
          <p:nvPr/>
        </p:nvSpPr>
        <p:spPr>
          <a:xfrm rot="9415988">
            <a:off x="2288388" y="3314945"/>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6" name="Up Arrow 255"/>
          <p:cNvSpPr/>
          <p:nvPr/>
        </p:nvSpPr>
        <p:spPr>
          <a:xfrm rot="12867621">
            <a:off x="7019298" y="3360261"/>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7" name="Up Arrow 256"/>
          <p:cNvSpPr/>
          <p:nvPr/>
        </p:nvSpPr>
        <p:spPr>
          <a:xfrm rot="9415988">
            <a:off x="7551897" y="3352946"/>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8" name="Up Arrow 257"/>
          <p:cNvSpPr/>
          <p:nvPr/>
        </p:nvSpPr>
        <p:spPr>
          <a:xfrm rot="11908381">
            <a:off x="7444977" y="4759012"/>
            <a:ext cx="154546" cy="451502"/>
          </a:xfrm>
          <a:prstGeom prst="upArrow">
            <a:avLst/>
          </a:prstGeom>
          <a:solidFill>
            <a:srgbClr val="0070C0"/>
          </a:solidFill>
          <a:ln w="6350" cap="flat" cmpd="sng" algn="ctr">
            <a:solidFill>
              <a:srgbClr val="00206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59" name="Up Arrow 258"/>
          <p:cNvSpPr/>
          <p:nvPr/>
        </p:nvSpPr>
        <p:spPr>
          <a:xfrm rot="9643889">
            <a:off x="2794692" y="4696141"/>
            <a:ext cx="154546" cy="405303"/>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60" name="Up Arrow 259"/>
          <p:cNvSpPr/>
          <p:nvPr/>
        </p:nvSpPr>
        <p:spPr>
          <a:xfrm rot="13107224">
            <a:off x="3348113" y="4533340"/>
            <a:ext cx="154546" cy="574557"/>
          </a:xfrm>
          <a:prstGeom prst="upArrow">
            <a:avLst/>
          </a:prstGeom>
          <a:solidFill>
            <a:srgbClr val="0070C0"/>
          </a:solidFill>
          <a:ln w="6350" cap="flat" cmpd="sng" algn="ctr">
            <a:solidFill>
              <a:srgbClr val="00206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61" name="Arc 260"/>
          <p:cNvSpPr/>
          <p:nvPr/>
        </p:nvSpPr>
        <p:spPr>
          <a:xfrm>
            <a:off x="2789418" y="5197651"/>
            <a:ext cx="432802" cy="403465"/>
          </a:xfrm>
          <a:prstGeom prst="arc">
            <a:avLst>
              <a:gd name="adj1" fmla="val 13871704"/>
              <a:gd name="adj2" fmla="val 19708237"/>
            </a:avLst>
          </a:prstGeom>
          <a:noFill/>
          <a:ln w="12700" cap="flat" cmpd="sng" algn="ctr">
            <a:solidFill>
              <a:sysClr val="windowText" lastClr="000000"/>
            </a:solidFill>
            <a:prstDash val="sysDot"/>
            <a:miter lim="800000"/>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62" name="Up Arrow 261"/>
          <p:cNvSpPr/>
          <p:nvPr/>
        </p:nvSpPr>
        <p:spPr>
          <a:xfrm rot="20317195">
            <a:off x="2593628" y="4804580"/>
            <a:ext cx="154546" cy="285781"/>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63" name="TextBox 262"/>
          <p:cNvSpPr txBox="1"/>
          <p:nvPr/>
        </p:nvSpPr>
        <p:spPr>
          <a:xfrm>
            <a:off x="2101765" y="4658991"/>
            <a:ext cx="620590" cy="461665"/>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Local SRU</a:t>
            </a:r>
          </a:p>
        </p:txBody>
      </p:sp>
      <p:cxnSp>
        <p:nvCxnSpPr>
          <p:cNvPr id="264" name="Straight Connector 263"/>
          <p:cNvCxnSpPr/>
          <p:nvPr/>
        </p:nvCxnSpPr>
        <p:spPr>
          <a:xfrm>
            <a:off x="2805961" y="5062760"/>
            <a:ext cx="92203" cy="236206"/>
          </a:xfrm>
          <a:prstGeom prst="line">
            <a:avLst/>
          </a:prstGeom>
          <a:noFill/>
          <a:ln w="12700" cap="flat" cmpd="sng" algn="ctr">
            <a:solidFill>
              <a:sysClr val="windowText" lastClr="000000"/>
            </a:solidFill>
            <a:prstDash val="solid"/>
            <a:miter lim="800000"/>
            <a:headEnd type="triangle" w="med" len="med"/>
            <a:tailEnd type="none" w="med" len="med"/>
          </a:ln>
          <a:effectLst/>
        </p:spPr>
      </p:cxnSp>
      <p:sp>
        <p:nvSpPr>
          <p:cNvPr id="265" name="Up Arrow 264"/>
          <p:cNvSpPr/>
          <p:nvPr/>
        </p:nvSpPr>
        <p:spPr>
          <a:xfrm rot="20317195">
            <a:off x="2137060" y="3744402"/>
            <a:ext cx="154546" cy="285781"/>
          </a:xfrm>
          <a:prstGeom prst="upArrow">
            <a:avLst/>
          </a:prstGeom>
          <a:solidFill>
            <a:srgbClr val="FF0000"/>
          </a:solid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66" name="Up Arrow 265"/>
          <p:cNvSpPr/>
          <p:nvPr/>
        </p:nvSpPr>
        <p:spPr>
          <a:xfrm rot="15689803">
            <a:off x="3329331" y="2305302"/>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67" name="TextBox 266"/>
          <p:cNvSpPr txBox="1"/>
          <p:nvPr/>
        </p:nvSpPr>
        <p:spPr>
          <a:xfrm rot="21134936">
            <a:off x="2875248" y="2635458"/>
            <a:ext cx="1126400" cy="276999"/>
          </a:xfrm>
          <a:prstGeom prst="rect">
            <a:avLst/>
          </a:prstGeom>
          <a:noFill/>
        </p:spPr>
        <p:txBody>
          <a:bodyPr wrap="square" rtlCol="0">
            <a:spAutoFit/>
          </a:bodyPr>
          <a:lstStyle/>
          <a:p>
            <a:pPr algn="ctr" eaLnBrk="1" fontAlgn="auto" hangingPunct="1">
              <a:spcBef>
                <a:spcPts val="0"/>
              </a:spcBef>
              <a:spcAft>
                <a:spcPts val="0"/>
              </a:spcAft>
            </a:pPr>
            <a:r>
              <a:rPr kumimoji="1" lang="en-US" dirty="0" err="1">
                <a:solidFill>
                  <a:prstClr val="black"/>
                </a:solidFill>
                <a:latin typeface="Calibri" panose="020F0502020204030204"/>
              </a:rPr>
              <a:t>Ctl</a:t>
            </a:r>
            <a:r>
              <a:rPr kumimoji="1" lang="en-US" dirty="0">
                <a:solidFill>
                  <a:prstClr val="black"/>
                </a:solidFill>
                <a:latin typeface="Calibri" panose="020F0502020204030204"/>
              </a:rPr>
              <a:t>/</a:t>
            </a:r>
            <a:r>
              <a:rPr kumimoji="1" lang="en-US" dirty="0" err="1">
                <a:solidFill>
                  <a:prstClr val="black"/>
                </a:solidFill>
                <a:latin typeface="Calibri" panose="020F0502020204030204"/>
              </a:rPr>
              <a:t>mgmt</a:t>
            </a:r>
            <a:r>
              <a:rPr kumimoji="1" lang="en-US" dirty="0">
                <a:solidFill>
                  <a:prstClr val="black"/>
                </a:solidFill>
                <a:latin typeface="Calibri" panose="020F0502020204030204"/>
              </a:rPr>
              <a:t> info</a:t>
            </a:r>
          </a:p>
        </p:txBody>
      </p:sp>
      <p:sp>
        <p:nvSpPr>
          <p:cNvPr id="268" name="TextBox 267"/>
          <p:cNvSpPr txBox="1"/>
          <p:nvPr/>
        </p:nvSpPr>
        <p:spPr>
          <a:xfrm>
            <a:off x="1600852" y="3635498"/>
            <a:ext cx="695530" cy="646331"/>
          </a:xfrm>
          <a:prstGeom prst="rect">
            <a:avLst/>
          </a:prstGeom>
          <a:noFill/>
        </p:spPr>
        <p:txBody>
          <a:bodyPr wrap="square" rtlCol="0">
            <a:spAutoFit/>
          </a:bodyPr>
          <a:lstStyle/>
          <a:p>
            <a:pPr algn="ctr" eaLnBrk="1" fontAlgn="auto" hangingPunct="1">
              <a:spcBef>
                <a:spcPts val="0"/>
              </a:spcBef>
              <a:spcAft>
                <a:spcPts val="0"/>
              </a:spcAft>
            </a:pPr>
            <a:r>
              <a:rPr kumimoji="1" lang="en-US" dirty="0">
                <a:solidFill>
                  <a:prstClr val="black"/>
                </a:solidFill>
                <a:latin typeface="Calibri" panose="020F0502020204030204"/>
              </a:rPr>
              <a:t>Local/</a:t>
            </a:r>
            <a:br>
              <a:rPr kumimoji="1" lang="en-US" dirty="0">
                <a:solidFill>
                  <a:prstClr val="black"/>
                </a:solidFill>
                <a:latin typeface="Calibri" panose="020F0502020204030204"/>
              </a:rPr>
            </a:br>
            <a:r>
              <a:rPr kumimoji="1" lang="en-US" dirty="0" err="1">
                <a:solidFill>
                  <a:prstClr val="black"/>
                </a:solidFill>
                <a:latin typeface="Calibri" panose="020F0502020204030204"/>
              </a:rPr>
              <a:t>Aggr</a:t>
            </a:r>
            <a:r>
              <a:rPr kumimoji="1" lang="en-US" dirty="0">
                <a:solidFill>
                  <a:prstClr val="black"/>
                </a:solidFill>
                <a:latin typeface="Calibri" panose="020F0502020204030204"/>
              </a:rPr>
              <a:t>. SRU</a:t>
            </a:r>
          </a:p>
        </p:txBody>
      </p:sp>
      <p:sp>
        <p:nvSpPr>
          <p:cNvPr id="269" name="Up Arrow 268"/>
          <p:cNvSpPr/>
          <p:nvPr/>
        </p:nvSpPr>
        <p:spPr>
          <a:xfrm rot="10800000">
            <a:off x="4477259" y="2391311"/>
            <a:ext cx="154546" cy="319387"/>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70" name="Up Arrow 269"/>
          <p:cNvSpPr/>
          <p:nvPr/>
        </p:nvSpPr>
        <p:spPr>
          <a:xfrm rot="5910197" flipH="1">
            <a:off x="6005529" y="2332251"/>
            <a:ext cx="154546" cy="657909"/>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71" name="TextBox 270"/>
          <p:cNvSpPr txBox="1"/>
          <p:nvPr/>
        </p:nvSpPr>
        <p:spPr>
          <a:xfrm rot="515261">
            <a:off x="5532198" y="2623378"/>
            <a:ext cx="798063" cy="461665"/>
          </a:xfrm>
          <a:prstGeom prst="rect">
            <a:avLst/>
          </a:prstGeom>
          <a:noFill/>
        </p:spPr>
        <p:txBody>
          <a:bodyPr wrap="square" rtlCol="0">
            <a:spAutoFit/>
          </a:bodyPr>
          <a:lstStyle/>
          <a:p>
            <a:pPr algn="ctr" eaLnBrk="1" fontAlgn="auto" hangingPunct="1">
              <a:spcBef>
                <a:spcPts val="0"/>
              </a:spcBef>
              <a:spcAft>
                <a:spcPts val="0"/>
              </a:spcAft>
            </a:pPr>
            <a:r>
              <a:rPr kumimoji="1" lang="en-US" dirty="0" err="1">
                <a:solidFill>
                  <a:prstClr val="black"/>
                </a:solidFill>
                <a:latin typeface="Calibri" panose="020F0502020204030204"/>
              </a:rPr>
              <a:t>Ctl</a:t>
            </a:r>
            <a:r>
              <a:rPr kumimoji="1" lang="en-US" dirty="0">
                <a:solidFill>
                  <a:prstClr val="black"/>
                </a:solidFill>
                <a:latin typeface="Calibri" panose="020F0502020204030204"/>
              </a:rPr>
              <a:t>/</a:t>
            </a:r>
            <a:r>
              <a:rPr kumimoji="1" lang="en-US" dirty="0" err="1">
                <a:solidFill>
                  <a:prstClr val="black"/>
                </a:solidFill>
                <a:latin typeface="Calibri" panose="020F0502020204030204"/>
              </a:rPr>
              <a:t>mgmt</a:t>
            </a:r>
            <a:r>
              <a:rPr kumimoji="1" lang="en-US" dirty="0">
                <a:solidFill>
                  <a:prstClr val="black"/>
                </a:solidFill>
                <a:latin typeface="Calibri" panose="020F0502020204030204"/>
              </a:rPr>
              <a:t> info</a:t>
            </a:r>
          </a:p>
        </p:txBody>
      </p:sp>
      <p:sp>
        <p:nvSpPr>
          <p:cNvPr id="272" name="TextBox 271"/>
          <p:cNvSpPr txBox="1"/>
          <p:nvPr/>
        </p:nvSpPr>
        <p:spPr>
          <a:xfrm>
            <a:off x="3793668" y="2342021"/>
            <a:ext cx="778651" cy="461665"/>
          </a:xfrm>
          <a:prstGeom prst="rect">
            <a:avLst/>
          </a:prstGeom>
          <a:noFill/>
        </p:spPr>
        <p:txBody>
          <a:bodyPr wrap="square" rtlCol="0">
            <a:spAutoFit/>
          </a:bodyPr>
          <a:lstStyle/>
          <a:p>
            <a:pPr algn="ctr" eaLnBrk="1" fontAlgn="auto" hangingPunct="1">
              <a:spcBef>
                <a:spcPts val="0"/>
              </a:spcBef>
              <a:spcAft>
                <a:spcPts val="0"/>
              </a:spcAft>
            </a:pPr>
            <a:r>
              <a:rPr kumimoji="1" lang="en-US" dirty="0" err="1">
                <a:solidFill>
                  <a:prstClr val="black"/>
                </a:solidFill>
                <a:latin typeface="Calibri" panose="020F0502020204030204"/>
              </a:rPr>
              <a:t>Ctl</a:t>
            </a:r>
            <a:r>
              <a:rPr kumimoji="1" lang="en-US" dirty="0">
                <a:solidFill>
                  <a:prstClr val="black"/>
                </a:solidFill>
                <a:latin typeface="Calibri" panose="020F0502020204030204"/>
              </a:rPr>
              <a:t>/</a:t>
            </a:r>
            <a:r>
              <a:rPr kumimoji="1" lang="en-US" dirty="0" err="1">
                <a:solidFill>
                  <a:prstClr val="black"/>
                </a:solidFill>
                <a:latin typeface="Calibri" panose="020F0502020204030204"/>
              </a:rPr>
              <a:t>mgmt</a:t>
            </a:r>
            <a:r>
              <a:rPr kumimoji="1" lang="en-US" dirty="0">
                <a:solidFill>
                  <a:prstClr val="black"/>
                </a:solidFill>
                <a:latin typeface="Calibri" panose="020F0502020204030204"/>
              </a:rPr>
              <a:t> info</a:t>
            </a:r>
          </a:p>
        </p:txBody>
      </p:sp>
      <p:sp>
        <p:nvSpPr>
          <p:cNvPr id="273" name="Up Arrow 272"/>
          <p:cNvSpPr/>
          <p:nvPr/>
        </p:nvSpPr>
        <p:spPr>
          <a:xfrm rot="12454701">
            <a:off x="921398" y="4464613"/>
            <a:ext cx="154546" cy="453885"/>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74" name="Up Arrow 273"/>
          <p:cNvSpPr/>
          <p:nvPr/>
        </p:nvSpPr>
        <p:spPr>
          <a:xfrm rot="10982108">
            <a:off x="5176426" y="4721019"/>
            <a:ext cx="154546" cy="536197"/>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75" name="Up Arrow 274"/>
          <p:cNvSpPr/>
          <p:nvPr/>
        </p:nvSpPr>
        <p:spPr>
          <a:xfrm rot="12072611">
            <a:off x="6380902" y="4737450"/>
            <a:ext cx="154546" cy="437392"/>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76" name="Up Arrow 275"/>
          <p:cNvSpPr/>
          <p:nvPr/>
        </p:nvSpPr>
        <p:spPr>
          <a:xfrm rot="10370916">
            <a:off x="6706858" y="4757346"/>
            <a:ext cx="154546" cy="437392"/>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77" name="Up Arrow 276"/>
          <p:cNvSpPr/>
          <p:nvPr/>
        </p:nvSpPr>
        <p:spPr>
          <a:xfrm rot="8802374">
            <a:off x="6946042" y="4772362"/>
            <a:ext cx="154546" cy="437392"/>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78" name="Up Arrow 277"/>
          <p:cNvSpPr/>
          <p:nvPr/>
        </p:nvSpPr>
        <p:spPr>
          <a:xfrm rot="9022335">
            <a:off x="8122730" y="4693005"/>
            <a:ext cx="154546" cy="437392"/>
          </a:xfrm>
          <a:prstGeom prst="upArrow">
            <a:avLst/>
          </a:prstGeom>
          <a:solidFill>
            <a:srgbClr val="0070C0"/>
          </a:solidFill>
          <a:ln w="635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79" name="TextBox 278"/>
          <p:cNvSpPr txBox="1"/>
          <p:nvPr/>
        </p:nvSpPr>
        <p:spPr>
          <a:xfrm>
            <a:off x="7221279" y="4806735"/>
            <a:ext cx="1082412" cy="307777"/>
          </a:xfrm>
          <a:prstGeom prst="rect">
            <a:avLst/>
          </a:prstGeom>
          <a:noFill/>
        </p:spPr>
        <p:txBody>
          <a:bodyPr wrap="none" rtlCol="0">
            <a:spAutoFit/>
          </a:bodyPr>
          <a:lstStyle/>
          <a:p>
            <a:pPr eaLnBrk="1" fontAlgn="auto" hangingPunct="1">
              <a:spcBef>
                <a:spcPts val="0"/>
              </a:spcBef>
              <a:spcAft>
                <a:spcPts val="0"/>
              </a:spcAft>
            </a:pPr>
            <a:r>
              <a:rPr kumimoji="1" lang="en-US" sz="1400" dirty="0">
                <a:solidFill>
                  <a:prstClr val="black"/>
                </a:solidFill>
                <a:latin typeface="Calibri" panose="020F0502020204030204"/>
              </a:rPr>
              <a:t>Re-selection</a:t>
            </a:r>
          </a:p>
        </p:txBody>
      </p:sp>
      <p:sp>
        <p:nvSpPr>
          <p:cNvPr id="6" name="Date Placeholder 5"/>
          <p:cNvSpPr>
            <a:spLocks noGrp="1"/>
          </p:cNvSpPr>
          <p:nvPr>
            <p:ph type="dt" sz="half" idx="10"/>
          </p:nvPr>
        </p:nvSpPr>
        <p:spPr/>
        <p:txBody>
          <a:bodyPr/>
          <a:lstStyle/>
          <a:p>
            <a:r>
              <a:rPr lang="en-US" altLang="ja-JP" smtClean="0"/>
              <a:t>March 2015</a:t>
            </a:r>
            <a:endParaRPr lang="en-US" altLang="ja-JP"/>
          </a:p>
        </p:txBody>
      </p:sp>
      <p:sp>
        <p:nvSpPr>
          <p:cNvPr id="7" name="Footer Placeholder 6"/>
          <p:cNvSpPr>
            <a:spLocks noGrp="1"/>
          </p:cNvSpPr>
          <p:nvPr>
            <p:ph type="ftr" sz="quarter" idx="11"/>
          </p:nvPr>
        </p:nvSpPr>
        <p:spPr/>
        <p:txBody>
          <a:bodyPr/>
          <a:lstStyle/>
          <a:p>
            <a:r>
              <a:rPr lang="en-US" altLang="ja-JP" smtClean="0"/>
              <a:t>Hidetoshi Yokora, Landis&amp;Gyr</a:t>
            </a:r>
            <a:endParaRPr lang="en-US" altLang="ja-JP"/>
          </a:p>
        </p:txBody>
      </p:sp>
      <p:sp>
        <p:nvSpPr>
          <p:cNvPr id="15" name="Slide Number Placeholder 14"/>
          <p:cNvSpPr>
            <a:spLocks noGrp="1"/>
          </p:cNvSpPr>
          <p:nvPr>
            <p:ph type="sldNum" sz="quarter" idx="12"/>
          </p:nvPr>
        </p:nvSpPr>
        <p:spPr/>
        <p:txBody>
          <a:bodyPr/>
          <a:lstStyle/>
          <a:p>
            <a:r>
              <a:rPr lang="en-US" altLang="ja-JP" smtClean="0"/>
              <a:t>Slide </a:t>
            </a:r>
            <a:fld id="{7E4A064A-F100-45E5-BB56-E199832A2C3D}" type="slidenum">
              <a:rPr lang="en-US" altLang="ja-JP" smtClean="0"/>
              <a:pPr/>
              <a:t>4</a:t>
            </a:fld>
            <a:endParaRPr lang="en-US" altLang="ja-JP"/>
          </a:p>
        </p:txBody>
      </p:sp>
      <p:sp>
        <p:nvSpPr>
          <p:cNvPr id="280" name="Arc 279"/>
          <p:cNvSpPr/>
          <p:nvPr/>
        </p:nvSpPr>
        <p:spPr>
          <a:xfrm>
            <a:off x="7204058" y="5204086"/>
            <a:ext cx="432802" cy="403465"/>
          </a:xfrm>
          <a:prstGeom prst="arc">
            <a:avLst>
              <a:gd name="adj1" fmla="val 13871704"/>
              <a:gd name="adj2" fmla="val 18494948"/>
            </a:avLst>
          </a:prstGeom>
          <a:noFill/>
          <a:ln w="12700" cap="flat" cmpd="sng" algn="ctr">
            <a:solidFill>
              <a:sysClr val="windowText" lastClr="000000"/>
            </a:solidFill>
            <a:prstDash val="sysDot"/>
            <a:miter lim="800000"/>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81" name="Right Arrow 280"/>
          <p:cNvSpPr/>
          <p:nvPr/>
        </p:nvSpPr>
        <p:spPr>
          <a:xfrm rot="18486083">
            <a:off x="3362337" y="5040298"/>
            <a:ext cx="170559" cy="119575"/>
          </a:xfrm>
          <a:prstGeom prst="rightArrow">
            <a:avLst/>
          </a:prstGeom>
          <a:gradFill rotWithShape="1">
            <a:gsLst>
              <a:gs pos="0">
                <a:sysClr val="windowText" lastClr="000000">
                  <a:lumMod val="110000"/>
                  <a:satMod val="105000"/>
                  <a:tint val="67000"/>
                </a:sysClr>
              </a:gs>
              <a:gs pos="50000">
                <a:sysClr val="windowText" lastClr="000000">
                  <a:lumMod val="105000"/>
                  <a:satMod val="103000"/>
                  <a:tint val="73000"/>
                </a:sysClr>
              </a:gs>
              <a:gs pos="100000">
                <a:sysClr val="windowText" lastClr="000000">
                  <a:lumMod val="105000"/>
                  <a:satMod val="109000"/>
                  <a:tint val="81000"/>
                </a:sysClr>
              </a:gs>
            </a:gsLst>
            <a:lin ang="5400000" scaled="0"/>
          </a:grad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4214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b="1" dirty="0" smtClean="0"/>
              <a:t>Functional requirements (Section </a:t>
            </a:r>
            <a:r>
              <a:rPr kumimoji="1" lang="en-US" b="1" dirty="0" smtClean="0"/>
              <a:t>5.x)</a:t>
            </a:r>
            <a:endParaRPr kumimoji="1" lang="en-US" b="1" dirty="0"/>
          </a:p>
        </p:txBody>
      </p:sp>
      <p:sp>
        <p:nvSpPr>
          <p:cNvPr id="3" name="Content Placeholder 2"/>
          <p:cNvSpPr>
            <a:spLocks noGrp="1"/>
          </p:cNvSpPr>
          <p:nvPr>
            <p:ph idx="1"/>
          </p:nvPr>
        </p:nvSpPr>
        <p:spPr/>
        <p:txBody>
          <a:bodyPr>
            <a:normAutofit fontScale="85000" lnSpcReduction="20000"/>
          </a:bodyPr>
          <a:lstStyle/>
          <a:p>
            <a:r>
              <a:rPr kumimoji="1" lang="en-US" dirty="0" smtClean="0"/>
              <a:t>Type and form of </a:t>
            </a:r>
            <a:r>
              <a:rPr lang="en-US" dirty="0" smtClean="0"/>
              <a:t>m</a:t>
            </a:r>
            <a:r>
              <a:rPr kumimoji="1" lang="en-US" dirty="0" smtClean="0"/>
              <a:t>etrics to be provided (metric calculation)</a:t>
            </a:r>
          </a:p>
          <a:p>
            <a:pPr lvl="1"/>
            <a:r>
              <a:rPr kumimoji="1" lang="en-US" dirty="0" smtClean="0"/>
              <a:t>Performance metrics (PER, throughput, latency, etc.) per layer of EPs in the PAN</a:t>
            </a:r>
          </a:p>
          <a:p>
            <a:pPr lvl="1"/>
            <a:r>
              <a:rPr lang="en-US" dirty="0" smtClean="0"/>
              <a:t>Aggregate SRU on both uplink and downlink</a:t>
            </a:r>
          </a:p>
          <a:p>
            <a:pPr lvl="1"/>
            <a:r>
              <a:rPr kumimoji="1" lang="en-US" dirty="0" smtClean="0"/>
              <a:t>Global and local views of SRU</a:t>
            </a:r>
          </a:p>
          <a:p>
            <a:r>
              <a:rPr lang="en-US" dirty="0" smtClean="0"/>
              <a:t>Collection and distribution of SRU information</a:t>
            </a:r>
          </a:p>
          <a:p>
            <a:pPr lvl="1"/>
            <a:r>
              <a:rPr lang="en-US" dirty="0" smtClean="0"/>
              <a:t>Centralized </a:t>
            </a:r>
            <a:r>
              <a:rPr lang="en-US" dirty="0"/>
              <a:t>and decentralized ways of acquiring and controlling </a:t>
            </a:r>
            <a:r>
              <a:rPr lang="en-US" dirty="0" smtClean="0"/>
              <a:t>SRU</a:t>
            </a:r>
          </a:p>
          <a:p>
            <a:pPr lvl="1"/>
            <a:r>
              <a:rPr lang="en-US" dirty="0" smtClean="0"/>
              <a:t>Each node may process or pass through SRU before sending upward or downward</a:t>
            </a:r>
            <a:endParaRPr lang="en-US" dirty="0"/>
          </a:p>
        </p:txBody>
      </p:sp>
      <p:sp>
        <p:nvSpPr>
          <p:cNvPr id="4" name="Date Placeholder 3"/>
          <p:cNvSpPr>
            <a:spLocks noGrp="1"/>
          </p:cNvSpPr>
          <p:nvPr>
            <p:ph type="dt" sz="half" idx="10"/>
          </p:nvPr>
        </p:nvSpPr>
        <p:spPr/>
        <p:txBody>
          <a:bodyPr/>
          <a:lstStyle/>
          <a:p>
            <a:r>
              <a:rPr lang="en-US" altLang="ja-JP" smtClean="0"/>
              <a:t>March 2015</a:t>
            </a:r>
            <a:endParaRPr lang="en-US" altLang="ja-JP"/>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5</a:t>
            </a:fld>
            <a:endParaRPr lang="en-US" altLang="ja-JP"/>
          </a:p>
        </p:txBody>
      </p:sp>
    </p:spTree>
    <p:extLst>
      <p:ext uri="{BB962C8B-B14F-4D97-AF65-F5344CB8AC3E}">
        <p14:creationId xmlns:p14="http://schemas.microsoft.com/office/powerpoint/2010/main" val="927274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ight Arrow 88"/>
          <p:cNvSpPr/>
          <p:nvPr/>
        </p:nvSpPr>
        <p:spPr>
          <a:xfrm rot="17918703">
            <a:off x="3788104" y="2988879"/>
            <a:ext cx="862884" cy="206062"/>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9" name="Right Arrow 98"/>
          <p:cNvSpPr/>
          <p:nvPr/>
        </p:nvSpPr>
        <p:spPr>
          <a:xfrm rot="17918703" flipH="1" flipV="1">
            <a:off x="3613640" y="2918691"/>
            <a:ext cx="862884" cy="206062"/>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8" name="Right Arrow 87"/>
          <p:cNvSpPr/>
          <p:nvPr/>
        </p:nvSpPr>
        <p:spPr>
          <a:xfrm rot="18300000">
            <a:off x="3001346" y="4344104"/>
            <a:ext cx="862884" cy="206062"/>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0" name="Right Arrow 99"/>
          <p:cNvSpPr/>
          <p:nvPr/>
        </p:nvSpPr>
        <p:spPr>
          <a:xfrm rot="18300000" flipH="1" flipV="1">
            <a:off x="2838717" y="4245679"/>
            <a:ext cx="862884" cy="206062"/>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Title 3"/>
          <p:cNvSpPr>
            <a:spLocks noGrp="1"/>
          </p:cNvSpPr>
          <p:nvPr>
            <p:ph type="title"/>
          </p:nvPr>
        </p:nvSpPr>
        <p:spPr/>
        <p:txBody>
          <a:bodyPr/>
          <a:lstStyle/>
          <a:p>
            <a:r>
              <a:rPr kumimoji="1" lang="en-US" dirty="0" smtClean="0"/>
              <a:t>SRM information flow</a:t>
            </a:r>
            <a:endParaRPr kumimoji="1" lang="en-US" dirty="0"/>
          </a:p>
        </p:txBody>
      </p:sp>
      <p:cxnSp>
        <p:nvCxnSpPr>
          <p:cNvPr id="72" name="Straight Connector 71"/>
          <p:cNvCxnSpPr>
            <a:stCxn id="78" idx="2"/>
          </p:cNvCxnSpPr>
          <p:nvPr/>
        </p:nvCxnSpPr>
        <p:spPr>
          <a:xfrm flipH="1">
            <a:off x="3907665" y="2470597"/>
            <a:ext cx="798491" cy="1498975"/>
          </a:xfrm>
          <a:prstGeom prst="line">
            <a:avLst/>
          </a:prstGeom>
          <a:noFill/>
          <a:ln w="6350" cap="flat" cmpd="sng" algn="ctr">
            <a:solidFill>
              <a:srgbClr val="5B9BD5"/>
            </a:solidFill>
            <a:prstDash val="solid"/>
            <a:miter lim="800000"/>
          </a:ln>
          <a:effectLst/>
        </p:spPr>
      </p:cxnSp>
      <p:cxnSp>
        <p:nvCxnSpPr>
          <p:cNvPr id="73" name="Straight Connector 72"/>
          <p:cNvCxnSpPr>
            <a:stCxn id="78" idx="2"/>
          </p:cNvCxnSpPr>
          <p:nvPr/>
        </p:nvCxnSpPr>
        <p:spPr>
          <a:xfrm>
            <a:off x="4706156" y="2470597"/>
            <a:ext cx="663260" cy="1458867"/>
          </a:xfrm>
          <a:prstGeom prst="line">
            <a:avLst/>
          </a:prstGeom>
          <a:noFill/>
          <a:ln w="6350" cap="flat" cmpd="sng" algn="ctr">
            <a:solidFill>
              <a:srgbClr val="5B9BD5"/>
            </a:solidFill>
            <a:prstDash val="solid"/>
            <a:miter lim="800000"/>
          </a:ln>
          <a:effectLst/>
        </p:spPr>
      </p:cxnSp>
      <p:cxnSp>
        <p:nvCxnSpPr>
          <p:cNvPr id="74" name="Straight Connector 73"/>
          <p:cNvCxnSpPr/>
          <p:nvPr/>
        </p:nvCxnSpPr>
        <p:spPr>
          <a:xfrm flipH="1">
            <a:off x="3102736" y="3969572"/>
            <a:ext cx="798490" cy="1159842"/>
          </a:xfrm>
          <a:prstGeom prst="line">
            <a:avLst/>
          </a:prstGeom>
          <a:noFill/>
          <a:ln w="6350" cap="flat" cmpd="sng" algn="ctr">
            <a:solidFill>
              <a:srgbClr val="5B9BD5"/>
            </a:solidFill>
            <a:prstDash val="solid"/>
            <a:miter lim="800000"/>
          </a:ln>
          <a:effectLst/>
        </p:spPr>
      </p:cxnSp>
      <p:cxnSp>
        <p:nvCxnSpPr>
          <p:cNvPr id="75" name="Straight Connector 74"/>
          <p:cNvCxnSpPr/>
          <p:nvPr/>
        </p:nvCxnSpPr>
        <p:spPr>
          <a:xfrm>
            <a:off x="3901226" y="3929464"/>
            <a:ext cx="463639" cy="1184259"/>
          </a:xfrm>
          <a:prstGeom prst="line">
            <a:avLst/>
          </a:prstGeom>
          <a:noFill/>
          <a:ln w="6350" cap="flat" cmpd="sng" algn="ctr">
            <a:solidFill>
              <a:srgbClr val="5B9BD5"/>
            </a:solidFill>
            <a:prstDash val="solid"/>
            <a:miter lim="800000"/>
          </a:ln>
          <a:effectLst/>
        </p:spPr>
      </p:cxnSp>
      <p:cxnSp>
        <p:nvCxnSpPr>
          <p:cNvPr id="76" name="Straight Connector 75"/>
          <p:cNvCxnSpPr/>
          <p:nvPr/>
        </p:nvCxnSpPr>
        <p:spPr>
          <a:xfrm>
            <a:off x="5343659" y="3888315"/>
            <a:ext cx="463639" cy="1184259"/>
          </a:xfrm>
          <a:prstGeom prst="line">
            <a:avLst/>
          </a:prstGeom>
          <a:noFill/>
          <a:ln w="6350" cap="flat" cmpd="sng" algn="ctr">
            <a:solidFill>
              <a:srgbClr val="5B9BD5"/>
            </a:solidFill>
            <a:prstDash val="solid"/>
            <a:miter lim="800000"/>
          </a:ln>
          <a:effectLst/>
        </p:spPr>
      </p:cxnSp>
      <p:sp>
        <p:nvSpPr>
          <p:cNvPr id="77" name="Oval 76"/>
          <p:cNvSpPr/>
          <p:nvPr/>
        </p:nvSpPr>
        <p:spPr>
          <a:xfrm>
            <a:off x="3624330" y="3630439"/>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8" name="Rounded Rectangle 77"/>
          <p:cNvSpPr/>
          <p:nvPr/>
        </p:nvSpPr>
        <p:spPr>
          <a:xfrm>
            <a:off x="3875469" y="1981200"/>
            <a:ext cx="1661374" cy="489397"/>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PNC#1</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(Concentrator)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9" name="Oval 78"/>
          <p:cNvSpPr/>
          <p:nvPr/>
        </p:nvSpPr>
        <p:spPr>
          <a:xfrm>
            <a:off x="5498204" y="4830388"/>
            <a:ext cx="566671" cy="566671"/>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Leaf</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0" name="Oval 79"/>
          <p:cNvSpPr/>
          <p:nvPr/>
        </p:nvSpPr>
        <p:spPr>
          <a:xfrm>
            <a:off x="5086082" y="3630439"/>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1" name="Oval 80"/>
          <p:cNvSpPr/>
          <p:nvPr/>
        </p:nvSpPr>
        <p:spPr>
          <a:xfrm>
            <a:off x="4055771" y="4830389"/>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82" name="Straight Connector 81"/>
          <p:cNvCxnSpPr/>
          <p:nvPr/>
        </p:nvCxnSpPr>
        <p:spPr>
          <a:xfrm>
            <a:off x="2961070" y="3913774"/>
            <a:ext cx="3490175" cy="0"/>
          </a:xfrm>
          <a:prstGeom prst="line">
            <a:avLst/>
          </a:prstGeom>
          <a:noFill/>
          <a:ln w="6350" cap="flat" cmpd="sng" algn="ctr">
            <a:solidFill>
              <a:srgbClr val="5B9BD5"/>
            </a:solidFill>
            <a:prstDash val="dash"/>
            <a:miter lim="800000"/>
          </a:ln>
          <a:effectLst/>
        </p:spPr>
      </p:cxnSp>
      <p:cxnSp>
        <p:nvCxnSpPr>
          <p:cNvPr id="83" name="Straight Connector 82"/>
          <p:cNvCxnSpPr/>
          <p:nvPr/>
        </p:nvCxnSpPr>
        <p:spPr>
          <a:xfrm>
            <a:off x="2961069" y="5129414"/>
            <a:ext cx="3490175" cy="0"/>
          </a:xfrm>
          <a:prstGeom prst="line">
            <a:avLst/>
          </a:prstGeom>
          <a:noFill/>
          <a:ln w="6350" cap="flat" cmpd="sng" algn="ctr">
            <a:solidFill>
              <a:srgbClr val="5B9BD5"/>
            </a:solidFill>
            <a:prstDash val="dash"/>
            <a:miter lim="800000"/>
          </a:ln>
          <a:effectLst/>
        </p:spPr>
      </p:cxnSp>
      <p:sp>
        <p:nvSpPr>
          <p:cNvPr id="84" name="Oval 83"/>
          <p:cNvSpPr/>
          <p:nvPr/>
        </p:nvSpPr>
        <p:spPr>
          <a:xfrm>
            <a:off x="2819400" y="4830388"/>
            <a:ext cx="566671" cy="566671"/>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800" b="0" i="0" u="none" strike="noStrike" kern="0" cap="none" spc="0" normalizeH="0" baseline="0" noProof="0" dirty="0" smtClean="0">
                <a:ln>
                  <a:noFill/>
                </a:ln>
                <a:solidFill>
                  <a:prstClr val="white"/>
                </a:solidFill>
                <a:effectLst/>
                <a:uLnTx/>
                <a:uFillTx/>
                <a:latin typeface="Calibri" panose="020F0502020204030204"/>
                <a:ea typeface="+mn-ea"/>
                <a:cs typeface="+mn-cs"/>
              </a:rPr>
              <a:t>Router</a:t>
            </a:r>
            <a:endParaRPr kumimoji="1"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5" name="TextBox 84"/>
          <p:cNvSpPr txBox="1"/>
          <p:nvPr/>
        </p:nvSpPr>
        <p:spPr>
          <a:xfrm>
            <a:off x="6670185" y="3724871"/>
            <a:ext cx="855619" cy="369332"/>
          </a:xfrm>
          <a:prstGeom prst="rect">
            <a:avLst/>
          </a:prstGeom>
          <a:noFill/>
        </p:spPr>
        <p:txBody>
          <a:bodyPr wrap="none" rtlCol="0">
            <a:spAutoFit/>
          </a:bodyPr>
          <a:lstStyle/>
          <a:p>
            <a:pPr eaLnBrk="1" fontAlgn="auto" hangingPunct="1">
              <a:spcBef>
                <a:spcPts val="0"/>
              </a:spcBef>
              <a:spcAft>
                <a:spcPts val="0"/>
              </a:spcAft>
            </a:pPr>
            <a:r>
              <a:rPr kumimoji="1" lang="en-US" sz="1800" dirty="0">
                <a:solidFill>
                  <a:prstClr val="black"/>
                </a:solidFill>
                <a:latin typeface="Calibri" panose="020F0502020204030204"/>
              </a:rPr>
              <a:t>Layer 1</a:t>
            </a:r>
          </a:p>
        </p:txBody>
      </p:sp>
      <p:sp>
        <p:nvSpPr>
          <p:cNvPr id="86" name="TextBox 85"/>
          <p:cNvSpPr txBox="1"/>
          <p:nvPr/>
        </p:nvSpPr>
        <p:spPr>
          <a:xfrm>
            <a:off x="6734580" y="4944748"/>
            <a:ext cx="855619" cy="369332"/>
          </a:xfrm>
          <a:prstGeom prst="rect">
            <a:avLst/>
          </a:prstGeom>
          <a:noFill/>
        </p:spPr>
        <p:txBody>
          <a:bodyPr wrap="none" rtlCol="0">
            <a:spAutoFit/>
          </a:bodyPr>
          <a:lstStyle/>
          <a:p>
            <a:pPr eaLnBrk="1" fontAlgn="auto" hangingPunct="1">
              <a:spcBef>
                <a:spcPts val="0"/>
              </a:spcBef>
              <a:spcAft>
                <a:spcPts val="0"/>
              </a:spcAft>
            </a:pPr>
            <a:r>
              <a:rPr kumimoji="1" lang="en-US" sz="1800" dirty="0">
                <a:solidFill>
                  <a:prstClr val="black"/>
                </a:solidFill>
                <a:latin typeface="Calibri" panose="020F0502020204030204"/>
              </a:rPr>
              <a:t>Layer 2</a:t>
            </a:r>
          </a:p>
        </p:txBody>
      </p:sp>
      <p:sp>
        <p:nvSpPr>
          <p:cNvPr id="87" name="TextBox 86"/>
          <p:cNvSpPr txBox="1"/>
          <p:nvPr/>
        </p:nvSpPr>
        <p:spPr>
          <a:xfrm>
            <a:off x="6023434" y="2057400"/>
            <a:ext cx="855619" cy="369332"/>
          </a:xfrm>
          <a:prstGeom prst="rect">
            <a:avLst/>
          </a:prstGeom>
          <a:noFill/>
        </p:spPr>
        <p:txBody>
          <a:bodyPr wrap="none" rtlCol="0">
            <a:spAutoFit/>
          </a:bodyPr>
          <a:lstStyle/>
          <a:p>
            <a:pPr eaLnBrk="1" fontAlgn="auto" hangingPunct="1">
              <a:spcBef>
                <a:spcPts val="0"/>
              </a:spcBef>
              <a:spcAft>
                <a:spcPts val="0"/>
              </a:spcAft>
            </a:pPr>
            <a:r>
              <a:rPr kumimoji="1" lang="en-US" sz="1800" dirty="0">
                <a:solidFill>
                  <a:prstClr val="black"/>
                </a:solidFill>
                <a:latin typeface="Calibri" panose="020F0502020204030204"/>
              </a:rPr>
              <a:t>Layer 0</a:t>
            </a:r>
          </a:p>
        </p:txBody>
      </p:sp>
      <p:sp>
        <p:nvSpPr>
          <p:cNvPr id="90" name="TextBox 89"/>
          <p:cNvSpPr txBox="1"/>
          <p:nvPr/>
        </p:nvSpPr>
        <p:spPr>
          <a:xfrm>
            <a:off x="221177" y="2055184"/>
            <a:ext cx="2744870" cy="3693319"/>
          </a:xfrm>
          <a:prstGeom prst="rect">
            <a:avLst/>
          </a:prstGeom>
          <a:noFill/>
        </p:spPr>
        <p:txBody>
          <a:bodyPr wrap="square" rtlCol="0">
            <a:spAutoFit/>
          </a:bodyPr>
          <a:lstStyle/>
          <a:p>
            <a:pPr eaLnBrk="1" fontAlgn="auto" hangingPunct="1">
              <a:spcBef>
                <a:spcPts val="0"/>
              </a:spcBef>
              <a:spcAft>
                <a:spcPts val="0"/>
              </a:spcAft>
            </a:pPr>
            <a:r>
              <a:rPr kumimoji="1" lang="en-US" sz="1800" b="1" dirty="0">
                <a:solidFill>
                  <a:prstClr val="black"/>
                </a:solidFill>
                <a:latin typeface="Calibri" panose="020F0502020204030204"/>
              </a:rPr>
              <a:t>[SRM Request]</a:t>
            </a:r>
          </a:p>
          <a:p>
            <a:pPr eaLnBrk="1" fontAlgn="auto" hangingPunct="1">
              <a:spcBef>
                <a:spcPts val="0"/>
              </a:spcBef>
              <a:spcAft>
                <a:spcPts val="0"/>
              </a:spcAft>
            </a:pPr>
            <a:r>
              <a:rPr kumimoji="1" lang="en-US" sz="1800" dirty="0">
                <a:solidFill>
                  <a:prstClr val="black"/>
                </a:solidFill>
                <a:latin typeface="Calibri" panose="020F0502020204030204"/>
              </a:rPr>
              <a:t>Timing: On demand</a:t>
            </a:r>
          </a:p>
          <a:p>
            <a:pPr eaLnBrk="1" fontAlgn="auto" hangingPunct="1">
              <a:spcBef>
                <a:spcPts val="0"/>
              </a:spcBef>
              <a:spcAft>
                <a:spcPts val="0"/>
              </a:spcAft>
            </a:pPr>
            <a:r>
              <a:rPr kumimoji="1" lang="en-US" sz="1800" dirty="0">
                <a:solidFill>
                  <a:prstClr val="black"/>
                </a:solidFill>
                <a:latin typeface="Calibri" panose="020F0502020204030204"/>
              </a:rPr>
              <a:t>Metrics to be reported:</a:t>
            </a:r>
            <a:br>
              <a:rPr kumimoji="1" lang="en-US" sz="1800" dirty="0">
                <a:solidFill>
                  <a:prstClr val="black"/>
                </a:solidFill>
                <a:latin typeface="Calibri" panose="020F0502020204030204"/>
              </a:rPr>
            </a:br>
            <a:r>
              <a:rPr kumimoji="1" lang="en-US" sz="1800" dirty="0">
                <a:solidFill>
                  <a:prstClr val="black"/>
                </a:solidFill>
                <a:latin typeface="Calibri" panose="020F0502020204030204"/>
              </a:rPr>
              <a:t>(e.g., latency, PER, </a:t>
            </a:r>
            <a:r>
              <a:rPr kumimoji="1" lang="en-US" sz="1800" dirty="0" err="1">
                <a:solidFill>
                  <a:prstClr val="black"/>
                </a:solidFill>
                <a:latin typeface="Calibri" panose="020F0502020204030204"/>
              </a:rPr>
              <a:t>Tput</a:t>
            </a:r>
            <a:r>
              <a:rPr kumimoji="1" lang="en-US" sz="1800" dirty="0">
                <a:solidFill>
                  <a:prstClr val="black"/>
                </a:solidFill>
                <a:latin typeface="Calibri" panose="020F0502020204030204"/>
              </a:rPr>
              <a:t>)</a:t>
            </a:r>
          </a:p>
          <a:p>
            <a:pPr eaLnBrk="1" fontAlgn="auto" hangingPunct="1">
              <a:spcBef>
                <a:spcPts val="0"/>
              </a:spcBef>
              <a:spcAft>
                <a:spcPts val="0"/>
              </a:spcAft>
            </a:pPr>
            <a:r>
              <a:rPr kumimoji="1" lang="en-US" sz="1800" b="1" dirty="0">
                <a:solidFill>
                  <a:prstClr val="black"/>
                </a:solidFill>
                <a:latin typeface="Calibri" panose="020F0502020204030204"/>
              </a:rPr>
              <a:t>[SRM Report]</a:t>
            </a:r>
          </a:p>
          <a:p>
            <a:pPr eaLnBrk="1" fontAlgn="auto" hangingPunct="1">
              <a:spcBef>
                <a:spcPts val="0"/>
              </a:spcBef>
              <a:spcAft>
                <a:spcPts val="0"/>
              </a:spcAft>
            </a:pPr>
            <a:r>
              <a:rPr kumimoji="1" lang="en-US" sz="1800" dirty="0">
                <a:solidFill>
                  <a:prstClr val="black"/>
                </a:solidFill>
                <a:latin typeface="Calibri" panose="020F0502020204030204"/>
              </a:rPr>
              <a:t>Timing: in response to SRM </a:t>
            </a:r>
            <a:br>
              <a:rPr kumimoji="1" lang="en-US" sz="1800" dirty="0">
                <a:solidFill>
                  <a:prstClr val="black"/>
                </a:solidFill>
                <a:latin typeface="Calibri" panose="020F0502020204030204"/>
              </a:rPr>
            </a:br>
            <a:r>
              <a:rPr kumimoji="1" lang="en-US" sz="1800" dirty="0">
                <a:solidFill>
                  <a:prstClr val="black"/>
                </a:solidFill>
                <a:latin typeface="Calibri" panose="020F0502020204030204"/>
              </a:rPr>
              <a:t>request, periodical or event-driven</a:t>
            </a:r>
          </a:p>
          <a:p>
            <a:pPr eaLnBrk="1" fontAlgn="auto" hangingPunct="1">
              <a:spcBef>
                <a:spcPts val="0"/>
              </a:spcBef>
              <a:spcAft>
                <a:spcPts val="0"/>
              </a:spcAft>
            </a:pPr>
            <a:r>
              <a:rPr kumimoji="1" lang="en-US" sz="1800" dirty="0">
                <a:solidFill>
                  <a:prstClr val="black"/>
                </a:solidFill>
                <a:latin typeface="Calibri" panose="020F0502020204030204"/>
              </a:rPr>
              <a:t>Metric to report: {Individual/aggregate}</a:t>
            </a:r>
          </a:p>
          <a:p>
            <a:pPr eaLnBrk="1" fontAlgn="auto" hangingPunct="1">
              <a:spcBef>
                <a:spcPts val="0"/>
              </a:spcBef>
              <a:spcAft>
                <a:spcPts val="0"/>
              </a:spcAft>
            </a:pPr>
            <a:r>
              <a:rPr kumimoji="1" lang="en-US" sz="1800" dirty="0">
                <a:solidFill>
                  <a:prstClr val="black"/>
                </a:solidFill>
                <a:latin typeface="Calibri" panose="020F0502020204030204"/>
              </a:rPr>
              <a:t> - Latency: additive</a:t>
            </a:r>
          </a:p>
          <a:p>
            <a:pPr eaLnBrk="1" fontAlgn="auto" hangingPunct="1">
              <a:spcBef>
                <a:spcPts val="0"/>
              </a:spcBef>
              <a:spcAft>
                <a:spcPts val="0"/>
              </a:spcAft>
            </a:pPr>
            <a:r>
              <a:rPr kumimoji="1" lang="en-US" sz="1800" dirty="0">
                <a:solidFill>
                  <a:prstClr val="black"/>
                </a:solidFill>
                <a:latin typeface="Calibri" panose="020F0502020204030204"/>
              </a:rPr>
              <a:t> - PER: multiplicative</a:t>
            </a:r>
          </a:p>
          <a:p>
            <a:pPr eaLnBrk="1" fontAlgn="auto" hangingPunct="1">
              <a:spcBef>
                <a:spcPts val="0"/>
              </a:spcBef>
              <a:spcAft>
                <a:spcPts val="0"/>
              </a:spcAft>
            </a:pPr>
            <a:r>
              <a:rPr kumimoji="1" lang="en-US" sz="1800" dirty="0">
                <a:solidFill>
                  <a:prstClr val="black"/>
                </a:solidFill>
                <a:latin typeface="Calibri" panose="020F0502020204030204"/>
              </a:rPr>
              <a:t> - Throughput: maximum</a:t>
            </a:r>
          </a:p>
        </p:txBody>
      </p:sp>
      <p:sp>
        <p:nvSpPr>
          <p:cNvPr id="91" name="Right Arrow 90"/>
          <p:cNvSpPr/>
          <p:nvPr/>
        </p:nvSpPr>
        <p:spPr>
          <a:xfrm rot="3809020">
            <a:off x="4683773" y="2878877"/>
            <a:ext cx="862884" cy="206062"/>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2" name="Right Arrow 91"/>
          <p:cNvSpPr/>
          <p:nvPr/>
        </p:nvSpPr>
        <p:spPr>
          <a:xfrm rot="3809020">
            <a:off x="5386659" y="4393104"/>
            <a:ext cx="736119" cy="206062"/>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3" name="TextBox 92"/>
          <p:cNvSpPr txBox="1"/>
          <p:nvPr/>
        </p:nvSpPr>
        <p:spPr>
          <a:xfrm>
            <a:off x="6042086" y="2432046"/>
            <a:ext cx="3178114" cy="1200329"/>
          </a:xfrm>
          <a:prstGeom prst="rect">
            <a:avLst/>
          </a:prstGeom>
          <a:noFill/>
        </p:spPr>
        <p:txBody>
          <a:bodyPr wrap="none" rtlCol="0">
            <a:spAutoFit/>
          </a:bodyPr>
          <a:lstStyle/>
          <a:p>
            <a:pPr eaLnBrk="1" fontAlgn="auto" hangingPunct="1">
              <a:spcBef>
                <a:spcPts val="0"/>
              </a:spcBef>
              <a:spcAft>
                <a:spcPts val="0"/>
              </a:spcAft>
            </a:pPr>
            <a:r>
              <a:rPr kumimoji="1" lang="en-US" sz="1800" b="1" dirty="0">
                <a:solidFill>
                  <a:prstClr val="black"/>
                </a:solidFill>
                <a:latin typeface="Calibri" panose="020F0502020204030204"/>
              </a:rPr>
              <a:t>[SRM Information]</a:t>
            </a:r>
          </a:p>
          <a:p>
            <a:pPr eaLnBrk="1" fontAlgn="auto" hangingPunct="1">
              <a:spcBef>
                <a:spcPts val="0"/>
              </a:spcBef>
              <a:spcAft>
                <a:spcPts val="0"/>
              </a:spcAft>
            </a:pPr>
            <a:r>
              <a:rPr kumimoji="1" lang="en-US" sz="1800" dirty="0">
                <a:solidFill>
                  <a:prstClr val="black"/>
                </a:solidFill>
                <a:latin typeface="Calibri" panose="020F0502020204030204"/>
              </a:rPr>
              <a:t>Aggregate metrics: global view</a:t>
            </a:r>
          </a:p>
          <a:p>
            <a:pPr eaLnBrk="1" fontAlgn="auto" hangingPunct="1">
              <a:spcBef>
                <a:spcPts val="0"/>
              </a:spcBef>
              <a:spcAft>
                <a:spcPts val="0"/>
              </a:spcAft>
            </a:pPr>
            <a:r>
              <a:rPr kumimoji="1" lang="en-US" sz="1800" dirty="0">
                <a:solidFill>
                  <a:prstClr val="black"/>
                </a:solidFill>
                <a:latin typeface="Calibri" panose="020F0502020204030204"/>
              </a:rPr>
              <a:t>Layered metrics: per-layer view</a:t>
            </a:r>
          </a:p>
          <a:p>
            <a:pPr eaLnBrk="1" fontAlgn="auto" hangingPunct="1">
              <a:spcBef>
                <a:spcPts val="0"/>
              </a:spcBef>
              <a:spcAft>
                <a:spcPts val="0"/>
              </a:spcAft>
            </a:pPr>
            <a:r>
              <a:rPr kumimoji="1" lang="en-US" sz="1800" dirty="0">
                <a:solidFill>
                  <a:prstClr val="black"/>
                </a:solidFill>
                <a:latin typeface="Calibri" panose="020F0502020204030204"/>
              </a:rPr>
              <a:t>Individual metrics: local view</a:t>
            </a:r>
          </a:p>
        </p:txBody>
      </p:sp>
      <p:cxnSp>
        <p:nvCxnSpPr>
          <p:cNvPr id="94" name="Straight Arrow Connector 93"/>
          <p:cNvCxnSpPr/>
          <p:nvPr/>
        </p:nvCxnSpPr>
        <p:spPr>
          <a:xfrm>
            <a:off x="2125068" y="2247380"/>
            <a:ext cx="1428258" cy="1959662"/>
          </a:xfrm>
          <a:prstGeom prst="straightConnector1">
            <a:avLst/>
          </a:prstGeom>
          <a:noFill/>
          <a:ln w="6350" cap="flat" cmpd="sng" algn="ctr">
            <a:solidFill>
              <a:srgbClr val="5B9BD5"/>
            </a:solidFill>
            <a:prstDash val="solid"/>
            <a:miter lim="800000"/>
            <a:tailEnd type="triangle"/>
          </a:ln>
          <a:effectLst/>
        </p:spPr>
      </p:cxnSp>
      <p:cxnSp>
        <p:nvCxnSpPr>
          <p:cNvPr id="95" name="Straight Arrow Connector 94"/>
          <p:cNvCxnSpPr/>
          <p:nvPr/>
        </p:nvCxnSpPr>
        <p:spPr>
          <a:xfrm>
            <a:off x="2125068" y="2247380"/>
            <a:ext cx="2007977" cy="535166"/>
          </a:xfrm>
          <a:prstGeom prst="straightConnector1">
            <a:avLst/>
          </a:prstGeom>
          <a:noFill/>
          <a:ln w="6350" cap="flat" cmpd="sng" algn="ctr">
            <a:solidFill>
              <a:srgbClr val="5B9BD5"/>
            </a:solidFill>
            <a:prstDash val="solid"/>
            <a:miter lim="800000"/>
            <a:tailEnd type="triangle"/>
          </a:ln>
          <a:effectLst/>
        </p:spPr>
      </p:cxnSp>
      <p:sp>
        <p:nvSpPr>
          <p:cNvPr id="96" name="Left Brace 95"/>
          <p:cNvSpPr/>
          <p:nvPr/>
        </p:nvSpPr>
        <p:spPr>
          <a:xfrm>
            <a:off x="215731" y="4946737"/>
            <a:ext cx="91225" cy="753973"/>
          </a:xfrm>
          <a:prstGeom prst="leftBrace">
            <a:avLst>
              <a:gd name="adj1" fmla="val 41414"/>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800" b="0" i="0" u="none" strike="noStrike" kern="0" cap="none" spc="0" normalizeH="0" baseline="0" noProof="0">
              <a:ln>
                <a:noFill/>
              </a:ln>
              <a:solidFill>
                <a:prstClr val="black"/>
              </a:solidFill>
              <a:effectLst/>
              <a:uLnTx/>
              <a:uFillTx/>
              <a:latin typeface="Calibri" panose="020F0502020204030204"/>
              <a:ea typeface="+mn-ea"/>
              <a:cs typeface="+mn-cs"/>
            </a:endParaRPr>
          </a:p>
        </p:txBody>
      </p:sp>
      <p:cxnSp>
        <p:nvCxnSpPr>
          <p:cNvPr id="97" name="Straight Arrow Connector 96"/>
          <p:cNvCxnSpPr/>
          <p:nvPr/>
        </p:nvCxnSpPr>
        <p:spPr>
          <a:xfrm flipH="1">
            <a:off x="5279267" y="2723858"/>
            <a:ext cx="762819" cy="389972"/>
          </a:xfrm>
          <a:prstGeom prst="straightConnector1">
            <a:avLst/>
          </a:prstGeom>
          <a:noFill/>
          <a:ln w="6350" cap="flat" cmpd="sng" algn="ctr">
            <a:solidFill>
              <a:srgbClr val="5B9BD5"/>
            </a:solidFill>
            <a:prstDash val="solid"/>
            <a:miter lim="800000"/>
            <a:tailEnd type="triangle"/>
          </a:ln>
          <a:effectLst/>
        </p:spPr>
      </p:cxnSp>
      <p:cxnSp>
        <p:nvCxnSpPr>
          <p:cNvPr id="98" name="Straight Arrow Connector 97"/>
          <p:cNvCxnSpPr/>
          <p:nvPr/>
        </p:nvCxnSpPr>
        <p:spPr>
          <a:xfrm flipH="1">
            <a:off x="5818280" y="2723858"/>
            <a:ext cx="214399" cy="1690333"/>
          </a:xfrm>
          <a:prstGeom prst="straightConnector1">
            <a:avLst/>
          </a:prstGeom>
          <a:noFill/>
          <a:ln w="6350" cap="flat" cmpd="sng" algn="ctr">
            <a:solidFill>
              <a:srgbClr val="5B9BD5"/>
            </a:solidFill>
            <a:prstDash val="solid"/>
            <a:miter lim="800000"/>
            <a:tailEnd type="triangle"/>
          </a:ln>
          <a:effectLst/>
        </p:spPr>
      </p:cxnSp>
      <p:cxnSp>
        <p:nvCxnSpPr>
          <p:cNvPr id="101" name="Straight Arrow Connector 100"/>
          <p:cNvCxnSpPr/>
          <p:nvPr/>
        </p:nvCxnSpPr>
        <p:spPr>
          <a:xfrm>
            <a:off x="1801757" y="3324909"/>
            <a:ext cx="1505581" cy="882133"/>
          </a:xfrm>
          <a:prstGeom prst="straightConnector1">
            <a:avLst/>
          </a:prstGeom>
          <a:noFill/>
          <a:ln w="6350" cap="flat" cmpd="sng" algn="ctr">
            <a:solidFill>
              <a:srgbClr val="5B9BD5"/>
            </a:solidFill>
            <a:prstDash val="solid"/>
            <a:miter lim="800000"/>
            <a:tailEnd type="triangle"/>
          </a:ln>
          <a:effectLst/>
        </p:spPr>
      </p:cxnSp>
      <p:cxnSp>
        <p:nvCxnSpPr>
          <p:cNvPr id="102" name="Straight Arrow Connector 101"/>
          <p:cNvCxnSpPr/>
          <p:nvPr/>
        </p:nvCxnSpPr>
        <p:spPr>
          <a:xfrm flipV="1">
            <a:off x="1801757" y="3133990"/>
            <a:ext cx="2331288" cy="190920"/>
          </a:xfrm>
          <a:prstGeom prst="straightConnector1">
            <a:avLst/>
          </a:prstGeom>
          <a:noFill/>
          <a:ln w="6350" cap="flat" cmpd="sng" algn="ctr">
            <a:solidFill>
              <a:srgbClr val="5B9BD5"/>
            </a:solidFill>
            <a:prstDash val="solid"/>
            <a:miter lim="800000"/>
            <a:tailEnd type="triangle"/>
          </a:ln>
          <a:effectLst/>
        </p:spPr>
      </p:cxnSp>
      <p:sp>
        <p:nvSpPr>
          <p:cNvPr id="2" name="Date Placeholder 1"/>
          <p:cNvSpPr>
            <a:spLocks noGrp="1"/>
          </p:cNvSpPr>
          <p:nvPr>
            <p:ph type="dt" sz="half" idx="10"/>
          </p:nvPr>
        </p:nvSpPr>
        <p:spPr/>
        <p:txBody>
          <a:bodyPr/>
          <a:lstStyle/>
          <a:p>
            <a:r>
              <a:rPr lang="en-US" altLang="ja-JP" smtClean="0"/>
              <a:t>March 2015</a:t>
            </a:r>
            <a:endParaRPr lang="en-US" altLang="ja-JP"/>
          </a:p>
        </p:txBody>
      </p:sp>
      <p:sp>
        <p:nvSpPr>
          <p:cNvPr id="11" name="Footer Placeholder 10"/>
          <p:cNvSpPr>
            <a:spLocks noGrp="1"/>
          </p:cNvSpPr>
          <p:nvPr>
            <p:ph type="ftr" sz="quarter" idx="11"/>
          </p:nvPr>
        </p:nvSpPr>
        <p:spPr/>
        <p:txBody>
          <a:bodyPr/>
          <a:lstStyle/>
          <a:p>
            <a:r>
              <a:rPr lang="en-US" altLang="ja-JP" smtClean="0"/>
              <a:t>Hidetoshi Yokora, Landis&amp;Gyr</a:t>
            </a:r>
            <a:endParaRPr lang="en-US" altLang="ja-JP"/>
          </a:p>
        </p:txBody>
      </p:sp>
      <p:sp>
        <p:nvSpPr>
          <p:cNvPr id="15" name="Slide Number Placeholder 14"/>
          <p:cNvSpPr>
            <a:spLocks noGrp="1"/>
          </p:cNvSpPr>
          <p:nvPr>
            <p:ph type="sldNum" sz="quarter" idx="12"/>
          </p:nvPr>
        </p:nvSpPr>
        <p:spPr/>
        <p:txBody>
          <a:bodyPr/>
          <a:lstStyle/>
          <a:p>
            <a:r>
              <a:rPr lang="en-US" altLang="ja-JP" smtClean="0"/>
              <a:t>Slide </a:t>
            </a:r>
            <a:fld id="{7E4A064A-F100-45E5-BB56-E199832A2C3D}" type="slidenum">
              <a:rPr lang="en-US" altLang="ja-JP" smtClean="0"/>
              <a:pPr/>
              <a:t>6</a:t>
            </a:fld>
            <a:endParaRPr lang="en-US" altLang="ja-JP"/>
          </a:p>
        </p:txBody>
      </p:sp>
    </p:spTree>
    <p:extLst>
      <p:ext uri="{BB962C8B-B14F-4D97-AF65-F5344CB8AC3E}">
        <p14:creationId xmlns:p14="http://schemas.microsoft.com/office/powerpoint/2010/main" val="2875626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(Appendix)</a:t>
            </a:r>
            <a:endParaRPr kumimoji="1" lang="en-US" b="1" dirty="0"/>
          </a:p>
        </p:txBody>
      </p:sp>
      <p:sp>
        <p:nvSpPr>
          <p:cNvPr id="3" name="Content Placeholder 2"/>
          <p:cNvSpPr>
            <a:spLocks noGrp="1"/>
          </p:cNvSpPr>
          <p:nvPr>
            <p:ph idx="1"/>
          </p:nvPr>
        </p:nvSpPr>
        <p:spPr/>
        <p:txBody>
          <a:bodyPr>
            <a:normAutofit fontScale="85000" lnSpcReduction="20000"/>
          </a:bodyPr>
          <a:lstStyle/>
          <a:p>
            <a:r>
              <a:rPr lang="en-US" dirty="0" err="1" smtClean="0"/>
              <a:t>A.x</a:t>
            </a:r>
            <a:r>
              <a:rPr lang="en-US" dirty="0" smtClean="0"/>
              <a:t> Advanced Metering Infrastructure (AMI)</a:t>
            </a:r>
          </a:p>
          <a:p>
            <a:pPr lvl="1"/>
            <a:r>
              <a:rPr lang="en-US" altLang="ja-JP" dirty="0" smtClean="0"/>
              <a:t>A number of smart meters construct Neighborhood Area Network (NAN) in the form of RF mesh in order to send meter reading data for billing or event data for management as well as to receive commands for energy and device control</a:t>
            </a:r>
            <a:r>
              <a:rPr lang="en-US" dirty="0" smtClean="0"/>
              <a:t> </a:t>
            </a:r>
          </a:p>
          <a:p>
            <a:pPr lvl="1"/>
            <a:r>
              <a:rPr lang="en-US" dirty="0" smtClean="0"/>
              <a:t>Requirements</a:t>
            </a:r>
          </a:p>
          <a:p>
            <a:pPr lvl="2"/>
            <a:r>
              <a:rPr lang="en-US" dirty="0" smtClean="0"/>
              <a:t>Stable network performance under </a:t>
            </a:r>
            <a:br>
              <a:rPr lang="en-US" dirty="0" smtClean="0"/>
            </a:br>
            <a:r>
              <a:rPr lang="en-US" dirty="0" smtClean="0"/>
              <a:t>dynamic mesh structure change</a:t>
            </a:r>
          </a:p>
          <a:p>
            <a:pPr lvl="2"/>
            <a:r>
              <a:rPr lang="en-US" dirty="0" smtClean="0"/>
              <a:t>Centralized and distributed resource </a:t>
            </a:r>
            <a:br>
              <a:rPr lang="en-US" dirty="0" smtClean="0"/>
            </a:br>
            <a:r>
              <a:rPr lang="en-US" dirty="0" smtClean="0"/>
              <a:t>usage control mechanism</a:t>
            </a:r>
          </a:p>
          <a:p>
            <a:pPr lvl="2"/>
            <a:r>
              <a:rPr kumimoji="1" lang="en-US" dirty="0" smtClean="0"/>
              <a:t>Assured </a:t>
            </a:r>
            <a:r>
              <a:rPr kumimoji="1" lang="en-US" dirty="0" err="1" smtClean="0"/>
              <a:t>QoS</a:t>
            </a:r>
            <a:r>
              <a:rPr kumimoji="1" lang="en-US" dirty="0" smtClean="0"/>
              <a:t> provision as a commercial </a:t>
            </a:r>
            <a:br>
              <a:rPr kumimoji="1" lang="en-US" dirty="0" smtClean="0"/>
            </a:br>
            <a:r>
              <a:rPr kumimoji="1" lang="en-US" dirty="0" smtClean="0"/>
              <a:t>communication infrastructure </a:t>
            </a:r>
            <a:endParaRPr kumimoji="1" lang="en-US" dirty="0"/>
          </a:p>
        </p:txBody>
      </p:sp>
      <p:sp>
        <p:nvSpPr>
          <p:cNvPr id="5" name="Date Placeholder 4"/>
          <p:cNvSpPr>
            <a:spLocks noGrp="1"/>
          </p:cNvSpPr>
          <p:nvPr>
            <p:ph type="dt" sz="half" idx="10"/>
          </p:nvPr>
        </p:nvSpPr>
        <p:spPr/>
        <p:txBody>
          <a:bodyPr/>
          <a:lstStyle/>
          <a:p>
            <a:r>
              <a:rPr lang="en-US" altLang="ja-JP" smtClean="0"/>
              <a:t>March 2015</a:t>
            </a:r>
            <a:endParaRPr lang="en-US" altLang="ja-JP"/>
          </a:p>
        </p:txBody>
      </p:sp>
      <p:sp>
        <p:nvSpPr>
          <p:cNvPr id="6" name="Footer Placeholder 5"/>
          <p:cNvSpPr>
            <a:spLocks noGrp="1"/>
          </p:cNvSpPr>
          <p:nvPr>
            <p:ph type="ftr" sz="quarter" idx="11"/>
          </p:nvPr>
        </p:nvSpPr>
        <p:spPr/>
        <p:txBody>
          <a:body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Tree>
    <p:extLst>
      <p:ext uri="{BB962C8B-B14F-4D97-AF65-F5344CB8AC3E}">
        <p14:creationId xmlns:p14="http://schemas.microsoft.com/office/powerpoint/2010/main" val="2815043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b="1" dirty="0" smtClean="0"/>
              <a:t>Applications (Appendix, cont’d)</a:t>
            </a:r>
            <a:endParaRPr kumimoji="1" lang="en-US" dirty="0"/>
          </a:p>
        </p:txBody>
      </p:sp>
      <p:grpSp>
        <p:nvGrpSpPr>
          <p:cNvPr id="105" name="Group 104"/>
          <p:cNvGrpSpPr/>
          <p:nvPr/>
        </p:nvGrpSpPr>
        <p:grpSpPr>
          <a:xfrm>
            <a:off x="547027" y="2438400"/>
            <a:ext cx="8049945" cy="3109777"/>
            <a:chOff x="77125" y="2949053"/>
            <a:chExt cx="9158315" cy="3537952"/>
          </a:xfrm>
        </p:grpSpPr>
        <p:grpSp>
          <p:nvGrpSpPr>
            <p:cNvPr id="55" name="Group 75"/>
            <p:cNvGrpSpPr>
              <a:grpSpLocks/>
            </p:cNvGrpSpPr>
            <p:nvPr/>
          </p:nvGrpSpPr>
          <p:grpSpPr bwMode="auto">
            <a:xfrm>
              <a:off x="87399" y="4664830"/>
              <a:ext cx="1144158" cy="1488668"/>
              <a:chOff x="-1978925" y="1774209"/>
              <a:chExt cx="1132764" cy="1651379"/>
            </a:xfrm>
          </p:grpSpPr>
          <p:pic>
            <p:nvPicPr>
              <p:cNvPr id="56" name="Picture 22" descr="ZigBee Smart Energy Diagram"/>
              <p:cNvPicPr>
                <a:picLocks noChangeAspect="1" noChangeArrowheads="1"/>
              </p:cNvPicPr>
              <p:nvPr/>
            </p:nvPicPr>
            <p:blipFill>
              <a:blip r:embed="rId2" cstate="print">
                <a:extLst>
                  <a:ext uri="{28A0092B-C50C-407E-A947-70E740481C1C}">
                    <a14:useLocalDpi xmlns:a14="http://schemas.microsoft.com/office/drawing/2010/main" val="0"/>
                  </a:ext>
                </a:extLst>
              </a:blip>
              <a:srcRect t="15195" r="48380" b="30476"/>
              <a:stretch>
                <a:fillRect/>
              </a:stretch>
            </p:blipFill>
            <p:spPr bwMode="auto">
              <a:xfrm>
                <a:off x="-1932997" y="1842448"/>
                <a:ext cx="1086836" cy="1528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Rectangle 56"/>
              <p:cNvSpPr/>
              <p:nvPr/>
            </p:nvSpPr>
            <p:spPr>
              <a:xfrm>
                <a:off x="-1924466" y="1774209"/>
                <a:ext cx="463686" cy="136966"/>
              </a:xfrm>
              <a:prstGeom prst="rect">
                <a:avLst/>
              </a:prstGeom>
              <a:solidFill>
                <a:sysClr val="window" lastClr="FFFFFF"/>
              </a:solidFill>
              <a:ln w="25400" cap="flat" cmpd="sng" algn="ctr">
                <a:solidFill>
                  <a:sysClr val="window" lastClr="FFFFFF"/>
                </a:solidFill>
                <a:prstDash val="solid"/>
              </a:ln>
              <a:effectLst/>
            </p:spPr>
            <p:txBody>
              <a:bodyPr anchor="ctr"/>
              <a:lstStyle/>
              <a:p>
                <a:pPr algn="ctr" defTabSz="342900" eaLnBrk="1" hangingPunct="1">
                  <a:defRPr/>
                </a:pPr>
                <a:endParaRPr lang="en-US" sz="1400" kern="0" dirty="0">
                  <a:solidFill>
                    <a:prstClr val="white"/>
                  </a:solidFill>
                  <a:latin typeface="Calibri"/>
                </a:endParaRPr>
              </a:p>
            </p:txBody>
          </p:sp>
          <p:sp>
            <p:nvSpPr>
              <p:cNvPr id="58" name="Rectangle 57"/>
              <p:cNvSpPr/>
              <p:nvPr/>
            </p:nvSpPr>
            <p:spPr>
              <a:xfrm>
                <a:off x="-1309847" y="3125195"/>
                <a:ext cx="354767" cy="300393"/>
              </a:xfrm>
              <a:prstGeom prst="rect">
                <a:avLst/>
              </a:prstGeom>
              <a:solidFill>
                <a:sysClr val="window" lastClr="FFFFFF"/>
              </a:solidFill>
              <a:ln w="25400" cap="flat" cmpd="sng" algn="ctr">
                <a:solidFill>
                  <a:sysClr val="window" lastClr="FFFFFF"/>
                </a:solidFill>
                <a:prstDash val="solid"/>
              </a:ln>
              <a:effectLst/>
            </p:spPr>
            <p:txBody>
              <a:bodyPr anchor="ctr"/>
              <a:lstStyle/>
              <a:p>
                <a:pPr algn="ctr" defTabSz="342900" eaLnBrk="1" hangingPunct="1">
                  <a:defRPr/>
                </a:pPr>
                <a:endParaRPr lang="en-US" sz="1400" kern="0" dirty="0">
                  <a:solidFill>
                    <a:prstClr val="white"/>
                  </a:solidFill>
                  <a:latin typeface="Calibri"/>
                </a:endParaRPr>
              </a:p>
            </p:txBody>
          </p:sp>
          <p:sp>
            <p:nvSpPr>
              <p:cNvPr id="59" name="Rectangle 58"/>
              <p:cNvSpPr/>
              <p:nvPr/>
            </p:nvSpPr>
            <p:spPr>
              <a:xfrm>
                <a:off x="-1978925" y="3207687"/>
                <a:ext cx="792001" cy="189885"/>
              </a:xfrm>
              <a:prstGeom prst="rect">
                <a:avLst/>
              </a:prstGeom>
              <a:solidFill>
                <a:sysClr val="window" lastClr="FFFFFF"/>
              </a:solidFill>
              <a:ln w="25400" cap="flat" cmpd="sng" algn="ctr">
                <a:solidFill>
                  <a:sysClr val="window" lastClr="FFFFFF"/>
                </a:solidFill>
                <a:prstDash val="solid"/>
              </a:ln>
              <a:effectLst/>
            </p:spPr>
            <p:txBody>
              <a:bodyPr anchor="ctr"/>
              <a:lstStyle/>
              <a:p>
                <a:pPr algn="ctr" defTabSz="342900" eaLnBrk="1" hangingPunct="1">
                  <a:defRPr/>
                </a:pPr>
                <a:endParaRPr lang="en-US" sz="1400" kern="0" dirty="0">
                  <a:solidFill>
                    <a:prstClr val="white"/>
                  </a:solidFill>
                  <a:latin typeface="Calibri"/>
                </a:endParaRPr>
              </a:p>
            </p:txBody>
          </p:sp>
        </p:grpSp>
        <p:pic>
          <p:nvPicPr>
            <p:cNvPr id="60" name="Picture 57" descr="collect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8401" y="4192852"/>
              <a:ext cx="1140400" cy="1630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56" descr="router.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1331" y="3588335"/>
              <a:ext cx="1044690" cy="914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56" descr="router.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83522" y="4372269"/>
              <a:ext cx="1046312" cy="916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16" descr="http://www.nvidia.com/content/Quadroplex_SVS/Images/network_operation_thumb.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2015" y="4230030"/>
              <a:ext cx="2063425" cy="146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Rectangle 63"/>
            <p:cNvSpPr/>
            <p:nvPr/>
          </p:nvSpPr>
          <p:spPr>
            <a:xfrm>
              <a:off x="7493209" y="4102336"/>
              <a:ext cx="1724387" cy="250536"/>
            </a:xfrm>
            <a:prstGeom prst="rect">
              <a:avLst/>
            </a:prstGeom>
            <a:solidFill>
              <a:sysClr val="window" lastClr="FFFFFF"/>
            </a:solidFill>
            <a:ln w="25400" cap="flat" cmpd="sng" algn="ctr">
              <a:solidFill>
                <a:sysClr val="window" lastClr="FFFFFF"/>
              </a:solidFill>
              <a:prstDash val="solid"/>
            </a:ln>
            <a:effectLst/>
          </p:spPr>
          <p:txBody>
            <a:bodyPr lIns="69972" tIns="34986" rIns="69972" bIns="34986" anchor="ctr"/>
            <a:lstStyle/>
            <a:p>
              <a:pPr algn="ctr" defTabSz="342900" eaLnBrk="1" hangingPunct="1">
                <a:defRPr/>
              </a:pPr>
              <a:endParaRPr lang="en-US" sz="1400" kern="0" dirty="0">
                <a:solidFill>
                  <a:prstClr val="white"/>
                </a:solidFill>
                <a:latin typeface="Calibri"/>
              </a:endParaRPr>
            </a:p>
          </p:txBody>
        </p:sp>
        <p:sp>
          <p:nvSpPr>
            <p:cNvPr id="65" name="Rectangle 64"/>
            <p:cNvSpPr/>
            <p:nvPr/>
          </p:nvSpPr>
          <p:spPr>
            <a:xfrm>
              <a:off x="7026017" y="5464928"/>
              <a:ext cx="317949" cy="250535"/>
            </a:xfrm>
            <a:prstGeom prst="rect">
              <a:avLst/>
            </a:prstGeom>
            <a:solidFill>
              <a:sysClr val="window" lastClr="FFFFFF"/>
            </a:solidFill>
            <a:ln w="25400" cap="flat" cmpd="sng" algn="ctr">
              <a:solidFill>
                <a:sysClr val="window" lastClr="FFFFFF"/>
              </a:solidFill>
              <a:prstDash val="solid"/>
            </a:ln>
            <a:effectLst/>
          </p:spPr>
          <p:txBody>
            <a:bodyPr lIns="69972" tIns="34986" rIns="69972" bIns="34986" anchor="ctr"/>
            <a:lstStyle/>
            <a:p>
              <a:pPr algn="ctr" defTabSz="342900" eaLnBrk="1" hangingPunct="1">
                <a:defRPr/>
              </a:pPr>
              <a:endParaRPr lang="en-US" sz="1400" kern="0" dirty="0">
                <a:solidFill>
                  <a:prstClr val="white"/>
                </a:solidFill>
                <a:latin typeface="Calibri"/>
              </a:endParaRPr>
            </a:p>
          </p:txBody>
        </p:sp>
        <p:pic>
          <p:nvPicPr>
            <p:cNvPr id="66" name="Picture 18" descr="http://www.zigbee.org/Portals/6/images/certification/products/cellnet_rffocu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34541" y="3646523"/>
              <a:ext cx="431502" cy="429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27" descr="http://t2.gstatic.com/images?q=tbn:RNQOBkf-2NDU_M:http://images.clipartof.com/small/17596-Clipart-Illustration-Of-A-Blue-Globe-With-A-Graph-And-URL-For-The-World-Wide-Web.jp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17591" y="5366330"/>
              <a:ext cx="812716" cy="809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Left-Right Arrow 67"/>
            <p:cNvSpPr/>
            <p:nvPr/>
          </p:nvSpPr>
          <p:spPr>
            <a:xfrm rot="922374">
              <a:off x="5632864" y="5519450"/>
              <a:ext cx="437981" cy="280849"/>
            </a:xfrm>
            <a:prstGeom prst="leftRightArrow">
              <a:avLst/>
            </a:prstGeom>
            <a:gradFill rotWithShape="1">
              <a:gsLst>
                <a:gs pos="0">
                  <a:sysClr val="window" lastClr="FFFFFF"/>
                </a:gs>
                <a:gs pos="80000">
                  <a:sysClr val="windowText" lastClr="000000">
                    <a:lumMod val="50000"/>
                    <a:lumOff val="50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69972" tIns="34986" rIns="69972" bIns="34986" anchor="ctr"/>
            <a:lstStyle/>
            <a:p>
              <a:pPr algn="ctr" defTabSz="342900" eaLnBrk="1" hangingPunct="1">
                <a:defRPr/>
              </a:pPr>
              <a:endParaRPr lang="en-US" sz="1400" kern="0" dirty="0">
                <a:solidFill>
                  <a:prstClr val="white"/>
                </a:solidFill>
                <a:latin typeface="Calibri"/>
              </a:endParaRPr>
            </a:p>
          </p:txBody>
        </p:sp>
        <p:cxnSp>
          <p:nvCxnSpPr>
            <p:cNvPr id="69" name="Straight Arrow Connector 68"/>
            <p:cNvCxnSpPr>
              <a:stCxn id="75" idx="2"/>
            </p:cNvCxnSpPr>
            <p:nvPr/>
          </p:nvCxnSpPr>
          <p:spPr>
            <a:xfrm rot="5400000">
              <a:off x="502246" y="4525739"/>
              <a:ext cx="373378" cy="47044"/>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ysDash"/>
              <a:headEnd type="triangle" w="med" len="med"/>
              <a:tailEnd type="triangle" w="med" len="med"/>
            </a:ln>
            <a:effectLst/>
          </p:spPr>
        </p:cxnSp>
        <p:cxnSp>
          <p:nvCxnSpPr>
            <p:cNvPr id="70" name="Straight Arrow Connector 69"/>
            <p:cNvCxnSpPr/>
            <p:nvPr/>
          </p:nvCxnSpPr>
          <p:spPr>
            <a:xfrm rot="10800000">
              <a:off x="2381690" y="4087790"/>
              <a:ext cx="754319" cy="538247"/>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cxnSp>
          <p:nvCxnSpPr>
            <p:cNvPr id="71" name="Straight Arrow Connector 70"/>
            <p:cNvCxnSpPr/>
            <p:nvPr/>
          </p:nvCxnSpPr>
          <p:spPr>
            <a:xfrm rot="10800000">
              <a:off x="3829119" y="5010735"/>
              <a:ext cx="865111" cy="183664"/>
            </a:xfrm>
            <a:prstGeom prst="straightConnector1">
              <a:avLst/>
            </a:prstGeom>
            <a:noFill/>
            <a:ln w="57150" cap="flat" cmpd="sng" algn="ctr">
              <a:gradFill flip="none" rotWithShape="1">
                <a:gsLst>
                  <a:gs pos="14000">
                    <a:sysClr val="window" lastClr="FFFFFF"/>
                  </a:gs>
                  <a:gs pos="56000">
                    <a:sysClr val="windowText" lastClr="000000">
                      <a:lumMod val="50000"/>
                      <a:lumOff val="50000"/>
                      <a:alpha val="68000"/>
                    </a:sysClr>
                  </a:gs>
                </a:gsLst>
                <a:lin ang="5400000" scaled="1"/>
                <a:tileRect/>
              </a:gradFill>
              <a:prstDash val="solid"/>
              <a:headEnd type="triangle" w="med" len="med"/>
              <a:tailEnd type="triangle" w="med" len="med"/>
            </a:ln>
            <a:effectLst/>
          </p:spPr>
        </p:cxnSp>
        <p:cxnSp>
          <p:nvCxnSpPr>
            <p:cNvPr id="72" name="Straight Arrow Connector 71"/>
            <p:cNvCxnSpPr/>
            <p:nvPr/>
          </p:nvCxnSpPr>
          <p:spPr>
            <a:xfrm>
              <a:off x="4359714" y="4399473"/>
              <a:ext cx="424201" cy="298751"/>
            </a:xfrm>
            <a:prstGeom prst="straightConnector1">
              <a:avLst/>
            </a:prstGeom>
            <a:noFill/>
            <a:ln w="57150" cap="flat" cmpd="sng" algn="ctr">
              <a:gradFill flip="none" rotWithShape="1">
                <a:gsLst>
                  <a:gs pos="14000">
                    <a:sysClr val="window" lastClr="FFFFFF"/>
                  </a:gs>
                  <a:gs pos="56000">
                    <a:sysClr val="windowText" lastClr="000000">
                      <a:lumMod val="50000"/>
                      <a:lumOff val="50000"/>
                      <a:alpha val="68000"/>
                    </a:sysClr>
                  </a:gs>
                </a:gsLst>
                <a:lin ang="5400000" scaled="1"/>
                <a:tileRect/>
              </a:gradFill>
              <a:prstDash val="solid"/>
              <a:headEnd type="triangle" w="med" len="med"/>
              <a:tailEnd type="triangle" w="med" len="med"/>
            </a:ln>
            <a:effectLst/>
          </p:spPr>
        </p:cxnSp>
        <p:pic>
          <p:nvPicPr>
            <p:cNvPr id="73" name="Picture 18" descr="http://www.zigbee.org/Portals/6/images/certification/products/cellnet_rffocu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50553" y="4089406"/>
              <a:ext cx="431502" cy="431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4" name="Straight Arrow Connector 73"/>
            <p:cNvCxnSpPr/>
            <p:nvPr/>
          </p:nvCxnSpPr>
          <p:spPr>
            <a:xfrm rot="10800000">
              <a:off x="1882055" y="4380351"/>
              <a:ext cx="1210153" cy="373379"/>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pic>
          <p:nvPicPr>
            <p:cNvPr id="75" name="Picture 18" descr="http://www.zigbee.org/Portals/6/images/certification/products/cellnet_rffocu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6706" y="3931002"/>
              <a:ext cx="431502" cy="431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 name="Picture 18" descr="http://www.zigbee.org/Portals/6/images/certification/products/cellnet_rffocu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39093" y="3501052"/>
              <a:ext cx="431502" cy="429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7" name="Straight Arrow Connector 76"/>
            <p:cNvCxnSpPr/>
            <p:nvPr/>
          </p:nvCxnSpPr>
          <p:spPr>
            <a:xfrm rot="10800000">
              <a:off x="1617640" y="3737039"/>
              <a:ext cx="379592" cy="109913"/>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cxnSp>
          <p:nvCxnSpPr>
            <p:cNvPr id="78" name="Straight Arrow Connector 77"/>
            <p:cNvCxnSpPr/>
            <p:nvPr/>
          </p:nvCxnSpPr>
          <p:spPr>
            <a:xfrm rot="10800000" flipV="1">
              <a:off x="894143" y="3846951"/>
              <a:ext cx="235217" cy="176184"/>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cxnSp>
          <p:nvCxnSpPr>
            <p:cNvPr id="79" name="Straight Arrow Connector 78"/>
            <p:cNvCxnSpPr>
              <a:stCxn id="73" idx="1"/>
            </p:cNvCxnSpPr>
            <p:nvPr/>
          </p:nvCxnSpPr>
          <p:spPr>
            <a:xfrm rot="10800000">
              <a:off x="981741" y="4196085"/>
              <a:ext cx="468812" cy="109913"/>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cxnSp>
          <p:nvCxnSpPr>
            <p:cNvPr id="80" name="Straight Arrow Connector 79"/>
            <p:cNvCxnSpPr>
              <a:stCxn id="76" idx="2"/>
            </p:cNvCxnSpPr>
            <p:nvPr/>
          </p:nvCxnSpPr>
          <p:spPr>
            <a:xfrm rot="16200000" flipH="1">
              <a:off x="1298504" y="3987343"/>
              <a:ext cx="242455" cy="129775"/>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cxnSp>
          <p:nvCxnSpPr>
            <p:cNvPr id="81" name="Straight Arrow Connector 80"/>
            <p:cNvCxnSpPr/>
            <p:nvPr/>
          </p:nvCxnSpPr>
          <p:spPr>
            <a:xfrm rot="10800000" flipV="1">
              <a:off x="1815546" y="4010204"/>
              <a:ext cx="218995" cy="145472"/>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pic>
          <p:nvPicPr>
            <p:cNvPr id="82" name="Picture 18" descr="http://www.zigbee.org/Portals/6/images/certification/products/cellnet_rffocus.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381689" y="5095254"/>
              <a:ext cx="433125" cy="429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3" name="Straight Arrow Connector 82"/>
            <p:cNvCxnSpPr/>
            <p:nvPr/>
          </p:nvCxnSpPr>
          <p:spPr>
            <a:xfrm>
              <a:off x="2887038" y="5358249"/>
              <a:ext cx="1813488" cy="72736"/>
            </a:xfrm>
            <a:prstGeom prst="straightConnector1">
              <a:avLst/>
            </a:prstGeom>
            <a:noFill/>
            <a:ln w="57150" cap="flat" cmpd="sng" algn="ctr">
              <a:gradFill flip="none" rotWithShape="1">
                <a:gsLst>
                  <a:gs pos="14000">
                    <a:sysClr val="window" lastClr="FFFFFF"/>
                  </a:gs>
                  <a:gs pos="56000">
                    <a:sysClr val="windowText" lastClr="000000">
                      <a:lumMod val="50000"/>
                      <a:lumOff val="50000"/>
                      <a:alpha val="68000"/>
                    </a:sysClr>
                  </a:gs>
                </a:gsLst>
                <a:lin ang="5400000" scaled="1"/>
                <a:tileRect/>
              </a:gradFill>
              <a:prstDash val="solid"/>
              <a:headEnd type="triangle" w="med" len="med"/>
              <a:tailEnd type="triangle" w="med" len="med"/>
            </a:ln>
            <a:effectLst/>
          </p:spPr>
        </p:cxnSp>
        <p:cxnSp>
          <p:nvCxnSpPr>
            <p:cNvPr id="84" name="Straight Arrow Connector 83"/>
            <p:cNvCxnSpPr>
              <a:stCxn id="73" idx="2"/>
            </p:cNvCxnSpPr>
            <p:nvPr/>
          </p:nvCxnSpPr>
          <p:spPr>
            <a:xfrm rot="5400000">
              <a:off x="1398284" y="4503489"/>
              <a:ext cx="250535" cy="285505"/>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grpSp>
          <p:nvGrpSpPr>
            <p:cNvPr id="85" name="Group 106"/>
            <p:cNvGrpSpPr>
              <a:grpSpLocks/>
            </p:cNvGrpSpPr>
            <p:nvPr/>
          </p:nvGrpSpPr>
          <p:grpSpPr bwMode="auto">
            <a:xfrm>
              <a:off x="1211621" y="4990260"/>
              <a:ext cx="1077133" cy="1496745"/>
              <a:chOff x="-1978925" y="1774209"/>
              <a:chExt cx="1132764" cy="1651379"/>
            </a:xfrm>
          </p:grpSpPr>
          <p:pic>
            <p:nvPicPr>
              <p:cNvPr id="86" name="Picture 22" descr="ZigBee Smart Energy Diagram"/>
              <p:cNvPicPr>
                <a:picLocks noChangeAspect="1" noChangeArrowheads="1"/>
              </p:cNvPicPr>
              <p:nvPr/>
            </p:nvPicPr>
            <p:blipFill>
              <a:blip r:embed="rId11">
                <a:extLst>
                  <a:ext uri="{28A0092B-C50C-407E-A947-70E740481C1C}">
                    <a14:useLocalDpi xmlns:a14="http://schemas.microsoft.com/office/drawing/2010/main" val="0"/>
                  </a:ext>
                </a:extLst>
              </a:blip>
              <a:srcRect t="15195" r="48380" b="30476"/>
              <a:stretch>
                <a:fillRect/>
              </a:stretch>
            </p:blipFill>
            <p:spPr bwMode="auto">
              <a:xfrm>
                <a:off x="-1932997" y="1842448"/>
                <a:ext cx="1086836" cy="1528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Rectangle 86"/>
              <p:cNvSpPr/>
              <p:nvPr/>
            </p:nvSpPr>
            <p:spPr>
              <a:xfrm>
                <a:off x="-1923726" y="1774209"/>
                <a:ext cx="463185" cy="136829"/>
              </a:xfrm>
              <a:prstGeom prst="rect">
                <a:avLst/>
              </a:prstGeom>
              <a:solidFill>
                <a:sysClr val="window" lastClr="FFFFFF"/>
              </a:solidFill>
              <a:ln w="25400" cap="flat" cmpd="sng" algn="ctr">
                <a:solidFill>
                  <a:sysClr val="window" lastClr="FFFFFF"/>
                </a:solidFill>
                <a:prstDash val="solid"/>
              </a:ln>
              <a:effectLst/>
            </p:spPr>
            <p:txBody>
              <a:bodyPr anchor="ctr"/>
              <a:lstStyle/>
              <a:p>
                <a:pPr algn="ctr" defTabSz="342900" eaLnBrk="1" hangingPunct="1">
                  <a:defRPr/>
                </a:pPr>
                <a:endParaRPr lang="en-US" sz="1400" kern="0" dirty="0">
                  <a:solidFill>
                    <a:prstClr val="white"/>
                  </a:solidFill>
                  <a:latin typeface="Calibri"/>
                </a:endParaRPr>
              </a:p>
            </p:txBody>
          </p:sp>
          <p:sp>
            <p:nvSpPr>
              <p:cNvPr id="88" name="Rectangle 87"/>
              <p:cNvSpPr/>
              <p:nvPr/>
            </p:nvSpPr>
            <p:spPr>
              <a:xfrm>
                <a:off x="-1309346" y="3125981"/>
                <a:ext cx="355189" cy="299607"/>
              </a:xfrm>
              <a:prstGeom prst="rect">
                <a:avLst/>
              </a:prstGeom>
              <a:solidFill>
                <a:sysClr val="window" lastClr="FFFFFF"/>
              </a:solidFill>
              <a:ln w="25400" cap="flat" cmpd="sng" algn="ctr">
                <a:solidFill>
                  <a:sysClr val="window" lastClr="FFFFFF"/>
                </a:solidFill>
                <a:prstDash val="solid"/>
              </a:ln>
              <a:effectLst/>
            </p:spPr>
            <p:txBody>
              <a:bodyPr anchor="ctr"/>
              <a:lstStyle/>
              <a:p>
                <a:pPr algn="ctr" defTabSz="342900" eaLnBrk="1" hangingPunct="1">
                  <a:defRPr/>
                </a:pPr>
                <a:endParaRPr lang="en-US" sz="1400" kern="0" dirty="0">
                  <a:solidFill>
                    <a:prstClr val="white"/>
                  </a:solidFill>
                  <a:latin typeface="Calibri"/>
                </a:endParaRPr>
              </a:p>
            </p:txBody>
          </p:sp>
          <p:sp>
            <p:nvSpPr>
              <p:cNvPr id="89" name="Rectangle 88"/>
              <p:cNvSpPr/>
              <p:nvPr/>
            </p:nvSpPr>
            <p:spPr>
              <a:xfrm>
                <a:off x="-1978925" y="3206191"/>
                <a:ext cx="791975" cy="191087"/>
              </a:xfrm>
              <a:prstGeom prst="rect">
                <a:avLst/>
              </a:prstGeom>
              <a:solidFill>
                <a:sysClr val="window" lastClr="FFFFFF"/>
              </a:solidFill>
              <a:ln w="25400" cap="flat" cmpd="sng" algn="ctr">
                <a:solidFill>
                  <a:sysClr val="window" lastClr="FFFFFF"/>
                </a:solidFill>
                <a:prstDash val="solid"/>
              </a:ln>
              <a:effectLst/>
            </p:spPr>
            <p:txBody>
              <a:bodyPr anchor="ctr"/>
              <a:lstStyle/>
              <a:p>
                <a:pPr algn="ctr" defTabSz="342900" eaLnBrk="1" hangingPunct="1">
                  <a:defRPr/>
                </a:pPr>
                <a:endParaRPr lang="en-US" sz="1400" kern="0" dirty="0">
                  <a:solidFill>
                    <a:prstClr val="white"/>
                  </a:solidFill>
                  <a:latin typeface="Calibri"/>
                </a:endParaRPr>
              </a:p>
            </p:txBody>
          </p:sp>
        </p:grpSp>
        <p:cxnSp>
          <p:nvCxnSpPr>
            <p:cNvPr id="90" name="Straight Arrow Connector 89"/>
            <p:cNvCxnSpPr>
              <a:stCxn id="82" idx="1"/>
            </p:cNvCxnSpPr>
            <p:nvPr/>
          </p:nvCxnSpPr>
          <p:spPr>
            <a:xfrm rot="10800000">
              <a:off x="1979387" y="5184153"/>
              <a:ext cx="402303" cy="126076"/>
            </a:xfrm>
            <a:prstGeom prst="straightConnector1">
              <a:avLst/>
            </a:prstGeom>
            <a:noFill/>
            <a:ln w="9525" cap="flat" cmpd="sng" algn="ctr">
              <a:solidFill>
                <a:srgbClr val="4BACC6">
                  <a:lumMod val="60000"/>
                  <a:lumOff val="40000"/>
                </a:srgbClr>
              </a:solidFill>
              <a:prstDash val="sysDash"/>
              <a:headEnd type="triangle" w="med" len="med"/>
              <a:tailEnd type="triangle" w="med" len="med"/>
            </a:ln>
            <a:effectLst/>
          </p:spPr>
        </p:cxnSp>
        <p:sp>
          <p:nvSpPr>
            <p:cNvPr id="91" name="Rectangle 90"/>
            <p:cNvSpPr/>
            <p:nvPr/>
          </p:nvSpPr>
          <p:spPr>
            <a:xfrm>
              <a:off x="7165526" y="5358249"/>
              <a:ext cx="270905" cy="397624"/>
            </a:xfrm>
            <a:prstGeom prst="rect">
              <a:avLst/>
            </a:prstGeom>
            <a:solidFill>
              <a:sysClr val="window" lastClr="FFFFFF"/>
            </a:solidFill>
            <a:ln w="25400" cap="flat" cmpd="sng" algn="ctr">
              <a:solidFill>
                <a:sysClr val="window" lastClr="FFFFFF"/>
              </a:solidFill>
              <a:prstDash val="solid"/>
            </a:ln>
            <a:effectLst/>
          </p:spPr>
          <p:txBody>
            <a:bodyPr lIns="69972" tIns="34986" rIns="69972" bIns="34986" anchor="ctr"/>
            <a:lstStyle/>
            <a:p>
              <a:pPr algn="ctr" defTabSz="342900" eaLnBrk="1" hangingPunct="1">
                <a:defRPr/>
              </a:pPr>
              <a:endParaRPr lang="en-US" sz="1400" kern="0" dirty="0">
                <a:solidFill>
                  <a:prstClr val="white"/>
                </a:solidFill>
                <a:latin typeface="Calibri"/>
              </a:endParaRPr>
            </a:p>
          </p:txBody>
        </p:sp>
        <p:sp>
          <p:nvSpPr>
            <p:cNvPr id="92" name="Left-Right Arrow 91"/>
            <p:cNvSpPr/>
            <p:nvPr/>
          </p:nvSpPr>
          <p:spPr>
            <a:xfrm rot="20204379">
              <a:off x="6914594" y="5367306"/>
              <a:ext cx="431110" cy="280849"/>
            </a:xfrm>
            <a:prstGeom prst="leftRightArrow">
              <a:avLst/>
            </a:prstGeom>
            <a:gradFill rotWithShape="1">
              <a:gsLst>
                <a:gs pos="0">
                  <a:sysClr val="window" lastClr="FFFFFF"/>
                </a:gs>
                <a:gs pos="80000">
                  <a:sysClr val="windowText" lastClr="000000">
                    <a:lumMod val="50000"/>
                    <a:lumOff val="50000"/>
                  </a:sys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69972" tIns="34986" rIns="69972" bIns="34986" anchor="ctr"/>
            <a:lstStyle/>
            <a:p>
              <a:pPr algn="ctr" defTabSz="342900" eaLnBrk="1" hangingPunct="1">
                <a:defRPr/>
              </a:pPr>
              <a:endParaRPr lang="en-US" sz="1400" kern="0" dirty="0">
                <a:solidFill>
                  <a:prstClr val="white"/>
                </a:solidFill>
                <a:latin typeface="Calibri"/>
              </a:endParaRPr>
            </a:p>
          </p:txBody>
        </p:sp>
        <p:sp>
          <p:nvSpPr>
            <p:cNvPr id="93" name="TextBox 92"/>
            <p:cNvSpPr txBox="1"/>
            <p:nvPr/>
          </p:nvSpPr>
          <p:spPr>
            <a:xfrm>
              <a:off x="5830464" y="4655132"/>
              <a:ext cx="1176088" cy="220445"/>
            </a:xfrm>
            <a:prstGeom prst="rect">
              <a:avLst/>
            </a:prstGeom>
            <a:noFill/>
          </p:spPr>
          <p:txBody>
            <a:bodyPr lIns="69972" tIns="34986" rIns="69972" bIns="34986">
              <a:spAutoFit/>
            </a:bodyPr>
            <a:lstStyle/>
            <a:p>
              <a:pPr algn="ctr" defTabSz="342900">
                <a:defRPr/>
              </a:pPr>
              <a:r>
                <a:rPr lang="en-US" sz="800" dirty="0">
                  <a:solidFill>
                    <a:prstClr val="black"/>
                  </a:solidFill>
                  <a:latin typeface="Arial" pitchFamily="34" charset="0"/>
                  <a:ea typeface="ＭＳ Ｐゴシック" pitchFamily="34" charset="-128"/>
                  <a:cs typeface="Arial" charset="0"/>
                </a:rPr>
                <a:t>IP based backhaul </a:t>
              </a:r>
            </a:p>
          </p:txBody>
        </p:sp>
        <p:cxnSp>
          <p:nvCxnSpPr>
            <p:cNvPr id="94" name="Straight Arrow Connector 93"/>
            <p:cNvCxnSpPr/>
            <p:nvPr/>
          </p:nvCxnSpPr>
          <p:spPr>
            <a:xfrm rot="5400000">
              <a:off x="3631963" y="4312922"/>
              <a:ext cx="208511" cy="194663"/>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sp>
          <p:nvSpPr>
            <p:cNvPr id="95" name="Rounded Rectangle 94"/>
            <p:cNvSpPr/>
            <p:nvPr/>
          </p:nvSpPr>
          <p:spPr bwMode="auto">
            <a:xfrm>
              <a:off x="1476474" y="2949053"/>
              <a:ext cx="2785200" cy="355599"/>
            </a:xfrm>
            <a:prstGeom prst="roundRect">
              <a:avLst/>
            </a:prstGeom>
            <a:solidFill>
              <a:srgbClr val="F79646"/>
            </a:solidFill>
            <a:ln w="9525" cap="flat" cmpd="sng" algn="ctr">
              <a:noFill/>
              <a:prstDash val="solid"/>
            </a:ln>
            <a:effectLst>
              <a:outerShdw blurRad="50800" dist="38100" dir="16200000" rotWithShape="0">
                <a:prstClr val="black">
                  <a:alpha val="40000"/>
                </a:prstClr>
              </a:outerShdw>
            </a:effectLst>
          </p:spPr>
          <p:txBody>
            <a:bodyPr anchor="ctr"/>
            <a:lstStyle/>
            <a:p>
              <a:pPr defTabSz="342900">
                <a:defRPr/>
              </a:pPr>
              <a:endParaRPr lang="en-US" sz="1400" kern="0">
                <a:solidFill>
                  <a:prstClr val="white"/>
                </a:solidFill>
                <a:latin typeface="Calibri"/>
              </a:endParaRPr>
            </a:p>
          </p:txBody>
        </p:sp>
        <p:sp>
          <p:nvSpPr>
            <p:cNvPr id="96" name="TextBox 52"/>
            <p:cNvSpPr txBox="1">
              <a:spLocks noChangeArrowheads="1"/>
            </p:cNvSpPr>
            <p:nvPr/>
          </p:nvSpPr>
          <p:spPr bwMode="auto">
            <a:xfrm>
              <a:off x="1540281" y="2949053"/>
              <a:ext cx="2721393" cy="280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1000"/>
                </a:spcAft>
                <a:buFont typeface="Calibri" pitchFamily="34" charset="0"/>
                <a:buChar char="​"/>
                <a:defRPr sz="2400" b="1">
                  <a:solidFill>
                    <a:schemeClr val="bg2"/>
                  </a:solidFill>
                  <a:latin typeface="Calibri" pitchFamily="34" charset="0"/>
                </a:defRPr>
              </a:lvl1pPr>
              <a:lvl2pPr marL="742950" indent="-285750" eaLnBrk="0" hangingPunct="0">
                <a:spcAft>
                  <a:spcPts val="1000"/>
                </a:spcAft>
                <a:buFont typeface="Calibri" pitchFamily="34" charset="0"/>
                <a:buChar char="​"/>
                <a:defRPr sz="2200">
                  <a:solidFill>
                    <a:schemeClr val="bg2"/>
                  </a:solidFill>
                  <a:latin typeface="Calibri" pitchFamily="34" charset="0"/>
                </a:defRPr>
              </a:lvl2pPr>
              <a:lvl3pPr marL="1143000" indent="-228600" eaLnBrk="0" hangingPunct="0">
                <a:buClr>
                  <a:schemeClr val="tx2"/>
                </a:buClr>
                <a:buSzPct val="75000"/>
                <a:buFont typeface="Wingdings" pitchFamily="2" charset="2"/>
                <a:buChar char=""/>
                <a:defRPr sz="2000" b="1">
                  <a:solidFill>
                    <a:schemeClr val="bg2"/>
                  </a:solidFill>
                  <a:latin typeface="Calibri" pitchFamily="34" charset="0"/>
                </a:defRPr>
              </a:lvl3pPr>
              <a:lvl4pPr marL="1600200" indent="-228600" eaLnBrk="0" hangingPunct="0">
                <a:buChar char="–"/>
                <a:defRPr>
                  <a:solidFill>
                    <a:schemeClr val="bg2"/>
                  </a:solidFill>
                  <a:latin typeface="Calibri" pitchFamily="34" charset="0"/>
                </a:defRPr>
              </a:lvl4pPr>
              <a:lvl5pPr marL="2057400" indent="-228600" eaLnBrk="0" hangingPunct="0">
                <a:buFont typeface="Symbol" pitchFamily="18" charset="2"/>
                <a:buChar char="-"/>
                <a:defRPr>
                  <a:solidFill>
                    <a:schemeClr val="bg2"/>
                  </a:solidFill>
                  <a:latin typeface="Calibri" pitchFamily="34" charset="0"/>
                </a:defRPr>
              </a:lvl5pPr>
              <a:lvl6pPr marL="2514600" indent="-228600" eaLnBrk="0" fontAlgn="base" hangingPunct="0">
                <a:spcBef>
                  <a:spcPct val="0"/>
                </a:spcBef>
                <a:spcAft>
                  <a:spcPct val="0"/>
                </a:spcAft>
                <a:buFont typeface="Symbol" pitchFamily="18" charset="2"/>
                <a:buChar char="-"/>
                <a:defRPr>
                  <a:solidFill>
                    <a:schemeClr val="bg2"/>
                  </a:solidFill>
                  <a:latin typeface="Calibri" pitchFamily="34" charset="0"/>
                </a:defRPr>
              </a:lvl6pPr>
              <a:lvl7pPr marL="2971800" indent="-228600" eaLnBrk="0" fontAlgn="base" hangingPunct="0">
                <a:spcBef>
                  <a:spcPct val="0"/>
                </a:spcBef>
                <a:spcAft>
                  <a:spcPct val="0"/>
                </a:spcAft>
                <a:buFont typeface="Symbol" pitchFamily="18" charset="2"/>
                <a:buChar char="-"/>
                <a:defRPr>
                  <a:solidFill>
                    <a:schemeClr val="bg2"/>
                  </a:solidFill>
                  <a:latin typeface="Calibri" pitchFamily="34" charset="0"/>
                </a:defRPr>
              </a:lvl7pPr>
              <a:lvl8pPr marL="3429000" indent="-228600" eaLnBrk="0" fontAlgn="base" hangingPunct="0">
                <a:spcBef>
                  <a:spcPct val="0"/>
                </a:spcBef>
                <a:spcAft>
                  <a:spcPct val="0"/>
                </a:spcAft>
                <a:buFont typeface="Symbol" pitchFamily="18" charset="2"/>
                <a:buChar char="-"/>
                <a:defRPr>
                  <a:solidFill>
                    <a:schemeClr val="bg2"/>
                  </a:solidFill>
                  <a:latin typeface="Calibri" pitchFamily="34" charset="0"/>
                </a:defRPr>
              </a:lvl8pPr>
              <a:lvl9pPr marL="3886200" indent="-228600" eaLnBrk="0" fontAlgn="base" hangingPunct="0">
                <a:spcBef>
                  <a:spcPct val="0"/>
                </a:spcBef>
                <a:spcAft>
                  <a:spcPct val="0"/>
                </a:spcAft>
                <a:buFont typeface="Symbol" pitchFamily="18" charset="2"/>
                <a:buChar char="-"/>
                <a:defRPr>
                  <a:solidFill>
                    <a:schemeClr val="bg2"/>
                  </a:solidFill>
                  <a:latin typeface="Calibri" pitchFamily="34" charset="0"/>
                </a:defRPr>
              </a:lvl9pPr>
            </a:lstStyle>
            <a:p>
              <a:pPr defTabSz="342900" eaLnBrk="1" hangingPunct="1">
                <a:spcAft>
                  <a:spcPct val="0"/>
                </a:spcAft>
                <a:buNone/>
              </a:pPr>
              <a:r>
                <a:rPr lang="en-US" altLang="en-US" sz="1000" b="0" dirty="0">
                  <a:solidFill>
                    <a:prstClr val="white"/>
                  </a:solidFill>
                  <a:ea typeface="ＭＳ Ｐゴシック" pitchFamily="34" charset="-128"/>
                </a:rPr>
                <a:t>IPv6 Neighborhood Area Network (NAN)</a:t>
              </a:r>
            </a:p>
          </p:txBody>
        </p:sp>
        <p:sp>
          <p:nvSpPr>
            <p:cNvPr id="97" name="Rounded Rectangle 96"/>
            <p:cNvSpPr/>
            <p:nvPr/>
          </p:nvSpPr>
          <p:spPr bwMode="auto">
            <a:xfrm>
              <a:off x="4711152" y="2953106"/>
              <a:ext cx="2089379" cy="355599"/>
            </a:xfrm>
            <a:prstGeom prst="roundRect">
              <a:avLst/>
            </a:prstGeom>
            <a:solidFill>
              <a:srgbClr val="F79646"/>
            </a:solidFill>
            <a:ln w="9525" cap="flat" cmpd="sng" algn="ctr">
              <a:noFill/>
              <a:prstDash val="solid"/>
            </a:ln>
            <a:effectLst>
              <a:outerShdw blurRad="50800" dist="38100" dir="16200000" rotWithShape="0">
                <a:prstClr val="black">
                  <a:alpha val="40000"/>
                </a:prstClr>
              </a:outerShdw>
            </a:effectLst>
          </p:spPr>
          <p:txBody>
            <a:bodyPr anchor="ctr"/>
            <a:lstStyle/>
            <a:p>
              <a:pPr defTabSz="342900">
                <a:defRPr/>
              </a:pPr>
              <a:r>
                <a:rPr lang="en-US" sz="1000" kern="0" dirty="0">
                  <a:solidFill>
                    <a:prstClr val="white"/>
                  </a:solidFill>
                  <a:latin typeface="Arial" pitchFamily="34" charset="0"/>
                  <a:cs typeface="Arial" pitchFamily="34" charset="0"/>
                </a:rPr>
                <a:t>Wide Area Network (WAN)</a:t>
              </a:r>
            </a:p>
          </p:txBody>
        </p:sp>
        <p:sp>
          <p:nvSpPr>
            <p:cNvPr id="98" name="Rounded Rectangle 97"/>
            <p:cNvSpPr/>
            <p:nvPr/>
          </p:nvSpPr>
          <p:spPr bwMode="auto">
            <a:xfrm>
              <a:off x="6970863" y="2953106"/>
              <a:ext cx="2089379" cy="355599"/>
            </a:xfrm>
            <a:prstGeom prst="roundRect">
              <a:avLst/>
            </a:prstGeom>
            <a:solidFill>
              <a:srgbClr val="F79646"/>
            </a:solidFill>
            <a:ln w="9525" cap="flat" cmpd="sng" algn="ctr">
              <a:noFill/>
              <a:prstDash val="solid"/>
            </a:ln>
            <a:effectLst>
              <a:outerShdw blurRad="50800" dist="38100" dir="16200000" rotWithShape="0">
                <a:prstClr val="black">
                  <a:alpha val="40000"/>
                </a:prstClr>
              </a:outerShdw>
            </a:effectLst>
          </p:spPr>
          <p:txBody>
            <a:bodyPr anchor="ctr"/>
            <a:lstStyle/>
            <a:p>
              <a:pPr defTabSz="342900">
                <a:defRPr/>
              </a:pPr>
              <a:endParaRPr lang="en-US" sz="1400" kern="0">
                <a:solidFill>
                  <a:prstClr val="white"/>
                </a:solidFill>
                <a:latin typeface="Calibri"/>
              </a:endParaRPr>
            </a:p>
          </p:txBody>
        </p:sp>
        <p:sp>
          <p:nvSpPr>
            <p:cNvPr id="99" name="TextBox 56"/>
            <p:cNvSpPr txBox="1">
              <a:spLocks noChangeArrowheads="1"/>
            </p:cNvSpPr>
            <p:nvPr/>
          </p:nvSpPr>
          <p:spPr bwMode="auto">
            <a:xfrm>
              <a:off x="7032505" y="2990280"/>
              <a:ext cx="1964469" cy="280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ts val="1000"/>
                </a:spcAft>
                <a:buFont typeface="Calibri" pitchFamily="34" charset="0"/>
                <a:buChar char="​"/>
                <a:defRPr sz="2400" b="1">
                  <a:solidFill>
                    <a:schemeClr val="bg2"/>
                  </a:solidFill>
                  <a:latin typeface="Calibri" pitchFamily="34" charset="0"/>
                </a:defRPr>
              </a:lvl1pPr>
              <a:lvl2pPr marL="742950" indent="-285750" eaLnBrk="0" hangingPunct="0">
                <a:spcAft>
                  <a:spcPts val="1000"/>
                </a:spcAft>
                <a:buFont typeface="Calibri" pitchFamily="34" charset="0"/>
                <a:buChar char="​"/>
                <a:defRPr sz="2200">
                  <a:solidFill>
                    <a:schemeClr val="bg2"/>
                  </a:solidFill>
                  <a:latin typeface="Calibri" pitchFamily="34" charset="0"/>
                </a:defRPr>
              </a:lvl2pPr>
              <a:lvl3pPr marL="1143000" indent="-228600" eaLnBrk="0" hangingPunct="0">
                <a:buClr>
                  <a:schemeClr val="tx2"/>
                </a:buClr>
                <a:buSzPct val="75000"/>
                <a:buFont typeface="Wingdings" pitchFamily="2" charset="2"/>
                <a:buChar char=""/>
                <a:defRPr sz="2000" b="1">
                  <a:solidFill>
                    <a:schemeClr val="bg2"/>
                  </a:solidFill>
                  <a:latin typeface="Calibri" pitchFamily="34" charset="0"/>
                </a:defRPr>
              </a:lvl3pPr>
              <a:lvl4pPr marL="1600200" indent="-228600" eaLnBrk="0" hangingPunct="0">
                <a:buChar char="–"/>
                <a:defRPr>
                  <a:solidFill>
                    <a:schemeClr val="bg2"/>
                  </a:solidFill>
                  <a:latin typeface="Calibri" pitchFamily="34" charset="0"/>
                </a:defRPr>
              </a:lvl4pPr>
              <a:lvl5pPr marL="2057400" indent="-228600" eaLnBrk="0" hangingPunct="0">
                <a:buFont typeface="Symbol" pitchFamily="18" charset="2"/>
                <a:buChar char="-"/>
                <a:defRPr>
                  <a:solidFill>
                    <a:schemeClr val="bg2"/>
                  </a:solidFill>
                  <a:latin typeface="Calibri" pitchFamily="34" charset="0"/>
                </a:defRPr>
              </a:lvl5pPr>
              <a:lvl6pPr marL="2514600" indent="-228600" eaLnBrk="0" fontAlgn="base" hangingPunct="0">
                <a:spcBef>
                  <a:spcPct val="0"/>
                </a:spcBef>
                <a:spcAft>
                  <a:spcPct val="0"/>
                </a:spcAft>
                <a:buFont typeface="Symbol" pitchFamily="18" charset="2"/>
                <a:buChar char="-"/>
                <a:defRPr>
                  <a:solidFill>
                    <a:schemeClr val="bg2"/>
                  </a:solidFill>
                  <a:latin typeface="Calibri" pitchFamily="34" charset="0"/>
                </a:defRPr>
              </a:lvl6pPr>
              <a:lvl7pPr marL="2971800" indent="-228600" eaLnBrk="0" fontAlgn="base" hangingPunct="0">
                <a:spcBef>
                  <a:spcPct val="0"/>
                </a:spcBef>
                <a:spcAft>
                  <a:spcPct val="0"/>
                </a:spcAft>
                <a:buFont typeface="Symbol" pitchFamily="18" charset="2"/>
                <a:buChar char="-"/>
                <a:defRPr>
                  <a:solidFill>
                    <a:schemeClr val="bg2"/>
                  </a:solidFill>
                  <a:latin typeface="Calibri" pitchFamily="34" charset="0"/>
                </a:defRPr>
              </a:lvl7pPr>
              <a:lvl8pPr marL="3429000" indent="-228600" eaLnBrk="0" fontAlgn="base" hangingPunct="0">
                <a:spcBef>
                  <a:spcPct val="0"/>
                </a:spcBef>
                <a:spcAft>
                  <a:spcPct val="0"/>
                </a:spcAft>
                <a:buFont typeface="Symbol" pitchFamily="18" charset="2"/>
                <a:buChar char="-"/>
                <a:defRPr>
                  <a:solidFill>
                    <a:schemeClr val="bg2"/>
                  </a:solidFill>
                  <a:latin typeface="Calibri" pitchFamily="34" charset="0"/>
                </a:defRPr>
              </a:lvl8pPr>
              <a:lvl9pPr marL="3886200" indent="-228600" eaLnBrk="0" fontAlgn="base" hangingPunct="0">
                <a:spcBef>
                  <a:spcPct val="0"/>
                </a:spcBef>
                <a:spcAft>
                  <a:spcPct val="0"/>
                </a:spcAft>
                <a:buFont typeface="Symbol" pitchFamily="18" charset="2"/>
                <a:buChar char="-"/>
                <a:defRPr>
                  <a:solidFill>
                    <a:schemeClr val="bg2"/>
                  </a:solidFill>
                  <a:latin typeface="Calibri" pitchFamily="34" charset="0"/>
                </a:defRPr>
              </a:lvl9pPr>
            </a:lstStyle>
            <a:p>
              <a:pPr defTabSz="342900" eaLnBrk="1" hangingPunct="1">
                <a:spcAft>
                  <a:spcPct val="0"/>
                </a:spcAft>
                <a:buNone/>
              </a:pPr>
              <a:r>
                <a:rPr lang="en-US" altLang="en-US" sz="1000" b="0">
                  <a:solidFill>
                    <a:prstClr val="white"/>
                  </a:solidFill>
                  <a:ea typeface="ＭＳ Ｐゴシック" pitchFamily="34" charset="-128"/>
                </a:rPr>
                <a:t>Head End System (HES)</a:t>
              </a:r>
            </a:p>
          </p:txBody>
        </p:sp>
        <p:sp>
          <p:nvSpPr>
            <p:cNvPr id="100" name="TextBox 73"/>
            <p:cNvSpPr txBox="1">
              <a:spLocks noChangeArrowheads="1"/>
            </p:cNvSpPr>
            <p:nvPr/>
          </p:nvSpPr>
          <p:spPr bwMode="auto">
            <a:xfrm>
              <a:off x="4589489" y="5802745"/>
              <a:ext cx="850216" cy="262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Aft>
                  <a:spcPts val="1000"/>
                </a:spcAft>
                <a:buFont typeface="Calibri" pitchFamily="34" charset="0"/>
                <a:buChar char="​"/>
                <a:defRPr sz="2400" b="1">
                  <a:solidFill>
                    <a:schemeClr val="bg2"/>
                  </a:solidFill>
                  <a:latin typeface="Calibri" pitchFamily="34" charset="0"/>
                </a:defRPr>
              </a:lvl1pPr>
              <a:lvl2pPr marL="742950" indent="-285750" eaLnBrk="0" hangingPunct="0">
                <a:spcAft>
                  <a:spcPts val="1000"/>
                </a:spcAft>
                <a:buFont typeface="Calibri" pitchFamily="34" charset="0"/>
                <a:buChar char="​"/>
                <a:defRPr sz="2200">
                  <a:solidFill>
                    <a:schemeClr val="bg2"/>
                  </a:solidFill>
                  <a:latin typeface="Calibri" pitchFamily="34" charset="0"/>
                </a:defRPr>
              </a:lvl2pPr>
              <a:lvl3pPr marL="1143000" indent="-228600" eaLnBrk="0" hangingPunct="0">
                <a:buClr>
                  <a:schemeClr val="tx2"/>
                </a:buClr>
                <a:buSzPct val="75000"/>
                <a:buFont typeface="Wingdings" pitchFamily="2" charset="2"/>
                <a:buChar char=""/>
                <a:defRPr sz="2000" b="1">
                  <a:solidFill>
                    <a:schemeClr val="bg2"/>
                  </a:solidFill>
                  <a:latin typeface="Calibri" pitchFamily="34" charset="0"/>
                </a:defRPr>
              </a:lvl3pPr>
              <a:lvl4pPr marL="1600200" indent="-228600" eaLnBrk="0" hangingPunct="0">
                <a:buChar char="–"/>
                <a:defRPr>
                  <a:solidFill>
                    <a:schemeClr val="bg2"/>
                  </a:solidFill>
                  <a:latin typeface="Calibri" pitchFamily="34" charset="0"/>
                </a:defRPr>
              </a:lvl4pPr>
              <a:lvl5pPr marL="2057400" indent="-228600" eaLnBrk="0" hangingPunct="0">
                <a:buFont typeface="Symbol" pitchFamily="18" charset="2"/>
                <a:buChar char="-"/>
                <a:defRPr>
                  <a:solidFill>
                    <a:schemeClr val="bg2"/>
                  </a:solidFill>
                  <a:latin typeface="Calibri" pitchFamily="34" charset="0"/>
                </a:defRPr>
              </a:lvl5pPr>
              <a:lvl6pPr marL="2514600" indent="-228600" eaLnBrk="0" fontAlgn="base" hangingPunct="0">
                <a:spcBef>
                  <a:spcPct val="0"/>
                </a:spcBef>
                <a:spcAft>
                  <a:spcPct val="0"/>
                </a:spcAft>
                <a:buFont typeface="Symbol" pitchFamily="18" charset="2"/>
                <a:buChar char="-"/>
                <a:defRPr>
                  <a:solidFill>
                    <a:schemeClr val="bg2"/>
                  </a:solidFill>
                  <a:latin typeface="Calibri" pitchFamily="34" charset="0"/>
                </a:defRPr>
              </a:lvl6pPr>
              <a:lvl7pPr marL="2971800" indent="-228600" eaLnBrk="0" fontAlgn="base" hangingPunct="0">
                <a:spcBef>
                  <a:spcPct val="0"/>
                </a:spcBef>
                <a:spcAft>
                  <a:spcPct val="0"/>
                </a:spcAft>
                <a:buFont typeface="Symbol" pitchFamily="18" charset="2"/>
                <a:buChar char="-"/>
                <a:defRPr>
                  <a:solidFill>
                    <a:schemeClr val="bg2"/>
                  </a:solidFill>
                  <a:latin typeface="Calibri" pitchFamily="34" charset="0"/>
                </a:defRPr>
              </a:lvl7pPr>
              <a:lvl8pPr marL="3429000" indent="-228600" eaLnBrk="0" fontAlgn="base" hangingPunct="0">
                <a:spcBef>
                  <a:spcPct val="0"/>
                </a:spcBef>
                <a:spcAft>
                  <a:spcPct val="0"/>
                </a:spcAft>
                <a:buFont typeface="Symbol" pitchFamily="18" charset="2"/>
                <a:buChar char="-"/>
                <a:defRPr>
                  <a:solidFill>
                    <a:schemeClr val="bg2"/>
                  </a:solidFill>
                  <a:latin typeface="Calibri" pitchFamily="34" charset="0"/>
                </a:defRPr>
              </a:lvl8pPr>
              <a:lvl9pPr marL="3886200" indent="-228600" eaLnBrk="0" fontAlgn="base" hangingPunct="0">
                <a:spcBef>
                  <a:spcPct val="0"/>
                </a:spcBef>
                <a:spcAft>
                  <a:spcPct val="0"/>
                </a:spcAft>
                <a:buFont typeface="Symbol" pitchFamily="18" charset="2"/>
                <a:buChar char="-"/>
                <a:defRPr>
                  <a:solidFill>
                    <a:schemeClr val="bg2"/>
                  </a:solidFill>
                  <a:latin typeface="Calibri" pitchFamily="34" charset="0"/>
                </a:defRPr>
              </a:lvl9pPr>
            </a:lstStyle>
            <a:p>
              <a:pPr defTabSz="342900" eaLnBrk="1" hangingPunct="1">
                <a:spcAft>
                  <a:spcPct val="0"/>
                </a:spcAft>
                <a:buNone/>
              </a:pPr>
              <a:r>
                <a:rPr lang="en-GB" altLang="en-US" sz="900" b="0">
                  <a:solidFill>
                    <a:prstClr val="black"/>
                  </a:solidFill>
                  <a:ea typeface="ＭＳ Ｐゴシック" pitchFamily="34" charset="-128"/>
                </a:rPr>
                <a:t>RF Collector</a:t>
              </a:r>
            </a:p>
          </p:txBody>
        </p:sp>
        <p:sp>
          <p:nvSpPr>
            <p:cNvPr id="101" name="Rounded Rectangle 100"/>
            <p:cNvSpPr/>
            <p:nvPr/>
          </p:nvSpPr>
          <p:spPr bwMode="auto">
            <a:xfrm>
              <a:off x="77125" y="6051547"/>
              <a:ext cx="1252304" cy="411556"/>
            </a:xfrm>
            <a:prstGeom prst="roundRect">
              <a:avLst/>
            </a:prstGeom>
            <a:solidFill>
              <a:srgbClr val="F79646"/>
            </a:solidFill>
            <a:ln w="9525" cap="flat" cmpd="sng" algn="ctr">
              <a:noFill/>
              <a:prstDash val="solid"/>
            </a:ln>
            <a:effectLst>
              <a:outerShdw blurRad="50800" dist="38100" dir="16200000" rotWithShape="0">
                <a:prstClr val="black">
                  <a:alpha val="40000"/>
                </a:prstClr>
              </a:outerShdw>
            </a:effectLst>
          </p:spPr>
          <p:txBody>
            <a:bodyPr anchor="ctr"/>
            <a:lstStyle/>
            <a:p>
              <a:pPr defTabSz="342900">
                <a:defRPr/>
              </a:pPr>
              <a:endParaRPr lang="en-US" sz="1400" kern="0">
                <a:solidFill>
                  <a:prstClr val="white"/>
                </a:solidFill>
                <a:latin typeface="Calibri"/>
              </a:endParaRPr>
            </a:p>
          </p:txBody>
        </p:sp>
        <p:sp>
          <p:nvSpPr>
            <p:cNvPr id="102" name="TextBox 52"/>
            <p:cNvSpPr txBox="1">
              <a:spLocks noChangeArrowheads="1"/>
            </p:cNvSpPr>
            <p:nvPr/>
          </p:nvSpPr>
          <p:spPr bwMode="auto">
            <a:xfrm>
              <a:off x="130658" y="6001438"/>
              <a:ext cx="1198771" cy="45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1000"/>
                </a:spcAft>
                <a:buFont typeface="Calibri" pitchFamily="34" charset="0"/>
                <a:buChar char="​"/>
                <a:defRPr sz="2400" b="1">
                  <a:solidFill>
                    <a:schemeClr val="bg2"/>
                  </a:solidFill>
                  <a:latin typeface="Calibri" pitchFamily="34" charset="0"/>
                </a:defRPr>
              </a:lvl1pPr>
              <a:lvl2pPr marL="742950" indent="-285750" eaLnBrk="0" hangingPunct="0">
                <a:spcAft>
                  <a:spcPts val="1000"/>
                </a:spcAft>
                <a:buFont typeface="Calibri" pitchFamily="34" charset="0"/>
                <a:buChar char="​"/>
                <a:defRPr sz="2200">
                  <a:solidFill>
                    <a:schemeClr val="bg2"/>
                  </a:solidFill>
                  <a:latin typeface="Calibri" pitchFamily="34" charset="0"/>
                </a:defRPr>
              </a:lvl2pPr>
              <a:lvl3pPr marL="1143000" indent="-228600" eaLnBrk="0" hangingPunct="0">
                <a:buClr>
                  <a:schemeClr val="tx2"/>
                </a:buClr>
                <a:buSzPct val="75000"/>
                <a:buFont typeface="Wingdings" pitchFamily="2" charset="2"/>
                <a:buChar char=""/>
                <a:defRPr sz="2000" b="1">
                  <a:solidFill>
                    <a:schemeClr val="bg2"/>
                  </a:solidFill>
                  <a:latin typeface="Calibri" pitchFamily="34" charset="0"/>
                </a:defRPr>
              </a:lvl3pPr>
              <a:lvl4pPr marL="1600200" indent="-228600" eaLnBrk="0" hangingPunct="0">
                <a:buChar char="–"/>
                <a:defRPr>
                  <a:solidFill>
                    <a:schemeClr val="bg2"/>
                  </a:solidFill>
                  <a:latin typeface="Calibri" pitchFamily="34" charset="0"/>
                </a:defRPr>
              </a:lvl4pPr>
              <a:lvl5pPr marL="2057400" indent="-228600" eaLnBrk="0" hangingPunct="0">
                <a:buFont typeface="Symbol" pitchFamily="18" charset="2"/>
                <a:buChar char="-"/>
                <a:defRPr>
                  <a:solidFill>
                    <a:schemeClr val="bg2"/>
                  </a:solidFill>
                  <a:latin typeface="Calibri" pitchFamily="34" charset="0"/>
                </a:defRPr>
              </a:lvl5pPr>
              <a:lvl6pPr marL="2514600" indent="-228600" eaLnBrk="0" fontAlgn="base" hangingPunct="0">
                <a:spcBef>
                  <a:spcPct val="0"/>
                </a:spcBef>
                <a:spcAft>
                  <a:spcPct val="0"/>
                </a:spcAft>
                <a:buFont typeface="Symbol" pitchFamily="18" charset="2"/>
                <a:buChar char="-"/>
                <a:defRPr>
                  <a:solidFill>
                    <a:schemeClr val="bg2"/>
                  </a:solidFill>
                  <a:latin typeface="Calibri" pitchFamily="34" charset="0"/>
                </a:defRPr>
              </a:lvl6pPr>
              <a:lvl7pPr marL="2971800" indent="-228600" eaLnBrk="0" fontAlgn="base" hangingPunct="0">
                <a:spcBef>
                  <a:spcPct val="0"/>
                </a:spcBef>
                <a:spcAft>
                  <a:spcPct val="0"/>
                </a:spcAft>
                <a:buFont typeface="Symbol" pitchFamily="18" charset="2"/>
                <a:buChar char="-"/>
                <a:defRPr>
                  <a:solidFill>
                    <a:schemeClr val="bg2"/>
                  </a:solidFill>
                  <a:latin typeface="Calibri" pitchFamily="34" charset="0"/>
                </a:defRPr>
              </a:lvl7pPr>
              <a:lvl8pPr marL="3429000" indent="-228600" eaLnBrk="0" fontAlgn="base" hangingPunct="0">
                <a:spcBef>
                  <a:spcPct val="0"/>
                </a:spcBef>
                <a:spcAft>
                  <a:spcPct val="0"/>
                </a:spcAft>
                <a:buFont typeface="Symbol" pitchFamily="18" charset="2"/>
                <a:buChar char="-"/>
                <a:defRPr>
                  <a:solidFill>
                    <a:schemeClr val="bg2"/>
                  </a:solidFill>
                  <a:latin typeface="Calibri" pitchFamily="34" charset="0"/>
                </a:defRPr>
              </a:lvl8pPr>
              <a:lvl9pPr marL="3886200" indent="-228600" eaLnBrk="0" fontAlgn="base" hangingPunct="0">
                <a:spcBef>
                  <a:spcPct val="0"/>
                </a:spcBef>
                <a:spcAft>
                  <a:spcPct val="0"/>
                </a:spcAft>
                <a:buFont typeface="Symbol" pitchFamily="18" charset="2"/>
                <a:buChar char="-"/>
                <a:defRPr>
                  <a:solidFill>
                    <a:schemeClr val="bg2"/>
                  </a:solidFill>
                  <a:latin typeface="Calibri" pitchFamily="34" charset="0"/>
                </a:defRPr>
              </a:lvl9pPr>
            </a:lstStyle>
            <a:p>
              <a:pPr defTabSz="342900" eaLnBrk="1" hangingPunct="1">
                <a:spcAft>
                  <a:spcPct val="0"/>
                </a:spcAft>
                <a:buNone/>
              </a:pPr>
              <a:r>
                <a:rPr lang="en-US" altLang="en-US" sz="1000" b="0" dirty="0">
                  <a:solidFill>
                    <a:prstClr val="white"/>
                  </a:solidFill>
                  <a:ea typeface="ＭＳ Ｐゴシック" pitchFamily="34" charset="-128"/>
                </a:rPr>
                <a:t>Home Area Network(HAN)</a:t>
              </a:r>
            </a:p>
          </p:txBody>
        </p:sp>
        <p:cxnSp>
          <p:nvCxnSpPr>
            <p:cNvPr id="103" name="Straight Arrow Connector 102"/>
            <p:cNvCxnSpPr>
              <a:stCxn id="62" idx="1"/>
              <a:endCxn id="104" idx="3"/>
            </p:cNvCxnSpPr>
            <p:nvPr/>
          </p:nvCxnSpPr>
          <p:spPr>
            <a:xfrm rot="10800000" flipV="1">
              <a:off x="1497597" y="4831315"/>
              <a:ext cx="1485925" cy="113145"/>
            </a:xfrm>
            <a:prstGeom prst="straightConnector1">
              <a:avLst/>
            </a:prstGeom>
            <a:noFill/>
            <a:ln w="38100" cap="flat" cmpd="sng" algn="ct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prstDash val="solid"/>
              <a:headEnd type="triangle" w="med" len="med"/>
              <a:tailEnd type="triangle" w="med" len="med"/>
            </a:ln>
            <a:effectLst/>
          </p:spPr>
        </p:cxnSp>
        <p:pic>
          <p:nvPicPr>
            <p:cNvPr id="104" name="Picture 18" descr="http://www.zigbee.org/Portals/6/images/certification/products/cellnet_rffocus.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64472" y="4729484"/>
              <a:ext cx="433125" cy="429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Rectangle 2"/>
          <p:cNvSpPr/>
          <p:nvPr/>
        </p:nvSpPr>
        <p:spPr>
          <a:xfrm>
            <a:off x="1875192" y="6098244"/>
            <a:ext cx="6523916" cy="276999"/>
          </a:xfrm>
          <a:prstGeom prst="rect">
            <a:avLst/>
          </a:prstGeom>
        </p:spPr>
        <p:txBody>
          <a:bodyPr wrap="square">
            <a:spAutoFit/>
          </a:bodyPr>
          <a:lstStyle/>
          <a:p>
            <a:r>
              <a:rPr lang="en-US" dirty="0" smtClean="0"/>
              <a:t>Citation: Bill Lichtensteiger “Interoperable NANs - A Global Perspective”, Wireless Japan 2014, 2014</a:t>
            </a:r>
            <a:endParaRPr lang="en-US" dirty="0"/>
          </a:p>
        </p:txBody>
      </p:sp>
      <p:sp>
        <p:nvSpPr>
          <p:cNvPr id="5" name="Date Placeholder 4"/>
          <p:cNvSpPr>
            <a:spLocks noGrp="1"/>
          </p:cNvSpPr>
          <p:nvPr>
            <p:ph type="dt" sz="half" idx="10"/>
          </p:nvPr>
        </p:nvSpPr>
        <p:spPr/>
        <p:txBody>
          <a:bodyPr/>
          <a:lstStyle/>
          <a:p>
            <a:r>
              <a:rPr lang="en-US" altLang="ja-JP" smtClean="0"/>
              <a:t>March 2015</a:t>
            </a:r>
            <a:endParaRPr lang="en-US" altLang="ja-JP"/>
          </a:p>
        </p:txBody>
      </p:sp>
      <p:sp>
        <p:nvSpPr>
          <p:cNvPr id="6" name="Footer Placeholder 5"/>
          <p:cNvSpPr>
            <a:spLocks noGrp="1"/>
          </p:cNvSpPr>
          <p:nvPr>
            <p:ph type="ftr" sz="quarter" idx="11"/>
          </p:nvPr>
        </p:nvSpPr>
        <p:spPr/>
        <p:txBody>
          <a:body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spTree>
    <p:extLst>
      <p:ext uri="{BB962C8B-B14F-4D97-AF65-F5344CB8AC3E}">
        <p14:creationId xmlns:p14="http://schemas.microsoft.com/office/powerpoint/2010/main" val="2214860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1156</TotalTime>
  <Words>546</Words>
  <Application>Microsoft Office PowerPoint</Application>
  <PresentationFormat>On-screen Show (4:3)</PresentationFormat>
  <Paragraphs>138</Paragraphs>
  <Slides>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ＭＳ Ｐゴシック</vt:lpstr>
      <vt:lpstr>Arial</vt:lpstr>
      <vt:lpstr>Calibri</vt:lpstr>
      <vt:lpstr>Times New Roman</vt:lpstr>
      <vt:lpstr>Office Theme</vt:lpstr>
      <vt:lpstr>Document</vt:lpstr>
      <vt:lpstr>PowerPoint Presentation</vt:lpstr>
      <vt:lpstr>PowerPoint Presentation</vt:lpstr>
      <vt:lpstr>Use case (Section 4.4.x)</vt:lpstr>
      <vt:lpstr>SRU-aware PAN coordination</vt:lpstr>
      <vt:lpstr>Functional requirements (Section 5.x)</vt:lpstr>
      <vt:lpstr>SRM information flow</vt:lpstr>
      <vt:lpstr>Applications (Appendix)</vt:lpstr>
      <vt:lpstr>Applications (Appendix, cont’d)</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41</cp:revision>
  <cp:lastPrinted>1998-02-10T13:28:06Z</cp:lastPrinted>
  <dcterms:created xsi:type="dcterms:W3CDTF">2015-03-06T22:24:22Z</dcterms:created>
  <dcterms:modified xsi:type="dcterms:W3CDTF">2015-03-07T17:45:07Z</dcterms:modified>
</cp:coreProperties>
</file>