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vsd" ContentType="application/vnd.visio"/>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65" r:id="rId3"/>
    <p:sldId id="266" r:id="rId4"/>
    <p:sldId id="267" r:id="rId5"/>
    <p:sldId id="268" r:id="rId6"/>
    <p:sldId id="286" r:id="rId7"/>
    <p:sldId id="269" r:id="rId8"/>
    <p:sldId id="285" r:id="rId9"/>
    <p:sldId id="278" r:id="rId10"/>
    <p:sldId id="277" r:id="rId11"/>
    <p:sldId id="288" r:id="rId12"/>
    <p:sldId id="287" r:id="rId13"/>
    <p:sldId id="279" r:id="rId14"/>
    <p:sldId id="284" r:id="rId15"/>
    <p:sldId id="264" r:id="rId16"/>
  </p:sldIdLst>
  <p:sldSz cx="9144000" cy="6858000" type="screen4x3"/>
  <p:notesSz cx="6797675" cy="99282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362" autoAdjust="0"/>
  </p:normalViewPr>
  <p:slideViewPr>
    <p:cSldViewPr snapToGrid="0">
      <p:cViewPr varScale="1">
        <p:scale>
          <a:sx n="63" d="100"/>
          <a:sy n="63" d="100"/>
        </p:scale>
        <p:origin x="-1104" y="-114"/>
      </p:cViewPr>
      <p:guideLst>
        <p:guide orient="horz" pos="2160"/>
        <p:guide pos="2880"/>
      </p:guideLst>
    </p:cSldViewPr>
  </p:slideViewPr>
  <p:outlineViewPr>
    <p:cViewPr>
      <p:scale>
        <a:sx n="33" d="100"/>
        <a:sy n="33" d="100"/>
      </p:scale>
      <p:origin x="0" y="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336"/>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62833">
              <a:defRPr sz="1400" b="1"/>
            </a:lvl1pPr>
          </a:lstStyle>
          <a:p>
            <a:r>
              <a:rPr lang="en-US"/>
              <a:t>doc.: IEEE 802.15-&lt;doc#&gt;</a:t>
            </a:r>
          </a:p>
        </p:txBody>
      </p:sp>
      <p:sp>
        <p:nvSpPr>
          <p:cNvPr id="3075" name="Rectangle 3"/>
          <p:cNvSpPr>
            <a:spLocks noGrp="1" noChangeArrowheads="1"/>
          </p:cNvSpPr>
          <p:nvPr>
            <p:ph type="dt" sz="quarter" idx="1"/>
          </p:nvPr>
        </p:nvSpPr>
        <p:spPr bwMode="auto">
          <a:xfrm>
            <a:off x="681636" y="202336"/>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62833">
              <a:defRPr sz="1400" b="1"/>
            </a:lvl1pPr>
          </a:lstStyle>
          <a:p>
            <a:r>
              <a:rPr lang="en-US"/>
              <a:t>&lt;month year&gt;</a:t>
            </a:r>
          </a:p>
        </p:txBody>
      </p:sp>
      <p:sp>
        <p:nvSpPr>
          <p:cNvPr id="3076" name="Rectangle 4"/>
          <p:cNvSpPr>
            <a:spLocks noGrp="1" noChangeArrowheads="1"/>
          </p:cNvSpPr>
          <p:nvPr>
            <p:ph type="ftr" sz="quarter" idx="2"/>
          </p:nvPr>
        </p:nvSpPr>
        <p:spPr bwMode="auto">
          <a:xfrm>
            <a:off x="4078917" y="9608946"/>
            <a:ext cx="2114936"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62833">
              <a:defRPr sz="1100"/>
            </a:lvl1pPr>
          </a:lstStyle>
          <a:p>
            <a:r>
              <a:rPr lang="en-US"/>
              <a:t>&lt;author&gt;, &lt;company&gt;</a:t>
            </a:r>
          </a:p>
        </p:txBody>
      </p:sp>
      <p:sp>
        <p:nvSpPr>
          <p:cNvPr id="3077" name="Rectangle 5"/>
          <p:cNvSpPr>
            <a:spLocks noGrp="1" noChangeArrowheads="1"/>
          </p:cNvSpPr>
          <p:nvPr>
            <p:ph type="sldNum" sz="quarter" idx="3"/>
          </p:nvPr>
        </p:nvSpPr>
        <p:spPr bwMode="auto">
          <a:xfrm>
            <a:off x="2644061" y="9608946"/>
            <a:ext cx="1358600"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62833">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680079" y="414384"/>
            <a:ext cx="5437518" cy="0"/>
          </a:xfrm>
          <a:prstGeom prst="line">
            <a:avLst/>
          </a:prstGeom>
          <a:noFill/>
          <a:ln w="12700">
            <a:solidFill>
              <a:schemeClr val="tx1"/>
            </a:solidFill>
            <a:round/>
            <a:headEnd type="none" w="sm" len="sm"/>
            <a:tailEnd type="none" w="sm" len="sm"/>
          </a:ln>
          <a:effectLst/>
        </p:spPr>
        <p:txBody>
          <a:bodyPr wrap="none" lIns="94318" tIns="47159" rIns="94318" bIns="47159" anchor="ctr"/>
          <a:lstStyle/>
          <a:p>
            <a:endParaRPr lang="de-DE"/>
          </a:p>
        </p:txBody>
      </p:sp>
      <p:sp>
        <p:nvSpPr>
          <p:cNvPr id="3079" name="Rectangle 7"/>
          <p:cNvSpPr>
            <a:spLocks noChangeArrowheads="1"/>
          </p:cNvSpPr>
          <p:nvPr/>
        </p:nvSpPr>
        <p:spPr bwMode="auto">
          <a:xfrm>
            <a:off x="680080" y="9608947"/>
            <a:ext cx="697197" cy="369332"/>
          </a:xfrm>
          <a:prstGeom prst="rect">
            <a:avLst/>
          </a:prstGeom>
          <a:noFill/>
          <a:ln w="9525">
            <a:noFill/>
            <a:miter lim="800000"/>
            <a:headEnd/>
            <a:tailEnd/>
          </a:ln>
          <a:effectLst/>
        </p:spPr>
        <p:txBody>
          <a:bodyPr lIns="0" tIns="0" rIns="0" bIns="0">
            <a:spAutoFit/>
          </a:bodyPr>
          <a:lstStyle/>
          <a:p>
            <a:pPr defTabSz="962833"/>
            <a:r>
              <a:rPr lang="en-US" dirty="0"/>
              <a:t>Submission</a:t>
            </a:r>
          </a:p>
        </p:txBody>
      </p:sp>
      <p:sp>
        <p:nvSpPr>
          <p:cNvPr id="3080" name="Line 8"/>
          <p:cNvSpPr>
            <a:spLocks noChangeShapeType="1"/>
          </p:cNvSpPr>
          <p:nvPr/>
        </p:nvSpPr>
        <p:spPr bwMode="auto">
          <a:xfrm>
            <a:off x="680080" y="9597058"/>
            <a:ext cx="5588472" cy="0"/>
          </a:xfrm>
          <a:prstGeom prst="line">
            <a:avLst/>
          </a:prstGeom>
          <a:noFill/>
          <a:ln w="12700">
            <a:solidFill>
              <a:schemeClr val="tx1"/>
            </a:solidFill>
            <a:round/>
            <a:headEnd type="none" w="sm" len="sm"/>
            <a:tailEnd type="none" w="sm" len="sm"/>
          </a:ln>
          <a:effectLst/>
        </p:spPr>
        <p:txBody>
          <a:bodyPr wrap="none" lIns="94318" tIns="47159" rIns="94318" bIns="47159" anchor="ctr"/>
          <a:lstStyle/>
          <a:p>
            <a:endParaRPr lang="de-DE"/>
          </a:p>
        </p:txBody>
      </p:sp>
    </p:spTree>
    <p:extLst>
      <p:ext uri="{BB962C8B-B14F-4D97-AF65-F5344CB8AC3E}">
        <p14:creationId xmlns:p14="http://schemas.microsoft.com/office/powerpoint/2010/main" xmlns=""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8" y="117422"/>
            <a:ext cx="2759221"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62833">
              <a:defRPr sz="1400" b="1"/>
            </a:lvl1pPr>
          </a:lstStyle>
          <a:p>
            <a:r>
              <a:rPr lang="en-US"/>
              <a:t>doc.: IEEE 802.15-&lt;doc#&gt;</a:t>
            </a:r>
          </a:p>
        </p:txBody>
      </p:sp>
      <p:sp>
        <p:nvSpPr>
          <p:cNvPr id="2051" name="Rectangle 3"/>
          <p:cNvSpPr>
            <a:spLocks noGrp="1" noChangeArrowheads="1"/>
          </p:cNvSpPr>
          <p:nvPr>
            <p:ph type="dt" idx="1"/>
          </p:nvPr>
        </p:nvSpPr>
        <p:spPr bwMode="auto">
          <a:xfrm>
            <a:off x="641174" y="11742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62833">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925513" y="749300"/>
            <a:ext cx="4946650" cy="37115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716162"/>
            <a:ext cx="4986207" cy="4468211"/>
          </a:xfrm>
          <a:prstGeom prst="rect">
            <a:avLst/>
          </a:prstGeom>
          <a:noFill/>
          <a:ln w="9525">
            <a:noFill/>
            <a:miter lim="800000"/>
            <a:headEnd/>
            <a:tailEnd/>
          </a:ln>
          <a:effectLst/>
        </p:spPr>
        <p:txBody>
          <a:bodyPr vert="horz" wrap="square" lIns="96611" tIns="47488" rIns="96611" bIns="474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697636" y="9612343"/>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71592" lvl="4" algn="r" defTabSz="962833">
              <a:defRPr/>
            </a:lvl5pPr>
          </a:lstStyle>
          <a:p>
            <a:pPr lvl="4"/>
            <a:r>
              <a:rPr lang="en-US"/>
              <a:t>&lt;author&gt;, &lt;company&gt;</a:t>
            </a:r>
          </a:p>
        </p:txBody>
      </p:sp>
      <p:sp>
        <p:nvSpPr>
          <p:cNvPr id="2055" name="Rectangle 7"/>
          <p:cNvSpPr>
            <a:spLocks noGrp="1" noChangeArrowheads="1"/>
          </p:cNvSpPr>
          <p:nvPr>
            <p:ph type="sldNum" sz="quarter" idx="5"/>
          </p:nvPr>
        </p:nvSpPr>
        <p:spPr bwMode="auto">
          <a:xfrm>
            <a:off x="2875939" y="9612343"/>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62833">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09648" y="9612343"/>
            <a:ext cx="697197" cy="369332"/>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09648" y="9610645"/>
            <a:ext cx="5378381" cy="0"/>
          </a:xfrm>
          <a:prstGeom prst="line">
            <a:avLst/>
          </a:prstGeom>
          <a:noFill/>
          <a:ln w="12700">
            <a:solidFill>
              <a:schemeClr val="tx1"/>
            </a:solidFill>
            <a:round/>
            <a:headEnd type="none" w="sm" len="sm"/>
            <a:tailEnd type="none" w="sm" len="sm"/>
          </a:ln>
          <a:effectLst/>
        </p:spPr>
        <p:txBody>
          <a:bodyPr wrap="none" lIns="94318" tIns="47159" rIns="94318" bIns="47159" anchor="ctr"/>
          <a:lstStyle/>
          <a:p>
            <a:endParaRPr lang="de-DE"/>
          </a:p>
        </p:txBody>
      </p:sp>
      <p:sp>
        <p:nvSpPr>
          <p:cNvPr id="2058" name="Line 10"/>
          <p:cNvSpPr>
            <a:spLocks noChangeShapeType="1"/>
          </p:cNvSpPr>
          <p:nvPr/>
        </p:nvSpPr>
        <p:spPr bwMode="auto">
          <a:xfrm>
            <a:off x="634948" y="317581"/>
            <a:ext cx="5527780" cy="0"/>
          </a:xfrm>
          <a:prstGeom prst="line">
            <a:avLst/>
          </a:prstGeom>
          <a:noFill/>
          <a:ln w="12700">
            <a:solidFill>
              <a:schemeClr val="tx1"/>
            </a:solidFill>
            <a:round/>
            <a:headEnd type="none" w="sm" len="sm"/>
            <a:tailEnd type="none" w="sm" len="sm"/>
          </a:ln>
          <a:effectLst/>
        </p:spPr>
        <p:txBody>
          <a:bodyPr wrap="none" lIns="94318" tIns="47159" rIns="94318" bIns="47159" anchor="ctr"/>
          <a:lstStyle/>
          <a:p>
            <a:endParaRPr lang="de-DE"/>
          </a:p>
        </p:txBody>
      </p:sp>
    </p:spTree>
    <p:extLst>
      <p:ext uri="{BB962C8B-B14F-4D97-AF65-F5344CB8AC3E}">
        <p14:creationId xmlns:p14="http://schemas.microsoft.com/office/powerpoint/2010/main" xmlns=""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 </a:t>
            </a:r>
            <a:r>
              <a:rPr lang="de-DE" dirty="0" err="1" smtClean="0"/>
              <a:t>However</a:t>
            </a:r>
            <a:r>
              <a:rPr lang="de-DE" dirty="0" smtClean="0"/>
              <a:t>, </a:t>
            </a:r>
            <a:r>
              <a:rPr lang="de-DE" dirty="0" err="1" smtClean="0"/>
              <a:t>no</a:t>
            </a:r>
            <a:r>
              <a:rPr lang="de-DE" dirty="0" smtClean="0"/>
              <a:t> </a:t>
            </a:r>
            <a:r>
              <a:rPr lang="de-DE" dirty="0" err="1" smtClean="0"/>
              <a:t>significant</a:t>
            </a:r>
            <a:r>
              <a:rPr lang="de-DE" baseline="0" dirty="0" smtClean="0"/>
              <a:t> additional </a:t>
            </a:r>
            <a:r>
              <a:rPr lang="de-DE" baseline="0" dirty="0" err="1" smtClean="0"/>
              <a:t>MPCs</a:t>
            </a:r>
            <a:r>
              <a:rPr lang="de-DE" baseline="0" dirty="0" smtClean="0"/>
              <a:t> </a:t>
            </a:r>
            <a:r>
              <a:rPr lang="de-DE" baseline="0" dirty="0" err="1" smtClean="0"/>
              <a:t>arised</a:t>
            </a:r>
            <a:r>
              <a:rPr lang="de-DE" baseline="0" dirty="0" smtClean="0"/>
              <a:t> </a:t>
            </a:r>
            <a:r>
              <a:rPr lang="de-DE" baseline="0" dirty="0" err="1" smtClean="0"/>
              <a:t>from</a:t>
            </a:r>
            <a:r>
              <a:rPr lang="de-DE" baseline="0" dirty="0" smtClean="0"/>
              <a:t> the </a:t>
            </a:r>
            <a:r>
              <a:rPr lang="de-DE" baseline="0" dirty="0" err="1" smtClean="0"/>
              <a:t>presence</a:t>
            </a:r>
            <a:r>
              <a:rPr lang="de-DE" baseline="0" dirty="0" smtClean="0"/>
              <a:t> in </a:t>
            </a:r>
            <a:r>
              <a:rPr lang="de-DE" baseline="0" dirty="0" err="1" smtClean="0"/>
              <a:t>this</a:t>
            </a:r>
            <a:r>
              <a:rPr lang="de-DE" baseline="0" dirty="0" smtClean="0"/>
              <a:t> </a:t>
            </a:r>
            <a:r>
              <a:rPr lang="de-DE" baseline="0" dirty="0" err="1" smtClean="0"/>
              <a:t>scenario</a:t>
            </a:r>
            <a:r>
              <a:rPr lang="de-DE" baseline="0" dirty="0" smtClean="0"/>
              <a:t> - </a:t>
            </a:r>
            <a:r>
              <a:rPr lang="de-DE" baseline="0" dirty="0" err="1" smtClean="0"/>
              <a:t>this</a:t>
            </a:r>
            <a:r>
              <a:rPr lang="de-DE" baseline="0" dirty="0" smtClean="0"/>
              <a:t> will </a:t>
            </a:r>
            <a:r>
              <a:rPr lang="de-DE" baseline="0" dirty="0" err="1" smtClean="0"/>
              <a:t>change</a:t>
            </a:r>
            <a:r>
              <a:rPr lang="de-DE" baseline="0" dirty="0" smtClean="0"/>
              <a:t> </a:t>
            </a:r>
            <a:r>
              <a:rPr lang="de-DE" baseline="0" dirty="0" err="1" smtClean="0"/>
              <a:t>however</a:t>
            </a:r>
            <a:r>
              <a:rPr lang="de-DE" baseline="0" dirty="0" smtClean="0"/>
              <a:t> </a:t>
            </a:r>
            <a:r>
              <a:rPr lang="de-DE" baseline="0" dirty="0" err="1" smtClean="0"/>
              <a:t>if</a:t>
            </a:r>
            <a:r>
              <a:rPr lang="de-DE" baseline="0" dirty="0" smtClean="0"/>
              <a:t> </a:t>
            </a:r>
            <a:r>
              <a:rPr lang="de-DE" baseline="0" dirty="0" err="1" smtClean="0"/>
              <a:t>we</a:t>
            </a:r>
            <a:r>
              <a:rPr lang="de-DE" baseline="0" dirty="0" smtClean="0"/>
              <a:t> </a:t>
            </a:r>
            <a:r>
              <a:rPr lang="de-DE" baseline="0" dirty="0" err="1" smtClean="0"/>
              <a:t>start</a:t>
            </a:r>
            <a:r>
              <a:rPr lang="de-DE" baseline="0" dirty="0" smtClean="0"/>
              <a:t> </a:t>
            </a:r>
            <a:r>
              <a:rPr lang="de-DE" baseline="0" dirty="0" err="1" smtClean="0"/>
              <a:t>thinking</a:t>
            </a:r>
            <a:r>
              <a:rPr lang="de-DE" baseline="0" dirty="0" smtClean="0"/>
              <a:t> </a:t>
            </a:r>
            <a:r>
              <a:rPr lang="de-DE" baseline="0" dirty="0" err="1" smtClean="0"/>
              <a:t>about</a:t>
            </a:r>
            <a:r>
              <a:rPr lang="de-DE" baseline="0" dirty="0" smtClean="0"/>
              <a:t> </a:t>
            </a:r>
            <a:r>
              <a:rPr lang="de-DE" baseline="0" dirty="0" err="1" smtClean="0"/>
              <a:t>directed</a:t>
            </a:r>
            <a:r>
              <a:rPr lang="de-DE" baseline="0" dirty="0" smtClean="0"/>
              <a:t> NLOS </a:t>
            </a:r>
            <a:r>
              <a:rPr lang="de-DE" baseline="0" dirty="0" err="1" smtClean="0"/>
              <a:t>communication</a:t>
            </a:r>
            <a:r>
              <a:rPr lang="de-DE" baseline="0" dirty="0" smtClean="0"/>
              <a:t> </a:t>
            </a:r>
            <a:r>
              <a:rPr lang="de-DE" baseline="0" dirty="0" err="1" smtClean="0"/>
              <a:t>scenarios</a:t>
            </a:r>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endParaRPr lang="de-DE" dirty="0" smtClean="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r>
              <a:rPr lang="en-US" smtClean="0"/>
              <a:t>doc.: IEEE 802.15-&lt;doc#&gt;</a:t>
            </a:r>
            <a:endParaRPr lang="en-US"/>
          </a:p>
        </p:txBody>
      </p:sp>
      <p:sp>
        <p:nvSpPr>
          <p:cNvPr id="5" name="Datumsplatzhalter 4"/>
          <p:cNvSpPr>
            <a:spLocks noGrp="1"/>
          </p:cNvSpPr>
          <p:nvPr>
            <p:ph type="dt" idx="11"/>
          </p:nvPr>
        </p:nvSpPr>
        <p:spPr/>
        <p:txBody>
          <a:bodyPr/>
          <a:lstStyle/>
          <a:p>
            <a:r>
              <a:rPr lang="en-US" smtClean="0"/>
              <a:t>&lt;month year&gt;</a:t>
            </a:r>
            <a:endParaRPr lang="en-US"/>
          </a:p>
        </p:txBody>
      </p:sp>
      <p:sp>
        <p:nvSpPr>
          <p:cNvPr id="6" name="Fußzeilenplatzhalter 5"/>
          <p:cNvSpPr>
            <a:spLocks noGrp="1"/>
          </p:cNvSpPr>
          <p:nvPr>
            <p:ph type="ftr" sz="quarter" idx="12"/>
          </p:nvPr>
        </p:nvSpPr>
        <p:spPr/>
        <p:txBody>
          <a:bodyPr/>
          <a:lstStyle/>
          <a:p>
            <a:pPr lvl="4"/>
            <a:r>
              <a:rPr lang="en-US" smtClean="0"/>
              <a:t>&lt;author&gt;, &lt;company&gt;</a:t>
            </a:r>
            <a:endParaRPr lang="en-US"/>
          </a:p>
        </p:txBody>
      </p:sp>
      <p:sp>
        <p:nvSpPr>
          <p:cNvPr id="7" name="Foliennummernplatzhalter 6"/>
          <p:cNvSpPr>
            <a:spLocks noGrp="1"/>
          </p:cNvSpPr>
          <p:nvPr>
            <p:ph type="sldNum" sz="quarter" idx="13"/>
          </p:nvPr>
        </p:nvSpPr>
        <p:spPr/>
        <p:txBody>
          <a:bodyPr/>
          <a:lstStyle/>
          <a:p>
            <a:r>
              <a:rPr lang="en-US" smtClean="0"/>
              <a:t>Page </a:t>
            </a:r>
            <a:fld id="{1E6C07B4-BB24-438D-87A0-B79A0C0B63C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dirty="0"/>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t>July 2013</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&lt;month year&gt;</a:t>
            </a:r>
          </a:p>
        </p:txBody>
      </p:sp>
      <p:sp>
        <p:nvSpPr>
          <p:cNvPr id="8" name="Fußzeilenplatzhalter 7"/>
          <p:cNvSpPr>
            <a:spLocks noGrp="1"/>
          </p:cNvSpPr>
          <p:nvPr>
            <p:ph type="ftr" sz="quarter" idx="11"/>
          </p:nvPr>
        </p:nvSpPr>
        <p:spPr/>
        <p:txBody>
          <a:bodyPr/>
          <a:lstStyle>
            <a:lvl1pPr>
              <a:defRPr/>
            </a:lvl1pPr>
          </a:lstStyle>
          <a:p>
            <a:r>
              <a:rPr lang="en-US"/>
              <a:t>&lt;author&gt;, &lt;company&gt;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&lt;month year&gt;</a:t>
            </a:r>
          </a:p>
        </p:txBody>
      </p:sp>
      <p:sp>
        <p:nvSpPr>
          <p:cNvPr id="4" name="Fußzeilenplatzhalter 3"/>
          <p:cNvSpPr>
            <a:spLocks noGrp="1"/>
          </p:cNvSpPr>
          <p:nvPr>
            <p:ph type="ftr" sz="quarter" idx="11"/>
          </p:nvPr>
        </p:nvSpPr>
        <p:spPr/>
        <p:txBody>
          <a:bodyPr/>
          <a:lstStyle>
            <a:lvl1pPr>
              <a:defRPr/>
            </a:lvl1pPr>
          </a:lstStyle>
          <a:p>
            <a:r>
              <a:rPr lang="en-US"/>
              <a:t>&lt;author&gt;, &lt;company&gt;</a:t>
            </a:r>
          </a:p>
        </p:txBody>
      </p:sp>
      <p:sp>
        <p:nvSpPr>
          <p:cNvPr id="5" name="Foliennummernplatzhalter 4"/>
          <p:cNvSpPr>
            <a:spLocks noGrp="1"/>
          </p:cNvSpPr>
          <p:nvPr>
            <p:ph type="sldNum" sz="quarter" idx="12"/>
          </p:nvPr>
        </p:nvSpPr>
        <p:spPr/>
        <p:txBody>
          <a:bodyPr/>
          <a:lstStyle>
            <a:lvl1pPr>
              <a:defRPr/>
            </a:lvl1pPr>
          </a:lstStyle>
          <a:p>
            <a:r>
              <a:rPr lang="en-US"/>
              <a:t>Slide </a:t>
            </a:r>
            <a:fld id="{6FDFCD56-6E23-4ED9-8FB9-6861A9CC02CC}"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t>March 2013</a:t>
            </a:r>
            <a:endParaRPr lang="en-US" dirty="0"/>
          </a:p>
        </p:txBody>
      </p:sp>
      <p:sp>
        <p:nvSpPr>
          <p:cNvPr id="3" name="Fußzeilenplatzhalter 2"/>
          <p:cNvSpPr>
            <a:spLocks noGrp="1"/>
          </p:cNvSpPr>
          <p:nvPr>
            <p:ph type="ftr" sz="quarter" idx="11"/>
          </p:nvPr>
        </p:nvSpPr>
        <p:spPr/>
        <p:txBody>
          <a:bodyPr/>
          <a:lstStyle>
            <a:lvl1pPr>
              <a:defRPr/>
            </a:lvl1p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January 2014</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dirty="0"/>
              <a:t>doc.: IEEE </a:t>
            </a:r>
            <a:r>
              <a:rPr lang="en-US" sz="1400" b="1" dirty="0" smtClean="0"/>
              <a:t>802.15-15-0166-00-003d_Intra-Device_Propagation_Measuremets</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Visio_2003-2010-Zeichnung1111.vsd"/><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March 2015</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5632311"/>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de-DE" sz="1600" dirty="0" err="1" smtClean="0"/>
              <a:t>Measuring</a:t>
            </a:r>
            <a:r>
              <a:rPr lang="de-DE" sz="1600" dirty="0" smtClean="0"/>
              <a:t> </a:t>
            </a:r>
            <a:r>
              <a:rPr lang="de-DE" sz="1600" dirty="0" err="1" smtClean="0"/>
              <a:t>the</a:t>
            </a:r>
            <a:r>
              <a:rPr lang="de-DE" sz="1600" dirty="0" smtClean="0"/>
              <a:t> </a:t>
            </a:r>
            <a:r>
              <a:rPr lang="de-DE" sz="1600" dirty="0" err="1" smtClean="0"/>
              <a:t>Terahertz</a:t>
            </a:r>
            <a:r>
              <a:rPr lang="de-DE" sz="1600" dirty="0" smtClean="0"/>
              <a:t>  </a:t>
            </a:r>
            <a:r>
              <a:rPr lang="de-DE" sz="1600" dirty="0" err="1" smtClean="0"/>
              <a:t>Intra</a:t>
            </a:r>
            <a:r>
              <a:rPr lang="de-DE" sz="1600" dirty="0" smtClean="0"/>
              <a:t>-Device Propagation Channel</a:t>
            </a:r>
          </a:p>
          <a:p>
            <a:r>
              <a:rPr lang="en-US" sz="1600" dirty="0">
                <a:solidFill>
                  <a:schemeClr val="tx2"/>
                </a:solidFill>
              </a:rPr>
              <a:t>	</a:t>
            </a:r>
          </a:p>
          <a:p>
            <a:r>
              <a:rPr lang="en-US" sz="1600" b="1" dirty="0">
                <a:solidFill>
                  <a:schemeClr val="tx2"/>
                </a:solidFill>
              </a:rPr>
              <a:t>Date Submitted</a:t>
            </a:r>
            <a:r>
              <a:rPr lang="en-US" sz="1600" b="1">
                <a:solidFill>
                  <a:schemeClr val="tx2"/>
                </a:solidFill>
              </a:rPr>
              <a:t>: </a:t>
            </a:r>
            <a:r>
              <a:rPr lang="en-US" sz="1600" smtClean="0">
                <a:solidFill>
                  <a:schemeClr val="tx2"/>
                </a:solidFill>
              </a:rPr>
              <a:t>09</a:t>
            </a:r>
            <a:r>
              <a:rPr lang="en-US" sz="1600" smtClean="0">
                <a:solidFill>
                  <a:schemeClr val="tx2"/>
                </a:solidFill>
              </a:rPr>
              <a:t> </a:t>
            </a:r>
            <a:r>
              <a:rPr lang="en-US" sz="1600" dirty="0" smtClean="0">
                <a:solidFill>
                  <a:schemeClr val="tx2"/>
                </a:solidFill>
              </a:rPr>
              <a:t>March 2015</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Alexander Fricke, Thomas Kürner, TU Braunschweig</a:t>
            </a:r>
            <a:endParaRPr lang="en-US" sz="1600" dirty="0">
              <a:solidFill>
                <a:schemeClr val="tx2"/>
              </a:solidFill>
            </a:endParaRPr>
          </a:p>
          <a:p>
            <a:r>
              <a:rPr lang="en-US" sz="1600" dirty="0">
                <a:solidFill>
                  <a:schemeClr val="tx2"/>
                </a:solidFill>
              </a:rPr>
              <a:t>Address </a:t>
            </a:r>
            <a:r>
              <a:rPr lang="en-US" sz="1600" dirty="0" err="1" smtClean="0">
                <a:solidFill>
                  <a:schemeClr val="tx2"/>
                </a:solidFill>
              </a:rPr>
              <a:t>Schleinitzstr</a:t>
            </a:r>
            <a:r>
              <a:rPr lang="en-US" sz="1600" dirty="0" smtClean="0">
                <a:solidFill>
                  <a:schemeClr val="tx2"/>
                </a:solidFill>
              </a:rPr>
              <a:t>. 22, D-38092 Braunschweig, Germany</a:t>
            </a:r>
            <a:endParaRPr lang="en-US" sz="1600" dirty="0">
              <a:solidFill>
                <a:schemeClr val="tx2"/>
              </a:solidFill>
            </a:endParaRPr>
          </a:p>
          <a:p>
            <a:r>
              <a:rPr lang="en-US" sz="1600" dirty="0">
                <a:solidFill>
                  <a:schemeClr val="tx2"/>
                </a:solidFill>
              </a:rPr>
              <a:t>Voice</a:t>
            </a:r>
            <a:r>
              <a:rPr lang="en-US" sz="1600" dirty="0" smtClean="0">
                <a:solidFill>
                  <a:schemeClr val="tx2"/>
                </a:solidFill>
              </a:rPr>
              <a:t>:+495313912416, </a:t>
            </a:r>
            <a:r>
              <a:rPr lang="en-US" sz="1600" dirty="0">
                <a:solidFill>
                  <a:schemeClr val="tx2"/>
                </a:solidFill>
              </a:rPr>
              <a:t>FAX: </a:t>
            </a:r>
            <a:r>
              <a:rPr lang="en-US" sz="1600" dirty="0" smtClean="0">
                <a:solidFill>
                  <a:schemeClr val="tx2"/>
                </a:solidFill>
              </a:rPr>
              <a:t>+495313915192, E-Mail: fricke@ifn.ing.tu-bs.de/t.kuerner@tu-bs.de</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n/a</a:t>
            </a:r>
            <a:endParaRPr lang="en-US" dirty="0" smtClean="0">
              <a:solidFill>
                <a:schemeClr val="tx2"/>
              </a:solidFill>
            </a:endParaRPr>
          </a:p>
          <a:p>
            <a:r>
              <a:rPr lang="en-US" sz="1600" b="1" dirty="0" smtClean="0">
                <a:solidFill>
                  <a:schemeClr val="tx2"/>
                </a:solidFill>
              </a:rPr>
              <a:t>Abstract:</a:t>
            </a:r>
            <a:r>
              <a:rPr lang="en-US" sz="1600" dirty="0" smtClean="0">
                <a:solidFill>
                  <a:schemeClr val="tx2"/>
                </a:solidFill>
              </a:rPr>
              <a:t>	In this contribution, a measurement approach for the THz intra-device channel is presented. Based on the preconditions of simple modulation schemes and static antenna positioning, the application of vector network analysis is discussed. By means of an example scenario, the peculiarities of the THz intra-device channel are carved out.</a:t>
            </a:r>
          </a:p>
          <a:p>
            <a:pPr>
              <a:spcBef>
                <a:spcPts val="600"/>
              </a:spcBef>
              <a:spcAft>
                <a:spcPts val="600"/>
              </a:spcAft>
            </a:pPr>
            <a:r>
              <a:rPr lang="en-US" sz="1600" b="1" dirty="0" smtClean="0">
                <a:solidFill>
                  <a:schemeClr val="tx2"/>
                </a:solidFill>
              </a:rPr>
              <a:t>Purpose: </a:t>
            </a:r>
            <a:r>
              <a:rPr lang="en-US" sz="1600" dirty="0" smtClean="0">
                <a:solidFill>
                  <a:schemeClr val="tx2"/>
                </a:solidFill>
              </a:rPr>
              <a:t>Contribution towards developing an intra-device channel model for use in TG 3d</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err="1" smtClean="0"/>
              <a:t>Observations</a:t>
            </a:r>
            <a:r>
              <a:rPr lang="de-DE" sz="2800" dirty="0" smtClean="0"/>
              <a:t> for </a:t>
            </a:r>
            <a:r>
              <a:rPr lang="de-DE" sz="2800" dirty="0" err="1" smtClean="0"/>
              <a:t>Direct</a:t>
            </a:r>
            <a:r>
              <a:rPr lang="de-DE" sz="2800" dirty="0" smtClean="0"/>
              <a:t> Transmission: Full BW</a:t>
            </a:r>
            <a:endParaRPr lang="de-DE" sz="2800" dirty="0"/>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5" name="Foliennummernplatzhalter 5"/>
          <p:cNvSpPr>
            <a:spLocks noGrp="1"/>
          </p:cNvSpPr>
          <p:nvPr>
            <p:ph type="sldNum" sz="quarter" idx="12"/>
          </p:nvPr>
        </p:nvSpPr>
        <p:spPr>
          <a:xfrm>
            <a:off x="4354513" y="6503988"/>
            <a:ext cx="530225" cy="182562"/>
          </a:xfrm>
        </p:spPr>
        <p:txBody>
          <a:bodyPr/>
          <a:lstStyle/>
          <a:p>
            <a:r>
              <a:rPr lang="en-US" dirty="0" smtClean="0"/>
              <a:t>Slide </a:t>
            </a:r>
            <a:fld id="{D8E7F6C2-DF2F-4116-8D71-DCDEFB590920}" type="slidenum">
              <a:rPr lang="en-US" smtClean="0"/>
              <a:pPr/>
              <a:t>10</a:t>
            </a:fld>
            <a:endParaRPr lang="en-US" dirty="0"/>
          </a:p>
        </p:txBody>
      </p:sp>
      <p:sp>
        <p:nvSpPr>
          <p:cNvPr id="6" name="Fußzeilenplatzhalter 4"/>
          <p:cNvSpPr>
            <a:spLocks noGrp="1"/>
          </p:cNvSpPr>
          <p:nvPr>
            <p:ph type="ftr" sz="quarter" idx="11"/>
          </p:nvPr>
        </p:nvSpPr>
        <p:spPr>
          <a:xfrm>
            <a:off x="5495925" y="6503988"/>
            <a:ext cx="3124200" cy="184666"/>
          </a:xfrm>
        </p:spPr>
        <p:txBody>
          <a:bodyPr/>
          <a:lstStyle/>
          <a:p>
            <a:r>
              <a:rPr lang="en-US" dirty="0" smtClean="0"/>
              <a:t>Thomas Kürner (TU Braunschweig)</a:t>
            </a:r>
            <a:endParaRPr lang="en-US" dirty="0"/>
          </a:p>
        </p:txBody>
      </p:sp>
      <p:graphicFrame>
        <p:nvGraphicFramePr>
          <p:cNvPr id="16" name="Tabelle 15"/>
          <p:cNvGraphicFramePr>
            <a:graphicFrameLocks noGrp="1"/>
          </p:cNvGraphicFramePr>
          <p:nvPr/>
        </p:nvGraphicFramePr>
        <p:xfrm>
          <a:off x="247652" y="1181098"/>
          <a:ext cx="8629649" cy="5133976"/>
        </p:xfrm>
        <a:graphic>
          <a:graphicData uri="http://schemas.openxmlformats.org/drawingml/2006/table">
            <a:tbl>
              <a:tblPr bandRow="1">
                <a:tableStyleId>{5C22544A-7EE6-4342-B048-85BDC9FD1C3A}</a:tableStyleId>
              </a:tblPr>
              <a:tblGrid>
                <a:gridCol w="1295398"/>
                <a:gridCol w="3657600"/>
                <a:gridCol w="3676651"/>
              </a:tblGrid>
              <a:tr h="505392">
                <a:tc>
                  <a:txBody>
                    <a:bodyPr/>
                    <a:lstStyle/>
                    <a:p>
                      <a:pPr algn="ctr">
                        <a:spcAft>
                          <a:spcPts val="0"/>
                        </a:spcAft>
                      </a:pPr>
                      <a:endParaRPr lang="de-DE" sz="2400" dirty="0">
                        <a:solidFill>
                          <a:schemeClr val="bg1"/>
                        </a:solidFill>
                        <a:latin typeface="+mn-lt"/>
                        <a:ea typeface="Times New Roman"/>
                        <a:cs typeface="Times New Roman"/>
                      </a:endParaRPr>
                    </a:p>
                  </a:txBody>
                  <a:tcPr marL="68580" marR="68580" marT="0" marB="0" anchor="ctr">
                    <a:solidFill>
                      <a:schemeClr val="bg1"/>
                    </a:solidFill>
                  </a:tcPr>
                </a:tc>
                <a:tc>
                  <a:txBody>
                    <a:bodyPr/>
                    <a:lstStyle/>
                    <a:p>
                      <a:pPr algn="ctr">
                        <a:spcAft>
                          <a:spcPts val="0"/>
                        </a:spcAft>
                      </a:pPr>
                      <a:r>
                        <a:rPr lang="de-DE" sz="1600" b="1" kern="1200" dirty="0" smtClean="0">
                          <a:solidFill>
                            <a:schemeClr val="bg1"/>
                          </a:solidFill>
                        </a:rPr>
                        <a:t>ABS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r>
                        <a:rPr lang="de-DE" sz="1600" b="1" kern="1200" dirty="0" smtClean="0">
                          <a:solidFill>
                            <a:schemeClr val="bg1"/>
                          </a:solidFill>
                        </a:rPr>
                        <a:t>PCB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r>
              <a:tr h="2314292">
                <a:tc>
                  <a:txBody>
                    <a:bodyPr/>
                    <a:lstStyle/>
                    <a:p>
                      <a:pPr algn="ctr">
                        <a:spcAft>
                          <a:spcPts val="0"/>
                        </a:spcAft>
                      </a:pPr>
                      <a:r>
                        <a:rPr lang="en-US" sz="1600" b="1" kern="1200" dirty="0" smtClean="0">
                          <a:solidFill>
                            <a:schemeClr val="bg1"/>
                          </a:solidFill>
                        </a:rPr>
                        <a:t>Small Box</a:t>
                      </a:r>
                    </a:p>
                    <a:p>
                      <a:pPr algn="ctr">
                        <a:spcAft>
                          <a:spcPts val="0"/>
                        </a:spcAft>
                      </a:pPr>
                      <a:r>
                        <a:rPr lang="en-US" sz="1600" b="1" kern="1200" dirty="0" smtClean="0">
                          <a:solidFill>
                            <a:schemeClr val="bg1"/>
                          </a:solidFill>
                          <a:latin typeface="Calibri"/>
                          <a:ea typeface="Times New Roman"/>
                          <a:cs typeface="Times New Roman"/>
                        </a:rPr>
                        <a:t>d</a:t>
                      </a:r>
                      <a:r>
                        <a:rPr lang="en-US" sz="1600" b="1" kern="1200" baseline="0" dirty="0" smtClean="0">
                          <a:solidFill>
                            <a:schemeClr val="bg1"/>
                          </a:solidFill>
                          <a:latin typeface="Calibri"/>
                          <a:ea typeface="Times New Roman"/>
                          <a:cs typeface="Times New Roman"/>
                        </a:rPr>
                        <a:t> = 5cm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r h="2314292">
                <a:tc>
                  <a:txBody>
                    <a:bodyPr/>
                    <a:lstStyle/>
                    <a:p>
                      <a:pPr algn="ctr">
                        <a:spcAft>
                          <a:spcPts val="0"/>
                        </a:spcAft>
                      </a:pPr>
                      <a:r>
                        <a:rPr lang="de-DE" sz="1600" b="1" kern="1200" dirty="0" smtClean="0">
                          <a:solidFill>
                            <a:schemeClr val="bg1"/>
                          </a:solidFill>
                          <a:latin typeface="+mn-lt"/>
                          <a:ea typeface="+mn-ea"/>
                          <a:cs typeface="+mn-cs"/>
                        </a:rPr>
                        <a:t>Large</a:t>
                      </a:r>
                      <a:r>
                        <a:rPr lang="de-DE" sz="1600" b="1" kern="1200" baseline="0" dirty="0" smtClean="0">
                          <a:solidFill>
                            <a:schemeClr val="bg1"/>
                          </a:solidFill>
                          <a:latin typeface="+mn-lt"/>
                          <a:ea typeface="+mn-ea"/>
                          <a:cs typeface="+mn-cs"/>
                        </a:rPr>
                        <a:t> Box</a:t>
                      </a:r>
                    </a:p>
                    <a:p>
                      <a:pPr algn="ctr">
                        <a:spcAft>
                          <a:spcPts val="0"/>
                        </a:spcAft>
                      </a:pPr>
                      <a:r>
                        <a:rPr lang="de-DE" sz="1600" b="1" kern="1200" baseline="0" dirty="0" smtClean="0">
                          <a:solidFill>
                            <a:schemeClr val="bg1"/>
                          </a:solidFill>
                          <a:latin typeface="+mn-lt"/>
                          <a:ea typeface="+mn-ea"/>
                          <a:cs typeface="+mn-cs"/>
                        </a:rPr>
                        <a:t>d = 16cm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bl>
          </a:graphicData>
        </a:graphic>
      </p:graphicFrame>
      <p:pic>
        <p:nvPicPr>
          <p:cNvPr id="31748" name="Picture 4"/>
          <p:cNvPicPr>
            <a:picLocks noChangeAspect="1" noChangeArrowheads="1"/>
          </p:cNvPicPr>
          <p:nvPr/>
        </p:nvPicPr>
        <p:blipFill>
          <a:blip r:embed="rId3" cstate="print"/>
          <a:srcRect/>
          <a:stretch>
            <a:fillRect/>
          </a:stretch>
        </p:blipFill>
        <p:spPr bwMode="auto">
          <a:xfrm>
            <a:off x="1571625" y="1757363"/>
            <a:ext cx="3600450" cy="2162175"/>
          </a:xfrm>
          <a:prstGeom prst="rect">
            <a:avLst/>
          </a:prstGeom>
          <a:noFill/>
          <a:ln w="9525">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5229225" y="1728788"/>
            <a:ext cx="3600450" cy="2162175"/>
          </a:xfrm>
          <a:prstGeom prst="rect">
            <a:avLst/>
          </a:prstGeom>
          <a:noFill/>
          <a:ln w="9525">
            <a:noFill/>
            <a:miter lim="800000"/>
            <a:headEnd/>
            <a:tailEnd/>
          </a:ln>
        </p:spPr>
      </p:pic>
      <p:pic>
        <p:nvPicPr>
          <p:cNvPr id="31750" name="Picture 6"/>
          <p:cNvPicPr>
            <a:picLocks noChangeAspect="1" noChangeArrowheads="1"/>
          </p:cNvPicPr>
          <p:nvPr/>
        </p:nvPicPr>
        <p:blipFill>
          <a:blip r:embed="rId5" cstate="print"/>
          <a:srcRect/>
          <a:stretch>
            <a:fillRect/>
          </a:stretch>
        </p:blipFill>
        <p:spPr bwMode="auto">
          <a:xfrm>
            <a:off x="1571625" y="4071938"/>
            <a:ext cx="3600450" cy="2162175"/>
          </a:xfrm>
          <a:prstGeom prst="rect">
            <a:avLst/>
          </a:prstGeom>
          <a:noFill/>
          <a:ln w="9525">
            <a:noFill/>
            <a:miter lim="800000"/>
            <a:headEnd/>
            <a:tailEnd/>
          </a:ln>
        </p:spPr>
      </p:pic>
      <p:pic>
        <p:nvPicPr>
          <p:cNvPr id="31751" name="Picture 7"/>
          <p:cNvPicPr>
            <a:picLocks noChangeAspect="1" noChangeArrowheads="1"/>
          </p:cNvPicPr>
          <p:nvPr/>
        </p:nvPicPr>
        <p:blipFill>
          <a:blip r:embed="rId6" cstate="print"/>
          <a:srcRect/>
          <a:stretch>
            <a:fillRect/>
          </a:stretch>
        </p:blipFill>
        <p:spPr bwMode="auto">
          <a:xfrm>
            <a:off x="5229225" y="4062413"/>
            <a:ext cx="360045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err="1" smtClean="0"/>
              <a:t>Observations</a:t>
            </a:r>
            <a:r>
              <a:rPr lang="de-DE" sz="2800" dirty="0" smtClean="0"/>
              <a:t> for </a:t>
            </a:r>
            <a:r>
              <a:rPr lang="de-DE" sz="2800" dirty="0" err="1" smtClean="0"/>
              <a:t>Direct</a:t>
            </a:r>
            <a:r>
              <a:rPr lang="de-DE" sz="2800" dirty="0" smtClean="0"/>
              <a:t> Transmission: Band 1</a:t>
            </a:r>
            <a:endParaRPr lang="de-DE" sz="2800" dirty="0"/>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5" name="Foliennummernplatzhalter 5"/>
          <p:cNvSpPr>
            <a:spLocks noGrp="1"/>
          </p:cNvSpPr>
          <p:nvPr>
            <p:ph type="sldNum" sz="quarter" idx="12"/>
          </p:nvPr>
        </p:nvSpPr>
        <p:spPr>
          <a:xfrm>
            <a:off x="4354513" y="6503988"/>
            <a:ext cx="530225" cy="182562"/>
          </a:xfrm>
        </p:spPr>
        <p:txBody>
          <a:bodyPr/>
          <a:lstStyle/>
          <a:p>
            <a:r>
              <a:rPr lang="en-US" dirty="0" smtClean="0"/>
              <a:t>Slide </a:t>
            </a:r>
            <a:fld id="{D8E7F6C2-DF2F-4116-8D71-DCDEFB590920}" type="slidenum">
              <a:rPr lang="en-US" smtClean="0"/>
              <a:pPr/>
              <a:t>11</a:t>
            </a:fld>
            <a:endParaRPr lang="en-US" dirty="0"/>
          </a:p>
        </p:txBody>
      </p:sp>
      <p:sp>
        <p:nvSpPr>
          <p:cNvPr id="6" name="Fußzeilenplatzhalter 4"/>
          <p:cNvSpPr>
            <a:spLocks noGrp="1"/>
          </p:cNvSpPr>
          <p:nvPr>
            <p:ph type="ftr" sz="quarter" idx="11"/>
          </p:nvPr>
        </p:nvSpPr>
        <p:spPr>
          <a:xfrm>
            <a:off x="5495925" y="6503988"/>
            <a:ext cx="3124200" cy="184666"/>
          </a:xfrm>
        </p:spPr>
        <p:txBody>
          <a:bodyPr/>
          <a:lstStyle/>
          <a:p>
            <a:r>
              <a:rPr lang="en-US" dirty="0" smtClean="0"/>
              <a:t>Thomas Kürner (TU Braunschweig)</a:t>
            </a:r>
            <a:endParaRPr lang="en-US" dirty="0"/>
          </a:p>
        </p:txBody>
      </p:sp>
      <p:graphicFrame>
        <p:nvGraphicFramePr>
          <p:cNvPr id="11" name="Tabelle 10"/>
          <p:cNvGraphicFramePr>
            <a:graphicFrameLocks noGrp="1"/>
          </p:cNvGraphicFramePr>
          <p:nvPr/>
        </p:nvGraphicFramePr>
        <p:xfrm>
          <a:off x="247652" y="1181098"/>
          <a:ext cx="8629649" cy="5133976"/>
        </p:xfrm>
        <a:graphic>
          <a:graphicData uri="http://schemas.openxmlformats.org/drawingml/2006/table">
            <a:tbl>
              <a:tblPr bandRow="1">
                <a:tableStyleId>{5C22544A-7EE6-4342-B048-85BDC9FD1C3A}</a:tableStyleId>
              </a:tblPr>
              <a:tblGrid>
                <a:gridCol w="1295398"/>
                <a:gridCol w="3657600"/>
                <a:gridCol w="3676651"/>
              </a:tblGrid>
              <a:tr h="505392">
                <a:tc>
                  <a:txBody>
                    <a:bodyPr/>
                    <a:lstStyle/>
                    <a:p>
                      <a:pPr algn="ctr">
                        <a:spcAft>
                          <a:spcPts val="0"/>
                        </a:spcAft>
                      </a:pPr>
                      <a:endParaRPr lang="de-DE" sz="2400" dirty="0">
                        <a:solidFill>
                          <a:schemeClr val="bg1"/>
                        </a:solidFill>
                        <a:latin typeface="+mn-lt"/>
                        <a:ea typeface="Times New Roman"/>
                        <a:cs typeface="Times New Roman"/>
                      </a:endParaRPr>
                    </a:p>
                  </a:txBody>
                  <a:tcPr marL="68580" marR="68580" marT="0" marB="0" anchor="ctr">
                    <a:solidFill>
                      <a:schemeClr val="bg1"/>
                    </a:solidFill>
                  </a:tcPr>
                </a:tc>
                <a:tc>
                  <a:txBody>
                    <a:bodyPr/>
                    <a:lstStyle/>
                    <a:p>
                      <a:pPr algn="ctr">
                        <a:spcAft>
                          <a:spcPts val="0"/>
                        </a:spcAft>
                      </a:pPr>
                      <a:r>
                        <a:rPr lang="de-DE" sz="1600" b="1" kern="1200" dirty="0" smtClean="0">
                          <a:solidFill>
                            <a:schemeClr val="bg1"/>
                          </a:solidFill>
                        </a:rPr>
                        <a:t>ABS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r>
                        <a:rPr lang="de-DE" sz="1600" b="1" kern="1200" dirty="0" smtClean="0">
                          <a:solidFill>
                            <a:schemeClr val="bg1"/>
                          </a:solidFill>
                        </a:rPr>
                        <a:t>PCB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r>
              <a:tr h="2314292">
                <a:tc>
                  <a:txBody>
                    <a:bodyPr/>
                    <a:lstStyle/>
                    <a:p>
                      <a:pPr algn="ctr">
                        <a:spcAft>
                          <a:spcPts val="0"/>
                        </a:spcAft>
                      </a:pPr>
                      <a:r>
                        <a:rPr lang="en-US" sz="1600" b="1" kern="1200" dirty="0" smtClean="0">
                          <a:solidFill>
                            <a:schemeClr val="bg1"/>
                          </a:solidFill>
                        </a:rPr>
                        <a:t>Small Box</a:t>
                      </a:r>
                    </a:p>
                    <a:p>
                      <a:pPr algn="ctr">
                        <a:spcAft>
                          <a:spcPts val="0"/>
                        </a:spcAft>
                      </a:pPr>
                      <a:r>
                        <a:rPr lang="en-US" sz="1600" b="1" kern="1200" dirty="0" smtClean="0">
                          <a:solidFill>
                            <a:schemeClr val="bg1"/>
                          </a:solidFill>
                          <a:latin typeface="Calibri"/>
                          <a:ea typeface="Times New Roman"/>
                          <a:cs typeface="Times New Roman"/>
                        </a:rPr>
                        <a:t>d</a:t>
                      </a:r>
                      <a:r>
                        <a:rPr lang="en-US" sz="1600" b="1" kern="1200" baseline="0" dirty="0" smtClean="0">
                          <a:solidFill>
                            <a:schemeClr val="bg1"/>
                          </a:solidFill>
                          <a:latin typeface="Calibri"/>
                          <a:ea typeface="Times New Roman"/>
                          <a:cs typeface="Times New Roman"/>
                        </a:rPr>
                        <a:t> = 5cm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r h="2314292">
                <a:tc>
                  <a:txBody>
                    <a:bodyPr/>
                    <a:lstStyle/>
                    <a:p>
                      <a:pPr algn="ctr">
                        <a:spcAft>
                          <a:spcPts val="0"/>
                        </a:spcAft>
                      </a:pPr>
                      <a:r>
                        <a:rPr lang="de-DE" sz="1600" b="1" kern="1200" dirty="0" smtClean="0">
                          <a:solidFill>
                            <a:schemeClr val="bg1"/>
                          </a:solidFill>
                          <a:latin typeface="+mn-lt"/>
                          <a:ea typeface="+mn-ea"/>
                          <a:cs typeface="+mn-cs"/>
                        </a:rPr>
                        <a:t>Large</a:t>
                      </a:r>
                      <a:r>
                        <a:rPr lang="de-DE" sz="1600" b="1" kern="1200" baseline="0" dirty="0" smtClean="0">
                          <a:solidFill>
                            <a:schemeClr val="bg1"/>
                          </a:solidFill>
                          <a:latin typeface="+mn-lt"/>
                          <a:ea typeface="+mn-ea"/>
                          <a:cs typeface="+mn-cs"/>
                        </a:rPr>
                        <a:t> Box</a:t>
                      </a:r>
                    </a:p>
                    <a:p>
                      <a:pPr algn="ctr">
                        <a:spcAft>
                          <a:spcPts val="0"/>
                        </a:spcAft>
                      </a:pPr>
                      <a:r>
                        <a:rPr lang="de-DE" sz="1600" b="1" kern="1200" baseline="0" dirty="0" smtClean="0">
                          <a:solidFill>
                            <a:schemeClr val="bg1"/>
                          </a:solidFill>
                          <a:latin typeface="+mn-lt"/>
                          <a:ea typeface="+mn-ea"/>
                          <a:cs typeface="+mn-cs"/>
                        </a:rPr>
                        <a:t>d = 16cm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bl>
          </a:graphicData>
        </a:graphic>
      </p:graphicFrame>
      <p:pic>
        <p:nvPicPr>
          <p:cNvPr id="32770" name="Picture 2"/>
          <p:cNvPicPr>
            <a:picLocks noChangeAspect="1" noChangeArrowheads="1"/>
          </p:cNvPicPr>
          <p:nvPr/>
        </p:nvPicPr>
        <p:blipFill>
          <a:blip r:embed="rId3" cstate="print"/>
          <a:srcRect/>
          <a:stretch>
            <a:fillRect/>
          </a:stretch>
        </p:blipFill>
        <p:spPr bwMode="auto">
          <a:xfrm>
            <a:off x="5257800" y="4071938"/>
            <a:ext cx="3600450" cy="2162175"/>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1638300" y="4071938"/>
            <a:ext cx="3600450" cy="2162175"/>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a:off x="5238750" y="1728788"/>
            <a:ext cx="3600450" cy="2162175"/>
          </a:xfrm>
          <a:prstGeom prst="rect">
            <a:avLst/>
          </a:prstGeom>
          <a:noFill/>
          <a:ln w="9525">
            <a:noFill/>
            <a:miter lim="800000"/>
            <a:headEnd/>
            <a:tailEnd/>
          </a:ln>
        </p:spPr>
      </p:pic>
      <p:pic>
        <p:nvPicPr>
          <p:cNvPr id="32773" name="Picture 5"/>
          <p:cNvPicPr>
            <a:picLocks noChangeAspect="1" noChangeArrowheads="1"/>
          </p:cNvPicPr>
          <p:nvPr/>
        </p:nvPicPr>
        <p:blipFill>
          <a:blip r:embed="rId6" cstate="print"/>
          <a:srcRect/>
          <a:stretch>
            <a:fillRect/>
          </a:stretch>
        </p:blipFill>
        <p:spPr bwMode="auto">
          <a:xfrm>
            <a:off x="1562100" y="1709738"/>
            <a:ext cx="360045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err="1" smtClean="0"/>
              <a:t>Observations</a:t>
            </a:r>
            <a:r>
              <a:rPr lang="de-DE" sz="2800" dirty="0" smtClean="0"/>
              <a:t> for </a:t>
            </a:r>
            <a:r>
              <a:rPr lang="de-DE" sz="2800" dirty="0" err="1" smtClean="0"/>
              <a:t>Direct</a:t>
            </a:r>
            <a:r>
              <a:rPr lang="de-DE" sz="2800" dirty="0" smtClean="0"/>
              <a:t> Transmission: Band 3</a:t>
            </a:r>
            <a:endParaRPr lang="de-DE" sz="2800" dirty="0"/>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5" name="Foliennummernplatzhalter 5"/>
          <p:cNvSpPr>
            <a:spLocks noGrp="1"/>
          </p:cNvSpPr>
          <p:nvPr>
            <p:ph type="sldNum" sz="quarter" idx="12"/>
          </p:nvPr>
        </p:nvSpPr>
        <p:spPr>
          <a:xfrm>
            <a:off x="4354513" y="6503988"/>
            <a:ext cx="530225" cy="182562"/>
          </a:xfrm>
        </p:spPr>
        <p:txBody>
          <a:bodyPr/>
          <a:lstStyle/>
          <a:p>
            <a:r>
              <a:rPr lang="en-US" dirty="0" smtClean="0"/>
              <a:t>Slide </a:t>
            </a:r>
            <a:fld id="{D8E7F6C2-DF2F-4116-8D71-DCDEFB590920}" type="slidenum">
              <a:rPr lang="en-US" smtClean="0"/>
              <a:pPr/>
              <a:t>12</a:t>
            </a:fld>
            <a:endParaRPr lang="en-US" dirty="0"/>
          </a:p>
        </p:txBody>
      </p:sp>
      <p:sp>
        <p:nvSpPr>
          <p:cNvPr id="6" name="Fußzeilenplatzhalter 4"/>
          <p:cNvSpPr>
            <a:spLocks noGrp="1"/>
          </p:cNvSpPr>
          <p:nvPr>
            <p:ph type="ftr" sz="quarter" idx="11"/>
          </p:nvPr>
        </p:nvSpPr>
        <p:spPr>
          <a:xfrm>
            <a:off x="5495925" y="6503988"/>
            <a:ext cx="3124200" cy="184666"/>
          </a:xfrm>
        </p:spPr>
        <p:txBody>
          <a:bodyPr/>
          <a:lstStyle/>
          <a:p>
            <a:r>
              <a:rPr lang="en-US" dirty="0" smtClean="0"/>
              <a:t>Thomas Kürner (TU Braunschweig)</a:t>
            </a:r>
            <a:endParaRPr lang="en-US" dirty="0"/>
          </a:p>
        </p:txBody>
      </p:sp>
      <p:graphicFrame>
        <p:nvGraphicFramePr>
          <p:cNvPr id="11" name="Tabelle 10"/>
          <p:cNvGraphicFramePr>
            <a:graphicFrameLocks noGrp="1"/>
          </p:cNvGraphicFramePr>
          <p:nvPr/>
        </p:nvGraphicFramePr>
        <p:xfrm>
          <a:off x="247652" y="1181098"/>
          <a:ext cx="8629649" cy="5133976"/>
        </p:xfrm>
        <a:graphic>
          <a:graphicData uri="http://schemas.openxmlformats.org/drawingml/2006/table">
            <a:tbl>
              <a:tblPr bandRow="1">
                <a:tableStyleId>{5C22544A-7EE6-4342-B048-85BDC9FD1C3A}</a:tableStyleId>
              </a:tblPr>
              <a:tblGrid>
                <a:gridCol w="1295398"/>
                <a:gridCol w="3657600"/>
                <a:gridCol w="3676651"/>
              </a:tblGrid>
              <a:tr h="505392">
                <a:tc>
                  <a:txBody>
                    <a:bodyPr/>
                    <a:lstStyle/>
                    <a:p>
                      <a:pPr algn="ctr">
                        <a:spcAft>
                          <a:spcPts val="0"/>
                        </a:spcAft>
                      </a:pPr>
                      <a:endParaRPr lang="de-DE" sz="2400" dirty="0">
                        <a:solidFill>
                          <a:schemeClr val="bg1"/>
                        </a:solidFill>
                        <a:latin typeface="+mn-lt"/>
                        <a:ea typeface="Times New Roman"/>
                        <a:cs typeface="Times New Roman"/>
                      </a:endParaRPr>
                    </a:p>
                  </a:txBody>
                  <a:tcPr marL="68580" marR="68580" marT="0" marB="0" anchor="ctr">
                    <a:solidFill>
                      <a:schemeClr val="bg1"/>
                    </a:solidFill>
                  </a:tcPr>
                </a:tc>
                <a:tc>
                  <a:txBody>
                    <a:bodyPr/>
                    <a:lstStyle/>
                    <a:p>
                      <a:pPr algn="ctr">
                        <a:spcAft>
                          <a:spcPts val="0"/>
                        </a:spcAft>
                      </a:pPr>
                      <a:r>
                        <a:rPr lang="de-DE" sz="1600" b="1" kern="1200" dirty="0" smtClean="0">
                          <a:solidFill>
                            <a:schemeClr val="bg1"/>
                          </a:solidFill>
                        </a:rPr>
                        <a:t>ABS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r>
                        <a:rPr lang="de-DE" sz="1600" b="1" kern="1200" dirty="0" smtClean="0">
                          <a:solidFill>
                            <a:schemeClr val="bg1"/>
                          </a:solidFill>
                        </a:rPr>
                        <a:t>PCB Walls</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r>
              <a:tr h="2314292">
                <a:tc>
                  <a:txBody>
                    <a:bodyPr/>
                    <a:lstStyle/>
                    <a:p>
                      <a:pPr algn="ctr">
                        <a:spcAft>
                          <a:spcPts val="0"/>
                        </a:spcAft>
                      </a:pPr>
                      <a:r>
                        <a:rPr lang="en-US" sz="1600" b="1" kern="1200" dirty="0" smtClean="0">
                          <a:solidFill>
                            <a:schemeClr val="bg1"/>
                          </a:solidFill>
                        </a:rPr>
                        <a:t>Small Box</a:t>
                      </a:r>
                    </a:p>
                    <a:p>
                      <a:pPr algn="ctr">
                        <a:spcAft>
                          <a:spcPts val="0"/>
                        </a:spcAft>
                      </a:pPr>
                      <a:r>
                        <a:rPr lang="en-US" sz="1600" b="1" kern="1200" dirty="0" smtClean="0">
                          <a:solidFill>
                            <a:schemeClr val="bg1"/>
                          </a:solidFill>
                          <a:latin typeface="Calibri"/>
                          <a:ea typeface="Times New Roman"/>
                          <a:cs typeface="Times New Roman"/>
                        </a:rPr>
                        <a:t>d</a:t>
                      </a:r>
                      <a:r>
                        <a:rPr lang="en-US" sz="1600" b="1" kern="1200" baseline="0" dirty="0" smtClean="0">
                          <a:solidFill>
                            <a:schemeClr val="bg1"/>
                          </a:solidFill>
                          <a:latin typeface="Calibri"/>
                          <a:ea typeface="Times New Roman"/>
                          <a:cs typeface="Times New Roman"/>
                        </a:rPr>
                        <a:t> = 5cm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r h="2314292">
                <a:tc>
                  <a:txBody>
                    <a:bodyPr/>
                    <a:lstStyle/>
                    <a:p>
                      <a:pPr algn="ctr">
                        <a:spcAft>
                          <a:spcPts val="0"/>
                        </a:spcAft>
                      </a:pPr>
                      <a:r>
                        <a:rPr lang="de-DE" sz="1600" b="1" kern="1200" dirty="0" smtClean="0">
                          <a:solidFill>
                            <a:schemeClr val="bg1"/>
                          </a:solidFill>
                          <a:latin typeface="+mn-lt"/>
                          <a:ea typeface="+mn-ea"/>
                          <a:cs typeface="+mn-cs"/>
                        </a:rPr>
                        <a:t>Large</a:t>
                      </a:r>
                      <a:r>
                        <a:rPr lang="de-DE" sz="1600" b="1" kern="1200" baseline="0" dirty="0" smtClean="0">
                          <a:solidFill>
                            <a:schemeClr val="bg1"/>
                          </a:solidFill>
                          <a:latin typeface="+mn-lt"/>
                          <a:ea typeface="+mn-ea"/>
                          <a:cs typeface="+mn-cs"/>
                        </a:rPr>
                        <a:t> Box</a:t>
                      </a:r>
                    </a:p>
                    <a:p>
                      <a:pPr algn="ctr">
                        <a:spcAft>
                          <a:spcPts val="0"/>
                        </a:spcAft>
                      </a:pPr>
                      <a:r>
                        <a:rPr lang="de-DE" sz="1600" b="1" kern="1200" baseline="0" dirty="0" smtClean="0">
                          <a:solidFill>
                            <a:schemeClr val="bg1"/>
                          </a:solidFill>
                          <a:latin typeface="+mn-lt"/>
                          <a:ea typeface="+mn-ea"/>
                          <a:cs typeface="+mn-cs"/>
                        </a:rPr>
                        <a:t>d = 16cm</a:t>
                      </a:r>
                      <a:endParaRPr lang="de-DE" sz="2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algn="ctr">
                        <a:spcAft>
                          <a:spcPts val="0"/>
                        </a:spcAft>
                      </a:pPr>
                      <a:endParaRPr lang="de-DE" sz="2400" dirty="0">
                        <a:latin typeface="Calibri"/>
                        <a:ea typeface="Times New Roman"/>
                        <a:cs typeface="Times New Roman"/>
                      </a:endParaRPr>
                    </a:p>
                  </a:txBody>
                  <a:tcPr marL="68580" marR="68580" marT="0" marB="0" anchor="ctr"/>
                </a:tc>
                <a:tc>
                  <a:txBody>
                    <a:bodyPr/>
                    <a:lstStyle/>
                    <a:p>
                      <a:pPr algn="ctr">
                        <a:spcAft>
                          <a:spcPts val="0"/>
                        </a:spcAft>
                      </a:pPr>
                      <a:endParaRPr lang="de-DE" sz="2400" dirty="0">
                        <a:latin typeface="Calibri"/>
                        <a:ea typeface="Times New Roman"/>
                        <a:cs typeface="Times New Roman"/>
                      </a:endParaRPr>
                    </a:p>
                  </a:txBody>
                  <a:tcPr marL="68580" marR="68580" marT="0" marB="0" anchor="ctr"/>
                </a:tc>
              </a:tr>
            </a:tbl>
          </a:graphicData>
        </a:graphic>
      </p:graphicFrame>
      <p:pic>
        <p:nvPicPr>
          <p:cNvPr id="33794" name="Picture 2"/>
          <p:cNvPicPr>
            <a:picLocks noChangeAspect="1" noChangeArrowheads="1"/>
          </p:cNvPicPr>
          <p:nvPr/>
        </p:nvPicPr>
        <p:blipFill>
          <a:blip r:embed="rId3" cstate="print"/>
          <a:srcRect/>
          <a:stretch>
            <a:fillRect/>
          </a:stretch>
        </p:blipFill>
        <p:spPr bwMode="auto">
          <a:xfrm>
            <a:off x="1590675" y="4081463"/>
            <a:ext cx="3600450" cy="2162175"/>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5267325" y="1681163"/>
            <a:ext cx="3600450" cy="2162175"/>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5219700" y="4052888"/>
            <a:ext cx="3600450" cy="2162175"/>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srcRect/>
          <a:stretch>
            <a:fillRect/>
          </a:stretch>
        </p:blipFill>
        <p:spPr bwMode="auto">
          <a:xfrm>
            <a:off x="1543050" y="1719263"/>
            <a:ext cx="360045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err="1" smtClean="0"/>
              <a:t>Observations</a:t>
            </a:r>
            <a:r>
              <a:rPr lang="de-DE" sz="2800" dirty="0" smtClean="0"/>
              <a:t> for </a:t>
            </a:r>
            <a:r>
              <a:rPr lang="de-DE" sz="2800" dirty="0" err="1" smtClean="0"/>
              <a:t>Direct</a:t>
            </a:r>
            <a:r>
              <a:rPr lang="de-DE" sz="2800" dirty="0" smtClean="0"/>
              <a:t> Transmission</a:t>
            </a:r>
            <a:endParaRPr lang="de-DE" sz="2800" dirty="0"/>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12" name="Inhaltsplatzhalter 2"/>
          <p:cNvSpPr>
            <a:spLocks noGrp="1"/>
          </p:cNvSpPr>
          <p:nvPr>
            <p:ph idx="1"/>
          </p:nvPr>
        </p:nvSpPr>
        <p:spPr>
          <a:xfrm>
            <a:off x="676275" y="1247775"/>
            <a:ext cx="7772400" cy="4114800"/>
          </a:xfrm>
        </p:spPr>
        <p:txBody>
          <a:bodyPr/>
          <a:lstStyle/>
          <a:p>
            <a:pPr lvl="1"/>
            <a:r>
              <a:rPr lang="en-US" sz="1600" dirty="0" smtClean="0"/>
              <a:t>Generally, </a:t>
            </a:r>
            <a:r>
              <a:rPr lang="en-US" sz="1600" b="1" dirty="0" smtClean="0">
                <a:solidFill>
                  <a:schemeClr val="accent1"/>
                </a:solidFill>
              </a:rPr>
              <a:t>one dominant path </a:t>
            </a:r>
            <a:r>
              <a:rPr lang="en-US" sz="1600" dirty="0" smtClean="0"/>
              <a:t>corresponding to the direct link between </a:t>
            </a:r>
            <a:r>
              <a:rPr lang="en-US" sz="1600" dirty="0" err="1" smtClean="0"/>
              <a:t>Tx</a:t>
            </a:r>
            <a:r>
              <a:rPr lang="en-US" sz="1600" dirty="0" smtClean="0"/>
              <a:t> and Rx</a:t>
            </a:r>
          </a:p>
          <a:p>
            <a:pPr lvl="1"/>
            <a:endParaRPr lang="en-US" sz="1600" dirty="0" smtClean="0"/>
          </a:p>
          <a:p>
            <a:pPr lvl="1"/>
            <a:r>
              <a:rPr lang="en-US" sz="1600" b="1" dirty="0" smtClean="0">
                <a:solidFill>
                  <a:schemeClr val="accent1"/>
                </a:solidFill>
              </a:rPr>
              <a:t>Several distinct reflected propagation paths </a:t>
            </a:r>
            <a:r>
              <a:rPr lang="en-US" sz="1600" dirty="0" smtClean="0"/>
              <a:t>following the main peak</a:t>
            </a:r>
          </a:p>
          <a:p>
            <a:pPr lvl="1"/>
            <a:endParaRPr lang="en-US" sz="1600" dirty="0" smtClean="0"/>
          </a:p>
          <a:p>
            <a:pPr lvl="1"/>
            <a:r>
              <a:rPr lang="de-DE" sz="1600" dirty="0" smtClean="0"/>
              <a:t>All </a:t>
            </a:r>
            <a:r>
              <a:rPr lang="de-DE" sz="1600" dirty="0" err="1" smtClean="0"/>
              <a:t>reflected</a:t>
            </a:r>
            <a:r>
              <a:rPr lang="de-DE" sz="1600" dirty="0" smtClean="0"/>
              <a:t> </a:t>
            </a:r>
            <a:r>
              <a:rPr lang="de-DE" sz="1600" dirty="0" err="1" smtClean="0"/>
              <a:t>paths</a:t>
            </a:r>
            <a:r>
              <a:rPr lang="de-DE" sz="1600" dirty="0" smtClean="0"/>
              <a:t> </a:t>
            </a:r>
            <a:r>
              <a:rPr lang="de-DE" sz="1600" dirty="0" err="1" smtClean="0"/>
              <a:t>are</a:t>
            </a:r>
            <a:r>
              <a:rPr lang="de-DE" sz="1600" dirty="0" smtClean="0"/>
              <a:t> </a:t>
            </a:r>
            <a:r>
              <a:rPr lang="de-DE" sz="1600" dirty="0" err="1" smtClean="0"/>
              <a:t>generally</a:t>
            </a:r>
            <a:r>
              <a:rPr lang="de-DE" sz="1600" dirty="0" smtClean="0"/>
              <a:t> </a:t>
            </a:r>
            <a:r>
              <a:rPr lang="de-DE" sz="1600" dirty="0" err="1" smtClean="0"/>
              <a:t>more</a:t>
            </a:r>
            <a:r>
              <a:rPr lang="de-DE" sz="1600" dirty="0" smtClean="0"/>
              <a:t> </a:t>
            </a:r>
            <a:r>
              <a:rPr lang="de-DE" sz="1600" dirty="0" err="1" smtClean="0"/>
              <a:t>than</a:t>
            </a:r>
            <a:r>
              <a:rPr lang="de-DE" sz="1600" dirty="0" smtClean="0"/>
              <a:t> </a:t>
            </a:r>
            <a:r>
              <a:rPr lang="de-DE" sz="1600" b="1" dirty="0" smtClean="0">
                <a:solidFill>
                  <a:schemeClr val="accent1"/>
                </a:solidFill>
              </a:rPr>
              <a:t>20dB </a:t>
            </a:r>
            <a:r>
              <a:rPr lang="de-DE" sz="1600" b="1" dirty="0" err="1" smtClean="0">
                <a:solidFill>
                  <a:schemeClr val="accent1"/>
                </a:solidFill>
              </a:rPr>
              <a:t>weaker</a:t>
            </a:r>
            <a:r>
              <a:rPr lang="de-DE" sz="1600" b="1" dirty="0" smtClean="0">
                <a:solidFill>
                  <a:schemeClr val="accent1"/>
                </a:solidFill>
              </a:rPr>
              <a:t> </a:t>
            </a:r>
            <a:r>
              <a:rPr lang="de-DE" sz="1600" dirty="0" err="1" smtClean="0"/>
              <a:t>than</a:t>
            </a:r>
            <a:r>
              <a:rPr lang="de-DE" sz="1600" dirty="0" smtClean="0"/>
              <a:t> </a:t>
            </a:r>
            <a:r>
              <a:rPr lang="de-DE" sz="1600" dirty="0" err="1" smtClean="0"/>
              <a:t>the</a:t>
            </a:r>
            <a:r>
              <a:rPr lang="de-DE" sz="1600" dirty="0" smtClean="0"/>
              <a:t> </a:t>
            </a:r>
            <a:r>
              <a:rPr lang="de-DE" sz="1600" dirty="0" err="1" smtClean="0"/>
              <a:t>main</a:t>
            </a:r>
            <a:r>
              <a:rPr lang="de-DE" sz="1600" dirty="0" smtClean="0"/>
              <a:t> </a:t>
            </a:r>
            <a:r>
              <a:rPr lang="de-DE" sz="1600" dirty="0" err="1" smtClean="0"/>
              <a:t>signal</a:t>
            </a:r>
            <a:endParaRPr lang="en-US" sz="1600" dirty="0" smtClean="0"/>
          </a:p>
          <a:p>
            <a:pPr lvl="1"/>
            <a:endParaRPr lang="en-US" sz="1600" dirty="0" smtClean="0"/>
          </a:p>
          <a:p>
            <a:pPr lvl="1"/>
            <a:r>
              <a:rPr lang="en-US" sz="1600" dirty="0" smtClean="0"/>
              <a:t>The </a:t>
            </a:r>
            <a:r>
              <a:rPr lang="en-US" sz="1600" b="1" dirty="0" smtClean="0">
                <a:solidFill>
                  <a:schemeClr val="accent1"/>
                </a:solidFill>
              </a:rPr>
              <a:t>amplitude of reflected paths </a:t>
            </a:r>
            <a:r>
              <a:rPr lang="en-US" sz="1600" dirty="0" smtClean="0"/>
              <a:t>varies significantly between </a:t>
            </a:r>
            <a:r>
              <a:rPr lang="en-US" sz="1600" b="1" dirty="0" smtClean="0">
                <a:solidFill>
                  <a:schemeClr val="accent1"/>
                </a:solidFill>
              </a:rPr>
              <a:t>sub-bands</a:t>
            </a:r>
          </a:p>
          <a:p>
            <a:pPr lvl="1">
              <a:buNone/>
            </a:pPr>
            <a:endParaRPr lang="de-DE" sz="1600" dirty="0" smtClean="0"/>
          </a:p>
          <a:p>
            <a:pPr lvl="1"/>
            <a:r>
              <a:rPr lang="de-DE" sz="1600" dirty="0" smtClean="0"/>
              <a:t>For </a:t>
            </a:r>
            <a:r>
              <a:rPr lang="de-DE" sz="1600" dirty="0" err="1" smtClean="0"/>
              <a:t>narrower</a:t>
            </a:r>
            <a:r>
              <a:rPr lang="de-DE" sz="1600" dirty="0" smtClean="0"/>
              <a:t> </a:t>
            </a:r>
            <a:r>
              <a:rPr lang="de-DE" sz="1600" dirty="0" err="1" smtClean="0"/>
              <a:t>environments</a:t>
            </a:r>
            <a:r>
              <a:rPr lang="de-DE" sz="1600" dirty="0" smtClean="0"/>
              <a:t>, </a:t>
            </a:r>
            <a:r>
              <a:rPr lang="de-DE" sz="1600" dirty="0" err="1" smtClean="0"/>
              <a:t>the</a:t>
            </a:r>
            <a:r>
              <a:rPr lang="de-DE" sz="1600" dirty="0" smtClean="0"/>
              <a:t> </a:t>
            </a:r>
            <a:r>
              <a:rPr lang="de-DE" sz="1600" b="1" dirty="0" err="1" smtClean="0">
                <a:solidFill>
                  <a:schemeClr val="accent1"/>
                </a:solidFill>
              </a:rPr>
              <a:t>multipath</a:t>
            </a:r>
            <a:r>
              <a:rPr lang="de-DE" sz="1600" b="1" dirty="0" smtClean="0">
                <a:solidFill>
                  <a:schemeClr val="accent1"/>
                </a:solidFill>
              </a:rPr>
              <a:t> </a:t>
            </a:r>
            <a:r>
              <a:rPr lang="de-DE" sz="1600" b="1" dirty="0" err="1" smtClean="0">
                <a:solidFill>
                  <a:schemeClr val="accent1"/>
                </a:solidFill>
              </a:rPr>
              <a:t>richness</a:t>
            </a:r>
            <a:r>
              <a:rPr lang="de-DE" sz="1600" b="1" dirty="0" smtClean="0">
                <a:solidFill>
                  <a:schemeClr val="accent1"/>
                </a:solidFill>
              </a:rPr>
              <a:t> </a:t>
            </a:r>
            <a:r>
              <a:rPr lang="de-DE" sz="1600" dirty="0" smtClean="0"/>
              <a:t>of the CIR </a:t>
            </a:r>
            <a:r>
              <a:rPr lang="de-DE" sz="1600" dirty="0" err="1" smtClean="0"/>
              <a:t>is</a:t>
            </a:r>
            <a:r>
              <a:rPr lang="de-DE" sz="1600" dirty="0" smtClean="0"/>
              <a:t> </a:t>
            </a:r>
            <a:r>
              <a:rPr lang="de-DE" sz="1600" dirty="0" err="1" smtClean="0"/>
              <a:t>reduced</a:t>
            </a:r>
            <a:endParaRPr lang="de-DE" sz="1600" dirty="0" smtClean="0"/>
          </a:p>
          <a:p>
            <a:pPr lvl="1"/>
            <a:endParaRPr lang="de-DE" sz="1600" dirty="0" smtClean="0"/>
          </a:p>
          <a:p>
            <a:pPr lvl="1"/>
            <a:r>
              <a:rPr lang="de-DE" sz="1600" b="1" dirty="0" smtClean="0">
                <a:solidFill>
                  <a:schemeClr val="accent1"/>
                </a:solidFill>
              </a:rPr>
              <a:t>Signal </a:t>
            </a:r>
            <a:r>
              <a:rPr lang="de-DE" sz="1600" b="1" dirty="0" err="1" smtClean="0">
                <a:solidFill>
                  <a:schemeClr val="accent1"/>
                </a:solidFill>
              </a:rPr>
              <a:t>degradation</a:t>
            </a:r>
            <a:r>
              <a:rPr lang="de-DE" sz="1600" b="1" dirty="0" smtClean="0">
                <a:solidFill>
                  <a:schemeClr val="accent1"/>
                </a:solidFill>
              </a:rPr>
              <a:t> </a:t>
            </a:r>
            <a:r>
              <a:rPr lang="de-DE" sz="1600" dirty="0" err="1" smtClean="0"/>
              <a:t>can</a:t>
            </a:r>
            <a:r>
              <a:rPr lang="de-DE" sz="1600" dirty="0" smtClean="0"/>
              <a:t> be </a:t>
            </a:r>
            <a:r>
              <a:rPr lang="de-DE" sz="1600" dirty="0" err="1" smtClean="0"/>
              <a:t>observed</a:t>
            </a:r>
            <a:r>
              <a:rPr lang="de-DE" sz="1600" dirty="0" smtClean="0"/>
              <a:t> </a:t>
            </a:r>
            <a:r>
              <a:rPr lang="de-DE" sz="1600" dirty="0" err="1" smtClean="0"/>
              <a:t>if</a:t>
            </a:r>
            <a:r>
              <a:rPr lang="de-DE" sz="1600" dirty="0" smtClean="0"/>
              <a:t> </a:t>
            </a:r>
            <a:r>
              <a:rPr lang="de-DE" sz="1600" dirty="0" err="1" smtClean="0"/>
              <a:t>the</a:t>
            </a:r>
            <a:r>
              <a:rPr lang="de-DE" sz="1600" dirty="0" smtClean="0"/>
              <a:t> </a:t>
            </a:r>
            <a:r>
              <a:rPr lang="de-DE" sz="1600" dirty="0" err="1" smtClean="0"/>
              <a:t>line</a:t>
            </a:r>
            <a:r>
              <a:rPr lang="de-DE" sz="1600" dirty="0" smtClean="0"/>
              <a:t> </a:t>
            </a:r>
            <a:r>
              <a:rPr lang="de-DE" sz="1600" dirty="0" err="1" smtClean="0"/>
              <a:t>of</a:t>
            </a:r>
            <a:r>
              <a:rPr lang="de-DE" sz="1600" dirty="0" smtClean="0"/>
              <a:t> </a:t>
            </a:r>
            <a:r>
              <a:rPr lang="de-DE" sz="1600" dirty="0" err="1" smtClean="0"/>
              <a:t>sight</a:t>
            </a:r>
            <a:r>
              <a:rPr lang="de-DE" sz="1600" dirty="0" smtClean="0"/>
              <a:t> </a:t>
            </a:r>
            <a:r>
              <a:rPr lang="de-DE" sz="1600" dirty="0" err="1" smtClean="0"/>
              <a:t>is</a:t>
            </a:r>
            <a:r>
              <a:rPr lang="de-DE" sz="1600" dirty="0" smtClean="0"/>
              <a:t> </a:t>
            </a:r>
            <a:r>
              <a:rPr lang="de-DE" sz="1600" dirty="0" err="1" smtClean="0"/>
              <a:t>obstructed</a:t>
            </a:r>
            <a:r>
              <a:rPr lang="de-DE" sz="1600" dirty="0" smtClean="0"/>
              <a:t> in </a:t>
            </a:r>
            <a:r>
              <a:rPr lang="de-DE" sz="1600" dirty="0" err="1" smtClean="0"/>
              <a:t>the</a:t>
            </a:r>
            <a:r>
              <a:rPr lang="de-DE" sz="1600" dirty="0" smtClean="0"/>
              <a:t> </a:t>
            </a:r>
            <a:r>
              <a:rPr lang="de-DE" sz="1600" dirty="0" err="1" smtClean="0"/>
              <a:t>small</a:t>
            </a:r>
            <a:r>
              <a:rPr lang="de-DE" sz="1600" dirty="0" smtClean="0"/>
              <a:t> box</a:t>
            </a:r>
          </a:p>
          <a:p>
            <a:pPr lvl="1"/>
            <a:endParaRPr lang="de-DE" sz="1600" dirty="0" smtClean="0"/>
          </a:p>
        </p:txBody>
      </p:sp>
      <p:sp>
        <p:nvSpPr>
          <p:cNvPr id="6" name="Foliennummernplatzhalter 5"/>
          <p:cNvSpPr>
            <a:spLocks noGrp="1"/>
          </p:cNvSpPr>
          <p:nvPr>
            <p:ph type="sldNum" sz="quarter" idx="12"/>
          </p:nvPr>
        </p:nvSpPr>
        <p:spPr>
          <a:xfrm>
            <a:off x="4354513" y="6503988"/>
            <a:ext cx="530225" cy="182562"/>
          </a:xfrm>
        </p:spPr>
        <p:txBody>
          <a:bodyPr/>
          <a:lstStyle/>
          <a:p>
            <a:r>
              <a:rPr lang="en-US" dirty="0" smtClean="0"/>
              <a:t>Slide </a:t>
            </a:r>
            <a:fld id="{D8E7F6C2-DF2F-4116-8D71-DCDEFB590920}" type="slidenum">
              <a:rPr lang="en-US" smtClean="0"/>
              <a:pPr/>
              <a:t>13</a:t>
            </a:fld>
            <a:endParaRPr lang="en-US" dirty="0"/>
          </a:p>
        </p:txBody>
      </p:sp>
      <p:sp>
        <p:nvSpPr>
          <p:cNvPr id="7" name="Fußzeilenplatzhalter 4"/>
          <p:cNvSpPr>
            <a:spLocks noGrp="1"/>
          </p:cNvSpPr>
          <p:nvPr>
            <p:ph type="ftr" sz="quarter" idx="11"/>
          </p:nvPr>
        </p:nvSpPr>
        <p:spPr>
          <a:xfrm>
            <a:off x="5495925" y="6503988"/>
            <a:ext cx="3124200" cy="184666"/>
          </a:xfrm>
        </p:spPr>
        <p:txBody>
          <a:bodyPr/>
          <a:lstStyle/>
          <a:p>
            <a:r>
              <a:rPr lang="en-US" dirty="0" smtClean="0"/>
              <a:t>Thomas Kürner (TU Braunschweig)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err="1" smtClean="0"/>
              <a:t>Conclusion</a:t>
            </a:r>
            <a:r>
              <a:rPr lang="de-DE" sz="2800" dirty="0" smtClean="0"/>
              <a:t> &amp; </a:t>
            </a:r>
            <a:r>
              <a:rPr lang="de-DE" sz="2800" dirty="0" err="1" smtClean="0"/>
              <a:t>Outlook</a:t>
            </a:r>
            <a:endParaRPr lang="de-DE" sz="2800" dirty="0"/>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5"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6" name="Foliennummernplatzhalter 5"/>
          <p:cNvSpPr>
            <a:spLocks noGrp="1"/>
          </p:cNvSpPr>
          <p:nvPr>
            <p:ph type="sldNum" sz="quarter" idx="12"/>
          </p:nvPr>
        </p:nvSpPr>
        <p:spPr>
          <a:xfrm>
            <a:off x="5459413" y="6484938"/>
            <a:ext cx="530225" cy="182562"/>
          </a:xfrm>
        </p:spPr>
        <p:txBody>
          <a:bodyPr/>
          <a:lstStyle/>
          <a:p>
            <a:r>
              <a:rPr lang="en-US" dirty="0" smtClean="0"/>
              <a:t>Slide </a:t>
            </a:r>
            <a:fld id="{D8E7F6C2-DF2F-4116-8D71-DCDEFB590920}" type="slidenum">
              <a:rPr lang="en-US" smtClean="0"/>
              <a:pPr/>
              <a:t>14</a:t>
            </a:fld>
            <a:endParaRPr lang="en-US" dirty="0"/>
          </a:p>
        </p:txBody>
      </p:sp>
      <p:sp>
        <p:nvSpPr>
          <p:cNvPr id="7" name="Inhaltsplatzhalter 2"/>
          <p:cNvSpPr>
            <a:spLocks noGrp="1"/>
          </p:cNvSpPr>
          <p:nvPr>
            <p:ph idx="1"/>
          </p:nvPr>
        </p:nvSpPr>
        <p:spPr>
          <a:xfrm>
            <a:off x="676275" y="1247775"/>
            <a:ext cx="7772400" cy="4114800"/>
          </a:xfrm>
        </p:spPr>
        <p:txBody>
          <a:bodyPr/>
          <a:lstStyle/>
          <a:p>
            <a:pPr lvl="1"/>
            <a:r>
              <a:rPr lang="de-DE" sz="1600" dirty="0" smtClean="0"/>
              <a:t>Channel </a:t>
            </a:r>
            <a:r>
              <a:rPr lang="de-DE" sz="1600" dirty="0" err="1" smtClean="0"/>
              <a:t>characterization</a:t>
            </a:r>
            <a:r>
              <a:rPr lang="de-DE" sz="1600" dirty="0" smtClean="0"/>
              <a:t> in </a:t>
            </a:r>
            <a:r>
              <a:rPr lang="de-DE" sz="1600" b="1" dirty="0" err="1" smtClean="0">
                <a:solidFill>
                  <a:schemeClr val="accent1"/>
                </a:solidFill>
              </a:rPr>
              <a:t>frequency</a:t>
            </a:r>
            <a:r>
              <a:rPr lang="de-DE" sz="1600" b="1" dirty="0" smtClean="0">
                <a:solidFill>
                  <a:schemeClr val="accent1"/>
                </a:solidFill>
              </a:rPr>
              <a:t> </a:t>
            </a:r>
            <a:r>
              <a:rPr lang="de-DE" sz="1600" b="1" dirty="0" err="1" smtClean="0">
                <a:solidFill>
                  <a:schemeClr val="accent1"/>
                </a:solidFill>
              </a:rPr>
              <a:t>domain</a:t>
            </a:r>
            <a:r>
              <a:rPr lang="de-DE" sz="1600" b="1" dirty="0" smtClean="0">
                <a:solidFill>
                  <a:schemeClr val="accent1"/>
                </a:solidFill>
              </a:rPr>
              <a:t> </a:t>
            </a:r>
            <a:r>
              <a:rPr lang="de-DE" sz="1600" b="1" dirty="0" err="1" smtClean="0">
                <a:solidFill>
                  <a:schemeClr val="accent1"/>
                </a:solidFill>
              </a:rPr>
              <a:t>is</a:t>
            </a:r>
            <a:r>
              <a:rPr lang="de-DE" sz="1600" b="1" dirty="0" smtClean="0">
                <a:solidFill>
                  <a:schemeClr val="accent1"/>
                </a:solidFill>
              </a:rPr>
              <a:t> </a:t>
            </a:r>
            <a:r>
              <a:rPr lang="de-DE" sz="1600" b="1" dirty="0" err="1" smtClean="0">
                <a:solidFill>
                  <a:schemeClr val="accent1"/>
                </a:solidFill>
              </a:rPr>
              <a:t>necessary</a:t>
            </a:r>
            <a:r>
              <a:rPr lang="de-DE" sz="1600" b="1" dirty="0" smtClean="0">
                <a:solidFill>
                  <a:schemeClr val="accent1"/>
                </a:solidFill>
              </a:rPr>
              <a:t> </a:t>
            </a:r>
            <a:r>
              <a:rPr lang="de-DE" sz="1600" dirty="0" smtClean="0"/>
              <a:t>to </a:t>
            </a:r>
            <a:r>
              <a:rPr lang="de-DE" sz="1600" dirty="0" err="1" smtClean="0"/>
              <a:t>account</a:t>
            </a:r>
            <a:r>
              <a:rPr lang="de-DE" sz="1600" dirty="0" smtClean="0"/>
              <a:t> for possible </a:t>
            </a:r>
            <a:r>
              <a:rPr lang="de-DE" sz="1600" b="1" dirty="0" smtClean="0">
                <a:solidFill>
                  <a:schemeClr val="accent1"/>
                </a:solidFill>
              </a:rPr>
              <a:t>multiple </a:t>
            </a:r>
            <a:r>
              <a:rPr lang="de-DE" sz="1600" b="1" dirty="0" err="1" smtClean="0">
                <a:solidFill>
                  <a:schemeClr val="accent1"/>
                </a:solidFill>
              </a:rPr>
              <a:t>sub-bands</a:t>
            </a:r>
            <a:r>
              <a:rPr lang="de-DE" sz="1600" dirty="0" smtClean="0"/>
              <a:t> </a:t>
            </a:r>
            <a:r>
              <a:rPr lang="de-DE" sz="1600" dirty="0" err="1" smtClean="0"/>
              <a:t>as</a:t>
            </a:r>
            <a:r>
              <a:rPr lang="de-DE" sz="1600" dirty="0" smtClean="0"/>
              <a:t> well </a:t>
            </a:r>
            <a:r>
              <a:rPr lang="de-DE" sz="1600" dirty="0" err="1" smtClean="0"/>
              <a:t>as</a:t>
            </a:r>
            <a:r>
              <a:rPr lang="de-DE" sz="1600" dirty="0" smtClean="0"/>
              <a:t> </a:t>
            </a:r>
            <a:r>
              <a:rPr lang="de-DE" sz="1600" dirty="0" err="1" smtClean="0"/>
              <a:t>frequency</a:t>
            </a:r>
            <a:r>
              <a:rPr lang="de-DE" sz="1600" dirty="0" smtClean="0"/>
              <a:t> </a:t>
            </a:r>
            <a:r>
              <a:rPr lang="de-DE" sz="1600" dirty="0" err="1" smtClean="0"/>
              <a:t>dispersion</a:t>
            </a:r>
            <a:endParaRPr lang="de-DE" sz="1600" dirty="0" smtClean="0"/>
          </a:p>
          <a:p>
            <a:pPr lvl="1"/>
            <a:endParaRPr lang="de-DE" sz="1600" dirty="0" smtClean="0"/>
          </a:p>
          <a:p>
            <a:pPr lvl="1"/>
            <a:endParaRPr lang="de-DE" sz="1600" dirty="0" smtClean="0"/>
          </a:p>
          <a:p>
            <a:pPr lvl="1"/>
            <a:r>
              <a:rPr lang="de-DE" sz="1600" b="1" dirty="0" smtClean="0">
                <a:solidFill>
                  <a:schemeClr val="accent1"/>
                </a:solidFill>
              </a:rPr>
              <a:t>FFT </a:t>
            </a:r>
            <a:r>
              <a:rPr lang="de-DE" sz="1600" b="1" dirty="0" err="1" smtClean="0">
                <a:solidFill>
                  <a:schemeClr val="accent1"/>
                </a:solidFill>
              </a:rPr>
              <a:t>Leakage</a:t>
            </a:r>
            <a:r>
              <a:rPr lang="de-DE" sz="1600" b="1" dirty="0" smtClean="0">
                <a:solidFill>
                  <a:schemeClr val="accent1"/>
                </a:solidFill>
              </a:rPr>
              <a:t> </a:t>
            </a:r>
            <a:r>
              <a:rPr lang="de-DE" sz="1600" dirty="0" err="1" smtClean="0"/>
              <a:t>must</a:t>
            </a:r>
            <a:r>
              <a:rPr lang="de-DE" sz="1600" dirty="0" smtClean="0"/>
              <a:t> </a:t>
            </a:r>
            <a:r>
              <a:rPr lang="de-DE" sz="1600" dirty="0" err="1" smtClean="0"/>
              <a:t>possibly</a:t>
            </a:r>
            <a:r>
              <a:rPr lang="de-DE" sz="1600" dirty="0" smtClean="0"/>
              <a:t> be </a:t>
            </a:r>
            <a:r>
              <a:rPr lang="de-DE" sz="1600" dirty="0" err="1" smtClean="0"/>
              <a:t>supressed</a:t>
            </a:r>
            <a:r>
              <a:rPr lang="de-DE" sz="1600" dirty="0" smtClean="0"/>
              <a:t> </a:t>
            </a:r>
            <a:r>
              <a:rPr lang="de-DE" sz="1600" dirty="0" err="1" smtClean="0"/>
              <a:t>using</a:t>
            </a:r>
            <a:r>
              <a:rPr lang="de-DE" sz="1600" dirty="0" smtClean="0"/>
              <a:t> </a:t>
            </a:r>
            <a:r>
              <a:rPr lang="de-DE" sz="1600" b="1" dirty="0" smtClean="0">
                <a:solidFill>
                  <a:schemeClr val="accent1"/>
                </a:solidFill>
              </a:rPr>
              <a:t>filter techniques</a:t>
            </a:r>
          </a:p>
          <a:p>
            <a:pPr lvl="1"/>
            <a:endParaRPr lang="de-DE" sz="1600" b="1" dirty="0" smtClean="0">
              <a:solidFill>
                <a:schemeClr val="accent1"/>
              </a:solidFill>
            </a:endParaRPr>
          </a:p>
          <a:p>
            <a:pPr lvl="1"/>
            <a:endParaRPr lang="de-DE" sz="1600" b="1" dirty="0" smtClean="0">
              <a:solidFill>
                <a:schemeClr val="accent1"/>
              </a:solidFill>
            </a:endParaRPr>
          </a:p>
          <a:p>
            <a:pPr lvl="1"/>
            <a:r>
              <a:rPr lang="de-DE" sz="1600" dirty="0" smtClean="0"/>
              <a:t>The </a:t>
            </a:r>
            <a:r>
              <a:rPr lang="de-DE" sz="1600" dirty="0" err="1" smtClean="0"/>
              <a:t>effects</a:t>
            </a:r>
            <a:r>
              <a:rPr lang="de-DE" sz="1600" dirty="0" smtClean="0"/>
              <a:t> of </a:t>
            </a:r>
            <a:r>
              <a:rPr lang="de-DE" sz="1600" dirty="0" err="1" smtClean="0"/>
              <a:t>both</a:t>
            </a:r>
            <a:r>
              <a:rPr lang="de-DE" sz="1600" dirty="0" smtClean="0"/>
              <a:t> the </a:t>
            </a:r>
            <a:r>
              <a:rPr lang="de-DE" sz="1600" b="1" dirty="0" err="1" smtClean="0">
                <a:solidFill>
                  <a:schemeClr val="accent1"/>
                </a:solidFill>
              </a:rPr>
              <a:t>plastic</a:t>
            </a:r>
            <a:r>
              <a:rPr lang="de-DE" sz="1600" b="1" dirty="0" smtClean="0">
                <a:solidFill>
                  <a:schemeClr val="accent1"/>
                </a:solidFill>
              </a:rPr>
              <a:t> </a:t>
            </a:r>
            <a:r>
              <a:rPr lang="de-DE" sz="1600" b="1" dirty="0" err="1" smtClean="0">
                <a:solidFill>
                  <a:schemeClr val="accent1"/>
                </a:solidFill>
              </a:rPr>
              <a:t>casing</a:t>
            </a:r>
            <a:r>
              <a:rPr lang="de-DE" sz="1600" b="1" dirty="0" smtClean="0">
                <a:solidFill>
                  <a:schemeClr val="accent1"/>
                </a:solidFill>
              </a:rPr>
              <a:t> </a:t>
            </a:r>
            <a:r>
              <a:rPr lang="de-DE" sz="1600" dirty="0" smtClean="0"/>
              <a:t>and the </a:t>
            </a:r>
            <a:r>
              <a:rPr lang="de-DE" sz="1600" b="1" dirty="0" smtClean="0">
                <a:solidFill>
                  <a:schemeClr val="accent1"/>
                </a:solidFill>
              </a:rPr>
              <a:t>PCB </a:t>
            </a:r>
            <a:r>
              <a:rPr lang="de-DE" sz="1600" b="1" dirty="0" err="1" smtClean="0">
                <a:solidFill>
                  <a:schemeClr val="accent1"/>
                </a:solidFill>
              </a:rPr>
              <a:t>building</a:t>
            </a:r>
            <a:r>
              <a:rPr lang="de-DE" sz="1600" b="1" dirty="0" smtClean="0">
                <a:solidFill>
                  <a:schemeClr val="accent1"/>
                </a:solidFill>
              </a:rPr>
              <a:t> </a:t>
            </a:r>
            <a:r>
              <a:rPr lang="de-DE" sz="1600" b="1" dirty="0" err="1" smtClean="0">
                <a:solidFill>
                  <a:schemeClr val="accent1"/>
                </a:solidFill>
              </a:rPr>
              <a:t>parts</a:t>
            </a:r>
            <a:r>
              <a:rPr lang="de-DE" sz="1600" b="1" dirty="0" smtClean="0">
                <a:solidFill>
                  <a:schemeClr val="accent1"/>
                </a:solidFill>
              </a:rPr>
              <a:t> </a:t>
            </a:r>
            <a:r>
              <a:rPr lang="de-DE" sz="1600" dirty="0" err="1" smtClean="0"/>
              <a:t>play</a:t>
            </a:r>
            <a:r>
              <a:rPr lang="de-DE" sz="1600" dirty="0" smtClean="0"/>
              <a:t> a </a:t>
            </a:r>
            <a:r>
              <a:rPr lang="de-DE" sz="1600" dirty="0" err="1" smtClean="0"/>
              <a:t>significant</a:t>
            </a:r>
            <a:r>
              <a:rPr lang="de-DE" sz="1600" dirty="0" smtClean="0"/>
              <a:t> </a:t>
            </a:r>
            <a:r>
              <a:rPr lang="de-DE" sz="1600" dirty="0" err="1" smtClean="0"/>
              <a:t>role</a:t>
            </a:r>
            <a:r>
              <a:rPr lang="de-DE" sz="1600" dirty="0" smtClean="0"/>
              <a:t> for </a:t>
            </a:r>
            <a:r>
              <a:rPr lang="de-DE" sz="1600" dirty="0" err="1" smtClean="0"/>
              <a:t>intra-device</a:t>
            </a:r>
            <a:r>
              <a:rPr lang="de-DE" sz="1600" dirty="0" smtClean="0"/>
              <a:t> </a:t>
            </a:r>
            <a:r>
              <a:rPr lang="de-DE" sz="1600" dirty="0" err="1" smtClean="0"/>
              <a:t>propagation</a:t>
            </a:r>
            <a:r>
              <a:rPr lang="de-DE" sz="1600" dirty="0" smtClean="0"/>
              <a:t> </a:t>
            </a:r>
            <a:r>
              <a:rPr lang="de-DE" sz="1600" dirty="0" err="1" smtClean="0"/>
              <a:t>modelling</a:t>
            </a:r>
            <a:endParaRPr lang="de-DE" sz="1600" dirty="0" smtClean="0"/>
          </a:p>
          <a:p>
            <a:pPr lvl="1">
              <a:buNone/>
            </a:pPr>
            <a:endParaRPr lang="de-DE" sz="1600" b="1" dirty="0" smtClean="0">
              <a:solidFill>
                <a:schemeClr val="accent1"/>
              </a:solidFill>
            </a:endParaRPr>
          </a:p>
          <a:p>
            <a:pPr lvl="1">
              <a:buNone/>
            </a:pPr>
            <a:endParaRPr lang="de-DE" sz="1600" dirty="0" smtClean="0"/>
          </a:p>
          <a:p>
            <a:pPr lvl="1"/>
            <a:r>
              <a:rPr lang="de-DE" sz="1600" dirty="0" smtClean="0"/>
              <a:t>The </a:t>
            </a:r>
            <a:r>
              <a:rPr lang="de-DE" sz="1600" dirty="0" err="1" smtClean="0"/>
              <a:t>behavior</a:t>
            </a:r>
            <a:r>
              <a:rPr lang="de-DE" sz="1600" dirty="0" smtClean="0"/>
              <a:t> of the </a:t>
            </a:r>
            <a:r>
              <a:rPr lang="de-DE" sz="1600" b="1" dirty="0" err="1" smtClean="0">
                <a:solidFill>
                  <a:schemeClr val="accent1"/>
                </a:solidFill>
              </a:rPr>
              <a:t>sub-bands</a:t>
            </a:r>
            <a:r>
              <a:rPr lang="de-DE" sz="1600" dirty="0" smtClean="0"/>
              <a:t> </a:t>
            </a:r>
            <a:r>
              <a:rPr lang="de-DE" sz="1600" dirty="0" err="1" smtClean="0"/>
              <a:t>may</a:t>
            </a:r>
            <a:r>
              <a:rPr lang="de-DE" sz="1600" dirty="0" smtClean="0"/>
              <a:t> </a:t>
            </a:r>
            <a:r>
              <a:rPr lang="de-DE" sz="1600" dirty="0" err="1" smtClean="0"/>
              <a:t>vary</a:t>
            </a:r>
            <a:r>
              <a:rPr lang="de-DE" sz="1600" dirty="0" smtClean="0"/>
              <a:t> </a:t>
            </a:r>
            <a:r>
              <a:rPr lang="de-DE" sz="1600" dirty="0" err="1" smtClean="0"/>
              <a:t>significantly</a:t>
            </a:r>
            <a:endParaRPr lang="de-DE" sz="1600" dirty="0" smtClean="0"/>
          </a:p>
          <a:p>
            <a:pPr lvl="1"/>
            <a:endParaRPr lang="de-DE" sz="1600" dirty="0" smtClean="0"/>
          </a:p>
          <a:p>
            <a:pPr lvl="1"/>
            <a:endParaRPr lang="de-DE" sz="1600" dirty="0" smtClean="0"/>
          </a:p>
          <a:p>
            <a:pPr lvl="1"/>
            <a:r>
              <a:rPr lang="de-DE" sz="1600" b="1" dirty="0" smtClean="0">
                <a:solidFill>
                  <a:schemeClr val="accent1"/>
                </a:solidFill>
              </a:rPr>
              <a:t>Additional </a:t>
            </a:r>
            <a:r>
              <a:rPr lang="de-DE" sz="1600" b="1" dirty="0" err="1" smtClean="0">
                <a:solidFill>
                  <a:schemeClr val="accent1"/>
                </a:solidFill>
              </a:rPr>
              <a:t>scenario</a:t>
            </a:r>
            <a:r>
              <a:rPr lang="de-DE" sz="1600" b="1" dirty="0" smtClean="0">
                <a:solidFill>
                  <a:schemeClr val="accent1"/>
                </a:solidFill>
              </a:rPr>
              <a:t> </a:t>
            </a:r>
            <a:r>
              <a:rPr lang="de-DE" sz="1600" b="1" dirty="0" err="1" smtClean="0">
                <a:solidFill>
                  <a:schemeClr val="accent1"/>
                </a:solidFill>
              </a:rPr>
              <a:t>definitions</a:t>
            </a:r>
            <a:r>
              <a:rPr lang="de-DE" sz="1600" b="1" dirty="0" smtClean="0">
                <a:solidFill>
                  <a:schemeClr val="accent1"/>
                </a:solidFill>
              </a:rPr>
              <a:t> </a:t>
            </a:r>
            <a:r>
              <a:rPr lang="de-DE" sz="1600" dirty="0" err="1" smtClean="0"/>
              <a:t>need</a:t>
            </a:r>
            <a:r>
              <a:rPr lang="de-DE" sz="1600" dirty="0" smtClean="0"/>
              <a:t> to be </a:t>
            </a:r>
            <a:r>
              <a:rPr lang="de-DE" sz="1600" dirty="0" err="1" smtClean="0"/>
              <a:t>developed</a:t>
            </a:r>
            <a:r>
              <a:rPr lang="de-DE" sz="1600" dirty="0" smtClean="0"/>
              <a:t> for the </a:t>
            </a:r>
            <a:r>
              <a:rPr lang="de-DE" sz="1600" dirty="0" err="1" smtClean="0"/>
              <a:t>complete</a:t>
            </a:r>
            <a:r>
              <a:rPr lang="de-DE" sz="1600" dirty="0" smtClean="0"/>
              <a:t> </a:t>
            </a:r>
            <a:r>
              <a:rPr lang="de-DE" sz="1600" dirty="0" err="1" smtClean="0"/>
              <a:t>channel</a:t>
            </a:r>
            <a:r>
              <a:rPr lang="de-DE" sz="1600" dirty="0" smtClean="0"/>
              <a:t> model, e.g. </a:t>
            </a:r>
            <a:r>
              <a:rPr lang="de-DE" sz="1600" dirty="0" err="1" smtClean="0"/>
              <a:t>chip-to-chip</a:t>
            </a:r>
            <a:r>
              <a:rPr lang="de-DE" sz="1600" dirty="0" smtClean="0"/>
              <a:t> </a:t>
            </a:r>
            <a:r>
              <a:rPr lang="de-DE" sz="1600" dirty="0" err="1" smtClean="0"/>
              <a:t>communication</a:t>
            </a:r>
            <a:endParaRPr lang="de-DE" sz="1600" dirty="0" smtClean="0"/>
          </a:p>
          <a:p>
            <a:pPr lvl="1"/>
            <a:endParaRPr lang="de-DE" sz="1600" dirty="0" smtClean="0"/>
          </a:p>
          <a:p>
            <a:pPr lvl="1"/>
            <a:endParaRPr lang="de-DE"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238250"/>
            <a:ext cx="7772400" cy="1066800"/>
          </a:xfrm>
        </p:spPr>
        <p:txBody>
          <a:bodyPr/>
          <a:lstStyle/>
          <a:p>
            <a:r>
              <a:rPr lang="de-DE" dirty="0" err="1" smtClean="0"/>
              <a:t>Thank</a:t>
            </a:r>
            <a:r>
              <a:rPr lang="de-DE" dirty="0" smtClean="0"/>
              <a:t> </a:t>
            </a:r>
            <a:r>
              <a:rPr lang="de-DE" dirty="0" err="1" smtClean="0"/>
              <a:t>You</a:t>
            </a:r>
            <a:r>
              <a:rPr lang="de-DE" dirty="0" smtClean="0"/>
              <a:t/>
            </a:r>
            <a:br>
              <a:rPr lang="de-DE" dirty="0" smtClean="0"/>
            </a:br>
            <a:r>
              <a:rPr lang="de-DE" dirty="0" smtClean="0"/>
              <a:t>for </a:t>
            </a:r>
            <a:r>
              <a:rPr lang="de-DE" dirty="0" err="1" smtClean="0"/>
              <a:t>Your</a:t>
            </a:r>
            <a:r>
              <a:rPr lang="de-DE" dirty="0" smtClean="0"/>
              <a:t> Attention</a:t>
            </a:r>
            <a:endParaRPr lang="de-DE" dirty="0"/>
          </a:p>
        </p:txBody>
      </p:sp>
      <p:sp>
        <p:nvSpPr>
          <p:cNvPr id="4" name="Datumsplatzhalter 3"/>
          <p:cNvSpPr>
            <a:spLocks noGrp="1"/>
          </p:cNvSpPr>
          <p:nvPr>
            <p:ph type="dt" sz="half" idx="10"/>
          </p:nvPr>
        </p:nvSpPr>
        <p:spPr>
          <a:xfrm>
            <a:off x="685800" y="378281"/>
            <a:ext cx="1600200" cy="215444"/>
          </a:xfrm>
        </p:spPr>
        <p:txBody>
          <a:bodyPr/>
          <a:lstStyle/>
          <a:p>
            <a:r>
              <a:rPr lang="en-US" dirty="0" smtClean="0"/>
              <a:t>March 2015</a:t>
            </a:r>
          </a:p>
        </p:txBody>
      </p:sp>
      <p:sp>
        <p:nvSpPr>
          <p:cNvPr id="6" name="Foliennummernplatzhalter 5"/>
          <p:cNvSpPr>
            <a:spLocks noGrp="1"/>
          </p:cNvSpPr>
          <p:nvPr>
            <p:ph type="sldNum" sz="quarter" idx="12"/>
          </p:nvPr>
        </p:nvSpPr>
        <p:spPr/>
        <p:txBody>
          <a:bodyPr/>
          <a:lstStyle/>
          <a:p>
            <a:r>
              <a:rPr lang="en-US" dirty="0" smtClean="0"/>
              <a:t>Slide </a:t>
            </a:r>
            <a:fld id="{D8E7F6C2-DF2F-4116-8D71-DCDEFB590920}" type="slidenum">
              <a:rPr lang="en-US" smtClean="0"/>
              <a:pPr/>
              <a:t>15</a:t>
            </a:fld>
            <a:endParaRPr lang="en-US" dirty="0"/>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Measuring</a:t>
            </a:r>
            <a:r>
              <a:rPr lang="de-DE" smtClean="0"/>
              <a:t> the </a:t>
            </a:r>
            <a:r>
              <a:rPr lang="de-DE" dirty="0" smtClean="0"/>
              <a:t>Terahertz</a:t>
            </a:r>
            <a:br>
              <a:rPr lang="de-DE" dirty="0" smtClean="0"/>
            </a:br>
            <a:r>
              <a:rPr lang="de-DE" dirty="0" err="1" smtClean="0"/>
              <a:t>Intra-Device</a:t>
            </a:r>
            <a:r>
              <a:rPr lang="de-DE" dirty="0" smtClean="0"/>
              <a:t> Propagation Channel</a:t>
            </a:r>
            <a:endParaRPr lang="de-DE" dirty="0"/>
          </a:p>
        </p:txBody>
      </p:sp>
      <p:sp>
        <p:nvSpPr>
          <p:cNvPr id="3" name="Untertitel 2"/>
          <p:cNvSpPr>
            <a:spLocks noGrp="1"/>
          </p:cNvSpPr>
          <p:nvPr>
            <p:ph type="subTitle" idx="1"/>
          </p:nvPr>
        </p:nvSpPr>
        <p:spPr>
          <a:xfrm>
            <a:off x="441434" y="3886200"/>
            <a:ext cx="8166537" cy="1752600"/>
          </a:xfrm>
        </p:spPr>
        <p:txBody>
          <a:bodyPr/>
          <a:lstStyle/>
          <a:p>
            <a:r>
              <a:rPr lang="de-DE" sz="2400" dirty="0" smtClean="0"/>
              <a:t>Alexander Fricke, Thomas Kürner</a:t>
            </a:r>
          </a:p>
          <a:p>
            <a:r>
              <a:rPr lang="de-DE" sz="2400" dirty="0" smtClean="0"/>
              <a:t>TU Braunschweig</a:t>
            </a:r>
          </a:p>
        </p:txBody>
      </p:sp>
      <p:sp>
        <p:nvSpPr>
          <p:cNvPr id="4"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5"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2</a:t>
            </a:fld>
            <a:endParaRPr lang="en-US" dirty="0"/>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dirty="0" smtClean="0"/>
              <a:t>Outline</a:t>
            </a:r>
            <a:endParaRPr lang="de-DE" sz="2800" dirty="0"/>
          </a:p>
        </p:txBody>
      </p:sp>
      <p:sp>
        <p:nvSpPr>
          <p:cNvPr id="5" name="Inhaltsplatzhalter 4"/>
          <p:cNvSpPr>
            <a:spLocks noGrp="1"/>
          </p:cNvSpPr>
          <p:nvPr>
            <p:ph idx="1"/>
          </p:nvPr>
        </p:nvSpPr>
        <p:spPr/>
        <p:txBody>
          <a:bodyPr/>
          <a:lstStyle/>
          <a:p>
            <a:r>
              <a:rPr lang="de-DE" dirty="0" smtClean="0"/>
              <a:t>Motivation</a:t>
            </a:r>
          </a:p>
          <a:p>
            <a:r>
              <a:rPr lang="de-DE" dirty="0" smtClean="0"/>
              <a:t>Measurement Approach</a:t>
            </a:r>
          </a:p>
          <a:p>
            <a:r>
              <a:rPr lang="de-DE" dirty="0" err="1" smtClean="0"/>
              <a:t>Example</a:t>
            </a:r>
            <a:r>
              <a:rPr lang="de-DE" dirty="0" smtClean="0"/>
              <a:t> </a:t>
            </a:r>
            <a:r>
              <a:rPr lang="de-DE" dirty="0" err="1" smtClean="0"/>
              <a:t>Scenario</a:t>
            </a:r>
            <a:endParaRPr lang="de-DE" dirty="0" smtClean="0"/>
          </a:p>
          <a:p>
            <a:r>
              <a:rPr lang="de-DE" dirty="0" err="1" smtClean="0"/>
              <a:t>Observations</a:t>
            </a:r>
            <a:endParaRPr lang="de-DE" dirty="0" smtClean="0"/>
          </a:p>
          <a:p>
            <a:r>
              <a:rPr lang="de-DE" dirty="0" err="1" smtClean="0"/>
              <a:t>Conclusion</a:t>
            </a:r>
            <a:r>
              <a:rPr lang="de-DE" dirty="0" smtClean="0"/>
              <a:t> &amp; </a:t>
            </a:r>
            <a:r>
              <a:rPr lang="de-DE" dirty="0" err="1" smtClean="0"/>
              <a:t>Outlook</a:t>
            </a:r>
            <a:endParaRPr lang="de-DE" dirty="0"/>
          </a:p>
        </p:txBody>
      </p:sp>
      <p:sp>
        <p:nvSpPr>
          <p:cNvPr id="6"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3</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lstStyle/>
          <a:p>
            <a:r>
              <a:rPr lang="de-DE" sz="2800" dirty="0" smtClean="0"/>
              <a:t>Motivation (1/2) - </a:t>
            </a:r>
            <a:br>
              <a:rPr lang="de-DE" sz="2800" dirty="0" smtClean="0"/>
            </a:br>
            <a:r>
              <a:rPr lang="de-DE" sz="2800" dirty="0" err="1" smtClean="0"/>
              <a:t>Intra-Device</a:t>
            </a:r>
            <a:r>
              <a:rPr lang="de-DE" sz="2800" dirty="0" smtClean="0"/>
              <a:t> Communication at </a:t>
            </a:r>
            <a:r>
              <a:rPr lang="de-DE" sz="2800" dirty="0" err="1" smtClean="0"/>
              <a:t>THz</a:t>
            </a:r>
            <a:r>
              <a:rPr lang="de-DE" sz="2800" dirty="0" smtClean="0"/>
              <a:t> </a:t>
            </a:r>
            <a:r>
              <a:rPr lang="de-DE" sz="2800" dirty="0" err="1" smtClean="0"/>
              <a:t>Frequencies</a:t>
            </a:r>
            <a:endParaRPr lang="de-DE" sz="2800" dirty="0"/>
          </a:p>
        </p:txBody>
      </p:sp>
      <p:sp>
        <p:nvSpPr>
          <p:cNvPr id="5" name="Inhaltsplatzhalter 4"/>
          <p:cNvSpPr>
            <a:spLocks noGrp="1"/>
          </p:cNvSpPr>
          <p:nvPr>
            <p:ph idx="1"/>
          </p:nvPr>
        </p:nvSpPr>
        <p:spPr/>
        <p:txBody>
          <a:bodyPr/>
          <a:lstStyle/>
          <a:p>
            <a:pPr marL="439738" lvl="2" indent="-436563" defTabSz="4160838">
              <a:lnSpc>
                <a:spcPct val="110000"/>
              </a:lnSpc>
              <a:buClr>
                <a:schemeClr val="tx1"/>
              </a:buClr>
              <a:buSzPct val="100000"/>
              <a:buFont typeface="Arial" charset="0"/>
              <a:buChar char="■"/>
            </a:pPr>
            <a:r>
              <a:rPr lang="en-US" sz="1600" dirty="0" smtClean="0"/>
              <a:t>Ever increasing demand </a:t>
            </a:r>
            <a:r>
              <a:rPr lang="en-US" sz="1600" b="1" dirty="0" smtClean="0">
                <a:solidFill>
                  <a:schemeClr val="accent1"/>
                </a:solidFill>
              </a:rPr>
              <a:t>for higher wireless data rates</a:t>
            </a:r>
            <a:r>
              <a:rPr lang="en-US" sz="1600" dirty="0" smtClean="0"/>
              <a:t>, 100 </a:t>
            </a:r>
            <a:r>
              <a:rPr lang="en-US" sz="1600" dirty="0" err="1" smtClean="0"/>
              <a:t>Gbit</a:t>
            </a:r>
            <a:r>
              <a:rPr lang="en-US" sz="1600" dirty="0" smtClean="0"/>
              <a:t>/s estimated for 2020.</a:t>
            </a:r>
          </a:p>
          <a:p>
            <a:pPr marL="439738" lvl="2" indent="-436563" defTabSz="4160838">
              <a:lnSpc>
                <a:spcPct val="110000"/>
              </a:lnSpc>
              <a:buClr>
                <a:schemeClr val="tx1"/>
              </a:buClr>
              <a:buSzPct val="100000"/>
              <a:buFont typeface="Arial" charset="0"/>
              <a:buChar char="■"/>
            </a:pPr>
            <a:r>
              <a:rPr lang="en-US" sz="1600" dirty="0" smtClean="0"/>
              <a:t>Huge available bandwidths </a:t>
            </a:r>
            <a:r>
              <a:rPr lang="en-US" sz="1600" b="1" dirty="0" smtClean="0">
                <a:solidFill>
                  <a:schemeClr val="accent1"/>
                </a:solidFill>
              </a:rPr>
              <a:t>above 300 GHz</a:t>
            </a:r>
            <a:r>
              <a:rPr lang="en-US" sz="1600" dirty="0" smtClean="0">
                <a:solidFill>
                  <a:schemeClr val="accent1"/>
                </a:solidFill>
              </a:rPr>
              <a:t> </a:t>
            </a:r>
            <a:r>
              <a:rPr lang="en-US" sz="1600" dirty="0" smtClean="0"/>
              <a:t>can provide these data rates.</a:t>
            </a:r>
          </a:p>
          <a:p>
            <a:pPr marL="439738" lvl="2" indent="-436563" defTabSz="4160838">
              <a:lnSpc>
                <a:spcPct val="110000"/>
              </a:lnSpc>
              <a:buClr>
                <a:schemeClr val="tx1"/>
              </a:buClr>
              <a:buSzPct val="100000"/>
              <a:buFont typeface="Arial" charset="0"/>
              <a:buChar char="■"/>
            </a:pPr>
            <a:r>
              <a:rPr lang="en-US" sz="1600" dirty="0" smtClean="0"/>
              <a:t>Short wave lengths of several millimeters and less enable</a:t>
            </a:r>
            <a:r>
              <a:rPr lang="en-US" sz="1600" dirty="0" smtClean="0">
                <a:solidFill>
                  <a:schemeClr val="accent1"/>
                </a:solidFill>
              </a:rPr>
              <a:t> </a:t>
            </a:r>
            <a:r>
              <a:rPr lang="en-US" sz="1600" b="1" dirty="0" smtClean="0">
                <a:solidFill>
                  <a:schemeClr val="accent1"/>
                </a:solidFill>
              </a:rPr>
              <a:t>intra device communications</a:t>
            </a:r>
            <a:r>
              <a:rPr lang="en-US" sz="1600" dirty="0" smtClean="0"/>
              <a:t> from chip to chip </a:t>
            </a:r>
            <a:r>
              <a:rPr lang="en-US" sz="1600" b="1" dirty="0" smtClean="0">
                <a:solidFill>
                  <a:schemeClr val="accent1"/>
                </a:solidFill>
              </a:rPr>
              <a:t>with integrated antennas</a:t>
            </a:r>
            <a:r>
              <a:rPr lang="en-US" sz="1600" dirty="0" smtClean="0"/>
              <a:t>.</a:t>
            </a:r>
          </a:p>
          <a:p>
            <a:pPr marL="439738" lvl="2" indent="-436563" defTabSz="4160838">
              <a:lnSpc>
                <a:spcPct val="110000"/>
              </a:lnSpc>
              <a:buClr>
                <a:schemeClr val="tx1"/>
              </a:buClr>
              <a:buSzPct val="100000"/>
              <a:buFont typeface="Arial" charset="0"/>
              <a:buChar char="■"/>
            </a:pPr>
            <a:r>
              <a:rPr lang="en-US" sz="1600" dirty="0" smtClean="0"/>
              <a:t>Need to investigate the propagation characteristics </a:t>
            </a:r>
            <a:r>
              <a:rPr lang="en-US" sz="1600" b="1" dirty="0" smtClean="0">
                <a:solidFill>
                  <a:schemeClr val="accent1"/>
                </a:solidFill>
              </a:rPr>
              <a:t>with typical structures and materials</a:t>
            </a:r>
            <a:r>
              <a:rPr lang="en-US" sz="1600" dirty="0" smtClean="0">
                <a:solidFill>
                  <a:schemeClr val="accent1"/>
                </a:solidFill>
              </a:rPr>
              <a:t> </a:t>
            </a:r>
            <a:r>
              <a:rPr lang="en-US" sz="1600" dirty="0" smtClean="0"/>
              <a:t>for intra device links</a:t>
            </a:r>
            <a:endParaRPr lang="de-DE" sz="1600" dirty="0"/>
          </a:p>
        </p:txBody>
      </p:sp>
      <p:pic>
        <p:nvPicPr>
          <p:cNvPr id="6" name="Grafik 5" descr="IMG_8692.JPG"/>
          <p:cNvPicPr>
            <a:picLocks noChangeAspect="1"/>
          </p:cNvPicPr>
          <p:nvPr/>
        </p:nvPicPr>
        <p:blipFill>
          <a:blip r:embed="rId3" cstate="print"/>
          <a:stretch>
            <a:fillRect/>
          </a:stretch>
        </p:blipFill>
        <p:spPr>
          <a:xfrm>
            <a:off x="2446409" y="4525791"/>
            <a:ext cx="2353956" cy="1568564"/>
          </a:xfrm>
          <a:prstGeom prst="rect">
            <a:avLst/>
          </a:prstGeom>
          <a:scene3d>
            <a:camera prst="isometricRightUp"/>
            <a:lightRig rig="threePt" dir="t"/>
          </a:scene3d>
          <a:sp3d extrusionH="88900" prstMaterial="matte"/>
        </p:spPr>
      </p:pic>
      <p:pic>
        <p:nvPicPr>
          <p:cNvPr id="7" name="Grafik 6" descr="IMG_8692-rechts.JPG"/>
          <p:cNvPicPr>
            <a:picLocks noChangeAspect="1"/>
          </p:cNvPicPr>
          <p:nvPr/>
        </p:nvPicPr>
        <p:blipFill>
          <a:blip r:embed="rId4" cstate="print"/>
          <a:stretch>
            <a:fillRect/>
          </a:stretch>
        </p:blipFill>
        <p:spPr>
          <a:xfrm>
            <a:off x="4883963" y="4440227"/>
            <a:ext cx="2389455" cy="1590751"/>
          </a:xfrm>
          <a:prstGeom prst="rect">
            <a:avLst/>
          </a:prstGeom>
          <a:scene3d>
            <a:camera prst="isometricRightUp">
              <a:rot lat="2100000" lon="2100000" rev="0"/>
            </a:camera>
            <a:lightRig rig="threePt" dir="t"/>
          </a:scene3d>
          <a:sp3d extrusionH="88900"/>
        </p:spPr>
      </p:pic>
      <p:cxnSp>
        <p:nvCxnSpPr>
          <p:cNvPr id="8" name="Gerade Verbindung mit Pfeil 7"/>
          <p:cNvCxnSpPr/>
          <p:nvPr/>
        </p:nvCxnSpPr>
        <p:spPr bwMode="auto">
          <a:xfrm flipV="1">
            <a:off x="3671880" y="5358494"/>
            <a:ext cx="2160288" cy="2"/>
          </a:xfrm>
          <a:prstGeom prst="straightConnector1">
            <a:avLst/>
          </a:prstGeom>
          <a:solidFill>
            <a:schemeClr val="accent1"/>
          </a:solidFill>
          <a:ln w="152400" cap="flat" cmpd="sng" algn="ctr">
            <a:solidFill>
              <a:srgbClr val="0080B4"/>
            </a:solidFill>
            <a:prstDash val="solid"/>
            <a:round/>
            <a:headEnd type="triangle" w="med" len="med"/>
            <a:tailEnd type="triangle"/>
          </a:ln>
          <a:effectLst/>
        </p:spPr>
      </p:cxnSp>
      <p:sp>
        <p:nvSpPr>
          <p:cNvPr id="9" name="Datumsplatzhalter 1"/>
          <p:cNvSpPr>
            <a:spLocks noGrp="1"/>
          </p:cNvSpPr>
          <p:nvPr>
            <p:ph type="dt" sz="half" idx="10"/>
          </p:nvPr>
        </p:nvSpPr>
        <p:spPr>
          <a:xfrm>
            <a:off x="685800" y="378281"/>
            <a:ext cx="1600200" cy="215444"/>
          </a:xfrm>
        </p:spPr>
        <p:txBody>
          <a:bodyPr/>
          <a:lstStyle/>
          <a:p>
            <a:r>
              <a:rPr lang="en-US" dirty="0" smtClean="0"/>
              <a:t>May 2014</a:t>
            </a:r>
            <a:endParaRPr lang="en-US" dirty="0"/>
          </a:p>
        </p:txBody>
      </p:sp>
      <p:sp>
        <p:nvSpPr>
          <p:cNvPr id="10"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4</a:t>
            </a:fld>
            <a:endParaRPr lang="en-US" dirty="0"/>
          </a:p>
        </p:txBody>
      </p:sp>
      <p:sp>
        <p:nvSpPr>
          <p:cNvPr id="12"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smtClean="0"/>
              <a:t>Motivation (2/</a:t>
            </a:r>
            <a:r>
              <a:rPr lang="de-DE" sz="2800" dirty="0" err="1" smtClean="0"/>
              <a:t>2</a:t>
            </a:r>
            <a:r>
              <a:rPr lang="de-DE" sz="2800" dirty="0" smtClean="0"/>
              <a:t>) - </a:t>
            </a:r>
            <a:br>
              <a:rPr lang="de-DE" sz="2800" dirty="0" smtClean="0"/>
            </a:br>
            <a:r>
              <a:rPr lang="de-DE" sz="2800" dirty="0" smtClean="0"/>
              <a:t> </a:t>
            </a:r>
            <a:r>
              <a:rPr lang="de-DE" sz="2800" dirty="0" err="1" smtClean="0"/>
              <a:t>Channel</a:t>
            </a:r>
            <a:r>
              <a:rPr lang="de-DE" sz="2800" dirty="0" smtClean="0"/>
              <a:t> </a:t>
            </a:r>
            <a:r>
              <a:rPr lang="de-DE" sz="2800" dirty="0" err="1" smtClean="0"/>
              <a:t>Measurements</a:t>
            </a:r>
            <a:r>
              <a:rPr lang="de-DE" sz="2800" dirty="0" smtClean="0"/>
              <a:t> Inside a Mock-Up</a:t>
            </a:r>
            <a:endParaRPr lang="de-DE" sz="2800" dirty="0"/>
          </a:p>
        </p:txBody>
      </p:sp>
      <p:sp>
        <p:nvSpPr>
          <p:cNvPr id="3" name="Inhaltsplatzhalter 2"/>
          <p:cNvSpPr>
            <a:spLocks noGrp="1"/>
          </p:cNvSpPr>
          <p:nvPr>
            <p:ph idx="1"/>
          </p:nvPr>
        </p:nvSpPr>
        <p:spPr>
          <a:xfrm>
            <a:off x="685800" y="1857375"/>
            <a:ext cx="7772400" cy="4114800"/>
          </a:xfrm>
        </p:spPr>
        <p:txBody>
          <a:bodyPr/>
          <a:lstStyle/>
          <a:p>
            <a:pPr lvl="1"/>
            <a:r>
              <a:rPr lang="en-US" sz="1600" dirty="0" smtClean="0"/>
              <a:t>Several </a:t>
            </a:r>
            <a:r>
              <a:rPr lang="en-US" sz="1600" b="1" dirty="0" smtClean="0">
                <a:solidFill>
                  <a:schemeClr val="accent1"/>
                </a:solidFill>
              </a:rPr>
              <a:t>propagation mechanisms </a:t>
            </a:r>
            <a:r>
              <a:rPr lang="en-US" sz="1600" dirty="0" smtClean="0"/>
              <a:t>relevant for intra-device propagation have been investigated</a:t>
            </a:r>
          </a:p>
          <a:p>
            <a:pPr lvl="1"/>
            <a:r>
              <a:rPr lang="en-US" sz="1600" dirty="0" smtClean="0"/>
              <a:t>However, in order to develop a model for the intra-device propagation channel, an idea of the </a:t>
            </a:r>
            <a:r>
              <a:rPr lang="en-US" sz="1600" b="1" dirty="0" smtClean="0">
                <a:solidFill>
                  <a:schemeClr val="accent1"/>
                </a:solidFill>
              </a:rPr>
              <a:t>complete channel behavior </a:t>
            </a:r>
            <a:r>
              <a:rPr lang="en-US" sz="1600" dirty="0" smtClean="0"/>
              <a:t>is necessary</a:t>
            </a:r>
          </a:p>
          <a:p>
            <a:pPr lvl="1"/>
            <a:r>
              <a:rPr lang="en-US" sz="1600" dirty="0" smtClean="0"/>
              <a:t>The straightforward approach is thus the measurement of several well-defined </a:t>
            </a:r>
            <a:r>
              <a:rPr lang="en-US" sz="1600" b="1" dirty="0" smtClean="0">
                <a:solidFill>
                  <a:schemeClr val="accent1"/>
                </a:solidFill>
              </a:rPr>
              <a:t>propagation scenarios</a:t>
            </a:r>
          </a:p>
          <a:p>
            <a:pPr lvl="1"/>
            <a:endParaRPr lang="de-DE" sz="1600" dirty="0"/>
          </a:p>
        </p:txBody>
      </p:sp>
      <p:sp>
        <p:nvSpPr>
          <p:cNvPr id="6"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9"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5</a:t>
            </a:fld>
            <a:endParaRPr lang="en-US" dirty="0"/>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14" name="Pfeil nach rechts 13"/>
          <p:cNvSpPr/>
          <p:nvPr/>
        </p:nvSpPr>
        <p:spPr bwMode="auto">
          <a:xfrm>
            <a:off x="3752850" y="4495800"/>
            <a:ext cx="1219200" cy="11620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nvGrpSpPr>
          <p:cNvPr id="15" name="Gruppieren 14"/>
          <p:cNvGrpSpPr/>
          <p:nvPr/>
        </p:nvGrpSpPr>
        <p:grpSpPr>
          <a:xfrm>
            <a:off x="2389537" y="3895725"/>
            <a:ext cx="1315688" cy="1353926"/>
            <a:chOff x="2339975" y="2060536"/>
            <a:chExt cx="2814890" cy="2132934"/>
          </a:xfrm>
        </p:grpSpPr>
        <p:sp>
          <p:nvSpPr>
            <p:cNvPr id="16" name="Rectangle 25"/>
            <p:cNvSpPr>
              <a:spLocks noChangeArrowheads="1"/>
            </p:cNvSpPr>
            <p:nvPr/>
          </p:nvSpPr>
          <p:spPr bwMode="auto">
            <a:xfrm>
              <a:off x="3459034" y="2060536"/>
              <a:ext cx="942553" cy="2132934"/>
            </a:xfrm>
            <a:prstGeom prst="rect">
              <a:avLst/>
            </a:prstGeom>
            <a:solidFill>
              <a:srgbClr val="BDE6F2"/>
            </a:solidFill>
            <a:ln w="3175">
              <a:no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de-DE" sz="1000" dirty="0"/>
            </a:p>
          </p:txBody>
        </p:sp>
        <p:sp>
          <p:nvSpPr>
            <p:cNvPr id="17" name="Line 28"/>
            <p:cNvSpPr>
              <a:spLocks noChangeShapeType="1"/>
            </p:cNvSpPr>
            <p:nvPr/>
          </p:nvSpPr>
          <p:spPr bwMode="auto">
            <a:xfrm>
              <a:off x="2712269" y="3819207"/>
              <a:ext cx="1542045" cy="0"/>
            </a:xfrm>
            <a:prstGeom prst="line">
              <a:avLst/>
            </a:prstGeom>
            <a:noFill/>
            <a:ln w="15875">
              <a:solidFill>
                <a:schemeClr val="tx1"/>
              </a:solidFill>
              <a:round/>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18" name="Line 29"/>
            <p:cNvSpPr>
              <a:spLocks noChangeShapeType="1"/>
            </p:cNvSpPr>
            <p:nvPr/>
          </p:nvSpPr>
          <p:spPr bwMode="auto">
            <a:xfrm rot="9180000" flipH="1">
              <a:off x="2765980" y="3991804"/>
              <a:ext cx="769290" cy="168963"/>
            </a:xfrm>
            <a:prstGeom prst="line">
              <a:avLst/>
            </a:prstGeom>
            <a:noFill/>
            <a:ln w="15875">
              <a:solidFill>
                <a:schemeClr val="tx1"/>
              </a:solidFill>
              <a:round/>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19" name="Line 30"/>
            <p:cNvSpPr>
              <a:spLocks noChangeShapeType="1"/>
            </p:cNvSpPr>
            <p:nvPr/>
          </p:nvSpPr>
          <p:spPr bwMode="auto">
            <a:xfrm rot="9180000" flipH="1">
              <a:off x="2910063" y="3932633"/>
              <a:ext cx="693416" cy="144037"/>
            </a:xfrm>
            <a:prstGeom prst="line">
              <a:avLst/>
            </a:prstGeom>
            <a:noFill/>
            <a:ln w="34925">
              <a:solidFill>
                <a:schemeClr val="tx1"/>
              </a:solidFill>
              <a:round/>
              <a:headEnd type="none" w="sm" len="sm"/>
              <a:tailEnd type="triangl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0" name="Line 31"/>
            <p:cNvSpPr>
              <a:spLocks noChangeShapeType="1"/>
            </p:cNvSpPr>
            <p:nvPr/>
          </p:nvSpPr>
          <p:spPr bwMode="auto">
            <a:xfrm rot="13980000" flipH="1">
              <a:off x="2740363" y="3450676"/>
              <a:ext cx="806663" cy="161135"/>
            </a:xfrm>
            <a:prstGeom prst="line">
              <a:avLst/>
            </a:prstGeom>
            <a:noFill/>
            <a:ln w="15875">
              <a:solidFill>
                <a:schemeClr val="tx1"/>
              </a:solidFill>
              <a:round/>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1" name="Line 32"/>
            <p:cNvSpPr>
              <a:spLocks noChangeShapeType="1"/>
            </p:cNvSpPr>
            <p:nvPr/>
          </p:nvSpPr>
          <p:spPr bwMode="auto">
            <a:xfrm rot="13980000" flipH="1">
              <a:off x="2899927" y="3535632"/>
              <a:ext cx="609581" cy="109800"/>
            </a:xfrm>
            <a:prstGeom prst="line">
              <a:avLst/>
            </a:prstGeom>
            <a:noFill/>
            <a:ln w="34925">
              <a:solidFill>
                <a:schemeClr val="tx1"/>
              </a:solidFill>
              <a:round/>
              <a:headEnd type="triangle" w="sm" len="sm"/>
              <a:tailEnd type="non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2" name="Line 33"/>
            <p:cNvSpPr>
              <a:spLocks noChangeShapeType="1"/>
            </p:cNvSpPr>
            <p:nvPr/>
          </p:nvSpPr>
          <p:spPr bwMode="auto">
            <a:xfrm rot="21180000" flipH="1">
              <a:off x="3441708" y="3528518"/>
              <a:ext cx="997998" cy="223468"/>
            </a:xfrm>
            <a:prstGeom prst="line">
              <a:avLst/>
            </a:prstGeom>
            <a:noFill/>
            <a:ln w="15875">
              <a:solidFill>
                <a:schemeClr val="tx1"/>
              </a:solidFill>
              <a:round/>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3" name="Line 34"/>
            <p:cNvSpPr>
              <a:spLocks noChangeAspect="1" noChangeShapeType="1"/>
            </p:cNvSpPr>
            <p:nvPr/>
          </p:nvSpPr>
          <p:spPr bwMode="auto">
            <a:xfrm rot="21180000" flipH="1">
              <a:off x="3501871" y="3514655"/>
              <a:ext cx="962452" cy="222293"/>
            </a:xfrm>
            <a:prstGeom prst="line">
              <a:avLst/>
            </a:prstGeom>
            <a:noFill/>
            <a:ln w="34925">
              <a:solidFill>
                <a:schemeClr val="tx1"/>
              </a:solidFill>
              <a:round/>
              <a:headEnd type="triangle" w="sm" len="sm"/>
              <a:tailEnd type="non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5" name="Line 36"/>
            <p:cNvSpPr>
              <a:spLocks noChangeAspect="1" noChangeShapeType="1"/>
            </p:cNvSpPr>
            <p:nvPr/>
          </p:nvSpPr>
          <p:spPr bwMode="auto">
            <a:xfrm rot="12720000" flipH="1">
              <a:off x="3452024" y="3237484"/>
              <a:ext cx="968873" cy="196924"/>
            </a:xfrm>
            <a:prstGeom prst="line">
              <a:avLst/>
            </a:prstGeom>
            <a:noFill/>
            <a:ln w="34925">
              <a:solidFill>
                <a:schemeClr val="tx1"/>
              </a:solidFill>
              <a:round/>
              <a:headEnd type="triangle" w="sm" len="sm"/>
              <a:tailEnd type="non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8" name="Line 39"/>
            <p:cNvSpPr>
              <a:spLocks noChangeShapeType="1"/>
            </p:cNvSpPr>
            <p:nvPr/>
          </p:nvSpPr>
          <p:spPr bwMode="auto">
            <a:xfrm rot="13980000" flipH="1">
              <a:off x="2930330" y="2994746"/>
              <a:ext cx="543227" cy="114354"/>
            </a:xfrm>
            <a:prstGeom prst="line">
              <a:avLst/>
            </a:prstGeom>
            <a:noFill/>
            <a:ln w="34925">
              <a:solidFill>
                <a:schemeClr val="tx1"/>
              </a:solidFill>
              <a:round/>
              <a:headEnd type="triangle" w="sm" len="sm"/>
              <a:tailEnd type="non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29" name="Line 46"/>
            <p:cNvSpPr>
              <a:spLocks noChangeShapeType="1"/>
            </p:cNvSpPr>
            <p:nvPr/>
          </p:nvSpPr>
          <p:spPr bwMode="auto">
            <a:xfrm flipV="1">
              <a:off x="4408518" y="3114286"/>
              <a:ext cx="696519" cy="347011"/>
            </a:xfrm>
            <a:prstGeom prst="line">
              <a:avLst/>
            </a:prstGeom>
            <a:noFill/>
            <a:ln w="15875">
              <a:solidFill>
                <a:schemeClr val="tx1"/>
              </a:solidFill>
              <a:round/>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30" name="Line 48"/>
            <p:cNvSpPr>
              <a:spLocks noChangeShapeType="1"/>
            </p:cNvSpPr>
            <p:nvPr/>
          </p:nvSpPr>
          <p:spPr bwMode="auto">
            <a:xfrm flipV="1">
              <a:off x="4405691" y="3111072"/>
              <a:ext cx="749174" cy="344152"/>
            </a:xfrm>
            <a:prstGeom prst="line">
              <a:avLst/>
            </a:prstGeom>
            <a:noFill/>
            <a:ln w="34925">
              <a:solidFill>
                <a:schemeClr val="tx1"/>
              </a:solidFill>
              <a:round/>
              <a:headEnd/>
              <a:tailEnd type="triangle" w="sm" len="sm"/>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a:p>
          </p:txBody>
        </p:sp>
        <p:sp>
          <p:nvSpPr>
            <p:cNvPr id="31" name="Arc 51"/>
            <p:cNvSpPr>
              <a:spLocks/>
            </p:cNvSpPr>
            <p:nvPr/>
          </p:nvSpPr>
          <p:spPr bwMode="auto">
            <a:xfrm>
              <a:off x="3874867" y="3595740"/>
              <a:ext cx="258163" cy="250720"/>
            </a:xfrm>
            <a:custGeom>
              <a:avLst/>
              <a:gdLst>
                <a:gd name="T0" fmla="*/ 0 w 21516"/>
                <a:gd name="T1" fmla="*/ 0 h 13223"/>
                <a:gd name="T2" fmla="*/ 0 w 21516"/>
                <a:gd name="T3" fmla="*/ 0 h 13223"/>
                <a:gd name="T4" fmla="*/ 0 w 21516"/>
                <a:gd name="T5" fmla="*/ 0 h 13223"/>
                <a:gd name="T6" fmla="*/ 0 60000 65536"/>
                <a:gd name="T7" fmla="*/ 0 60000 65536"/>
                <a:gd name="T8" fmla="*/ 0 60000 65536"/>
                <a:gd name="T9" fmla="*/ 0 w 21516"/>
                <a:gd name="T10" fmla="*/ 0 h 13223"/>
                <a:gd name="T11" fmla="*/ 21516 w 21516"/>
                <a:gd name="T12" fmla="*/ 13223 h 13223"/>
              </a:gdLst>
              <a:ahLst/>
              <a:cxnLst>
                <a:cxn ang="T6">
                  <a:pos x="T0" y="T1"/>
                </a:cxn>
                <a:cxn ang="T7">
                  <a:pos x="T2" y="T3"/>
                </a:cxn>
                <a:cxn ang="T8">
                  <a:pos x="T4" y="T5"/>
                </a:cxn>
              </a:cxnLst>
              <a:rect l="T9" t="T10" r="T11" b="T12"/>
              <a:pathLst>
                <a:path w="21516" h="13223" fill="none" extrusionOk="0">
                  <a:moveTo>
                    <a:pt x="17079" y="0"/>
                  </a:moveTo>
                  <a:cubicBezTo>
                    <a:pt x="19610" y="3269"/>
                    <a:pt x="21150" y="7195"/>
                    <a:pt x="21515" y="11314"/>
                  </a:cubicBezTo>
                </a:path>
                <a:path w="21516" h="13223" stroke="0" extrusionOk="0">
                  <a:moveTo>
                    <a:pt x="17079" y="0"/>
                  </a:moveTo>
                  <a:cubicBezTo>
                    <a:pt x="19610" y="3269"/>
                    <a:pt x="21150" y="7195"/>
                    <a:pt x="21515" y="11314"/>
                  </a:cubicBezTo>
                  <a:lnTo>
                    <a:pt x="0" y="13223"/>
                  </a:lnTo>
                  <a:close/>
                </a:path>
              </a:pathLst>
            </a:custGeom>
            <a:noFill/>
            <a:ln w="9525">
              <a:solidFill>
                <a:schemeClr val="tx1"/>
              </a:solidFill>
              <a:round/>
              <a:headEnd type="triangle" w="sm" len="sm"/>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de-DE" sz="1000"/>
            </a:p>
          </p:txBody>
        </p:sp>
        <p:pic>
          <p:nvPicPr>
            <p:cNvPr id="32" name="Object 60"/>
            <p:cNvPicPr>
              <a:picLocks noChangeAspect="1" noChangeArrowheads="1"/>
            </p:cNvPicPr>
            <p:nvPr/>
          </p:nvPicPr>
          <p:blipFill>
            <a:blip r:embed="rId4" cstate="print"/>
            <a:srcRect/>
            <a:stretch>
              <a:fillRect/>
            </a:stretch>
          </p:blipFill>
          <p:spPr bwMode="auto">
            <a:xfrm>
              <a:off x="2339975" y="3371850"/>
              <a:ext cx="122238" cy="246063"/>
            </a:xfrm>
            <a:prstGeom prst="rect">
              <a:avLst/>
            </a:prstGeom>
            <a:noFill/>
          </p:spPr>
        </p:pic>
        <p:sp>
          <p:nvSpPr>
            <p:cNvPr id="33" name="Arc 63"/>
            <p:cNvSpPr>
              <a:spLocks/>
            </p:cNvSpPr>
            <p:nvPr/>
          </p:nvSpPr>
          <p:spPr bwMode="auto">
            <a:xfrm rot="10800000">
              <a:off x="2908056" y="3815574"/>
              <a:ext cx="259895" cy="347011"/>
            </a:xfrm>
            <a:custGeom>
              <a:avLst/>
              <a:gdLst>
                <a:gd name="T0" fmla="*/ 0 w 21600"/>
                <a:gd name="T1" fmla="*/ 0 h 18196"/>
                <a:gd name="T2" fmla="*/ 0 w 21600"/>
                <a:gd name="T3" fmla="*/ 0 h 18196"/>
                <a:gd name="T4" fmla="*/ 0 w 21600"/>
                <a:gd name="T5" fmla="*/ 0 h 18196"/>
                <a:gd name="T6" fmla="*/ 0 60000 65536"/>
                <a:gd name="T7" fmla="*/ 0 60000 65536"/>
                <a:gd name="T8" fmla="*/ 0 60000 65536"/>
                <a:gd name="T9" fmla="*/ 0 w 21600"/>
                <a:gd name="T10" fmla="*/ 0 h 18196"/>
                <a:gd name="T11" fmla="*/ 21600 w 21600"/>
                <a:gd name="T12" fmla="*/ 18196 h 18196"/>
              </a:gdLst>
              <a:ahLst/>
              <a:cxnLst>
                <a:cxn ang="T6">
                  <a:pos x="T0" y="T1"/>
                </a:cxn>
                <a:cxn ang="T7">
                  <a:pos x="T2" y="T3"/>
                </a:cxn>
                <a:cxn ang="T8">
                  <a:pos x="T4" y="T5"/>
                </a:cxn>
              </a:cxnLst>
              <a:rect l="T9" t="T10" r="T11" b="T12"/>
              <a:pathLst>
                <a:path w="21600" h="18196" fill="none" extrusionOk="0">
                  <a:moveTo>
                    <a:pt x="11638" y="0"/>
                  </a:moveTo>
                  <a:cubicBezTo>
                    <a:pt x="17845" y="3969"/>
                    <a:pt x="21600" y="10828"/>
                    <a:pt x="21600" y="18196"/>
                  </a:cubicBezTo>
                </a:path>
                <a:path w="21600" h="18196" stroke="0" extrusionOk="0">
                  <a:moveTo>
                    <a:pt x="11638" y="0"/>
                  </a:moveTo>
                  <a:cubicBezTo>
                    <a:pt x="17845" y="3969"/>
                    <a:pt x="21600" y="10828"/>
                    <a:pt x="21600" y="18196"/>
                  </a:cubicBezTo>
                  <a:lnTo>
                    <a:pt x="0" y="18196"/>
                  </a:lnTo>
                  <a:close/>
                </a:path>
              </a:pathLst>
            </a:custGeom>
            <a:noFill/>
            <a:ln w="9525">
              <a:solidFill>
                <a:schemeClr val="tx1"/>
              </a:solidFill>
              <a:round/>
              <a:headEnd type="triangle" w="sm" len="sm"/>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de-DE" sz="1000"/>
            </a:p>
          </p:txBody>
        </p:sp>
        <p:sp>
          <p:nvSpPr>
            <p:cNvPr id="34" name="Arc 64"/>
            <p:cNvSpPr>
              <a:spLocks/>
            </p:cNvSpPr>
            <p:nvPr/>
          </p:nvSpPr>
          <p:spPr bwMode="auto">
            <a:xfrm flipH="1">
              <a:off x="2908056" y="3446762"/>
              <a:ext cx="259895" cy="379713"/>
            </a:xfrm>
            <a:custGeom>
              <a:avLst/>
              <a:gdLst>
                <a:gd name="T0" fmla="*/ 0 w 21600"/>
                <a:gd name="T1" fmla="*/ 0 h 19882"/>
                <a:gd name="T2" fmla="*/ 0 w 21600"/>
                <a:gd name="T3" fmla="*/ 0 h 19882"/>
                <a:gd name="T4" fmla="*/ 0 w 21600"/>
                <a:gd name="T5" fmla="*/ 0 h 19882"/>
                <a:gd name="T6" fmla="*/ 0 60000 65536"/>
                <a:gd name="T7" fmla="*/ 0 60000 65536"/>
                <a:gd name="T8" fmla="*/ 0 60000 65536"/>
                <a:gd name="T9" fmla="*/ 0 w 21600"/>
                <a:gd name="T10" fmla="*/ 0 h 19882"/>
                <a:gd name="T11" fmla="*/ 21600 w 21600"/>
                <a:gd name="T12" fmla="*/ 19882 h 19882"/>
              </a:gdLst>
              <a:ahLst/>
              <a:cxnLst>
                <a:cxn ang="T6">
                  <a:pos x="T0" y="T1"/>
                </a:cxn>
                <a:cxn ang="T7">
                  <a:pos x="T2" y="T3"/>
                </a:cxn>
                <a:cxn ang="T8">
                  <a:pos x="T4" y="T5"/>
                </a:cxn>
              </a:cxnLst>
              <a:rect l="T9" t="T10" r="T11" b="T12"/>
              <a:pathLst>
                <a:path w="21600" h="19882" fill="none" extrusionOk="0">
                  <a:moveTo>
                    <a:pt x="8442" y="0"/>
                  </a:moveTo>
                  <a:cubicBezTo>
                    <a:pt x="16419" y="3387"/>
                    <a:pt x="21600" y="11215"/>
                    <a:pt x="21600" y="19882"/>
                  </a:cubicBezTo>
                </a:path>
                <a:path w="21600" h="19882" stroke="0" extrusionOk="0">
                  <a:moveTo>
                    <a:pt x="8442" y="0"/>
                  </a:moveTo>
                  <a:cubicBezTo>
                    <a:pt x="16419" y="3387"/>
                    <a:pt x="21600" y="11215"/>
                    <a:pt x="21600" y="19882"/>
                  </a:cubicBezTo>
                  <a:lnTo>
                    <a:pt x="0" y="19882"/>
                  </a:lnTo>
                  <a:close/>
                </a:path>
              </a:pathLst>
            </a:custGeom>
            <a:noFill/>
            <a:ln w="9525">
              <a:solidFill>
                <a:schemeClr val="tx1"/>
              </a:solidFill>
              <a:round/>
              <a:headEnd type="none" w="sm" len="sm"/>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de-DE" sz="1000"/>
            </a:p>
          </p:txBody>
        </p:sp>
        <p:pic>
          <p:nvPicPr>
            <p:cNvPr id="35" name="Object 65"/>
            <p:cNvPicPr>
              <a:picLocks noChangeAspect="1" noChangeArrowheads="1"/>
            </p:cNvPicPr>
            <p:nvPr/>
          </p:nvPicPr>
          <p:blipFill>
            <a:blip r:embed="rId5" cstate="print"/>
            <a:srcRect/>
            <a:stretch>
              <a:fillRect/>
            </a:stretch>
          </p:blipFill>
          <p:spPr bwMode="auto">
            <a:xfrm>
              <a:off x="2967038" y="3838575"/>
              <a:ext cx="192087" cy="249238"/>
            </a:xfrm>
            <a:prstGeom prst="rect">
              <a:avLst/>
            </a:prstGeom>
            <a:noFill/>
          </p:spPr>
        </p:pic>
        <p:pic>
          <p:nvPicPr>
            <p:cNvPr id="36" name="Object 66"/>
            <p:cNvPicPr>
              <a:picLocks noChangeAspect="1" noChangeArrowheads="1"/>
            </p:cNvPicPr>
            <p:nvPr/>
          </p:nvPicPr>
          <p:blipFill>
            <a:blip r:embed="rId5" cstate="print"/>
            <a:srcRect/>
            <a:stretch>
              <a:fillRect/>
            </a:stretch>
          </p:blipFill>
          <p:spPr bwMode="auto">
            <a:xfrm>
              <a:off x="2978150" y="3567113"/>
              <a:ext cx="192088" cy="249237"/>
            </a:xfrm>
            <a:prstGeom prst="rect">
              <a:avLst/>
            </a:prstGeom>
            <a:noFill/>
          </p:spPr>
        </p:pic>
      </p:gr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265" name="Object 1"/>
          <p:cNvGraphicFramePr>
            <a:graphicFrameLocks noChangeAspect="1"/>
          </p:cNvGraphicFramePr>
          <p:nvPr/>
        </p:nvGraphicFramePr>
        <p:xfrm>
          <a:off x="194167" y="4067176"/>
          <a:ext cx="2419860" cy="1038224"/>
        </p:xfrm>
        <a:graphic>
          <a:graphicData uri="http://schemas.openxmlformats.org/presentationml/2006/ole">
            <p:oleObj spid="_x0000_s11265" name="Visio" r:id="rId6" imgW="3204587" imgH="1372680" progId="">
              <p:embed/>
            </p:oleObj>
          </a:graphicData>
        </a:graphic>
      </p:graphicFrame>
      <p:pic>
        <p:nvPicPr>
          <p:cNvPr id="43" name="Picture 2"/>
          <p:cNvPicPr>
            <a:picLocks noChangeAspect="1" noChangeArrowheads="1"/>
          </p:cNvPicPr>
          <p:nvPr/>
        </p:nvPicPr>
        <p:blipFill>
          <a:blip r:embed="rId7" cstate="print"/>
          <a:srcRect/>
          <a:stretch>
            <a:fillRect/>
          </a:stretch>
        </p:blipFill>
        <p:spPr bwMode="auto">
          <a:xfrm>
            <a:off x="239977" y="5519511"/>
            <a:ext cx="3279575" cy="433614"/>
          </a:xfrm>
          <a:prstGeom prst="rect">
            <a:avLst/>
          </a:prstGeom>
          <a:noFill/>
          <a:ln w="9525">
            <a:noFill/>
            <a:miter lim="800000"/>
            <a:headEnd/>
            <a:tailEnd/>
          </a:ln>
        </p:spPr>
      </p:pic>
      <p:pic>
        <p:nvPicPr>
          <p:cNvPr id="37" name="Picture 2" descr="C:\Users\fricke\AppData\Local\Temp\cam2.png"/>
          <p:cNvPicPr>
            <a:picLocks noChangeAspect="1" noChangeArrowheads="1"/>
          </p:cNvPicPr>
          <p:nvPr/>
        </p:nvPicPr>
        <p:blipFill>
          <a:blip r:embed="rId8" cstate="print"/>
          <a:srcRect/>
          <a:stretch>
            <a:fillRect/>
          </a:stretch>
        </p:blipFill>
        <p:spPr bwMode="auto">
          <a:xfrm>
            <a:off x="5300002" y="4080680"/>
            <a:ext cx="2993741" cy="23678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0" y="1256872"/>
            <a:ext cx="9144000" cy="5034745"/>
          </a:xfrm>
        </p:spPr>
        <p:txBody>
          <a:bodyPr/>
          <a:lstStyle/>
          <a:p>
            <a:pPr lvl="1"/>
            <a:r>
              <a:rPr lang="en-US" sz="1600" dirty="0" smtClean="0"/>
              <a:t>Targeted PHY data rate of </a:t>
            </a:r>
            <a:r>
              <a:rPr lang="en-US" sz="1600" b="1" dirty="0" smtClean="0">
                <a:solidFill>
                  <a:schemeClr val="accent1"/>
                </a:solidFill>
              </a:rPr>
              <a:t>100 </a:t>
            </a:r>
            <a:r>
              <a:rPr lang="en-US" sz="1600" b="1" dirty="0" err="1" smtClean="0">
                <a:solidFill>
                  <a:schemeClr val="accent1"/>
                </a:solidFill>
              </a:rPr>
              <a:t>Gbps</a:t>
            </a:r>
            <a:r>
              <a:rPr lang="en-US" sz="1600" b="1" dirty="0" smtClean="0">
                <a:solidFill>
                  <a:schemeClr val="accent1"/>
                </a:solidFill>
              </a:rPr>
              <a:t> </a:t>
            </a:r>
            <a:r>
              <a:rPr lang="en-US" sz="1600" dirty="0" smtClean="0"/>
              <a:t>with </a:t>
            </a:r>
            <a:r>
              <a:rPr lang="en-US" sz="1600" b="1" dirty="0" smtClean="0">
                <a:solidFill>
                  <a:schemeClr val="accent1"/>
                </a:solidFill>
              </a:rPr>
              <a:t>low-complexity modulation</a:t>
            </a:r>
            <a:r>
              <a:rPr lang="en-US" sz="1600" b="1" dirty="0" smtClean="0">
                <a:solidFill>
                  <a:srgbClr val="C00000"/>
                </a:solidFill>
              </a:rPr>
              <a:t> </a:t>
            </a:r>
            <a:r>
              <a:rPr lang="en-US" sz="1600" dirty="0" smtClean="0"/>
              <a:t>schemes</a:t>
            </a:r>
          </a:p>
          <a:p>
            <a:pPr lvl="1"/>
            <a:r>
              <a:rPr lang="en-US" sz="1600" b="1" dirty="0" smtClean="0">
                <a:solidFill>
                  <a:schemeClr val="accent1"/>
                </a:solidFill>
              </a:rPr>
              <a:t>Frequency Division </a:t>
            </a:r>
            <a:r>
              <a:rPr lang="en-US" sz="1600" dirty="0" smtClean="0"/>
              <a:t>/ Spatial Division </a:t>
            </a:r>
            <a:r>
              <a:rPr lang="en-US" sz="1600" b="1" dirty="0" smtClean="0">
                <a:solidFill>
                  <a:schemeClr val="accent1"/>
                </a:solidFill>
              </a:rPr>
              <a:t>Multiplexing </a:t>
            </a:r>
          </a:p>
          <a:p>
            <a:pPr lvl="1"/>
            <a:r>
              <a:rPr lang="en-US" sz="1600" b="1" dirty="0" smtClean="0">
                <a:solidFill>
                  <a:schemeClr val="accent1"/>
                </a:solidFill>
              </a:rPr>
              <a:t>Point-to-point</a:t>
            </a:r>
            <a:r>
              <a:rPr lang="en-US" sz="1600" dirty="0" smtClean="0">
                <a:solidFill>
                  <a:schemeClr val="accent1"/>
                </a:solidFill>
              </a:rPr>
              <a:t> </a:t>
            </a:r>
            <a:r>
              <a:rPr lang="en-US" sz="1600" dirty="0" smtClean="0"/>
              <a:t>communications between </a:t>
            </a:r>
            <a:r>
              <a:rPr lang="en-US" sz="1600" b="1" dirty="0" smtClean="0">
                <a:solidFill>
                  <a:schemeClr val="accent1"/>
                </a:solidFill>
              </a:rPr>
              <a:t>static antennas </a:t>
            </a:r>
            <a:r>
              <a:rPr lang="en-US" sz="1600" dirty="0" smtClean="0"/>
              <a:t>with known positions allow for simple MAC layer implementation</a:t>
            </a:r>
          </a:p>
          <a:p>
            <a:pPr lvl="1"/>
            <a:r>
              <a:rPr lang="de-DE" sz="1600" dirty="0" smtClean="0">
                <a:sym typeface="Wingdings" pitchFamily="2" charset="2"/>
              </a:rPr>
              <a:t>To </a:t>
            </a:r>
            <a:r>
              <a:rPr lang="de-DE" sz="1600" dirty="0" err="1" smtClean="0">
                <a:sym typeface="Wingdings" pitchFamily="2" charset="2"/>
              </a:rPr>
              <a:t>fully</a:t>
            </a:r>
            <a:r>
              <a:rPr lang="de-DE" sz="1600" dirty="0" smtClean="0">
                <a:sym typeface="Wingdings" pitchFamily="2" charset="2"/>
              </a:rPr>
              <a:t> </a:t>
            </a:r>
            <a:r>
              <a:rPr lang="de-DE" sz="1600" dirty="0" err="1" smtClean="0">
                <a:sym typeface="Wingdings" pitchFamily="2" charset="2"/>
              </a:rPr>
              <a:t>characterize</a:t>
            </a:r>
            <a:r>
              <a:rPr lang="de-DE" sz="1600" dirty="0" smtClean="0">
                <a:sym typeface="Wingdings" pitchFamily="2" charset="2"/>
              </a:rPr>
              <a:t> the </a:t>
            </a:r>
            <a:r>
              <a:rPr lang="de-DE" sz="1600" dirty="0" err="1" smtClean="0">
                <a:sym typeface="Wingdings" pitchFamily="2" charset="2"/>
              </a:rPr>
              <a:t>channel</a:t>
            </a:r>
            <a:r>
              <a:rPr lang="de-DE" sz="1600" dirty="0" smtClean="0">
                <a:sym typeface="Wingdings" pitchFamily="2" charset="2"/>
              </a:rPr>
              <a:t>, </a:t>
            </a:r>
            <a:r>
              <a:rPr lang="de-DE" sz="1600" b="1" dirty="0" err="1" smtClean="0">
                <a:solidFill>
                  <a:schemeClr val="accent1"/>
                </a:solidFill>
                <a:sym typeface="Wingdings" pitchFamily="2" charset="2"/>
              </a:rPr>
              <a:t>frequency</a:t>
            </a:r>
            <a:r>
              <a:rPr lang="de-DE" sz="1600" b="1" dirty="0" smtClean="0">
                <a:solidFill>
                  <a:schemeClr val="accent1"/>
                </a:solidFill>
                <a:sym typeface="Wingdings" pitchFamily="2" charset="2"/>
              </a:rPr>
              <a:t> </a:t>
            </a:r>
            <a:r>
              <a:rPr lang="de-DE" sz="1600" b="1" dirty="0" err="1" smtClean="0">
                <a:solidFill>
                  <a:schemeClr val="accent1"/>
                </a:solidFill>
                <a:sym typeface="Wingdings" pitchFamily="2" charset="2"/>
              </a:rPr>
              <a:t>domain</a:t>
            </a:r>
            <a:r>
              <a:rPr lang="de-DE" sz="1600" b="1" dirty="0" smtClean="0">
                <a:solidFill>
                  <a:schemeClr val="accent1"/>
                </a:solidFill>
                <a:sym typeface="Wingdings" pitchFamily="2" charset="2"/>
              </a:rPr>
              <a:t> </a:t>
            </a:r>
            <a:r>
              <a:rPr lang="de-DE" sz="1600" b="1" dirty="0" err="1" smtClean="0">
                <a:solidFill>
                  <a:schemeClr val="accent1"/>
                </a:solidFill>
                <a:sym typeface="Wingdings" pitchFamily="2" charset="2"/>
              </a:rPr>
              <a:t>measurements</a:t>
            </a:r>
            <a:r>
              <a:rPr lang="de-DE" sz="1600" b="1" dirty="0" smtClean="0">
                <a:solidFill>
                  <a:schemeClr val="accent1"/>
                </a:solidFill>
                <a:sym typeface="Wingdings" pitchFamily="2" charset="2"/>
              </a:rPr>
              <a:t> </a:t>
            </a:r>
            <a:r>
              <a:rPr lang="de-DE" sz="1600" dirty="0" err="1" smtClean="0">
                <a:sym typeface="Wingdings" pitchFamily="2" charset="2"/>
              </a:rPr>
              <a:t>using</a:t>
            </a:r>
            <a:r>
              <a:rPr lang="de-DE" sz="1600" dirty="0" smtClean="0">
                <a:sym typeface="Wingdings" pitchFamily="2" charset="2"/>
              </a:rPr>
              <a:t> a </a:t>
            </a:r>
            <a:r>
              <a:rPr lang="de-DE" sz="1600" dirty="0" err="1" smtClean="0">
                <a:sym typeface="Wingdings" pitchFamily="2" charset="2"/>
              </a:rPr>
              <a:t>vector</a:t>
            </a:r>
            <a:r>
              <a:rPr lang="de-DE" sz="1600" dirty="0" smtClean="0">
                <a:sym typeface="Wingdings" pitchFamily="2" charset="2"/>
              </a:rPr>
              <a:t> </a:t>
            </a:r>
            <a:r>
              <a:rPr lang="de-DE" sz="1600" dirty="0" err="1" smtClean="0">
                <a:sym typeface="Wingdings" pitchFamily="2" charset="2"/>
              </a:rPr>
              <a:t>network</a:t>
            </a:r>
            <a:r>
              <a:rPr lang="de-DE" sz="1600" dirty="0" smtClean="0">
                <a:sym typeface="Wingdings" pitchFamily="2" charset="2"/>
              </a:rPr>
              <a:t> </a:t>
            </a:r>
            <a:r>
              <a:rPr lang="de-DE" sz="1600" dirty="0" err="1" smtClean="0">
                <a:sym typeface="Wingdings" pitchFamily="2" charset="2"/>
              </a:rPr>
              <a:t>analyzer</a:t>
            </a:r>
            <a:r>
              <a:rPr lang="de-DE" sz="1600" dirty="0" smtClean="0">
                <a:sym typeface="Wingdings" pitchFamily="2" charset="2"/>
              </a:rPr>
              <a:t> </a:t>
            </a:r>
            <a:r>
              <a:rPr lang="de-DE" sz="1600" dirty="0" err="1" smtClean="0">
                <a:sym typeface="Wingdings" pitchFamily="2" charset="2"/>
              </a:rPr>
              <a:t>with</a:t>
            </a:r>
            <a:r>
              <a:rPr lang="de-DE" sz="1600" dirty="0" smtClean="0">
                <a:sym typeface="Wingdings" pitchFamily="2" charset="2"/>
              </a:rPr>
              <a:t> </a:t>
            </a:r>
            <a:r>
              <a:rPr lang="de-DE" sz="1600" dirty="0" err="1" smtClean="0">
                <a:sym typeface="Wingdings" pitchFamily="2" charset="2"/>
              </a:rPr>
              <a:t>frequency</a:t>
            </a:r>
            <a:r>
              <a:rPr lang="de-DE" sz="1600" dirty="0" smtClean="0">
                <a:sym typeface="Wingdings" pitchFamily="2" charset="2"/>
              </a:rPr>
              <a:t> </a:t>
            </a:r>
            <a:r>
              <a:rPr lang="de-DE" sz="1600" dirty="0" err="1" smtClean="0">
                <a:sym typeface="Wingdings" pitchFamily="2" charset="2"/>
              </a:rPr>
              <a:t>extensions</a:t>
            </a:r>
            <a:r>
              <a:rPr lang="de-DE" sz="1600" dirty="0" smtClean="0">
                <a:sym typeface="Wingdings" pitchFamily="2" charset="2"/>
              </a:rPr>
              <a:t> </a:t>
            </a:r>
            <a:r>
              <a:rPr lang="de-DE" sz="1600" dirty="0" err="1" smtClean="0">
                <a:sym typeface="Wingdings" pitchFamily="2" charset="2"/>
              </a:rPr>
              <a:t>are</a:t>
            </a:r>
            <a:r>
              <a:rPr lang="de-DE" sz="1600" dirty="0" smtClean="0">
                <a:sym typeface="Wingdings" pitchFamily="2" charset="2"/>
              </a:rPr>
              <a:t> </a:t>
            </a:r>
            <a:r>
              <a:rPr lang="de-DE" sz="1600" dirty="0" err="1" smtClean="0">
                <a:sym typeface="Wingdings" pitchFamily="2" charset="2"/>
              </a:rPr>
              <a:t>performed</a:t>
            </a:r>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sym typeface="Wingdings" pitchFamily="2" charset="2"/>
            </a:endParaRPr>
          </a:p>
          <a:p>
            <a:pPr lvl="1"/>
            <a:endParaRPr lang="de-DE" sz="1600" dirty="0" smtClean="0"/>
          </a:p>
          <a:p>
            <a:pPr lvl="1"/>
            <a:r>
              <a:rPr lang="de-DE" sz="1600" dirty="0" smtClean="0"/>
              <a:t>The </a:t>
            </a:r>
            <a:r>
              <a:rPr lang="de-DE" sz="1600" dirty="0" err="1" smtClean="0"/>
              <a:t>channel</a:t>
            </a:r>
            <a:r>
              <a:rPr lang="de-DE" sz="1600" dirty="0" smtClean="0"/>
              <a:t> </a:t>
            </a:r>
            <a:r>
              <a:rPr lang="de-DE" sz="1600" dirty="0" err="1" smtClean="0"/>
              <a:t>transfer</a:t>
            </a:r>
            <a:r>
              <a:rPr lang="de-DE" sz="1600" dirty="0" smtClean="0"/>
              <a:t> </a:t>
            </a:r>
            <a:r>
              <a:rPr lang="de-DE" sz="1600" dirty="0" err="1" smtClean="0"/>
              <a:t>function</a:t>
            </a:r>
            <a:r>
              <a:rPr lang="de-DE" sz="1600" dirty="0" smtClean="0"/>
              <a:t> (CTF) </a:t>
            </a:r>
            <a:r>
              <a:rPr lang="de-DE" sz="1600" dirty="0" err="1" smtClean="0"/>
              <a:t>is</a:t>
            </a:r>
            <a:r>
              <a:rPr lang="de-DE" sz="1600" dirty="0" smtClean="0"/>
              <a:t> </a:t>
            </a:r>
            <a:r>
              <a:rPr lang="de-DE" sz="1600" dirty="0" err="1" smtClean="0"/>
              <a:t>measured</a:t>
            </a:r>
            <a:r>
              <a:rPr lang="de-DE" sz="1600" dirty="0" smtClean="0"/>
              <a:t> over a </a:t>
            </a:r>
            <a:r>
              <a:rPr lang="de-DE" sz="1600" dirty="0" err="1" smtClean="0"/>
              <a:t>bandwidth</a:t>
            </a:r>
            <a:r>
              <a:rPr lang="de-DE" sz="1600" dirty="0" smtClean="0"/>
              <a:t> of e.g. 50 GHz and </a:t>
            </a:r>
            <a:r>
              <a:rPr lang="de-DE" sz="1600" dirty="0" err="1" smtClean="0"/>
              <a:t>is</a:t>
            </a:r>
            <a:r>
              <a:rPr lang="de-DE" sz="1600" dirty="0" smtClean="0"/>
              <a:t> </a:t>
            </a:r>
            <a:r>
              <a:rPr lang="de-DE" sz="1600" dirty="0" err="1" smtClean="0"/>
              <a:t>then</a:t>
            </a:r>
            <a:r>
              <a:rPr lang="de-DE" sz="1600" dirty="0" smtClean="0"/>
              <a:t> </a:t>
            </a:r>
            <a:r>
              <a:rPr lang="de-DE" sz="1600" dirty="0" err="1" smtClean="0"/>
              <a:t>evaluated</a:t>
            </a:r>
            <a:r>
              <a:rPr lang="de-DE" sz="1600" dirty="0" smtClean="0"/>
              <a:t> in </a:t>
            </a:r>
            <a:r>
              <a:rPr lang="de-DE" sz="1600" dirty="0" err="1" smtClean="0"/>
              <a:t>terms</a:t>
            </a:r>
            <a:r>
              <a:rPr lang="de-DE" sz="1600" dirty="0" smtClean="0"/>
              <a:t> of </a:t>
            </a:r>
            <a:r>
              <a:rPr lang="de-DE" sz="1600" b="1" dirty="0" err="1" smtClean="0">
                <a:solidFill>
                  <a:schemeClr val="accent1"/>
                </a:solidFill>
              </a:rPr>
              <a:t>channel</a:t>
            </a:r>
            <a:r>
              <a:rPr lang="de-DE" sz="1600" b="1" dirty="0" smtClean="0">
                <a:solidFill>
                  <a:schemeClr val="accent1"/>
                </a:solidFill>
              </a:rPr>
              <a:t> </a:t>
            </a:r>
            <a:r>
              <a:rPr lang="de-DE" sz="1600" b="1" dirty="0" err="1" smtClean="0">
                <a:solidFill>
                  <a:schemeClr val="accent1"/>
                </a:solidFill>
              </a:rPr>
              <a:t>impulse</a:t>
            </a:r>
            <a:r>
              <a:rPr lang="de-DE" sz="1600" b="1" dirty="0" smtClean="0">
                <a:solidFill>
                  <a:schemeClr val="accent1"/>
                </a:solidFill>
              </a:rPr>
              <a:t> </a:t>
            </a:r>
            <a:r>
              <a:rPr lang="de-DE" sz="1600" b="1" dirty="0" err="1" smtClean="0">
                <a:solidFill>
                  <a:schemeClr val="accent1"/>
                </a:solidFill>
              </a:rPr>
              <a:t>responses</a:t>
            </a:r>
            <a:r>
              <a:rPr lang="de-DE" sz="1600" b="1" dirty="0" smtClean="0">
                <a:solidFill>
                  <a:schemeClr val="accent1"/>
                </a:solidFill>
              </a:rPr>
              <a:t> (CIR) for </a:t>
            </a:r>
            <a:r>
              <a:rPr lang="de-DE" sz="1600" b="1" dirty="0" err="1" smtClean="0">
                <a:solidFill>
                  <a:schemeClr val="accent1"/>
                </a:solidFill>
              </a:rPr>
              <a:t>frequency</a:t>
            </a:r>
            <a:r>
              <a:rPr lang="de-DE" sz="1600" b="1" dirty="0" smtClean="0">
                <a:solidFill>
                  <a:schemeClr val="accent1"/>
                </a:solidFill>
              </a:rPr>
              <a:t> </a:t>
            </a:r>
            <a:r>
              <a:rPr lang="de-DE" sz="1600" b="1" dirty="0" err="1" smtClean="0">
                <a:solidFill>
                  <a:schemeClr val="accent1"/>
                </a:solidFill>
              </a:rPr>
              <a:t>bands</a:t>
            </a:r>
            <a:r>
              <a:rPr lang="de-DE" sz="1600" b="1" dirty="0" smtClean="0">
                <a:solidFill>
                  <a:schemeClr val="accent1"/>
                </a:solidFill>
              </a:rPr>
              <a:t> </a:t>
            </a:r>
            <a:r>
              <a:rPr lang="de-DE" sz="1600" dirty="0" smtClean="0"/>
              <a:t>of e.g. 10 GHz bandwidth</a:t>
            </a:r>
            <a:endParaRPr lang="de-DE" sz="1600" dirty="0"/>
          </a:p>
        </p:txBody>
      </p:sp>
      <p:sp>
        <p:nvSpPr>
          <p:cNvPr id="2" name="Titel 1"/>
          <p:cNvSpPr>
            <a:spLocks noGrp="1"/>
          </p:cNvSpPr>
          <p:nvPr>
            <p:ph type="title"/>
          </p:nvPr>
        </p:nvSpPr>
        <p:spPr/>
        <p:txBody>
          <a:bodyPr anchor="t"/>
          <a:lstStyle/>
          <a:p>
            <a:r>
              <a:rPr lang="en-US" sz="2800" dirty="0" smtClean="0"/>
              <a:t>Measurement</a:t>
            </a:r>
            <a:r>
              <a:rPr lang="de-DE" sz="2800" dirty="0" smtClean="0"/>
              <a:t> Approach (Setup)</a:t>
            </a:r>
            <a:endParaRPr lang="de-DE" sz="2800" dirty="0"/>
          </a:p>
        </p:txBody>
      </p:sp>
      <p:sp>
        <p:nvSpPr>
          <p:cNvPr id="5"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pic>
        <p:nvPicPr>
          <p:cNvPr id="22" name="Grafik 66" descr="PTB-Setup.emf"/>
          <p:cNvPicPr/>
          <p:nvPr/>
        </p:nvPicPr>
        <p:blipFill>
          <a:blip r:embed="rId3" cstate="print"/>
          <a:stretch>
            <a:fillRect/>
          </a:stretch>
        </p:blipFill>
        <p:spPr>
          <a:xfrm>
            <a:off x="2524877" y="3196420"/>
            <a:ext cx="3889571" cy="19361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smtClean="0"/>
              <a:t>Measurement Approach (</a:t>
            </a:r>
            <a:r>
              <a:rPr lang="de-DE" sz="2800" dirty="0" err="1" smtClean="0"/>
              <a:t>Procedure</a:t>
            </a:r>
            <a:r>
              <a:rPr lang="de-DE" sz="2800" dirty="0" smtClean="0"/>
              <a:t>)</a:t>
            </a:r>
            <a:endParaRPr lang="de-DE" sz="2800" dirty="0"/>
          </a:p>
        </p:txBody>
      </p:sp>
      <p:sp>
        <p:nvSpPr>
          <p:cNvPr id="3" name="Inhaltsplatzhalter 2"/>
          <p:cNvSpPr>
            <a:spLocks noGrp="1"/>
          </p:cNvSpPr>
          <p:nvPr>
            <p:ph idx="1"/>
          </p:nvPr>
        </p:nvSpPr>
        <p:spPr>
          <a:xfrm>
            <a:off x="5451475" y="1609286"/>
            <a:ext cx="4077138" cy="467164"/>
          </a:xfrm>
        </p:spPr>
        <p:txBody>
          <a:bodyPr/>
          <a:lstStyle/>
          <a:p>
            <a:pPr lvl="1">
              <a:buNone/>
            </a:pPr>
            <a:r>
              <a:rPr lang="de-DE" sz="1600" dirty="0" smtClean="0"/>
              <a:t>Absorbers</a:t>
            </a:r>
          </a:p>
          <a:p>
            <a:pPr lvl="1"/>
            <a:endParaRPr lang="de-DE" sz="1600" dirty="0"/>
          </a:p>
        </p:txBody>
      </p:sp>
      <p:sp>
        <p:nvSpPr>
          <p:cNvPr id="5"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sp>
        <p:nvSpPr>
          <p:cNvPr id="6"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7</a:t>
            </a:fld>
            <a:endParaRPr lang="en-US" dirty="0"/>
          </a:p>
        </p:txBody>
      </p:sp>
      <p:pic>
        <p:nvPicPr>
          <p:cNvPr id="33793" name="Picture 1" descr="C:\Users\fricke\Documents\Dokumente Fricke\Veröffentlichungen\Standardization\IEEE 802 Plenary 2015 Berlin\Boxmessung.jpg"/>
          <p:cNvPicPr>
            <a:picLocks noChangeAspect="1" noChangeArrowheads="1"/>
          </p:cNvPicPr>
          <p:nvPr/>
        </p:nvPicPr>
        <p:blipFill>
          <a:blip r:embed="rId3" cstate="print"/>
          <a:srcRect/>
          <a:stretch>
            <a:fillRect/>
          </a:stretch>
        </p:blipFill>
        <p:spPr bwMode="auto">
          <a:xfrm>
            <a:off x="247650" y="1543050"/>
            <a:ext cx="4800000" cy="3600000"/>
          </a:xfrm>
          <a:prstGeom prst="rect">
            <a:avLst/>
          </a:prstGeom>
          <a:noFill/>
        </p:spPr>
      </p:pic>
      <p:sp>
        <p:nvSpPr>
          <p:cNvPr id="9" name="Inhaltsplatzhalter 2"/>
          <p:cNvSpPr txBox="1">
            <a:spLocks/>
          </p:cNvSpPr>
          <p:nvPr/>
        </p:nvSpPr>
        <p:spPr bwMode="auto">
          <a:xfrm>
            <a:off x="5438337" y="2171261"/>
            <a:ext cx="4077138" cy="73386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742950" marR="0" lvl="1" indent="-285750" defTabSz="914400" rtl="0" eaLnBrk="1" fontAlgn="base" latinLnBrk="0" hangingPunct="1">
              <a:lnSpc>
                <a:spcPct val="100000"/>
              </a:lnSpc>
              <a:spcBef>
                <a:spcPct val="20000"/>
              </a:spcBef>
              <a:spcAft>
                <a:spcPct val="0"/>
              </a:spcAft>
              <a:buClrTx/>
              <a:buSzTx/>
              <a:tabLst/>
              <a:defRPr/>
            </a:pPr>
            <a:r>
              <a:rPr kumimoji="0" lang="de-DE" sz="1600" b="0" i="0" u="none" strike="noStrike" kern="0" cap="none" spc="0" normalizeH="0" baseline="0" noProof="0" dirty="0" smtClean="0">
                <a:ln>
                  <a:noFill/>
                </a:ln>
                <a:solidFill>
                  <a:schemeClr val="tx1"/>
                </a:solidFill>
                <a:effectLst/>
                <a:uLnTx/>
                <a:uFillTx/>
                <a:latin typeface="+mn-lt"/>
              </a:rPr>
              <a:t>Rohde &amp; Schwarz ZVA50 with</a:t>
            </a:r>
          </a:p>
          <a:p>
            <a:pPr marL="742950" marR="0" lvl="1" indent="-285750" defTabSz="914400" rtl="0" eaLnBrk="1" fontAlgn="base" latinLnBrk="0" hangingPunct="1">
              <a:lnSpc>
                <a:spcPct val="100000"/>
              </a:lnSpc>
              <a:spcBef>
                <a:spcPct val="20000"/>
              </a:spcBef>
              <a:spcAft>
                <a:spcPct val="0"/>
              </a:spcAft>
              <a:buClrTx/>
              <a:buSzTx/>
              <a:tabLst/>
              <a:defRPr/>
            </a:pPr>
            <a:r>
              <a:rPr lang="de-DE" sz="1600" kern="0" dirty="0" smtClean="0">
                <a:latin typeface="+mn-lt"/>
              </a:rPr>
              <a:t>Frequency Extensions</a:t>
            </a:r>
            <a:endParaRPr kumimoji="0" lang="de-DE"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tabLst/>
              <a:defRPr/>
            </a:pPr>
            <a:endParaRPr kumimoji="0" lang="de-DE"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dirty="0">
              <a:ln>
                <a:noFill/>
              </a:ln>
              <a:solidFill>
                <a:schemeClr val="tx1"/>
              </a:solidFill>
              <a:effectLst/>
              <a:uLnTx/>
              <a:uFillTx/>
              <a:latin typeface="+mn-lt"/>
            </a:endParaRPr>
          </a:p>
        </p:txBody>
      </p:sp>
      <p:sp>
        <p:nvSpPr>
          <p:cNvPr id="10" name="Inhaltsplatzhalter 2"/>
          <p:cNvSpPr txBox="1">
            <a:spLocks/>
          </p:cNvSpPr>
          <p:nvPr/>
        </p:nvSpPr>
        <p:spPr bwMode="auto">
          <a:xfrm>
            <a:off x="-629088" y="5485961"/>
            <a:ext cx="4077138" cy="73386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742950" marR="0" lvl="1" indent="-285750" algn="ctr" defTabSz="914400" rtl="0" eaLnBrk="1" fontAlgn="base" latinLnBrk="0" hangingPunct="1">
              <a:lnSpc>
                <a:spcPct val="100000"/>
              </a:lnSpc>
              <a:spcBef>
                <a:spcPct val="20000"/>
              </a:spcBef>
              <a:spcAft>
                <a:spcPct val="0"/>
              </a:spcAft>
              <a:buClrTx/>
              <a:buSzTx/>
              <a:tabLst/>
              <a:defRPr/>
            </a:pPr>
            <a:r>
              <a:rPr kumimoji="0" lang="de-DE" sz="1600" b="0" i="0" u="none" strike="noStrike" kern="0" cap="none" spc="0" normalizeH="0" baseline="0" noProof="0" dirty="0" smtClean="0">
                <a:ln>
                  <a:noFill/>
                </a:ln>
                <a:solidFill>
                  <a:schemeClr val="tx1"/>
                </a:solidFill>
                <a:effectLst/>
                <a:uLnTx/>
                <a:uFillTx/>
                <a:latin typeface="+mn-lt"/>
              </a:rPr>
              <a:t>Standard Gain </a:t>
            </a:r>
          </a:p>
          <a:p>
            <a:pPr marL="742950" marR="0" lvl="1" indent="-285750" algn="ctr" defTabSz="914400" rtl="0" eaLnBrk="1" fontAlgn="base" latinLnBrk="0" hangingPunct="1">
              <a:lnSpc>
                <a:spcPct val="100000"/>
              </a:lnSpc>
              <a:spcBef>
                <a:spcPct val="20000"/>
              </a:spcBef>
              <a:spcAft>
                <a:spcPct val="0"/>
              </a:spcAft>
              <a:buClrTx/>
              <a:buSzTx/>
              <a:tabLst/>
              <a:defRPr/>
            </a:pPr>
            <a:r>
              <a:rPr kumimoji="0" lang="de-DE" sz="1600" b="0" i="0" u="none" strike="noStrike" kern="0" cap="none" spc="0" normalizeH="0" baseline="0" noProof="0" dirty="0" smtClean="0">
                <a:ln>
                  <a:noFill/>
                </a:ln>
                <a:solidFill>
                  <a:schemeClr val="tx1"/>
                </a:solidFill>
                <a:effectLst/>
                <a:uLnTx/>
                <a:uFillTx/>
                <a:latin typeface="+mn-lt"/>
              </a:rPr>
              <a:t>Horns</a:t>
            </a:r>
          </a:p>
          <a:p>
            <a:pPr marL="742950" marR="0" lvl="1" indent="-285750" algn="l" defTabSz="914400" rtl="0" eaLnBrk="1" fontAlgn="base" latinLnBrk="0" hangingPunct="1">
              <a:lnSpc>
                <a:spcPct val="100000"/>
              </a:lnSpc>
              <a:spcBef>
                <a:spcPct val="20000"/>
              </a:spcBef>
              <a:spcAft>
                <a:spcPct val="0"/>
              </a:spcAft>
              <a:buClrTx/>
              <a:buSzTx/>
              <a:tabLst/>
              <a:defRPr/>
            </a:pPr>
            <a:endParaRPr kumimoji="0" lang="de-DE"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dirty="0">
              <a:ln>
                <a:noFill/>
              </a:ln>
              <a:solidFill>
                <a:schemeClr val="tx1"/>
              </a:solidFill>
              <a:effectLst/>
              <a:uLnTx/>
              <a:uFillTx/>
              <a:latin typeface="+mn-lt"/>
            </a:endParaRPr>
          </a:p>
        </p:txBody>
      </p:sp>
      <p:sp>
        <p:nvSpPr>
          <p:cNvPr id="11" name="Inhaltsplatzhalter 2"/>
          <p:cNvSpPr txBox="1">
            <a:spLocks/>
          </p:cNvSpPr>
          <p:nvPr/>
        </p:nvSpPr>
        <p:spPr bwMode="auto">
          <a:xfrm>
            <a:off x="2527300" y="5503014"/>
            <a:ext cx="3092450" cy="153596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tabLst/>
              <a:defRPr/>
            </a:pPr>
            <a:r>
              <a:rPr kumimoji="0" lang="de-DE" sz="1600" b="0" i="0" u="none" strike="noStrike" kern="0" cap="none" spc="0" normalizeH="0" baseline="0" noProof="0" dirty="0" err="1" smtClean="0">
                <a:ln>
                  <a:noFill/>
                </a:ln>
                <a:solidFill>
                  <a:schemeClr val="tx1"/>
                </a:solidFill>
                <a:effectLst/>
                <a:uLnTx/>
                <a:uFillTx/>
                <a:latin typeface="+mn-lt"/>
              </a:rPr>
              <a:t>Absorbing</a:t>
            </a:r>
            <a:r>
              <a:rPr kumimoji="0" lang="de-DE" sz="1600" b="0" i="0" u="none" strike="noStrike" kern="0" cap="none" spc="0" normalizeH="0" baseline="0" noProof="0" dirty="0" smtClean="0">
                <a:ln>
                  <a:noFill/>
                </a:ln>
                <a:solidFill>
                  <a:schemeClr val="tx1"/>
                </a:solidFill>
                <a:effectLst/>
                <a:uLnTx/>
                <a:uFillTx/>
                <a:latin typeface="+mn-lt"/>
              </a:rPr>
              <a:t> </a:t>
            </a:r>
            <a:r>
              <a:rPr kumimoji="0" lang="de-DE" sz="1600" b="0" i="0" u="none" strike="noStrike" kern="0" cap="none" spc="0" normalizeH="0" baseline="0" noProof="0" dirty="0" err="1" smtClean="0">
                <a:ln>
                  <a:noFill/>
                </a:ln>
                <a:solidFill>
                  <a:schemeClr val="tx1"/>
                </a:solidFill>
                <a:effectLst/>
                <a:uLnTx/>
                <a:uFillTx/>
                <a:latin typeface="+mn-lt"/>
              </a:rPr>
              <a:t>Foil</a:t>
            </a:r>
            <a:endParaRPr kumimoji="0" lang="de-DE"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dirty="0">
              <a:ln>
                <a:noFill/>
              </a:ln>
              <a:solidFill>
                <a:schemeClr val="tx1"/>
              </a:solidFill>
              <a:effectLst/>
              <a:uLnTx/>
              <a:uFillTx/>
              <a:latin typeface="+mn-lt"/>
            </a:endParaRPr>
          </a:p>
        </p:txBody>
      </p:sp>
      <p:pic>
        <p:nvPicPr>
          <p:cNvPr id="33795" name="Picture 3"/>
          <p:cNvPicPr>
            <a:picLocks noChangeAspect="1" noChangeArrowheads="1"/>
          </p:cNvPicPr>
          <p:nvPr/>
        </p:nvPicPr>
        <p:blipFill>
          <a:blip r:embed="rId4" cstate="print"/>
          <a:srcRect/>
          <a:stretch>
            <a:fillRect/>
          </a:stretch>
        </p:blipFill>
        <p:spPr bwMode="auto">
          <a:xfrm>
            <a:off x="5495925" y="3990975"/>
            <a:ext cx="3208209" cy="2205038"/>
          </a:xfrm>
          <a:prstGeom prst="rect">
            <a:avLst/>
          </a:prstGeom>
          <a:noFill/>
          <a:ln w="9525">
            <a:noFill/>
            <a:miter lim="800000"/>
            <a:headEnd/>
            <a:tailEnd/>
          </a:ln>
        </p:spPr>
      </p:pic>
      <p:sp>
        <p:nvSpPr>
          <p:cNvPr id="17" name="Inhaltsplatzhalter 2"/>
          <p:cNvSpPr txBox="1">
            <a:spLocks/>
          </p:cNvSpPr>
          <p:nvPr/>
        </p:nvSpPr>
        <p:spPr bwMode="auto">
          <a:xfrm>
            <a:off x="5451475" y="3514286"/>
            <a:ext cx="4077138" cy="46716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None/>
              <a:tabLst/>
              <a:defRPr/>
            </a:pPr>
            <a:r>
              <a:rPr kumimoji="0" lang="de-DE" sz="1600" b="0" i="0" u="sng" strike="noStrike" kern="0" cap="none" spc="0" normalizeH="0" baseline="0" noProof="0" dirty="0" err="1" smtClean="0">
                <a:ln>
                  <a:noFill/>
                </a:ln>
                <a:solidFill>
                  <a:schemeClr val="tx1"/>
                </a:solidFill>
                <a:effectLst/>
                <a:uLnTx/>
                <a:uFillTx/>
                <a:latin typeface="+mn-lt"/>
              </a:rPr>
              <a:t>Mock-Up</a:t>
            </a:r>
            <a:r>
              <a:rPr kumimoji="0" lang="de-DE" sz="1600" b="0" i="0" u="sng" strike="noStrike" kern="0" cap="none" spc="0" normalizeH="0" baseline="0" noProof="0" dirty="0" smtClean="0">
                <a:ln>
                  <a:noFill/>
                </a:ln>
                <a:solidFill>
                  <a:schemeClr val="tx1"/>
                </a:solidFill>
                <a:effectLst/>
                <a:uLnTx/>
                <a:uFillTx/>
                <a:latin typeface="+mn-lt"/>
              </a:rPr>
              <a: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dirty="0">
              <a:ln>
                <a:noFill/>
              </a:ln>
              <a:solidFill>
                <a:schemeClr val="tx1"/>
              </a:solidFill>
              <a:effectLst/>
              <a:uLnTx/>
              <a:uFillTx/>
              <a:latin typeface="+mn-lt"/>
            </a:endParaRPr>
          </a:p>
        </p:txBody>
      </p:sp>
      <p:cxnSp>
        <p:nvCxnSpPr>
          <p:cNvPr id="19" name="Gerade Verbindung 18"/>
          <p:cNvCxnSpPr>
            <a:stCxn id="10" idx="0"/>
          </p:cNvCxnSpPr>
          <p:nvPr/>
        </p:nvCxnSpPr>
        <p:spPr bwMode="auto">
          <a:xfrm flipV="1">
            <a:off x="1409481" y="3262312"/>
            <a:ext cx="828894" cy="2223649"/>
          </a:xfrm>
          <a:prstGeom prst="line">
            <a:avLst/>
          </a:prstGeom>
          <a:solidFill>
            <a:schemeClr val="accent1"/>
          </a:solidFill>
          <a:ln w="19050" cap="flat" cmpd="sng" algn="ctr">
            <a:solidFill>
              <a:schemeClr val="accent1"/>
            </a:solidFill>
            <a:prstDash val="solid"/>
            <a:round/>
            <a:headEnd type="none" w="sm" len="sm"/>
            <a:tailEnd type="none" w="sm" len="sm"/>
          </a:ln>
          <a:effectLst/>
        </p:spPr>
      </p:cxnSp>
      <p:cxnSp>
        <p:nvCxnSpPr>
          <p:cNvPr id="21" name="Gerade Verbindung 20"/>
          <p:cNvCxnSpPr>
            <a:stCxn id="11" idx="0"/>
          </p:cNvCxnSpPr>
          <p:nvPr/>
        </p:nvCxnSpPr>
        <p:spPr bwMode="auto">
          <a:xfrm flipH="1" flipV="1">
            <a:off x="2505075" y="3709988"/>
            <a:ext cx="1568450" cy="1793026"/>
          </a:xfrm>
          <a:prstGeom prst="line">
            <a:avLst/>
          </a:prstGeom>
          <a:solidFill>
            <a:schemeClr val="accent1"/>
          </a:solidFill>
          <a:ln w="19050" cap="flat" cmpd="sng" algn="ctr">
            <a:solidFill>
              <a:schemeClr val="accent1"/>
            </a:solidFill>
            <a:prstDash val="solid"/>
            <a:round/>
            <a:headEnd type="none" w="sm" len="sm"/>
            <a:tailEnd type="none" w="sm" len="sm"/>
          </a:ln>
          <a:effectLst/>
        </p:spPr>
      </p:cxnSp>
      <p:cxnSp>
        <p:nvCxnSpPr>
          <p:cNvPr id="23" name="Gerade Verbindung 22"/>
          <p:cNvCxnSpPr/>
          <p:nvPr/>
        </p:nvCxnSpPr>
        <p:spPr bwMode="auto">
          <a:xfrm flipV="1">
            <a:off x="3228975" y="2381250"/>
            <a:ext cx="2667000" cy="304802"/>
          </a:xfrm>
          <a:prstGeom prst="line">
            <a:avLst/>
          </a:prstGeom>
          <a:solidFill>
            <a:schemeClr val="accent1"/>
          </a:solidFill>
          <a:ln w="19050" cap="flat" cmpd="sng" algn="ctr">
            <a:solidFill>
              <a:schemeClr val="accent1"/>
            </a:solidFill>
            <a:prstDash val="solid"/>
            <a:round/>
            <a:headEnd type="none" w="sm" len="sm"/>
            <a:tailEnd type="none" w="sm" len="sm"/>
          </a:ln>
          <a:effectLst/>
        </p:spPr>
      </p:cxnSp>
      <p:cxnSp>
        <p:nvCxnSpPr>
          <p:cNvPr id="26" name="Gerade Verbindung 25"/>
          <p:cNvCxnSpPr/>
          <p:nvPr/>
        </p:nvCxnSpPr>
        <p:spPr bwMode="auto">
          <a:xfrm>
            <a:off x="4114800" y="1790701"/>
            <a:ext cx="1790700" cy="28574"/>
          </a:xfrm>
          <a:prstGeom prst="line">
            <a:avLst/>
          </a:prstGeom>
          <a:solidFill>
            <a:schemeClr val="accent1"/>
          </a:solidFill>
          <a:ln w="19050" cap="flat" cmpd="sng" algn="ctr">
            <a:solidFill>
              <a:schemeClr val="accent1"/>
            </a:solidFill>
            <a:prstDash val="solid"/>
            <a:round/>
            <a:headEnd type="none" w="sm" len="sm"/>
            <a:tailEnd type="none" w="sm" len="sm"/>
          </a:ln>
          <a:effectLst/>
        </p:spPr>
      </p:cxnSp>
      <p:cxnSp>
        <p:nvCxnSpPr>
          <p:cNvPr id="32" name="Gerade Verbindung 31"/>
          <p:cNvCxnSpPr/>
          <p:nvPr/>
        </p:nvCxnSpPr>
        <p:spPr bwMode="auto">
          <a:xfrm>
            <a:off x="2800350" y="3314702"/>
            <a:ext cx="3086100" cy="390523"/>
          </a:xfrm>
          <a:prstGeom prst="line">
            <a:avLst/>
          </a:prstGeom>
          <a:solidFill>
            <a:schemeClr val="accent1"/>
          </a:solidFill>
          <a:ln w="19050" cap="flat" cmpd="sng" algn="ctr">
            <a:solidFill>
              <a:schemeClr val="accent1"/>
            </a:solidFill>
            <a:prstDash val="solid"/>
            <a:round/>
            <a:headEnd type="none" w="sm" len="sm"/>
            <a:tailEnd type="none" w="sm" len="sm"/>
          </a:ln>
          <a:effectLst/>
        </p:spPr>
      </p:cxnSp>
      <p:sp>
        <p:nvSpPr>
          <p:cNvPr id="18"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2800" dirty="0" smtClean="0"/>
              <a:t>Measurement Approach (Evaluation)</a:t>
            </a:r>
            <a:endParaRPr lang="de-DE" sz="2800" dirty="0"/>
          </a:p>
        </p:txBody>
      </p:sp>
      <p:sp>
        <p:nvSpPr>
          <p:cNvPr id="5" name="Datumsplatzhalter 1"/>
          <p:cNvSpPr>
            <a:spLocks noGrp="1"/>
          </p:cNvSpPr>
          <p:nvPr>
            <p:ph type="dt" sz="half" idx="10"/>
          </p:nvPr>
        </p:nvSpPr>
        <p:spPr>
          <a:xfrm>
            <a:off x="685800" y="378281"/>
            <a:ext cx="1600200" cy="215444"/>
          </a:xfrm>
        </p:spPr>
        <p:txBody>
          <a:bodyPr/>
          <a:lstStyle/>
          <a:p>
            <a:r>
              <a:rPr lang="en-US" dirty="0" smtClean="0"/>
              <a:t>March 2015</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123823" y="1262066"/>
            <a:ext cx="2866644" cy="1831086"/>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123823" y="3395666"/>
            <a:ext cx="2866644" cy="1831086"/>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3038482" y="1243016"/>
            <a:ext cx="2866644" cy="1831086"/>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3057532" y="3362328"/>
            <a:ext cx="2866644" cy="1831086"/>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6019807" y="1262066"/>
            <a:ext cx="2866644" cy="1831086"/>
          </a:xfrm>
          <a:prstGeom prst="rect">
            <a:avLst/>
          </a:prstGeom>
          <a:noFill/>
          <a:ln w="9525">
            <a:noFill/>
            <a:miter lim="800000"/>
            <a:headEnd/>
            <a:tailEnd/>
          </a:ln>
        </p:spPr>
      </p:pic>
      <p:pic>
        <p:nvPicPr>
          <p:cNvPr id="29703" name="Picture 7"/>
          <p:cNvPicPr>
            <a:picLocks noChangeAspect="1" noChangeArrowheads="1"/>
          </p:cNvPicPr>
          <p:nvPr/>
        </p:nvPicPr>
        <p:blipFill>
          <a:blip r:embed="rId8" cstate="print"/>
          <a:srcRect/>
          <a:stretch>
            <a:fillRect/>
          </a:stretch>
        </p:blipFill>
        <p:spPr bwMode="auto">
          <a:xfrm>
            <a:off x="6003605" y="3376616"/>
            <a:ext cx="2866644" cy="1831086"/>
          </a:xfrm>
          <a:prstGeom prst="rect">
            <a:avLst/>
          </a:prstGeom>
          <a:noFill/>
          <a:ln w="9525">
            <a:noFill/>
            <a:miter lim="800000"/>
            <a:headEnd/>
            <a:tailEnd/>
          </a:ln>
        </p:spPr>
      </p:pic>
      <p:sp>
        <p:nvSpPr>
          <p:cNvPr id="25" name="Inhaltsplatzhalter 2"/>
          <p:cNvSpPr>
            <a:spLocks noGrp="1"/>
          </p:cNvSpPr>
          <p:nvPr>
            <p:ph idx="1"/>
          </p:nvPr>
        </p:nvSpPr>
        <p:spPr>
          <a:xfrm>
            <a:off x="0" y="5353050"/>
            <a:ext cx="9144000" cy="938567"/>
          </a:xfrm>
          <a:ln>
            <a:solidFill>
              <a:schemeClr val="accent1"/>
            </a:solidFill>
          </a:ln>
        </p:spPr>
        <p:txBody>
          <a:bodyPr/>
          <a:lstStyle/>
          <a:p>
            <a:pPr lvl="1"/>
            <a:r>
              <a:rPr lang="de-DE" sz="1600" dirty="0" smtClean="0"/>
              <a:t>Due to the large total </a:t>
            </a:r>
            <a:r>
              <a:rPr lang="de-DE" sz="1600" dirty="0" err="1" smtClean="0"/>
              <a:t>bandwidth</a:t>
            </a:r>
            <a:r>
              <a:rPr lang="de-DE" sz="1600" dirty="0" smtClean="0"/>
              <a:t> of 50GHz, </a:t>
            </a:r>
            <a:r>
              <a:rPr lang="de-DE" sz="1600" b="1" dirty="0" smtClean="0">
                <a:solidFill>
                  <a:schemeClr val="accent1"/>
                </a:solidFill>
              </a:rPr>
              <a:t>the CIR of the </a:t>
            </a:r>
            <a:r>
              <a:rPr lang="de-DE" sz="1600" b="1" dirty="0" err="1" smtClean="0">
                <a:solidFill>
                  <a:schemeClr val="accent1"/>
                </a:solidFill>
              </a:rPr>
              <a:t>sub-bands</a:t>
            </a:r>
            <a:r>
              <a:rPr lang="de-DE" sz="1600" b="1" dirty="0" smtClean="0">
                <a:solidFill>
                  <a:schemeClr val="accent1"/>
                </a:solidFill>
              </a:rPr>
              <a:t> </a:t>
            </a:r>
            <a:r>
              <a:rPr lang="de-DE" sz="1600" b="1" dirty="0" err="1" smtClean="0">
                <a:solidFill>
                  <a:schemeClr val="accent1"/>
                </a:solidFill>
              </a:rPr>
              <a:t>varies</a:t>
            </a:r>
            <a:endParaRPr lang="de-DE" sz="1600" b="1" dirty="0" smtClean="0">
              <a:solidFill>
                <a:schemeClr val="accent1"/>
              </a:solidFill>
            </a:endParaRPr>
          </a:p>
          <a:p>
            <a:pPr lvl="1"/>
            <a:r>
              <a:rPr lang="de-DE" sz="1600" dirty="0" smtClean="0"/>
              <a:t>The </a:t>
            </a:r>
            <a:r>
              <a:rPr lang="de-DE" sz="1600" dirty="0" err="1" smtClean="0"/>
              <a:t>impact</a:t>
            </a:r>
            <a:r>
              <a:rPr lang="de-DE" sz="1600" dirty="0" smtClean="0"/>
              <a:t> of </a:t>
            </a:r>
            <a:r>
              <a:rPr lang="de-DE" sz="1600" b="1" dirty="0" smtClean="0">
                <a:solidFill>
                  <a:schemeClr val="accent1"/>
                </a:solidFill>
              </a:rPr>
              <a:t>FFT </a:t>
            </a:r>
            <a:r>
              <a:rPr lang="de-DE" sz="1600" b="1" dirty="0" err="1" smtClean="0">
                <a:solidFill>
                  <a:schemeClr val="accent1"/>
                </a:solidFill>
              </a:rPr>
              <a:t>leakage</a:t>
            </a:r>
            <a:r>
              <a:rPr lang="de-DE" sz="1600" b="1" dirty="0" smtClean="0">
                <a:solidFill>
                  <a:schemeClr val="accent1"/>
                </a:solidFill>
              </a:rPr>
              <a:t> </a:t>
            </a:r>
            <a:r>
              <a:rPr lang="de-DE" sz="1600" dirty="0" err="1" smtClean="0"/>
              <a:t>must</a:t>
            </a:r>
            <a:r>
              <a:rPr lang="de-DE" sz="1600" dirty="0" smtClean="0"/>
              <a:t> be </a:t>
            </a:r>
            <a:r>
              <a:rPr lang="de-DE" sz="1600" dirty="0" err="1" smtClean="0"/>
              <a:t>compensated</a:t>
            </a:r>
            <a:r>
              <a:rPr lang="de-DE" sz="1600" dirty="0" smtClean="0"/>
              <a:t>, </a:t>
            </a:r>
            <a:r>
              <a:rPr lang="de-DE" sz="1600" dirty="0" err="1" smtClean="0"/>
              <a:t>e.g.</a:t>
            </a:r>
            <a:r>
              <a:rPr lang="de-DE" sz="1600" dirty="0" smtClean="0"/>
              <a:t> </a:t>
            </a:r>
            <a:r>
              <a:rPr lang="de-DE" sz="1600" dirty="0" err="1" smtClean="0"/>
              <a:t>using</a:t>
            </a:r>
            <a:r>
              <a:rPr lang="de-DE" sz="1600" dirty="0" smtClean="0"/>
              <a:t> </a:t>
            </a:r>
            <a:r>
              <a:rPr lang="de-DE" sz="1600" dirty="0" err="1" smtClean="0"/>
              <a:t>appropriate</a:t>
            </a:r>
            <a:r>
              <a:rPr lang="de-DE" sz="1600" dirty="0" smtClean="0"/>
              <a:t> </a:t>
            </a:r>
            <a:r>
              <a:rPr lang="de-DE" sz="1600" b="1" dirty="0" smtClean="0">
                <a:solidFill>
                  <a:schemeClr val="accent1"/>
                </a:solidFill>
              </a:rPr>
              <a:t>filter functions</a:t>
            </a:r>
            <a:endParaRPr lang="de-DE" sz="1600" b="1" dirty="0">
              <a:solidFill>
                <a:schemeClr val="accent1"/>
              </a:solidFill>
            </a:endParaRPr>
          </a:p>
        </p:txBody>
      </p:sp>
      <p:sp>
        <p:nvSpPr>
          <p:cNvPr id="27" name="Ellipse 26"/>
          <p:cNvSpPr/>
          <p:nvPr/>
        </p:nvSpPr>
        <p:spPr bwMode="auto">
          <a:xfrm>
            <a:off x="6781800" y="4267200"/>
            <a:ext cx="409575" cy="266700"/>
          </a:xfrm>
          <a:prstGeom prst="ellipse">
            <a:avLst/>
          </a:prstGeom>
          <a:noFill/>
          <a:ln w="254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accent1"/>
              </a:solidFill>
              <a:effectLst/>
              <a:latin typeface="Times New Roman" pitchFamily="18" charset="0"/>
            </a:endParaRPr>
          </a:p>
        </p:txBody>
      </p:sp>
      <p:sp>
        <p:nvSpPr>
          <p:cNvPr id="28" name="Ellipse 27"/>
          <p:cNvSpPr/>
          <p:nvPr/>
        </p:nvSpPr>
        <p:spPr bwMode="auto">
          <a:xfrm>
            <a:off x="3819525" y="4248150"/>
            <a:ext cx="409575" cy="266700"/>
          </a:xfrm>
          <a:prstGeom prst="ellipse">
            <a:avLst/>
          </a:prstGeom>
          <a:noFill/>
          <a:ln w="254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accent1"/>
              </a:solidFill>
              <a:effectLst/>
              <a:latin typeface="Times New Roman" pitchFamily="18" charset="0"/>
            </a:endParaRPr>
          </a:p>
        </p:txBody>
      </p:sp>
      <p:cxnSp>
        <p:nvCxnSpPr>
          <p:cNvPr id="30" name="Gerade Verbindung mit Pfeil 29"/>
          <p:cNvCxnSpPr/>
          <p:nvPr/>
        </p:nvCxnSpPr>
        <p:spPr bwMode="auto">
          <a:xfrm flipH="1">
            <a:off x="4191000" y="3933825"/>
            <a:ext cx="285750" cy="295275"/>
          </a:xfrm>
          <a:prstGeom prst="straightConnector1">
            <a:avLst/>
          </a:prstGeom>
          <a:solidFill>
            <a:schemeClr val="accent1"/>
          </a:solidFill>
          <a:ln w="19050" cap="flat" cmpd="sng" algn="ctr">
            <a:solidFill>
              <a:schemeClr val="accent1"/>
            </a:solidFill>
            <a:prstDash val="solid"/>
            <a:round/>
            <a:headEnd type="none" w="sm" len="sm"/>
            <a:tailEnd type="triangle" w="med" len="lg"/>
          </a:ln>
          <a:effectLst/>
        </p:spPr>
      </p:cxnSp>
      <p:sp>
        <p:nvSpPr>
          <p:cNvPr id="31" name="Textfeld 30"/>
          <p:cNvSpPr txBox="1"/>
          <p:nvPr/>
        </p:nvSpPr>
        <p:spPr>
          <a:xfrm>
            <a:off x="4295775" y="3629025"/>
            <a:ext cx="1140377" cy="276999"/>
          </a:xfrm>
          <a:prstGeom prst="rect">
            <a:avLst/>
          </a:prstGeom>
          <a:noFill/>
        </p:spPr>
        <p:txBody>
          <a:bodyPr wrap="none" rtlCol="0">
            <a:spAutoFit/>
          </a:bodyPr>
          <a:lstStyle/>
          <a:p>
            <a:r>
              <a:rPr lang="de-DE" b="1" dirty="0" err="1" smtClean="0">
                <a:solidFill>
                  <a:schemeClr val="accent1"/>
                </a:solidFill>
              </a:rPr>
              <a:t>Varying</a:t>
            </a:r>
            <a:r>
              <a:rPr lang="de-DE" b="1" dirty="0" smtClean="0">
                <a:solidFill>
                  <a:schemeClr val="accent1"/>
                </a:solidFill>
              </a:rPr>
              <a:t> Echos</a:t>
            </a:r>
            <a:endParaRPr lang="de-DE" b="1" dirty="0">
              <a:solidFill>
                <a:schemeClr val="accent1"/>
              </a:solidFill>
            </a:endParaRPr>
          </a:p>
        </p:txBody>
      </p:sp>
      <p:sp>
        <p:nvSpPr>
          <p:cNvPr id="33" name="Textfeld 32"/>
          <p:cNvSpPr txBox="1"/>
          <p:nvPr/>
        </p:nvSpPr>
        <p:spPr>
          <a:xfrm>
            <a:off x="7496175" y="3629025"/>
            <a:ext cx="1068369" cy="276999"/>
          </a:xfrm>
          <a:prstGeom prst="rect">
            <a:avLst/>
          </a:prstGeom>
          <a:noFill/>
        </p:spPr>
        <p:txBody>
          <a:bodyPr wrap="none" rtlCol="0">
            <a:spAutoFit/>
          </a:bodyPr>
          <a:lstStyle/>
          <a:p>
            <a:r>
              <a:rPr lang="de-DE" b="1" dirty="0" smtClean="0">
                <a:solidFill>
                  <a:schemeClr val="accent1"/>
                </a:solidFill>
              </a:rPr>
              <a:t>FFT Leakage</a:t>
            </a:r>
            <a:endParaRPr lang="de-DE" b="1" dirty="0">
              <a:solidFill>
                <a:schemeClr val="accent1"/>
              </a:solidFill>
            </a:endParaRPr>
          </a:p>
        </p:txBody>
      </p:sp>
      <p:cxnSp>
        <p:nvCxnSpPr>
          <p:cNvPr id="37" name="Gerade Verbindung mit Pfeil 36"/>
          <p:cNvCxnSpPr/>
          <p:nvPr/>
        </p:nvCxnSpPr>
        <p:spPr bwMode="auto">
          <a:xfrm>
            <a:off x="5276850" y="3895725"/>
            <a:ext cx="1428750" cy="447675"/>
          </a:xfrm>
          <a:prstGeom prst="straightConnector1">
            <a:avLst/>
          </a:prstGeom>
          <a:solidFill>
            <a:schemeClr val="accent1"/>
          </a:solidFill>
          <a:ln w="19050" cap="flat" cmpd="sng" algn="ctr">
            <a:solidFill>
              <a:schemeClr val="accent1"/>
            </a:solidFill>
            <a:prstDash val="solid"/>
            <a:round/>
            <a:headEnd type="none" w="sm" len="sm"/>
            <a:tailEnd type="triangle" w="med" len="lg"/>
          </a:ln>
          <a:effectLst/>
        </p:spPr>
      </p:cxnSp>
      <p:cxnSp>
        <p:nvCxnSpPr>
          <p:cNvPr id="39" name="Gerade Verbindung mit Pfeil 38"/>
          <p:cNvCxnSpPr/>
          <p:nvPr/>
        </p:nvCxnSpPr>
        <p:spPr bwMode="auto">
          <a:xfrm flipH="1">
            <a:off x="7753350" y="3924300"/>
            <a:ext cx="228600" cy="695325"/>
          </a:xfrm>
          <a:prstGeom prst="straightConnector1">
            <a:avLst/>
          </a:prstGeom>
          <a:solidFill>
            <a:schemeClr val="accent1"/>
          </a:solidFill>
          <a:ln w="19050" cap="flat" cmpd="sng" algn="ctr">
            <a:solidFill>
              <a:schemeClr val="accent1"/>
            </a:solidFill>
            <a:prstDash val="solid"/>
            <a:round/>
            <a:headEnd type="none" w="sm" len="sm"/>
            <a:tailEnd type="triangle" w="med" len="lg"/>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smtClean="0"/>
              <a:t>March 2015</a:t>
            </a:r>
          </a:p>
        </p:txBody>
      </p:sp>
      <p:sp>
        <p:nvSpPr>
          <p:cNvPr id="8" name="Titel 1"/>
          <p:cNvSpPr>
            <a:spLocks noGrp="1"/>
          </p:cNvSpPr>
          <p:nvPr>
            <p:ph type="title"/>
          </p:nvPr>
        </p:nvSpPr>
        <p:spPr>
          <a:xfrm>
            <a:off x="685800" y="685800"/>
            <a:ext cx="7772400" cy="1066800"/>
          </a:xfrm>
        </p:spPr>
        <p:txBody>
          <a:bodyPr anchor="t"/>
          <a:lstStyle/>
          <a:p>
            <a:r>
              <a:rPr lang="de-DE" sz="2800" dirty="0" err="1" smtClean="0"/>
              <a:t>Example</a:t>
            </a:r>
            <a:r>
              <a:rPr lang="de-DE" sz="2800" dirty="0" smtClean="0"/>
              <a:t> Scenario: </a:t>
            </a:r>
            <a:r>
              <a:rPr lang="de-DE" sz="2800" dirty="0" err="1" smtClean="0"/>
              <a:t>Direct</a:t>
            </a:r>
            <a:r>
              <a:rPr lang="de-DE" sz="2800" dirty="0" smtClean="0"/>
              <a:t> Transmission</a:t>
            </a:r>
            <a:endParaRPr lang="de-DE" sz="2800" dirty="0"/>
          </a:p>
        </p:txBody>
      </p:sp>
      <p:sp>
        <p:nvSpPr>
          <p:cNvPr id="17" name="Inhaltsplatzhalter 2"/>
          <p:cNvSpPr>
            <a:spLocks noGrp="1"/>
          </p:cNvSpPr>
          <p:nvPr>
            <p:ph idx="1"/>
          </p:nvPr>
        </p:nvSpPr>
        <p:spPr>
          <a:xfrm>
            <a:off x="0" y="1256872"/>
            <a:ext cx="9144000" cy="5034745"/>
          </a:xfrm>
        </p:spPr>
        <p:txBody>
          <a:bodyPr/>
          <a:lstStyle/>
          <a:p>
            <a:pPr lvl="1"/>
            <a:r>
              <a:rPr lang="de-DE" sz="1600" dirty="0" err="1" smtClean="0"/>
              <a:t>As</a:t>
            </a:r>
            <a:r>
              <a:rPr lang="de-DE" sz="1600" dirty="0" smtClean="0"/>
              <a:t> a </a:t>
            </a:r>
            <a:r>
              <a:rPr lang="de-DE" sz="1600" b="1" dirty="0" err="1" smtClean="0">
                <a:solidFill>
                  <a:schemeClr val="accent1"/>
                </a:solidFill>
              </a:rPr>
              <a:t>first</a:t>
            </a:r>
            <a:r>
              <a:rPr lang="de-DE" sz="1600" b="1" dirty="0" smtClean="0">
                <a:solidFill>
                  <a:schemeClr val="accent1"/>
                </a:solidFill>
              </a:rPr>
              <a:t> </a:t>
            </a:r>
            <a:r>
              <a:rPr lang="de-DE" sz="1600" b="1" dirty="0" err="1" smtClean="0">
                <a:solidFill>
                  <a:schemeClr val="accent1"/>
                </a:solidFill>
              </a:rPr>
              <a:t>example</a:t>
            </a:r>
            <a:r>
              <a:rPr lang="de-DE" sz="1600" dirty="0" smtClean="0"/>
              <a:t>, </a:t>
            </a:r>
            <a:r>
              <a:rPr lang="de-DE" sz="1600" dirty="0" err="1" smtClean="0"/>
              <a:t>the</a:t>
            </a:r>
            <a:r>
              <a:rPr lang="de-DE" sz="1600" dirty="0" smtClean="0"/>
              <a:t> </a:t>
            </a:r>
            <a:r>
              <a:rPr lang="de-DE" sz="1600" dirty="0" err="1" smtClean="0"/>
              <a:t>case</a:t>
            </a:r>
            <a:r>
              <a:rPr lang="de-DE" sz="1600" dirty="0" smtClean="0"/>
              <a:t> of </a:t>
            </a:r>
            <a:r>
              <a:rPr lang="de-DE" sz="1600" b="1" dirty="0" err="1" smtClean="0">
                <a:solidFill>
                  <a:schemeClr val="accent1"/>
                </a:solidFill>
              </a:rPr>
              <a:t>board-to-board</a:t>
            </a:r>
            <a:r>
              <a:rPr lang="de-DE" sz="1600" b="1" dirty="0" smtClean="0">
                <a:solidFill>
                  <a:schemeClr val="accent1"/>
                </a:solidFill>
              </a:rPr>
              <a:t> </a:t>
            </a:r>
            <a:r>
              <a:rPr lang="de-DE" sz="1600" b="1" dirty="0" err="1" smtClean="0">
                <a:solidFill>
                  <a:schemeClr val="accent1"/>
                </a:solidFill>
              </a:rPr>
              <a:t>communication</a:t>
            </a:r>
            <a:r>
              <a:rPr lang="de-DE" sz="1600" b="1" dirty="0" smtClean="0">
                <a:solidFill>
                  <a:schemeClr val="accent1"/>
                </a:solidFill>
              </a:rPr>
              <a:t> </a:t>
            </a:r>
            <a:r>
              <a:rPr lang="de-DE" sz="1600" dirty="0" err="1" smtClean="0"/>
              <a:t>with</a:t>
            </a:r>
            <a:r>
              <a:rPr lang="de-DE" sz="1600" dirty="0" smtClean="0"/>
              <a:t> no </a:t>
            </a:r>
            <a:r>
              <a:rPr lang="de-DE" sz="1600" dirty="0" err="1" smtClean="0"/>
              <a:t>obstructions</a:t>
            </a:r>
            <a:r>
              <a:rPr lang="de-DE" sz="1600" dirty="0" smtClean="0"/>
              <a:t> </a:t>
            </a:r>
            <a:r>
              <a:rPr lang="de-DE" sz="1600" dirty="0" err="1" smtClean="0"/>
              <a:t>between</a:t>
            </a:r>
            <a:r>
              <a:rPr lang="de-DE" sz="1600" dirty="0" smtClean="0"/>
              <a:t> the </a:t>
            </a:r>
            <a:r>
              <a:rPr lang="de-DE" sz="1600" dirty="0" err="1" smtClean="0"/>
              <a:t>antennas</a:t>
            </a:r>
            <a:r>
              <a:rPr lang="de-DE" sz="1600" dirty="0" smtClean="0"/>
              <a:t> </a:t>
            </a:r>
            <a:r>
              <a:rPr lang="de-DE" sz="1600" dirty="0" err="1" smtClean="0"/>
              <a:t>has</a:t>
            </a:r>
            <a:r>
              <a:rPr lang="de-DE" sz="1600" dirty="0" smtClean="0"/>
              <a:t> </a:t>
            </a:r>
            <a:r>
              <a:rPr lang="de-DE" sz="1600" dirty="0" err="1" smtClean="0"/>
              <a:t>been</a:t>
            </a:r>
            <a:r>
              <a:rPr lang="de-DE" sz="1600" dirty="0" smtClean="0"/>
              <a:t> </a:t>
            </a:r>
            <a:r>
              <a:rPr lang="de-DE" sz="1600" dirty="0" err="1" smtClean="0"/>
              <a:t>measured</a:t>
            </a:r>
            <a:endParaRPr lang="de-DE" sz="1600" dirty="0" smtClean="0"/>
          </a:p>
          <a:p>
            <a:pPr lvl="1"/>
            <a:endParaRPr lang="de-DE" sz="1600" dirty="0" smtClean="0"/>
          </a:p>
          <a:p>
            <a:pPr lvl="1"/>
            <a:r>
              <a:rPr lang="de-DE" sz="1600" dirty="0" smtClean="0"/>
              <a:t>As </a:t>
            </a:r>
            <a:r>
              <a:rPr lang="de-DE" sz="1600" dirty="0" err="1" smtClean="0"/>
              <a:t>seen</a:t>
            </a:r>
            <a:r>
              <a:rPr lang="de-DE" sz="1600" dirty="0" smtClean="0"/>
              <a:t> </a:t>
            </a:r>
            <a:r>
              <a:rPr lang="de-DE" sz="1600" dirty="0" err="1" smtClean="0"/>
              <a:t>below</a:t>
            </a:r>
            <a:r>
              <a:rPr lang="de-DE" sz="1600" dirty="0" smtClean="0"/>
              <a:t>, </a:t>
            </a:r>
            <a:r>
              <a:rPr lang="de-DE" sz="1600" b="1" dirty="0" err="1" smtClean="0">
                <a:solidFill>
                  <a:schemeClr val="accent1"/>
                </a:solidFill>
              </a:rPr>
              <a:t>four</a:t>
            </a:r>
            <a:r>
              <a:rPr lang="de-DE" sz="1600" b="1" dirty="0" smtClean="0">
                <a:solidFill>
                  <a:schemeClr val="accent1"/>
                </a:solidFill>
              </a:rPr>
              <a:t> </a:t>
            </a:r>
            <a:r>
              <a:rPr lang="de-DE" sz="1600" b="1" dirty="0" err="1" smtClean="0">
                <a:solidFill>
                  <a:schemeClr val="accent1"/>
                </a:solidFill>
              </a:rPr>
              <a:t>configurations</a:t>
            </a:r>
            <a:r>
              <a:rPr lang="de-DE" sz="1600" b="1" dirty="0" smtClean="0">
                <a:solidFill>
                  <a:schemeClr val="accent1"/>
                </a:solidFill>
              </a:rPr>
              <a:t> </a:t>
            </a:r>
            <a:r>
              <a:rPr lang="de-DE" sz="1600" dirty="0" err="1" smtClean="0"/>
              <a:t>with</a:t>
            </a:r>
            <a:r>
              <a:rPr lang="de-DE" sz="1600" dirty="0" smtClean="0"/>
              <a:t> diagonal </a:t>
            </a:r>
            <a:r>
              <a:rPr lang="de-DE" sz="1600" dirty="0" err="1" smtClean="0"/>
              <a:t>antenna</a:t>
            </a:r>
            <a:r>
              <a:rPr lang="de-DE" sz="1600" dirty="0" smtClean="0"/>
              <a:t> </a:t>
            </a:r>
            <a:r>
              <a:rPr lang="de-DE" sz="1600" dirty="0" err="1" smtClean="0"/>
              <a:t>positioning</a:t>
            </a:r>
            <a:r>
              <a:rPr lang="de-DE" sz="1600" dirty="0" smtClean="0"/>
              <a:t> </a:t>
            </a:r>
            <a:r>
              <a:rPr lang="de-DE" sz="1600" dirty="0" err="1" smtClean="0"/>
              <a:t>have</a:t>
            </a:r>
            <a:r>
              <a:rPr lang="de-DE" sz="1600" dirty="0" smtClean="0"/>
              <a:t> </a:t>
            </a:r>
            <a:r>
              <a:rPr lang="de-DE" sz="1600" dirty="0" err="1" smtClean="0"/>
              <a:t>been</a:t>
            </a:r>
            <a:r>
              <a:rPr lang="de-DE" sz="1600" dirty="0" smtClean="0"/>
              <a:t> </a:t>
            </a:r>
            <a:r>
              <a:rPr lang="de-DE" sz="1600" dirty="0" err="1" smtClean="0"/>
              <a:t>measured</a:t>
            </a:r>
            <a:r>
              <a:rPr lang="de-DE" sz="1600" dirty="0" smtClean="0"/>
              <a:t> </a:t>
            </a:r>
            <a:r>
              <a:rPr lang="de-DE" sz="1600" dirty="0" err="1" smtClean="0"/>
              <a:t>featuring</a:t>
            </a:r>
            <a:r>
              <a:rPr lang="de-DE" sz="1600" dirty="0" smtClean="0"/>
              <a:t> </a:t>
            </a:r>
            <a:r>
              <a:rPr lang="de-DE" sz="1600" dirty="0" err="1" smtClean="0"/>
              <a:t>both</a:t>
            </a:r>
            <a:r>
              <a:rPr lang="de-DE" sz="1600" dirty="0" smtClean="0"/>
              <a:t> </a:t>
            </a:r>
            <a:r>
              <a:rPr lang="de-DE" sz="1600" dirty="0" err="1" smtClean="0"/>
              <a:t>varying</a:t>
            </a:r>
            <a:r>
              <a:rPr lang="de-DE" sz="1600" dirty="0" smtClean="0"/>
              <a:t> </a:t>
            </a:r>
            <a:r>
              <a:rPr lang="de-DE" sz="1600" b="1" dirty="0" smtClean="0">
                <a:solidFill>
                  <a:schemeClr val="accent1"/>
                </a:solidFill>
              </a:rPr>
              <a:t>box </a:t>
            </a:r>
            <a:r>
              <a:rPr lang="de-DE" sz="1600" b="1" dirty="0" err="1" smtClean="0">
                <a:solidFill>
                  <a:schemeClr val="accent1"/>
                </a:solidFill>
              </a:rPr>
              <a:t>size</a:t>
            </a:r>
            <a:r>
              <a:rPr lang="de-DE" sz="1600" b="1" dirty="0" smtClean="0">
                <a:solidFill>
                  <a:schemeClr val="accent1"/>
                </a:solidFill>
              </a:rPr>
              <a:t> </a:t>
            </a:r>
            <a:r>
              <a:rPr lang="de-DE" sz="1600" dirty="0" smtClean="0"/>
              <a:t>and </a:t>
            </a:r>
            <a:r>
              <a:rPr lang="de-DE" sz="1600" dirty="0" err="1" smtClean="0"/>
              <a:t>number</a:t>
            </a:r>
            <a:r>
              <a:rPr lang="de-DE" sz="1600" dirty="0" smtClean="0"/>
              <a:t> of </a:t>
            </a:r>
            <a:r>
              <a:rPr lang="de-DE" sz="1600" b="1" dirty="0" err="1" smtClean="0">
                <a:solidFill>
                  <a:schemeClr val="accent1"/>
                </a:solidFill>
              </a:rPr>
              <a:t>printed</a:t>
            </a:r>
            <a:r>
              <a:rPr lang="de-DE" sz="1600" b="1" dirty="0" smtClean="0">
                <a:solidFill>
                  <a:schemeClr val="accent1"/>
                </a:solidFill>
              </a:rPr>
              <a:t> </a:t>
            </a:r>
            <a:r>
              <a:rPr lang="de-DE" sz="1600" b="1" dirty="0" err="1" smtClean="0">
                <a:solidFill>
                  <a:schemeClr val="accent1"/>
                </a:solidFill>
              </a:rPr>
              <a:t>circuit</a:t>
            </a:r>
            <a:r>
              <a:rPr lang="de-DE" sz="1600" b="1" dirty="0" smtClean="0">
                <a:solidFill>
                  <a:schemeClr val="accent1"/>
                </a:solidFill>
              </a:rPr>
              <a:t> </a:t>
            </a:r>
            <a:r>
              <a:rPr lang="de-DE" sz="1600" b="1" dirty="0" err="1" smtClean="0">
                <a:solidFill>
                  <a:schemeClr val="accent1"/>
                </a:solidFill>
              </a:rPr>
              <a:t>boards</a:t>
            </a:r>
            <a:endParaRPr lang="de-DE" sz="1600" b="1" dirty="0" smtClean="0">
              <a:solidFill>
                <a:schemeClr val="accent1"/>
              </a:solidFill>
            </a:endParaRPr>
          </a:p>
          <a:p>
            <a:pPr lvl="1"/>
            <a:endParaRPr lang="de-DE" sz="1600" dirty="0" smtClean="0"/>
          </a:p>
          <a:p>
            <a:pPr lvl="1"/>
            <a:r>
              <a:rPr lang="de-DE" sz="1600" b="1" dirty="0" smtClean="0">
                <a:solidFill>
                  <a:schemeClr val="accent1"/>
                </a:solidFill>
              </a:rPr>
              <a:t>Further </a:t>
            </a:r>
            <a:r>
              <a:rPr lang="de-DE" sz="1600" b="1" dirty="0" err="1" smtClean="0">
                <a:solidFill>
                  <a:schemeClr val="accent1"/>
                </a:solidFill>
              </a:rPr>
              <a:t>scenarios</a:t>
            </a:r>
            <a:r>
              <a:rPr lang="de-DE" sz="1600" b="1" dirty="0" smtClean="0">
                <a:solidFill>
                  <a:schemeClr val="accent1"/>
                </a:solidFill>
              </a:rPr>
              <a:t> </a:t>
            </a:r>
            <a:r>
              <a:rPr lang="de-DE" sz="1600" dirty="0" err="1" smtClean="0"/>
              <a:t>must</a:t>
            </a:r>
            <a:r>
              <a:rPr lang="de-DE" sz="1600" dirty="0" smtClean="0"/>
              <a:t> be </a:t>
            </a:r>
            <a:r>
              <a:rPr lang="de-DE" sz="1600" dirty="0" err="1" smtClean="0"/>
              <a:t>defined</a:t>
            </a:r>
            <a:r>
              <a:rPr lang="de-DE" sz="1600" dirty="0" smtClean="0"/>
              <a:t> to </a:t>
            </a:r>
            <a:r>
              <a:rPr lang="de-DE" sz="1600" dirty="0" err="1" smtClean="0"/>
              <a:t>create</a:t>
            </a:r>
            <a:r>
              <a:rPr lang="de-DE" sz="1600" dirty="0" smtClean="0"/>
              <a:t> a </a:t>
            </a:r>
            <a:r>
              <a:rPr lang="de-DE" sz="1600" dirty="0" err="1" smtClean="0"/>
              <a:t>comprehensive</a:t>
            </a:r>
            <a:r>
              <a:rPr lang="de-DE" sz="1600" dirty="0" smtClean="0"/>
              <a:t> </a:t>
            </a:r>
            <a:r>
              <a:rPr lang="de-DE" sz="1600" dirty="0" err="1" smtClean="0"/>
              <a:t>channel</a:t>
            </a:r>
            <a:r>
              <a:rPr lang="de-DE" sz="1600" dirty="0" smtClean="0"/>
              <a:t> model</a:t>
            </a:r>
          </a:p>
          <a:p>
            <a:pPr lvl="1"/>
            <a:endParaRPr lang="de-DE" sz="1600" dirty="0" smtClean="0"/>
          </a:p>
          <a:p>
            <a:pPr lvl="1">
              <a:buNone/>
            </a:pPr>
            <a:endParaRPr lang="de-DE" sz="1600" dirty="0"/>
          </a:p>
        </p:txBody>
      </p:sp>
      <p:pic>
        <p:nvPicPr>
          <p:cNvPr id="30723" name="Picture 3"/>
          <p:cNvPicPr>
            <a:picLocks noChangeAspect="1" noChangeArrowheads="1"/>
          </p:cNvPicPr>
          <p:nvPr/>
        </p:nvPicPr>
        <p:blipFill>
          <a:blip r:embed="rId3" cstate="print"/>
          <a:srcRect/>
          <a:stretch>
            <a:fillRect/>
          </a:stretch>
        </p:blipFill>
        <p:spPr bwMode="auto">
          <a:xfrm>
            <a:off x="2686050" y="3515190"/>
            <a:ext cx="5276850" cy="2957048"/>
          </a:xfrm>
          <a:prstGeom prst="rect">
            <a:avLst/>
          </a:prstGeom>
          <a:noFill/>
          <a:ln w="9525">
            <a:noFill/>
            <a:miter lim="800000"/>
            <a:headEnd/>
            <a:tailEnd/>
          </a:ln>
        </p:spPr>
      </p:pic>
      <p:pic>
        <p:nvPicPr>
          <p:cNvPr id="21" name="Picture 1" descr="C:\Users\fricke\Documents\Dokumente Fricke\Veröffentlichungen\Standardization\IEEE 802 Plenary 2015 Berlin\Boxmessung.jpg"/>
          <p:cNvPicPr>
            <a:picLocks noChangeAspect="1" noChangeArrowheads="1"/>
          </p:cNvPicPr>
          <p:nvPr/>
        </p:nvPicPr>
        <p:blipFill>
          <a:blip r:embed="rId4" cstate="print"/>
          <a:srcRect l="33362" t="25857" r="32570" b="33854"/>
          <a:stretch>
            <a:fillRect/>
          </a:stretch>
        </p:blipFill>
        <p:spPr bwMode="auto">
          <a:xfrm>
            <a:off x="285750" y="4114800"/>
            <a:ext cx="2190750" cy="1943101"/>
          </a:xfrm>
          <a:prstGeom prst="rect">
            <a:avLst/>
          </a:prstGeom>
          <a:noFill/>
        </p:spPr>
      </p:pic>
      <p:cxnSp>
        <p:nvCxnSpPr>
          <p:cNvPr id="22" name="Gerade Verbindung mit Pfeil 21"/>
          <p:cNvCxnSpPr/>
          <p:nvPr/>
        </p:nvCxnSpPr>
        <p:spPr bwMode="auto">
          <a:xfrm flipH="1" flipV="1">
            <a:off x="7924800" y="4467225"/>
            <a:ext cx="419100" cy="209550"/>
          </a:xfrm>
          <a:prstGeom prst="straightConnector1">
            <a:avLst/>
          </a:prstGeom>
          <a:solidFill>
            <a:schemeClr val="accent1"/>
          </a:solidFill>
          <a:ln w="19050" cap="flat" cmpd="sng" algn="ctr">
            <a:solidFill>
              <a:schemeClr val="accent1"/>
            </a:solidFill>
            <a:prstDash val="solid"/>
            <a:round/>
            <a:headEnd type="none" w="sm" len="sm"/>
            <a:tailEnd type="triangle" w="med" len="lg"/>
          </a:ln>
          <a:effectLst/>
        </p:spPr>
      </p:cxnSp>
      <p:sp>
        <p:nvSpPr>
          <p:cNvPr id="23" name="Textfeld 22"/>
          <p:cNvSpPr txBox="1"/>
          <p:nvPr/>
        </p:nvSpPr>
        <p:spPr>
          <a:xfrm>
            <a:off x="8335071" y="4638675"/>
            <a:ext cx="551754" cy="276999"/>
          </a:xfrm>
          <a:prstGeom prst="rect">
            <a:avLst/>
          </a:prstGeom>
          <a:noFill/>
        </p:spPr>
        <p:txBody>
          <a:bodyPr wrap="none" rtlCol="0">
            <a:spAutoFit/>
          </a:bodyPr>
          <a:lstStyle/>
          <a:p>
            <a:r>
              <a:rPr lang="de-DE" b="1" dirty="0" err="1" smtClean="0">
                <a:solidFill>
                  <a:schemeClr val="accent1"/>
                </a:solidFill>
              </a:rPr>
              <a:t>PCBs</a:t>
            </a:r>
            <a:endParaRPr lang="de-DE" b="1" dirty="0">
              <a:solidFill>
                <a:schemeClr val="accent1"/>
              </a:solidFill>
            </a:endParaRPr>
          </a:p>
        </p:txBody>
      </p:sp>
      <p:cxnSp>
        <p:nvCxnSpPr>
          <p:cNvPr id="24" name="Gerade Verbindung mit Pfeil 23"/>
          <p:cNvCxnSpPr>
            <a:endCxn id="30723" idx="3"/>
          </p:cNvCxnSpPr>
          <p:nvPr/>
        </p:nvCxnSpPr>
        <p:spPr bwMode="auto">
          <a:xfrm flipH="1">
            <a:off x="7962900" y="4933950"/>
            <a:ext cx="428625" cy="59764"/>
          </a:xfrm>
          <a:prstGeom prst="straightConnector1">
            <a:avLst/>
          </a:prstGeom>
          <a:solidFill>
            <a:schemeClr val="accent1"/>
          </a:solidFill>
          <a:ln w="19050" cap="flat" cmpd="sng" algn="ctr">
            <a:solidFill>
              <a:schemeClr val="accent1"/>
            </a:solidFill>
            <a:prstDash val="solid"/>
            <a:round/>
            <a:headEnd type="none" w="sm" len="sm"/>
            <a:tailEnd type="triangle" w="med" len="lg"/>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930</Words>
  <Application>Microsoft Office PowerPoint</Application>
  <PresentationFormat>Bildschirmpräsentation (4:3)</PresentationFormat>
  <Paragraphs>207</Paragraphs>
  <Slides>15</Slides>
  <Notes>12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17" baseType="lpstr">
      <vt:lpstr>IEEE-P802_15</vt:lpstr>
      <vt:lpstr>Visio</vt:lpstr>
      <vt:lpstr>Folie 1</vt:lpstr>
      <vt:lpstr>Measuring the Terahertz Intra-Device Propagation Channel</vt:lpstr>
      <vt:lpstr>Outline</vt:lpstr>
      <vt:lpstr>Motivation (1/2) -  Intra-Device Communication at THz Frequencies</vt:lpstr>
      <vt:lpstr>Motivation (2/2) -   Channel Measurements Inside a Mock-Up</vt:lpstr>
      <vt:lpstr>Measurement Approach (Setup)</vt:lpstr>
      <vt:lpstr>Measurement Approach (Procedure)</vt:lpstr>
      <vt:lpstr>Measurement Approach (Evaluation)</vt:lpstr>
      <vt:lpstr>Example Scenario: Direct Transmission</vt:lpstr>
      <vt:lpstr>Observations for Direct Transmission: Full BW</vt:lpstr>
      <vt:lpstr>Observations for Direct Transmission: Band 1</vt:lpstr>
      <vt:lpstr>Observations for Direct Transmission: Band 3</vt:lpstr>
      <vt:lpstr>Observations for Direct Transmission</vt:lpstr>
      <vt:lpstr>Conclusion &amp; Outlook</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Alexander Fricke</dc:creator>
  <dc:description>&lt;doc#&gt;</dc:description>
  <cp:lastModifiedBy>wimi</cp:lastModifiedBy>
  <cp:revision>199</cp:revision>
  <cp:lastPrinted>1998-02-10T13:28:06Z</cp:lastPrinted>
  <dcterms:created xsi:type="dcterms:W3CDTF">2012-11-14T22:04:21Z</dcterms:created>
  <dcterms:modified xsi:type="dcterms:W3CDTF">2015-03-09T09:28:07Z</dcterms:modified>
</cp:coreProperties>
</file>