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64" r:id="rId3"/>
    <p:sldId id="266" r:id="rId4"/>
    <p:sldId id="267" r:id="rId5"/>
    <p:sldId id="268" r:id="rId6"/>
    <p:sldId id="278" r:id="rId7"/>
    <p:sldId id="269" r:id="rId8"/>
    <p:sldId id="270" r:id="rId9"/>
    <p:sldId id="271" r:id="rId10"/>
    <p:sldId id="272" r:id="rId11"/>
    <p:sldId id="277" r:id="rId12"/>
    <p:sldId id="279" r:id="rId13"/>
    <p:sldId id="281" r:id="rId14"/>
    <p:sldId id="294" r:id="rId15"/>
    <p:sldId id="283" r:id="rId16"/>
    <p:sldId id="290" r:id="rId17"/>
    <p:sldId id="292" r:id="rId18"/>
    <p:sldId id="284" r:id="rId19"/>
    <p:sldId id="291" r:id="rId20"/>
    <p:sldId id="293" r:id="rId21"/>
    <p:sldId id="285" r:id="rId22"/>
    <p:sldId id="286" r:id="rId23"/>
    <p:sldId id="280" r:id="rId24"/>
    <p:sldId id="289" r:id="rId25"/>
    <p:sldId id="287" r:id="rId26"/>
    <p:sldId id="288"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255" autoAdjust="0"/>
  </p:normalViewPr>
  <p:slideViewPr>
    <p:cSldViewPr>
      <p:cViewPr varScale="1">
        <p:scale>
          <a:sx n="98" d="100"/>
          <a:sy n="98" d="100"/>
        </p:scale>
        <p:origin x="-20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19</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19</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20</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20</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21</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21</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15-0163-</a:t>
            </a:r>
            <a:r>
              <a:rPr lang="en-US" b="1" dirty="0" smtClean="0"/>
              <a:t>03-</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join.me/ieeesawg_802.1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March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1" name="Rectangle 2"/>
          <p:cNvSpPr>
            <a:spLocks noGrp="1" noChangeArrowheads="1"/>
          </p:cNvSpPr>
          <p:nvPr>
            <p:ph type="title" idx="4294967295"/>
          </p:nvPr>
        </p:nvSpPr>
        <p:spPr>
          <a:xfrm>
            <a:off x="13716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13716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sz="half"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7" name="Footer Placeholder 6"/>
          <p:cNvSpPr>
            <a:spLocks noGrp="1"/>
          </p:cNvSpPr>
          <p:nvPr>
            <p:ph type="ftr" sz="quarter" idx="11"/>
          </p:nvPr>
        </p:nvSpPr>
        <p:spPr/>
        <p:txBody>
          <a:bodyPr/>
          <a:lstStyle/>
          <a:p>
            <a:pPr>
              <a:defRPr/>
            </a:pPr>
            <a:r>
              <a:rPr lang="en-GB" smtClean="0"/>
              <a:t>&lt;Pat Kinney&gt;, &lt;Kinney Consulting LLC&gt;</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E6969283-78ED-4F71-B854-48055E18A2DC}" type="slidenum">
              <a:rPr lang="en-GB" smtClean="0"/>
              <a:pPr>
                <a:defRPr/>
              </a:pPr>
              <a:t>11</a:t>
            </a:fld>
            <a:endParaRPr lang="en-GB"/>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066800"/>
          </a:xfrm>
        </p:spPr>
        <p:txBody>
          <a:bodyPr/>
          <a:lstStyle/>
          <a:p>
            <a:r>
              <a:rPr lang="en-US" dirty="0" smtClean="0"/>
              <a:t>802.15.4 Revision Areas of Concern</a:t>
            </a:r>
            <a:endParaRPr lang="en-US" sz="2400" dirty="0"/>
          </a:p>
        </p:txBody>
      </p:sp>
      <p:sp>
        <p:nvSpPr>
          <p:cNvPr id="3" name="Content Placeholder 2"/>
          <p:cNvSpPr>
            <a:spLocks noGrp="1"/>
          </p:cNvSpPr>
          <p:nvPr>
            <p:ph idx="1"/>
          </p:nvPr>
        </p:nvSpPr>
        <p:spPr>
          <a:xfrm>
            <a:off x="1600200" y="1447800"/>
            <a:ext cx="6858000" cy="4953000"/>
          </a:xfrm>
        </p:spPr>
        <p:txBody>
          <a:bodyPr/>
          <a:lstStyle/>
          <a:p>
            <a:r>
              <a:rPr lang="en-US" sz="2400" dirty="0" smtClean="0"/>
              <a:t>Security changes</a:t>
            </a:r>
          </a:p>
          <a:p>
            <a:pPr lvl="1"/>
            <a:r>
              <a:rPr lang="en-US" sz="2000" dirty="0" smtClean="0"/>
              <a:t>Enhance Clarity</a:t>
            </a:r>
          </a:p>
          <a:p>
            <a:pPr lvl="1"/>
            <a:r>
              <a:rPr lang="en-US" sz="2000" dirty="0" smtClean="0"/>
              <a:t>Remove ambiguity</a:t>
            </a:r>
          </a:p>
          <a:p>
            <a:pPr lvl="1"/>
            <a:r>
              <a:rPr lang="en-US" sz="2000" dirty="0"/>
              <a:t>C</a:t>
            </a:r>
            <a:r>
              <a:rPr lang="en-US" sz="2000" dirty="0" smtClean="0"/>
              <a:t>orrections</a:t>
            </a:r>
          </a:p>
          <a:p>
            <a:r>
              <a:rPr lang="en-US" sz="2400" dirty="0" smtClean="0"/>
              <a:t>IE Security issues</a:t>
            </a:r>
          </a:p>
          <a:p>
            <a:pPr lvl="1"/>
            <a:r>
              <a:rPr lang="en-US" sz="2000" dirty="0" smtClean="0"/>
              <a:t>Verify that IE content to higher layer contains sufficient information for higher layer verification</a:t>
            </a:r>
          </a:p>
        </p:txBody>
      </p:sp>
      <p:sp>
        <p:nvSpPr>
          <p:cNvPr id="4" name="Date Placeholder 3"/>
          <p:cNvSpPr>
            <a:spLocks noGrp="1"/>
          </p:cNvSpPr>
          <p:nvPr>
            <p:ph type="dt" sz="half"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7" name="Footer Placeholder 6"/>
          <p:cNvSpPr>
            <a:spLocks noGrp="1"/>
          </p:cNvSpPr>
          <p:nvPr>
            <p:ph type="ftr" sz="quarter" idx="11"/>
          </p:nvPr>
        </p:nvSpPr>
        <p:spPr/>
        <p:txBody>
          <a:bodyPr/>
          <a:lstStyle/>
          <a:p>
            <a:pPr>
              <a:defRPr/>
            </a:pPr>
            <a:r>
              <a:rPr lang="en-GB" smtClean="0"/>
              <a:t>&lt;Pat Kinney&gt;, &lt;Kinney Consulting LLC&gt;</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9" name="Rectangle 2"/>
          <p:cNvSpPr>
            <a:spLocks noGrp="1" noChangeArrowheads="1"/>
          </p:cNvSpPr>
          <p:nvPr>
            <p:ph type="title" idx="4294967295"/>
          </p:nvPr>
        </p:nvSpPr>
        <p:spPr>
          <a:xfrm>
            <a:off x="304800" y="152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10" name="Rectangle 5"/>
          <p:cNvSpPr>
            <a:spLocks noChangeArrowheads="1"/>
          </p:cNvSpPr>
          <p:nvPr/>
        </p:nvSpPr>
        <p:spPr bwMode="auto">
          <a:xfrm>
            <a:off x="76200" y="1219200"/>
            <a:ext cx="8915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IEEE 802.15.4 Revision</a:t>
            </a:r>
          </a:p>
          <a:p>
            <a:pPr marL="569913" indent="-342900">
              <a:buClr>
                <a:srgbClr val="FF0000"/>
              </a:buClr>
              <a:buFont typeface="Wingdings" charset="2"/>
              <a:buChar char="q"/>
            </a:pPr>
            <a:r>
              <a:rPr lang="en-US" sz="2400" b="1" dirty="0" smtClean="0"/>
              <a:t>Security Issues were quashed again</a:t>
            </a:r>
          </a:p>
          <a:p>
            <a:pPr marL="1027113" lvl="1" indent="-342900">
              <a:buClr>
                <a:srgbClr val="FF0000"/>
              </a:buClr>
              <a:buFont typeface="Wingdings" charset="2"/>
              <a:buChar char="q"/>
            </a:pPr>
            <a:r>
              <a:rPr lang="en-US" sz="2000" b="1" dirty="0" smtClean="0"/>
              <a:t>Until Sponsor Ballot</a:t>
            </a:r>
            <a:endParaRPr lang="en-US" sz="2000" b="1" dirty="0" smtClean="0"/>
          </a:p>
          <a:p>
            <a:pPr marL="569913" indent="-342900">
              <a:buClr>
                <a:srgbClr val="FF0000"/>
              </a:buClr>
              <a:buFont typeface="Wingdings" charset="2"/>
              <a:buChar char="q"/>
            </a:pPr>
            <a:r>
              <a:rPr lang="en-US" sz="2400" b="1" dirty="0" smtClean="0"/>
              <a:t>Draft review</a:t>
            </a:r>
          </a:p>
          <a:p>
            <a:pPr marL="1027113" lvl="1" indent="-342900">
              <a:buClr>
                <a:srgbClr val="FF0000"/>
              </a:buClr>
              <a:buFont typeface="Wingdings" charset="2"/>
              <a:buChar char="q"/>
            </a:pPr>
            <a:r>
              <a:rPr lang="en-US" sz="2000" b="1" dirty="0" smtClean="0"/>
              <a:t>Draft was reviewed and corrected, ready for recirculation</a:t>
            </a:r>
          </a:p>
          <a:p>
            <a:pPr marL="1027113" lvl="1" indent="-342900">
              <a:buClr>
                <a:srgbClr val="FF0000"/>
              </a:buClr>
              <a:buFont typeface="Wingdings" charset="2"/>
              <a:buChar char="q"/>
            </a:pPr>
            <a:r>
              <a:rPr lang="en-US" sz="2000" b="1" dirty="0" smtClean="0"/>
              <a:t>Conditional approval to go to sponsor ballot</a:t>
            </a:r>
          </a:p>
          <a:p>
            <a:pPr marL="1027113" lvl="1" indent="-342900">
              <a:buClr>
                <a:srgbClr val="FF0000"/>
              </a:buClr>
              <a:buFont typeface="Wingdings" charset="2"/>
              <a:buChar char="q"/>
            </a:pPr>
            <a:r>
              <a:rPr lang="en-US" sz="2000" b="1" dirty="0" smtClean="0"/>
              <a:t>5 “no” voters have changed their vote to “yes” </a:t>
            </a:r>
            <a:endParaRPr lang="en-US" sz="2000" b="1" dirty="0" smtClean="0"/>
          </a:p>
          <a:p>
            <a:pPr marL="569913" indent="-342900">
              <a:buClr>
                <a:srgbClr val="FF0000"/>
              </a:buClr>
              <a:buFont typeface="Wingdings" charset="2"/>
              <a:buChar char="q"/>
            </a:pPr>
            <a:r>
              <a:rPr lang="en-US" sz="2400" b="1" dirty="0" smtClean="0"/>
              <a:t>Omissions</a:t>
            </a:r>
          </a:p>
          <a:p>
            <a:pPr marL="1027113" lvl="1" indent="-342900">
              <a:buClr>
                <a:srgbClr val="FF0000"/>
              </a:buClr>
              <a:buFont typeface="Wingdings" charset="2"/>
              <a:buChar char="q"/>
            </a:pPr>
            <a:r>
              <a:rPr lang="en-US" sz="2000" b="1" dirty="0" smtClean="0"/>
              <a:t>Ben Rolfe was elided with good results (</a:t>
            </a:r>
            <a:r>
              <a:rPr lang="en-US" sz="2000" b="1" dirty="0" err="1" smtClean="0"/>
              <a:t>Frak</a:t>
            </a:r>
            <a:r>
              <a:rPr lang="en-US" sz="2000" b="1" dirty="0" err="1" smtClean="0"/>
              <a:t>Rolfe</a:t>
            </a:r>
            <a:r>
              <a:rPr lang="en-US" sz="2000" b="1" dirty="0" smtClean="0"/>
              <a:t> compression bit set)</a:t>
            </a:r>
          </a:p>
          <a:p>
            <a:pPr marL="569913" indent="-342900">
              <a:buClr>
                <a:srgbClr val="FF0000"/>
              </a:buClr>
              <a:buFont typeface="Wingdings" charset="2"/>
              <a:buChar char="q"/>
            </a:pPr>
            <a:r>
              <a:rPr lang="en-US" sz="2400" b="1" dirty="0" smtClean="0"/>
              <a:t>Low Latency Deterministic Network</a:t>
            </a:r>
          </a:p>
          <a:p>
            <a:pPr marL="1027113" lvl="1" indent="-342900">
              <a:buClr>
                <a:srgbClr val="FF0000"/>
              </a:buClr>
              <a:buFont typeface="Wingdings" charset="2"/>
              <a:buChar char="q"/>
            </a:pPr>
            <a:r>
              <a:rPr lang="en-US" sz="2000" b="1" dirty="0" smtClean="0"/>
              <a:t>M Bahr presented 15-15-0249-00, and 15-15-0174-00 supporting the addition of LLDNs to 802.15.4</a:t>
            </a:r>
          </a:p>
          <a:p>
            <a:pPr marL="569913" indent="-342900">
              <a:buClr>
                <a:srgbClr val="FF0000"/>
              </a:buClr>
              <a:buFont typeface="Wingdings" charset="2"/>
              <a:buChar char="q"/>
            </a:pPr>
            <a:r>
              <a:rPr lang="en-US" sz="2400" b="1" dirty="0" smtClean="0"/>
              <a:t>Indirect broadcast frames</a:t>
            </a:r>
          </a:p>
          <a:p>
            <a:pPr marL="1027113" lvl="1" indent="-342900">
              <a:buClr>
                <a:srgbClr val="FF0000"/>
              </a:buClr>
              <a:buFont typeface="Wingdings" charset="2"/>
              <a:buChar char="q"/>
            </a:pPr>
            <a:r>
              <a:rPr lang="en-US" sz="2000" b="1" dirty="0" smtClean="0"/>
              <a:t>N Sato lead the group in discussion of indirect transmissions of broadcasts for non beacon-enabled PANs</a:t>
            </a:r>
          </a:p>
          <a:p>
            <a:pPr marL="1027113" lvl="1"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a:latin typeface="Times New Roman" charset="0"/>
                <a:ea typeface="MS PGothic" charset="0"/>
              </a:rPr>
              <a:t>802.15.4 Revision Schedule for ballot and meetings</a:t>
            </a:r>
          </a:p>
        </p:txBody>
      </p:sp>
      <p:sp>
        <p:nvSpPr>
          <p:cNvPr id="24578" name="Rectangle 3"/>
          <p:cNvSpPr>
            <a:spLocks noGrp="1" noChangeArrowheads="1"/>
          </p:cNvSpPr>
          <p:nvPr>
            <p:ph type="body" idx="1"/>
          </p:nvPr>
        </p:nvSpPr>
        <p:spPr/>
        <p:txBody>
          <a:bodyPr/>
          <a:lstStyle/>
          <a:p>
            <a:r>
              <a:rPr lang="en-US" sz="2800" dirty="0" smtClean="0">
                <a:latin typeface="Arial" charset="0"/>
                <a:ea typeface="MS PGothic" charset="0"/>
              </a:rPr>
              <a:t>2nd </a:t>
            </a:r>
            <a:r>
              <a:rPr lang="en-US" sz="2800" dirty="0">
                <a:latin typeface="Arial" charset="0"/>
                <a:ea typeface="MS PGothic" charset="0"/>
              </a:rPr>
              <a:t>recirculation</a:t>
            </a:r>
          </a:p>
          <a:p>
            <a:pPr lvl="1"/>
            <a:r>
              <a:rPr lang="en-US" sz="2400" dirty="0">
                <a:latin typeface="Arial" charset="0"/>
                <a:ea typeface="MS PGothic" charset="0"/>
              </a:rPr>
              <a:t>13 March 2015 to 28 March 2015</a:t>
            </a:r>
          </a:p>
          <a:p>
            <a:r>
              <a:rPr lang="en-US" sz="2800" dirty="0">
                <a:latin typeface="Arial" charset="0"/>
                <a:ea typeface="MS PGothic" charset="0"/>
              </a:rPr>
              <a:t>BRC comment resolution teleconference</a:t>
            </a:r>
          </a:p>
          <a:p>
            <a:pPr lvl="1"/>
            <a:r>
              <a:rPr lang="en-US" sz="2400" dirty="0">
                <a:latin typeface="Arial" charset="0"/>
                <a:ea typeface="MS PGothic" charset="0"/>
              </a:rPr>
              <a:t>30 March, 1 April, 6 April, 2015</a:t>
            </a:r>
          </a:p>
          <a:p>
            <a:r>
              <a:rPr lang="en-US" sz="2800" dirty="0">
                <a:latin typeface="Arial" charset="0"/>
                <a:ea typeface="MS PGothic" charset="0"/>
              </a:rPr>
              <a:t>3rd recirculation (if necessary)</a:t>
            </a:r>
          </a:p>
          <a:p>
            <a:pPr lvl="1"/>
            <a:r>
              <a:rPr lang="en-US" sz="2400" dirty="0">
                <a:latin typeface="Arial" charset="0"/>
                <a:ea typeface="MS PGothic" charset="0"/>
              </a:rPr>
              <a:t>7 April to 22 April 2015</a:t>
            </a:r>
          </a:p>
          <a:p>
            <a:r>
              <a:rPr lang="en-US" sz="2800" dirty="0">
                <a:latin typeface="Arial" charset="0"/>
                <a:ea typeface="MS PGothic" charset="0"/>
              </a:rPr>
              <a:t>BRC comment resolution teleconference</a:t>
            </a:r>
          </a:p>
          <a:p>
            <a:pPr lvl="1"/>
            <a:r>
              <a:rPr lang="en-US" sz="2400" dirty="0">
                <a:latin typeface="Arial" charset="0"/>
                <a:ea typeface="MS PGothic" charset="0"/>
              </a:rPr>
              <a:t>27 April, 2015 (if necessary)</a:t>
            </a:r>
          </a:p>
        </p:txBody>
      </p:sp>
      <p:sp>
        <p:nvSpPr>
          <p:cNvPr id="24579" name="Slide Number Placeholder 1"/>
          <p:cNvSpPr>
            <a:spLocks noGrp="1"/>
          </p:cNvSpPr>
          <p:nvPr>
            <p:ph type="sldNum" sz="quarter" idx="11"/>
          </p:nvPr>
        </p:nvSpPr>
        <p:spPr>
          <a:xfrm>
            <a:off x="3962400" y="6477000"/>
            <a:ext cx="1143000"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dirty="0"/>
              <a:t>Slide </a:t>
            </a:r>
            <a:fld id="{B23A6884-E5C8-474C-A9C8-4ECE660EF6D1}" type="slidenum">
              <a:rPr lang="en-US"/>
              <a:pPr/>
              <a:t>14</a:t>
            </a:fld>
            <a:endParaRPr lang="en-US" dirty="0"/>
          </a:p>
        </p:txBody>
      </p:sp>
      <p:sp>
        <p:nvSpPr>
          <p:cNvPr id="6" name="Footer Placeholder 2"/>
          <p:cNvSpPr txBox="1">
            <a:spLocks/>
          </p:cNvSpPr>
          <p:nvPr/>
        </p:nvSpPr>
        <p:spPr bwMode="auto">
          <a:xfrm>
            <a:off x="5486400" y="6475413"/>
            <a:ext cx="3124200"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smtClean="0"/>
              <a:t>&lt;Pat Kinney&gt;, &lt;Kinney Consulting LLC&gt;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1" name="Rectangle 2"/>
          <p:cNvSpPr>
            <a:spLocks noGrp="1" noChangeArrowheads="1"/>
          </p:cNvSpPr>
          <p:nvPr>
            <p:ph type="title" idx="4294967295"/>
          </p:nvPr>
        </p:nvSpPr>
        <p:spPr>
          <a:xfrm>
            <a:off x="609600" y="5334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219200"/>
            <a:ext cx="8915400" cy="4876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a:t>
            </a:r>
            <a:r>
              <a:rPr lang="en-US" sz="2000" dirty="0" smtClean="0"/>
              <a:t>Jussi Haapola seconded</a:t>
            </a:r>
            <a:r>
              <a:rPr lang="en-US" sz="2000" dirty="0" smtClean="0"/>
              <a:t>.  Upon no opposition the motion carries with unanimous consent.</a:t>
            </a:r>
            <a:endParaRPr lang="en-US" sz="2000" dirty="0"/>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90500" y="1524000"/>
            <a:ext cx="8915400" cy="3111500"/>
          </a:xfrm>
        </p:spPr>
        <p:txBody>
          <a:bodyPr/>
          <a:lstStyle/>
          <a:p>
            <a:pPr marL="0" indent="0">
              <a:buNone/>
            </a:pPr>
            <a:r>
              <a:rPr lang="en-US" sz="2400" b="1" dirty="0" smtClean="0">
                <a:ea typeface="ＭＳ Ｐゴシック" charset="0"/>
                <a:cs typeface="ＭＳ Ｐゴシック" charset="0"/>
              </a:rPr>
              <a:t>Recirculation:</a:t>
            </a:r>
            <a:endParaRPr lang="en-US" sz="2400" b="1" dirty="0">
              <a:ea typeface="ＭＳ Ｐゴシック" charset="0"/>
              <a:cs typeface="ＭＳ Ｐゴシック" charset="0"/>
            </a:endParaRPr>
          </a:p>
          <a:p>
            <a:r>
              <a:rPr lang="en-US" sz="2000" i="1" dirty="0"/>
              <a:t>Move that </a:t>
            </a:r>
            <a:r>
              <a:rPr lang="en-US" sz="2000" i="1" dirty="0" smtClean="0"/>
              <a:t>SC maintenance request that 802.15 </a:t>
            </a:r>
            <a:r>
              <a:rPr lang="en-US" sz="2000" i="1" dirty="0"/>
              <a:t>WG approve start of a recirculation of WG Letter Ballot </a:t>
            </a:r>
            <a:r>
              <a:rPr lang="en-US" sz="2000" dirty="0"/>
              <a:t>P802.15.4-REVc-</a:t>
            </a:r>
            <a:r>
              <a:rPr lang="en-US" sz="2000" dirty="0" smtClean="0"/>
              <a:t>DF5</a:t>
            </a:r>
            <a:r>
              <a:rPr lang="en-US" sz="2000" i="1" dirty="0" smtClean="0"/>
              <a:t> </a:t>
            </a:r>
            <a:r>
              <a:rPr lang="en-US" sz="2000" i="1" dirty="0"/>
              <a:t>to Sponsor Ballot.</a:t>
            </a:r>
            <a:endParaRPr lang="en-US" sz="2000" dirty="0"/>
          </a:p>
          <a:p>
            <a:pPr marL="0" indent="0">
              <a:buNone/>
            </a:pPr>
            <a:endParaRPr lang="en-US" sz="2000" i="1" dirty="0"/>
          </a:p>
          <a:p>
            <a:pPr marL="0" indent="0">
              <a:buNone/>
            </a:pPr>
            <a:r>
              <a:rPr lang="en-US" sz="2000" dirty="0" smtClean="0"/>
              <a:t>Jussi Haapola moved</a:t>
            </a:r>
            <a:r>
              <a:rPr lang="en-US" sz="2000" dirty="0" smtClean="0"/>
              <a:t>, </a:t>
            </a:r>
            <a:r>
              <a:rPr lang="en-US" sz="2000" dirty="0" smtClean="0"/>
              <a:t>Tero Kivinen seconded</a:t>
            </a:r>
            <a:r>
              <a:rPr lang="en-US" sz="2000" dirty="0" smtClean="0"/>
              <a:t>.  Upon no opposition the motion carries with unanimous consent.</a:t>
            </a:r>
            <a:endParaRPr lang="en-US" sz="2000" dirty="0"/>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Tree>
    <p:extLst>
      <p:ext uri="{BB962C8B-B14F-4D97-AF65-F5344CB8AC3E}">
        <p14:creationId xmlns:p14="http://schemas.microsoft.com/office/powerpoint/2010/main" val="2345311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03200" y="1524000"/>
            <a:ext cx="8915400" cy="3276600"/>
          </a:xfrm>
        </p:spPr>
        <p:txBody>
          <a:bodyPr/>
          <a:lstStyle/>
          <a:p>
            <a:pPr marL="0" indent="0">
              <a:buNone/>
            </a:pPr>
            <a:r>
              <a:rPr lang="en-US" sz="2400" b="1" dirty="0" smtClean="0">
                <a:ea typeface="ＭＳ Ｐゴシック" charset="0"/>
                <a:cs typeface="ＭＳ Ｐゴシック" charset="0"/>
              </a:rPr>
              <a:t>Sponsor Ballot:</a:t>
            </a:r>
            <a:endParaRPr lang="en-US" sz="2400" b="1" dirty="0">
              <a:ea typeface="ＭＳ Ｐゴシック" charset="0"/>
              <a:cs typeface="ＭＳ Ｐゴシック" charset="0"/>
            </a:endParaRPr>
          </a:p>
          <a:p>
            <a:pPr lvl="1"/>
            <a:r>
              <a:rPr lang="en-US" b="1" i="1" dirty="0"/>
              <a:t>Sponsor Ballot Initiation</a:t>
            </a:r>
          </a:p>
          <a:p>
            <a:r>
              <a:rPr lang="en-US" sz="2400" dirty="0"/>
              <a:t>Motion:</a:t>
            </a:r>
            <a:r>
              <a:rPr lang="en-US" sz="2400" i="1" dirty="0"/>
              <a:t> </a:t>
            </a:r>
            <a:r>
              <a:rPr lang="en-US" sz="2400" i="1" dirty="0" smtClean="0"/>
              <a:t>802.15 SC maintenance </a:t>
            </a:r>
            <a:r>
              <a:rPr lang="en-US" sz="2400" i="1" dirty="0"/>
              <a:t>requests </a:t>
            </a:r>
            <a:r>
              <a:rPr lang="en-US" sz="2400" i="1" dirty="0" smtClean="0"/>
              <a:t>the 802.15 WG request conditional </a:t>
            </a:r>
            <a:r>
              <a:rPr lang="en-US" sz="2400" i="1" dirty="0"/>
              <a:t>approval from the EC to submit </a:t>
            </a:r>
            <a:r>
              <a:rPr lang="en-US" sz="2400" dirty="0"/>
              <a:t>P802.15.4-</a:t>
            </a:r>
            <a:r>
              <a:rPr lang="en-US" sz="2400" dirty="0" smtClean="0"/>
              <a:t>REVc-D00 </a:t>
            </a:r>
            <a:r>
              <a:rPr lang="en-US" sz="2400" i="1" dirty="0" smtClean="0"/>
              <a:t>revision </a:t>
            </a:r>
            <a:r>
              <a:rPr lang="en-US" sz="2400" i="1" dirty="0"/>
              <a:t>draft </a:t>
            </a:r>
            <a:r>
              <a:rPr lang="en-US" sz="2400" i="1" dirty="0" smtClean="0"/>
              <a:t>to </a:t>
            </a:r>
            <a:r>
              <a:rPr lang="en-US" sz="2400" i="1" dirty="0"/>
              <a:t>Sponsor Ballot</a:t>
            </a:r>
            <a:r>
              <a:rPr lang="en-US" sz="2400" dirty="0"/>
              <a:t> </a:t>
            </a:r>
            <a:r>
              <a:rPr lang="en-US" sz="2400" i="1" dirty="0"/>
              <a:t>pending </a:t>
            </a:r>
            <a:r>
              <a:rPr lang="en-US" sz="2400" i="1" dirty="0" smtClean="0"/>
              <a:t>recirculation.</a:t>
            </a:r>
          </a:p>
          <a:p>
            <a:r>
              <a:rPr lang="en-US" sz="2400" i="1" dirty="0" smtClean="0"/>
              <a:t>Moved by Tero Kivinen</a:t>
            </a:r>
          </a:p>
          <a:p>
            <a:r>
              <a:rPr lang="en-US" sz="2400" i="1" dirty="0" smtClean="0"/>
              <a:t>Seconded by Jeritt Kent</a:t>
            </a:r>
            <a:endParaRPr lang="en-US" sz="2400" dirty="0"/>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Tree>
    <p:extLst>
      <p:ext uri="{BB962C8B-B14F-4D97-AF65-F5344CB8AC3E}">
        <p14:creationId xmlns:p14="http://schemas.microsoft.com/office/powerpoint/2010/main" val="3997466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1" name="Rectangle 2"/>
          <p:cNvSpPr>
            <a:spLocks noGrp="1" noChangeArrowheads="1"/>
          </p:cNvSpPr>
          <p:nvPr>
            <p:ph type="title" idx="4294967295"/>
          </p:nvPr>
        </p:nvSpPr>
        <p:spPr>
          <a:xfrm>
            <a:off x="685800" y="5334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143000"/>
            <a:ext cx="8915400" cy="45720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a:t>
            </a:r>
            <a:r>
              <a:rPr lang="en-US" sz="2000" b="1" i="1" dirty="0" smtClean="0">
                <a:latin typeface="+mj-lt"/>
                <a:ea typeface="ＭＳ Ｐゴシック" charset="0"/>
                <a:cs typeface="ＭＳ Ｐゴシック" charset="0"/>
              </a:rPr>
              <a:t>Kinney</a:t>
            </a:r>
            <a:endParaRPr lang="en-US" sz="2200" dirty="0">
              <a:latin typeface="+mj-lt"/>
              <a:ea typeface="ＭＳ Ｐゴシック" charset="0"/>
              <a:cs typeface="ＭＳ Ｐゴシック" charset="0"/>
            </a:endParaRPr>
          </a:p>
          <a:p>
            <a:pPr marL="0" indent="0">
              <a:buNone/>
            </a:pPr>
            <a:endParaRPr lang="en-US" sz="2200" dirty="0"/>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19</a:t>
            </a:fld>
            <a:endParaRPr lang="en-US"/>
          </a:p>
        </p:txBody>
      </p:sp>
      <p:sp>
        <p:nvSpPr>
          <p:cNvPr id="34821" name="Rectangle 2"/>
          <p:cNvSpPr>
            <a:spLocks noGrp="1" noChangeArrowheads="1"/>
          </p:cNvSpPr>
          <p:nvPr>
            <p:ph type="title" idx="4294967295"/>
          </p:nvPr>
        </p:nvSpPr>
        <p:spPr>
          <a:xfrm>
            <a:off x="609600" y="5334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828800"/>
            <a:ext cx="8534400" cy="2590800"/>
          </a:xfrm>
        </p:spPr>
        <p:txBody>
          <a:bodyPr/>
          <a:lstStyle/>
          <a:p>
            <a:pPr marL="0" indent="0">
              <a:buNone/>
            </a:pPr>
            <a:r>
              <a:rPr lang="en-US" sz="2400" b="1" dirty="0">
                <a:ea typeface="ＭＳ Ｐゴシック" charset="0"/>
                <a:cs typeface="ＭＳ Ｐゴシック" charset="0"/>
              </a:rPr>
              <a:t>Recirculation:</a:t>
            </a:r>
          </a:p>
          <a:p>
            <a:r>
              <a:rPr lang="en-US" sz="2000" i="1" dirty="0"/>
              <a:t>Move that </a:t>
            </a:r>
            <a:r>
              <a:rPr lang="en-US" sz="2000" i="1" dirty="0" smtClean="0"/>
              <a:t>the </a:t>
            </a:r>
            <a:r>
              <a:rPr lang="en-US" sz="2000" i="1" dirty="0"/>
              <a:t>802.15 WG approve start of </a:t>
            </a:r>
            <a:r>
              <a:rPr lang="en-US" sz="2000" i="1" dirty="0" smtClean="0"/>
              <a:t>a 15-day </a:t>
            </a:r>
            <a:r>
              <a:rPr lang="en-US" sz="2000" i="1" dirty="0"/>
              <a:t>recirculation of WG Letter Ballot </a:t>
            </a:r>
            <a:r>
              <a:rPr lang="en-US" sz="2000" dirty="0"/>
              <a:t>P802.15.4-REVc-</a:t>
            </a:r>
            <a:r>
              <a:rPr lang="en-US" sz="2000" dirty="0" smtClean="0"/>
              <a:t>DF5</a:t>
            </a:r>
            <a:r>
              <a:rPr lang="en-US" sz="2000" i="1" dirty="0" smtClean="0"/>
              <a:t> </a:t>
            </a:r>
            <a:r>
              <a:rPr lang="en-US" sz="2000" i="1" dirty="0"/>
              <a:t>to Sponsor Ballot.</a:t>
            </a:r>
            <a:endParaRPr lang="en-US" sz="2000" dirty="0"/>
          </a:p>
          <a:p>
            <a:pPr marL="0" indent="0">
              <a:buNone/>
            </a:pPr>
            <a:endParaRPr lang="en-US" sz="2000" i="1" dirty="0"/>
          </a:p>
          <a:p>
            <a:pPr marL="0" indent="0">
              <a:buNone/>
            </a:pPr>
            <a:r>
              <a:rPr lang="en-US" sz="2000" dirty="0" smtClean="0"/>
              <a:t>Moved by Pat Kinney </a:t>
            </a:r>
          </a:p>
          <a:p>
            <a:pPr marL="0" indent="0">
              <a:buNone/>
            </a:pPr>
            <a:r>
              <a:rPr lang="en-US" sz="2000" dirty="0" smtClean="0"/>
              <a:t>Upon </a:t>
            </a:r>
            <a:r>
              <a:rPr lang="en-US" sz="2000" dirty="0"/>
              <a:t>no opposition the motion carries with unanimous consent</a:t>
            </a:r>
            <a:r>
              <a:rPr lang="en-US" sz="2000" dirty="0" smtClean="0"/>
              <a:t>.</a:t>
            </a:r>
            <a:endParaRPr lang="en-US" sz="2200" dirty="0">
              <a:latin typeface="+mj-lt"/>
              <a:ea typeface="ＭＳ Ｐゴシック" charset="0"/>
              <a:cs typeface="ＭＳ Ｐゴシック" charset="0"/>
            </a:endParaRPr>
          </a:p>
          <a:p>
            <a:pPr marL="0" indent="0">
              <a:buNone/>
            </a:pPr>
            <a:endParaRPr lang="en-US" sz="2200" dirty="0"/>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19</a:t>
            </a:fld>
            <a:endParaRPr lang="en-US"/>
          </a:p>
        </p:txBody>
      </p:sp>
    </p:spTree>
    <p:extLst>
      <p:ext uri="{BB962C8B-B14F-4D97-AF65-F5344CB8AC3E}">
        <p14:creationId xmlns:p14="http://schemas.microsoft.com/office/powerpoint/2010/main" val="3141128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9" name="Rectangle 2"/>
          <p:cNvSpPr>
            <a:spLocks noGrp="1" noChangeArrowheads="1"/>
          </p:cNvSpPr>
          <p:nvPr>
            <p:ph type="title" idx="4294967295"/>
          </p:nvPr>
        </p:nvSpPr>
        <p:spPr>
          <a:xfrm>
            <a:off x="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15-15-0164-01)</a:t>
            </a:r>
            <a:endParaRPr lang="en-US" sz="2800" dirty="0">
              <a:latin typeface="Times New Roman" charset="0"/>
              <a:ea typeface="ＭＳ Ｐゴシック" charset="0"/>
              <a:cs typeface="ＭＳ Ｐゴシック" charset="0"/>
            </a:endParaRPr>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0" y="1752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9 MarPM1</a:t>
            </a:r>
            <a:r>
              <a:rPr lang="en-US" sz="2000" b="1" dirty="0"/>
              <a:t>: 802.15.4 Opening, </a:t>
            </a:r>
            <a:r>
              <a:rPr lang="en-US" sz="2000" b="1" dirty="0" smtClean="0"/>
              <a:t>Resolution and Draft </a:t>
            </a:r>
            <a:r>
              <a:rPr lang="en-US" sz="2000" b="1" dirty="0"/>
              <a:t>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smtClean="0"/>
              <a:t>Tuesday 10 Mar PM1</a:t>
            </a:r>
            <a:r>
              <a:rPr lang="en-US" sz="2000" b="1" dirty="0"/>
              <a:t>: 802.15.4 Draft </a:t>
            </a:r>
            <a:r>
              <a:rPr lang="en-US" sz="2000" b="1" dirty="0" smtClean="0"/>
              <a:t>Review</a:t>
            </a:r>
          </a:p>
          <a:p>
            <a:pPr marL="569913" indent="-342900">
              <a:buClr>
                <a:srgbClr val="FF0000"/>
              </a:buClr>
              <a:buFont typeface="Wingdings" charset="2"/>
              <a:buChar char="q"/>
            </a:pPr>
            <a:r>
              <a:rPr lang="en-US" sz="2000" b="1" dirty="0"/>
              <a:t>Wednesday </a:t>
            </a:r>
            <a:r>
              <a:rPr lang="en-US" sz="2000" b="1" dirty="0" smtClean="0"/>
              <a:t>11 Mar, </a:t>
            </a:r>
            <a:r>
              <a:rPr lang="en-US" sz="2000" b="1" dirty="0"/>
              <a:t>AM1: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Wednesday 11Mar, </a:t>
            </a:r>
            <a:r>
              <a:rPr lang="en-US" sz="2000" b="1" dirty="0"/>
              <a:t>PM1: 802.15.4 Revision draft </a:t>
            </a:r>
            <a:r>
              <a:rPr lang="en-US" sz="2000" b="1" dirty="0" smtClean="0"/>
              <a:t>review</a:t>
            </a:r>
          </a:p>
          <a:p>
            <a:pPr marL="569913" indent="-342900">
              <a:buClr>
                <a:srgbClr val="FF0000"/>
              </a:buClr>
              <a:buFont typeface="Wingdings" charset="2"/>
              <a:buChar char="q"/>
            </a:pPr>
            <a:r>
              <a:rPr lang="en-US" sz="2000" b="1" dirty="0"/>
              <a:t>Thursday </a:t>
            </a:r>
            <a:r>
              <a:rPr lang="en-US" sz="2000" b="1" dirty="0" smtClean="0"/>
              <a:t>12 Mar, AM1: </a:t>
            </a:r>
            <a:r>
              <a:rPr lang="en-US" sz="2000" b="1" dirty="0"/>
              <a:t>802.15.4 Revision  Draft </a:t>
            </a:r>
            <a:r>
              <a:rPr lang="en-US" sz="2000" b="1" dirty="0" smtClean="0"/>
              <a:t>Review</a:t>
            </a:r>
          </a:p>
          <a:p>
            <a:pPr marL="569913" indent="-342900">
              <a:buClr>
                <a:srgbClr val="FF0000"/>
              </a:buClr>
              <a:buFont typeface="Wingdings" charset="2"/>
              <a:buChar char="q"/>
            </a:pPr>
            <a:r>
              <a:rPr lang="en-US" sz="2000" b="1" dirty="0" smtClean="0"/>
              <a:t>Thursday 12 Mar, </a:t>
            </a:r>
            <a:r>
              <a:rPr lang="en-US" sz="2000" b="1" dirty="0"/>
              <a:t>AM2: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Thursday </a:t>
            </a:r>
            <a:r>
              <a:rPr lang="en-US" sz="2000" b="1" dirty="0" smtClean="0"/>
              <a:t>12 Mar, PM1: </a:t>
            </a:r>
            <a:r>
              <a:rPr lang="en-US" sz="2000" b="1" dirty="0"/>
              <a:t>802.15.4 Revision  Draft </a:t>
            </a:r>
            <a:r>
              <a:rPr lang="en-US" sz="2000" b="1" dirty="0" smtClean="0"/>
              <a:t>Review</a:t>
            </a:r>
          </a:p>
          <a:p>
            <a:pPr marL="569913" indent="-342900">
              <a:buClr>
                <a:srgbClr val="FF0000"/>
              </a:buClr>
              <a:buFont typeface="Wingdings" charset="2"/>
              <a:buChar char="q"/>
            </a:pPr>
            <a:r>
              <a:rPr lang="en-US" sz="2000" b="1" dirty="0" smtClean="0"/>
              <a:t>Thursday 12 Mar, PM2: </a:t>
            </a:r>
            <a:r>
              <a:rPr lang="en-US" sz="2000" b="1" dirty="0"/>
              <a:t>802.15.4 Revision </a:t>
            </a:r>
            <a:r>
              <a:rPr lang="en-US" sz="2000" b="1" dirty="0" smtClean="0"/>
              <a:t>Approval for recirculation, BRC membership and approval, BRC call dates and times</a:t>
            </a:r>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11 Mar, AM2)</a:t>
            </a:r>
          </a:p>
          <a:p>
            <a:pPr marL="577850" lvl="1" indent="-290513" eaLnBrk="0" fontAlgn="b" hangingPunct="0">
              <a:buClr>
                <a:srgbClr val="FF0000"/>
              </a:buClr>
              <a:buFont typeface="Wingdings" charset="2"/>
              <a:buChar char="q"/>
            </a:pPr>
            <a:r>
              <a:rPr lang="en-US" sz="2000" b="1" dirty="0"/>
              <a:t>What is an Ultra Low Power PHY</a:t>
            </a:r>
            <a:r>
              <a:rPr lang="en-US" sz="2000" b="1" dirty="0" smtClean="0"/>
              <a:t>? </a:t>
            </a:r>
            <a:r>
              <a:rPr lang="en-US" sz="2000" b="1" dirty="0" smtClean="0">
                <a:solidFill>
                  <a:srgbClr val="000000"/>
                </a:solidFill>
                <a:latin typeface="+mj-lt"/>
                <a:ea typeface="Lucida Grande"/>
                <a:cs typeface="Lucida Grande"/>
              </a:rPr>
              <a:t>by James </a:t>
            </a:r>
            <a:r>
              <a:rPr lang="en-US" sz="2000" b="1" dirty="0">
                <a:solidFill>
                  <a:srgbClr val="000000"/>
                </a:solidFill>
                <a:latin typeface="+mj-lt"/>
                <a:ea typeface="Lucida Grande"/>
                <a:cs typeface="Lucida Grande"/>
              </a:rPr>
              <a:t>G</a:t>
            </a:r>
            <a:r>
              <a:rPr lang="en-US" sz="2000" b="1" dirty="0" smtClean="0">
                <a:solidFill>
                  <a:srgbClr val="000000"/>
                </a:solidFill>
                <a:latin typeface="+mj-lt"/>
                <a:ea typeface="Lucida Grande"/>
                <a:cs typeface="Lucida Grande"/>
              </a:rPr>
              <a:t>ilb</a:t>
            </a:r>
          </a:p>
          <a:p>
            <a:pPr marL="577850" lvl="1" indent="-290513" eaLnBrk="0" fontAlgn="b" hangingPunct="0">
              <a:buClr>
                <a:srgbClr val="FF0000"/>
              </a:buClr>
              <a:buFont typeface="Wingdings" charset="2"/>
              <a:buChar char="q"/>
            </a:pPr>
            <a:r>
              <a:rPr lang="en-US" sz="2000" b="1" dirty="0"/>
              <a:t>OPTICWISE </a:t>
            </a:r>
            <a:r>
              <a:rPr lang="en-US" sz="2000" b="1" dirty="0" smtClean="0"/>
              <a:t>presentation </a:t>
            </a:r>
            <a:r>
              <a:rPr lang="en-US" sz="2000" b="1" dirty="0" smtClean="0">
                <a:latin typeface="+mj-lt"/>
              </a:rPr>
              <a:t>by Murat </a:t>
            </a:r>
            <a:r>
              <a:rPr lang="en-US" sz="2000" b="1" dirty="0" err="1" smtClean="0">
                <a:latin typeface="+mj-lt"/>
              </a:rPr>
              <a:t>Uysal</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20</a:t>
            </a:fld>
            <a:endParaRPr lang="en-US"/>
          </a:p>
        </p:txBody>
      </p:sp>
      <p:sp>
        <p:nvSpPr>
          <p:cNvPr id="34821" name="Rectangle 2"/>
          <p:cNvSpPr>
            <a:spLocks noGrp="1" noChangeArrowheads="1"/>
          </p:cNvSpPr>
          <p:nvPr>
            <p:ph type="title" idx="4294967295"/>
          </p:nvPr>
        </p:nvSpPr>
        <p:spPr>
          <a:xfrm>
            <a:off x="685800" y="7620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5400" y="1676400"/>
            <a:ext cx="8915400" cy="2133600"/>
          </a:xfrm>
        </p:spPr>
        <p:txBody>
          <a:bodyPr/>
          <a:lstStyle/>
          <a:p>
            <a:pPr marL="0" indent="0">
              <a:buNone/>
            </a:pPr>
            <a:r>
              <a:rPr lang="en-US" sz="2400" b="1" dirty="0" smtClean="0">
                <a:ea typeface="ＭＳ Ｐゴシック" charset="0"/>
                <a:cs typeface="ＭＳ Ｐゴシック" charset="0"/>
              </a:rPr>
              <a:t>Sponsor Ballot:</a:t>
            </a:r>
          </a:p>
          <a:p>
            <a:pPr marL="0" indent="0">
              <a:buNone/>
            </a:pPr>
            <a:r>
              <a:rPr lang="en-US" sz="2400" dirty="0"/>
              <a:t>Motion:</a:t>
            </a:r>
            <a:r>
              <a:rPr lang="en-US" sz="2400" i="1" dirty="0"/>
              <a:t> 802.15 requests conditional approval from the EC to submit </a:t>
            </a:r>
            <a:r>
              <a:rPr lang="en-US" sz="2400" dirty="0"/>
              <a:t>P802.15.4-REVc-</a:t>
            </a:r>
            <a:r>
              <a:rPr lang="en-US" sz="2400" dirty="0" smtClean="0"/>
              <a:t>D00</a:t>
            </a:r>
            <a:r>
              <a:rPr lang="en-US" sz="2400" i="1" dirty="0" smtClean="0"/>
              <a:t> revision </a:t>
            </a:r>
            <a:r>
              <a:rPr lang="en-US" sz="2400" i="1" dirty="0"/>
              <a:t>draft amendment to Sponsor Ballot</a:t>
            </a:r>
            <a:r>
              <a:rPr lang="en-US" sz="2400" dirty="0"/>
              <a:t> </a:t>
            </a:r>
            <a:r>
              <a:rPr lang="en-US" sz="2400" i="1" dirty="0"/>
              <a:t>pending recirculation</a:t>
            </a:r>
            <a:endParaRPr lang="en-US" sz="2400" dirty="0"/>
          </a:p>
          <a:p>
            <a:pPr marL="0" indent="0">
              <a:buNone/>
            </a:pPr>
            <a:endParaRPr lang="en-US" sz="2400" b="1" dirty="0">
              <a:ea typeface="ＭＳ Ｐゴシック" charset="0"/>
              <a:cs typeface="ＭＳ Ｐゴシック" charset="0"/>
            </a:endParaRPr>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20</a:t>
            </a:fld>
            <a:endParaRPr lang="en-US"/>
          </a:p>
        </p:txBody>
      </p:sp>
    </p:spTree>
    <p:extLst>
      <p:ext uri="{BB962C8B-B14F-4D97-AF65-F5344CB8AC3E}">
        <p14:creationId xmlns:p14="http://schemas.microsoft.com/office/powerpoint/2010/main" val="17395619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half" idx="10"/>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21</a:t>
            </a:fld>
            <a:endParaRPr lang="en-US"/>
          </a:p>
        </p:txBody>
      </p:sp>
      <p:sp>
        <p:nvSpPr>
          <p:cNvPr id="34821" name="Rectangle 2"/>
          <p:cNvSpPr>
            <a:spLocks noGrp="1" noChangeArrowheads="1"/>
          </p:cNvSpPr>
          <p:nvPr>
            <p:ph type="title" idx="4294967295"/>
          </p:nvPr>
        </p:nvSpPr>
        <p:spPr>
          <a:xfrm>
            <a:off x="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a:t>
            </a:r>
            <a:r>
              <a:rPr lang="en-US" sz="2000" b="1" dirty="0" smtClean="0">
                <a:ea typeface="ＭＳ Ｐゴシック" charset="0"/>
                <a:cs typeface="ＭＳ Ｐゴシック" charset="0"/>
              </a:rPr>
              <a:t>15:</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PDT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17:</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CDT</a:t>
            </a:r>
            <a:r>
              <a:rPr lang="en-US" sz="2000" b="1" dirty="0" smtClean="0">
                <a:ea typeface="ＭＳ Ｐゴシック" charset="0"/>
                <a:cs typeface="ＭＳ Ｐゴシック" charset="0"/>
              </a:rPr>
              <a:t>, Tuesdays and Thursdays </a:t>
            </a:r>
            <a:r>
              <a:rPr lang="en-US" sz="2000" b="1" dirty="0" smtClean="0">
                <a:ea typeface="ＭＳ Ｐゴシック" charset="0"/>
                <a:cs typeface="ＭＳ Ｐゴシック" charset="0"/>
              </a:rPr>
              <a:t>01:</a:t>
            </a:r>
            <a:r>
              <a:rPr lang="en-US" sz="2000" b="1" dirty="0" smtClean="0">
                <a:ea typeface="ＭＳ Ｐゴシック" charset="0"/>
                <a:cs typeface="ＭＳ Ｐゴシック" charset="0"/>
              </a:rPr>
              <a:t>00 </a:t>
            </a:r>
            <a:r>
              <a:rPr lang="en-US" sz="2000" b="1" dirty="0" smtClean="0">
                <a:ea typeface="ＭＳ Ｐゴシック" charset="0"/>
                <a:cs typeface="ＭＳ Ｐゴシック" charset="0"/>
              </a:rPr>
              <a:t>EEST</a:t>
            </a:r>
            <a:r>
              <a:rPr lang="en-US" sz="2000" b="1" dirty="0" smtClean="0">
                <a:ea typeface="ＭＳ Ｐゴシック" charset="0"/>
                <a:cs typeface="ＭＳ Ｐゴシック" charset="0"/>
              </a:rPr>
              <a: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21</a:t>
            </a:fld>
            <a:endParaRPr lang="en-US"/>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&lt;March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22</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876800"/>
          </a:xfrm>
        </p:spPr>
        <p:txBody>
          <a:bodyPr/>
          <a:lstStyle/>
          <a:p>
            <a:pPr marL="577850" lvl="1" indent="-290513" fontAlgn="b">
              <a:buClr>
                <a:srgbClr val="FF0000"/>
              </a:buClr>
              <a:buFont typeface="Wingdings" charset="2"/>
              <a:buChar char="q"/>
            </a:pPr>
            <a:r>
              <a:rPr lang="en-US" sz="3200" b="1" dirty="0"/>
              <a:t>What is an Ultra Low Power PHY? </a:t>
            </a:r>
            <a:r>
              <a:rPr lang="en-US" sz="3200" b="1" dirty="0">
                <a:solidFill>
                  <a:srgbClr val="000000"/>
                </a:solidFill>
                <a:ea typeface="Lucida Grande"/>
                <a:cs typeface="Lucida Grande"/>
              </a:rPr>
              <a:t>by J </a:t>
            </a:r>
            <a:r>
              <a:rPr lang="en-US" sz="3200" b="1" dirty="0" smtClean="0">
                <a:solidFill>
                  <a:srgbClr val="000000"/>
                </a:solidFill>
                <a:ea typeface="Lucida Grande"/>
                <a:cs typeface="Lucida Grande"/>
              </a:rPr>
              <a:t>Gilb</a:t>
            </a:r>
          </a:p>
          <a:p>
            <a:pPr marL="920750" lvl="2" indent="-290513" fontAlgn="b">
              <a:buClr>
                <a:srgbClr val="FF0000"/>
              </a:buClr>
              <a:buFont typeface="Wingdings" charset="2"/>
              <a:buChar char="q"/>
            </a:pPr>
            <a:r>
              <a:rPr lang="en-US" b="1" dirty="0" smtClean="0">
                <a:solidFill>
                  <a:srgbClr val="000000"/>
                </a:solidFill>
                <a:ea typeface="Lucida Grande"/>
                <a:cs typeface="Lucida Grande"/>
              </a:rPr>
              <a:t>Case was made for more stringent criteria in the future</a:t>
            </a:r>
            <a:endParaRPr lang="en-US" b="1" dirty="0">
              <a:solidFill>
                <a:srgbClr val="000000"/>
              </a:solidFill>
              <a:ea typeface="Lucida Grande"/>
              <a:cs typeface="Lucida Grande"/>
            </a:endParaRPr>
          </a:p>
          <a:p>
            <a:pPr marL="577850" lvl="1" indent="-290513" fontAlgn="b">
              <a:buClr>
                <a:srgbClr val="FF0000"/>
              </a:buClr>
              <a:buFont typeface="Wingdings" charset="2"/>
              <a:buChar char="q"/>
            </a:pPr>
            <a:r>
              <a:rPr lang="en-US" sz="3200" b="1" dirty="0"/>
              <a:t>OPTICWISE presentation by M</a:t>
            </a:r>
            <a:r>
              <a:rPr lang="en-US" sz="3200" b="1" dirty="0" smtClean="0"/>
              <a:t> </a:t>
            </a:r>
            <a:r>
              <a:rPr lang="en-US" sz="3200" b="1" dirty="0" err="1" smtClean="0"/>
              <a:t>Uysal</a:t>
            </a:r>
            <a:endParaRPr lang="en-US" sz="3200" b="1" dirty="0" smtClean="0"/>
          </a:p>
          <a:p>
            <a:pPr marL="920750" lvl="2" indent="-290513" fontAlgn="b">
              <a:buClr>
                <a:srgbClr val="FF0000"/>
              </a:buClr>
              <a:buFont typeface="Wingdings" charset="2"/>
              <a:buChar char="q"/>
            </a:pPr>
            <a:r>
              <a:rPr lang="en-US" b="1" dirty="0" smtClean="0"/>
              <a:t>A demonstration was shown after the meeting</a:t>
            </a:r>
            <a:endParaRPr lang="en-US" b="1" dirty="0" smtClean="0"/>
          </a:p>
          <a:p>
            <a:pPr marL="577850" lvl="1" indent="-290513" fontAlgn="b">
              <a:buClr>
                <a:srgbClr val="FF0000"/>
              </a:buClr>
              <a:buFont typeface="Wingdings" charset="2"/>
              <a:buChar char="q"/>
            </a:pPr>
            <a:r>
              <a:rPr lang="en-US" sz="3200" b="1" dirty="0" smtClean="0">
                <a:solidFill>
                  <a:srgbClr val="000000"/>
                </a:solidFill>
                <a:ea typeface="Lucida Grande"/>
                <a:cs typeface="Lucida Grande"/>
              </a:rPr>
              <a:t>Proposal to modify TG4r PAR by P Kinney</a:t>
            </a:r>
          </a:p>
          <a:p>
            <a:pPr marL="920750" lvl="2" indent="-290513" fontAlgn="b">
              <a:buClr>
                <a:srgbClr val="FF0000"/>
              </a:buClr>
              <a:buFont typeface="Wingdings" charset="2"/>
              <a:buChar char="q"/>
            </a:pPr>
            <a:r>
              <a:rPr lang="en-US" b="1" dirty="0" smtClean="0">
                <a:solidFill>
                  <a:srgbClr val="000000"/>
                </a:solidFill>
                <a:ea typeface="Lucida Grande"/>
                <a:cs typeface="Lucida Grande"/>
              </a:rPr>
              <a:t>WG is requested to seek approval from their management</a:t>
            </a:r>
            <a:endParaRPr lang="en-US"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Operations Manual</a:t>
            </a:r>
            <a:endParaRPr lang="en-US" b="1" dirty="0"/>
          </a:p>
        </p:txBody>
      </p:sp>
      <p:sp>
        <p:nvSpPr>
          <p:cNvPr id="3" name="Subtitle 2"/>
          <p:cNvSpPr>
            <a:spLocks noGrp="1"/>
          </p:cNvSpPr>
          <p:nvPr>
            <p:ph type="subTitle" idx="1"/>
          </p:nvPr>
        </p:nvSpPr>
        <p:spPr/>
        <p:txBody>
          <a:bodyPr/>
          <a:lstStyle/>
          <a:p>
            <a:r>
              <a:rPr lang="en-US" dirty="0" smtClean="0"/>
              <a:t>15-10-0235-15</a:t>
            </a:r>
            <a:endParaRPr lang="en-US" dirty="0"/>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10FB486-AAD8-7A45-91E4-F1992B1AD250}" type="slidenum">
              <a:rPr lang="en-US" smtClean="0"/>
              <a:pPr>
                <a:defRPr/>
              </a:pPr>
              <a:t>24</a:t>
            </a:fld>
            <a:endParaRPr lang="en-US"/>
          </a:p>
        </p:txBody>
      </p:sp>
    </p:spTree>
    <p:extLst>
      <p:ext uri="{BB962C8B-B14F-4D97-AF65-F5344CB8AC3E}">
        <p14:creationId xmlns:p14="http://schemas.microsoft.com/office/powerpoint/2010/main" val="1522053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Operation Manual (OM)</a:t>
            </a:r>
            <a:endParaRPr lang="en-US" dirty="0"/>
          </a:p>
        </p:txBody>
      </p:sp>
      <p:sp>
        <p:nvSpPr>
          <p:cNvPr id="3" name="Content Placeholder 2"/>
          <p:cNvSpPr>
            <a:spLocks noGrp="1"/>
          </p:cNvSpPr>
          <p:nvPr>
            <p:ph idx="1"/>
          </p:nvPr>
        </p:nvSpPr>
        <p:spPr/>
        <p:txBody>
          <a:bodyPr/>
          <a:lstStyle/>
          <a:p>
            <a:pPr marL="0" indent="0">
              <a:buNone/>
            </a:pPr>
            <a:r>
              <a:rPr lang="es-ES_tradnl" sz="2400" dirty="0" smtClean="0"/>
              <a:t>5.3 </a:t>
            </a:r>
            <a:r>
              <a:rPr lang="en-US" sz="2400" dirty="0" smtClean="0"/>
              <a:t> Duration</a:t>
            </a:r>
          </a:p>
          <a:p>
            <a:r>
              <a:rPr lang="en-US" sz="2400" dirty="0" smtClean="0">
                <a:solidFill>
                  <a:srgbClr val="FF0000"/>
                </a:solidFill>
              </a:rPr>
              <a:t>A BRC is chartered from the closing plenary meeting of a session (either Interim or Plenary) to the starting plenary meeting of the subsequent session (either Interim or Plenary).</a:t>
            </a:r>
          </a:p>
          <a:p>
            <a:pPr marL="0" indent="0">
              <a:buNone/>
            </a:pPr>
            <a:r>
              <a:rPr lang="en-US" sz="2400" dirty="0" smtClean="0"/>
              <a:t>5.4a.     Before meeting tasks:</a:t>
            </a:r>
          </a:p>
          <a:p>
            <a:pPr>
              <a:buFont typeface="Arial"/>
              <a:buChar char="•"/>
            </a:pPr>
            <a:r>
              <a:rPr lang="en-US" sz="2400" dirty="0" smtClean="0"/>
              <a:t>Announce the time and place of a BRC meeting along with an agenda for the BRC meeting at </a:t>
            </a:r>
            <a:r>
              <a:rPr lang="en-US" sz="2400" dirty="0" smtClean="0">
                <a:solidFill>
                  <a:srgbClr val="FF0000"/>
                </a:solidFill>
              </a:rPr>
              <a:t>least 30 </a:t>
            </a:r>
            <a:r>
              <a:rPr lang="en-US" sz="2400" dirty="0" smtClean="0"/>
              <a:t>days prior to the meeting</a:t>
            </a:r>
            <a:endParaRPr lang="en-US" dirty="0" smtClean="0"/>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3931898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Operation Manual (OM)</a:t>
            </a:r>
            <a:endParaRPr lang="en-US" dirty="0"/>
          </a:p>
        </p:txBody>
      </p:sp>
      <p:sp>
        <p:nvSpPr>
          <p:cNvPr id="3" name="Content Placeholder 2"/>
          <p:cNvSpPr>
            <a:spLocks noGrp="1"/>
          </p:cNvSpPr>
          <p:nvPr>
            <p:ph idx="1"/>
          </p:nvPr>
        </p:nvSpPr>
        <p:spPr/>
        <p:txBody>
          <a:bodyPr/>
          <a:lstStyle/>
          <a:p>
            <a:pPr marL="0" lvl="1" indent="0">
              <a:buNone/>
            </a:pPr>
            <a:r>
              <a:rPr lang="en-US" sz="2400" b="1" dirty="0" smtClean="0"/>
              <a:t>12.1 </a:t>
            </a:r>
            <a:r>
              <a:rPr lang="en-US" sz="2400" b="1" i="1" dirty="0" smtClean="0"/>
              <a:t>SG </a:t>
            </a:r>
            <a:r>
              <a:rPr lang="en-US" sz="2400" b="1" i="1" dirty="0"/>
              <a:t>formation</a:t>
            </a:r>
          </a:p>
          <a:p>
            <a:pPr marL="0" indent="0">
              <a:spcBef>
                <a:spcPts val="600"/>
              </a:spcBef>
              <a:spcAft>
                <a:spcPts val="0"/>
              </a:spcAft>
              <a:buNone/>
            </a:pPr>
            <a:r>
              <a:rPr lang="en-US" sz="2400" i="1" dirty="0"/>
              <a:t>Motion: that the 802.15 Working Group seeks approval from the 802 EC to form a study group in 802.15 to develop the PAR and 5c documents for “Proposed SG Name” </a:t>
            </a:r>
            <a:r>
              <a:rPr lang="en-US" sz="2400" i="1" dirty="0">
                <a:solidFill>
                  <a:srgbClr val="FF0000"/>
                </a:solidFill>
              </a:rPr>
              <a:t>and additionally authorize the 802.15 WG Chair to make any necessary changes to these docs </a:t>
            </a:r>
            <a:r>
              <a:rPr lang="en-US" sz="2400" i="1" dirty="0" smtClean="0">
                <a:solidFill>
                  <a:srgbClr val="FF0000"/>
                </a:solidFill>
              </a:rPr>
              <a:t>required to </a:t>
            </a:r>
            <a:r>
              <a:rPr lang="en-US" sz="2400" i="1" dirty="0">
                <a:solidFill>
                  <a:srgbClr val="FF0000"/>
                </a:solidFill>
              </a:rPr>
              <a:t>support the submission</a:t>
            </a:r>
            <a:r>
              <a:rPr lang="en-US" i="1" dirty="0" smtClean="0">
                <a:solidFill>
                  <a:srgbClr val="FF0000"/>
                </a:solidFill>
              </a:rPr>
              <a:t>.</a:t>
            </a:r>
          </a:p>
          <a:p>
            <a:pPr marL="0" indent="0">
              <a:spcBef>
                <a:spcPts val="600"/>
              </a:spcBef>
              <a:spcAft>
                <a:spcPts val="0"/>
              </a:spcAft>
              <a:buNone/>
            </a:pPr>
            <a:endParaRPr lang="en-US" dirty="0" smtClean="0">
              <a:solidFill>
                <a:srgbClr val="000000"/>
              </a:solidFill>
            </a:endParaRPr>
          </a:p>
          <a:p>
            <a:pPr marL="0" indent="0">
              <a:spcBef>
                <a:spcPts val="600"/>
              </a:spcBef>
              <a:spcAft>
                <a:spcPts val="0"/>
              </a:spcAft>
              <a:buNone/>
            </a:pPr>
            <a:r>
              <a:rPr lang="en-US" sz="2400" dirty="0" smtClean="0">
                <a:solidFill>
                  <a:srgbClr val="000000"/>
                </a:solidFill>
              </a:rPr>
              <a:t>+ updates to links in list of policies and procedures</a:t>
            </a:r>
            <a:endParaRPr lang="en-US" sz="2400"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124499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Apr 2015</a:t>
            </a:r>
          </a:p>
          <a:p>
            <a:r>
              <a:rPr lang="en-US" sz="1900" b="1" dirty="0" smtClean="0"/>
              <a:t>Sponsor Ballot</a:t>
            </a:r>
          </a:p>
          <a:p>
            <a:pPr lvl="1">
              <a:buFont typeface="Arial"/>
              <a:buChar char="•"/>
            </a:pPr>
            <a:r>
              <a:rPr lang="en-US" sz="1900" b="1" dirty="0" smtClean="0"/>
              <a:t>Start</a:t>
            </a:r>
            <a:r>
              <a:rPr lang="en-US" sz="1900" b="1" dirty="0"/>
              <a:t>	 		</a:t>
            </a:r>
            <a:r>
              <a:rPr lang="en-US" sz="1900" b="1" dirty="0" smtClean="0"/>
              <a:t>17 Apr, </a:t>
            </a:r>
            <a:r>
              <a:rPr lang="en-US" sz="1900" b="1" dirty="0"/>
              <a:t>2015</a:t>
            </a:r>
          </a:p>
          <a:p>
            <a:pPr lvl="1">
              <a:buFont typeface="Arial"/>
              <a:buChar char="•"/>
            </a:pPr>
            <a:r>
              <a:rPr lang="en-US" sz="1900" b="1" dirty="0"/>
              <a:t>Ends			</a:t>
            </a:r>
            <a:r>
              <a:rPr lang="en-US" sz="1900" b="1" dirty="0" smtClean="0"/>
              <a:t>18 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7" name="Footer Placeholder 6"/>
          <p:cNvSpPr>
            <a:spLocks noGrp="1"/>
          </p:cNvSpPr>
          <p:nvPr>
            <p:ph type="ftr" sz="quarter" idx="11"/>
          </p:nvPr>
        </p:nvSpPr>
        <p:spPr/>
        <p:txBody>
          <a:bodyPr/>
          <a:lstStyle/>
          <a:p>
            <a:pPr>
              <a:defRPr/>
            </a:pPr>
            <a:r>
              <a:rPr lang="en-GB" smtClean="0"/>
              <a:t>&lt;Pat Kinney&gt;, &lt;Kinney Consulting LLC&gt;</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370437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4572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7" name="Rectangle 2"/>
          <p:cNvSpPr>
            <a:spLocks noGrp="1" noChangeArrowheads="1"/>
          </p:cNvSpPr>
          <p:nvPr>
            <p:ph type="title" idx="4294967295"/>
          </p:nvPr>
        </p:nvSpPr>
        <p:spPr>
          <a:xfrm>
            <a:off x="0" y="685800"/>
            <a:ext cx="7772400" cy="1066800"/>
          </a:xfrm>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13716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29450</TotalTime>
  <Words>2253</Words>
  <Application>Microsoft Macintosh PowerPoint</Application>
  <PresentationFormat>On-screen Show (4:3)</PresentationFormat>
  <Paragraphs>381</Paragraphs>
  <Slides>26</Slides>
  <Notes>14</Notes>
  <HiddenSlides>10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Meeting Goals (Agenda 15-15-0164-01)</vt:lpstr>
      <vt:lpstr>Instructions for the WG Chair</vt:lpstr>
      <vt:lpstr>Participants, Patents, and Duty to Inform</vt:lpstr>
      <vt:lpstr>Patent Related Links</vt:lpstr>
      <vt:lpstr>Revision Schedule</vt:lpstr>
      <vt:lpstr>Call for Potentially Essential Patents</vt:lpstr>
      <vt:lpstr>Other Guidelines for IEEE WG Meetings</vt:lpstr>
      <vt:lpstr>SCmaintenance/SCwng Officer</vt:lpstr>
      <vt:lpstr>Chair’s Role</vt:lpstr>
      <vt:lpstr>Voting Results</vt:lpstr>
      <vt:lpstr>802.15.4 Revision Areas of Concern</vt:lpstr>
      <vt:lpstr>SC Maintenance  Meeting Accomplishments</vt:lpstr>
      <vt:lpstr>802.15.4 Revision Schedule for ballot and meetings</vt:lpstr>
      <vt:lpstr>SCm motions </vt:lpstr>
      <vt:lpstr>SCm motions </vt:lpstr>
      <vt:lpstr>SCm motions </vt:lpstr>
      <vt:lpstr>SCm motions to WG15</vt:lpstr>
      <vt:lpstr>SCm motions to WG15</vt:lpstr>
      <vt:lpstr>SCm motions to WG15</vt:lpstr>
      <vt:lpstr>BRC Conference Calls</vt:lpstr>
      <vt:lpstr>WNG Summary</vt:lpstr>
      <vt:lpstr>SC WNG </vt:lpstr>
      <vt:lpstr>Operations Manual</vt:lpstr>
      <vt:lpstr>Changes to Operation Manual (OM)</vt:lpstr>
      <vt:lpstr>Changes to Operation Manual (OM)</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Berlin</dc:title>
  <dc:subject>IEEE 802.15 &lt;SC Opening Report&gt;</dc:subject>
  <dc:creator>Pat Kinney</dc:creator>
  <cp:keywords/>
  <dc:description>&lt;15-15-0163-01-0mag&gt;</dc:description>
  <cp:lastModifiedBy>Pat Kinney</cp:lastModifiedBy>
  <cp:revision>594</cp:revision>
  <cp:lastPrinted>1998-02-10T13:28:06Z</cp:lastPrinted>
  <dcterms:created xsi:type="dcterms:W3CDTF">2009-07-12T16:25:16Z</dcterms:created>
  <dcterms:modified xsi:type="dcterms:W3CDTF">2015-03-12T16:03:25Z</dcterms:modified>
  <cp:category/>
</cp:coreProperties>
</file>