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8"/>
  </p:notesMasterIdLst>
  <p:handoutMasterIdLst>
    <p:handoutMasterId r:id="rId29"/>
  </p:handoutMasterIdLst>
  <p:sldIdLst>
    <p:sldId id="259" r:id="rId2"/>
    <p:sldId id="264" r:id="rId3"/>
    <p:sldId id="266" r:id="rId4"/>
    <p:sldId id="267" r:id="rId5"/>
    <p:sldId id="268" r:id="rId6"/>
    <p:sldId id="278" r:id="rId7"/>
    <p:sldId id="269" r:id="rId8"/>
    <p:sldId id="270" r:id="rId9"/>
    <p:sldId id="271" r:id="rId10"/>
    <p:sldId id="272" r:id="rId11"/>
    <p:sldId id="277" r:id="rId12"/>
    <p:sldId id="279" r:id="rId13"/>
    <p:sldId id="281" r:id="rId14"/>
    <p:sldId id="294" r:id="rId15"/>
    <p:sldId id="283" r:id="rId16"/>
    <p:sldId id="290" r:id="rId17"/>
    <p:sldId id="292" r:id="rId18"/>
    <p:sldId id="284" r:id="rId19"/>
    <p:sldId id="291" r:id="rId20"/>
    <p:sldId id="293" r:id="rId21"/>
    <p:sldId id="285" r:id="rId22"/>
    <p:sldId id="286" r:id="rId23"/>
    <p:sldId id="280" r:id="rId24"/>
    <p:sldId id="289" r:id="rId25"/>
    <p:sldId id="287" r:id="rId26"/>
    <p:sldId id="288" r:id="rId2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3255" autoAdjust="0"/>
  </p:normalViewPr>
  <p:slideViewPr>
    <p:cSldViewPr>
      <p:cViewPr varScale="1">
        <p:scale>
          <a:sx n="98" d="100"/>
          <a:sy n="98" d="100"/>
        </p:scale>
        <p:origin x="-2056"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17</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17</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18</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18</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19</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19</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20</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20</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21</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21</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662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B63FDFD-3102-3049-A183-1639AB154947}" type="slidenum">
              <a:rPr lang="en-US"/>
              <a:pPr/>
              <a:t>3</a:t>
            </a:fld>
            <a:endParaRPr lang="en-US"/>
          </a:p>
        </p:txBody>
      </p:sp>
      <p:sp>
        <p:nvSpPr>
          <p:cNvPr id="26628"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711FCB9D-75C8-AE45-9137-8A7A20FF9FE9}" type="slidenum">
              <a:rPr lang="en-US"/>
              <a:pPr algn="r"/>
              <a:t>3</a:t>
            </a:fld>
            <a:endParaRPr lang="en-US"/>
          </a:p>
        </p:txBody>
      </p:sp>
      <p:sp>
        <p:nvSpPr>
          <p:cNvPr id="26629"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62" tIns="45028" rIns="91662" bIns="45028"/>
          <a:lstStyle/>
          <a:p>
            <a:pPr defTabSz="914400"/>
            <a:endParaRPr lang="en-GB">
              <a:latin typeface="Times New Roman" charset="0"/>
              <a:ea typeface="ＭＳ Ｐゴシック" charset="0"/>
              <a:cs typeface="ＭＳ Ｐゴシック" charset="0"/>
            </a:endParaRPr>
          </a:p>
        </p:txBody>
      </p:sp>
      <p:sp>
        <p:nvSpPr>
          <p:cNvPr id="26630" name="Rectangle 1027"/>
          <p:cNvSpPr>
            <a:spLocks noGrp="1" noRot="1" noChangeAspect="1" noChangeArrowheads="1" noTextEdit="1"/>
          </p:cNvSpPr>
          <p:nvPr>
            <p:ph type="sldImg"/>
          </p:nvPr>
        </p:nvSpPr>
        <p:spPr>
          <a:xfrm>
            <a:off x="1157288" y="701675"/>
            <a:ext cx="4624387" cy="3468688"/>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867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AB7BD35-30BB-BF46-9732-13BA0757484F}" type="slidenum">
              <a:rPr lang="en-US"/>
              <a:pPr/>
              <a:t>4</a:t>
            </a:fld>
            <a:endParaRPr lang="en-US"/>
          </a:p>
        </p:txBody>
      </p:sp>
      <p:sp>
        <p:nvSpPr>
          <p:cNvPr id="28676"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3CF81E70-3440-824C-8AD1-947B4E232D14}" type="slidenum">
              <a:rPr lang="en-US"/>
              <a:pPr algn="r"/>
              <a:t>4</a:t>
            </a:fld>
            <a:endParaRPr lang="en-US"/>
          </a:p>
        </p:txBody>
      </p:sp>
      <p:sp>
        <p:nvSpPr>
          <p:cNvPr id="28677" name="Rectangle 2"/>
          <p:cNvSpPr>
            <a:spLocks noGrp="1" noRot="1" noChangeAspect="1" noChangeArrowheads="1" noTextEdit="1"/>
          </p:cNvSpPr>
          <p:nvPr>
            <p:ph type="sldImg"/>
          </p:nvPr>
        </p:nvSpPr>
        <p:spPr>
          <a:xfrm>
            <a:off x="1157288" y="701675"/>
            <a:ext cx="4624387" cy="3468688"/>
          </a:xfrm>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277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277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70CBF6E-EEED-2244-95D6-F632F099EA41}" type="slidenum">
              <a:rPr lang="en-US"/>
              <a:pPr/>
              <a:t>8</a:t>
            </a:fld>
            <a:endParaRPr lang="en-US"/>
          </a:p>
        </p:txBody>
      </p:sp>
      <p:sp>
        <p:nvSpPr>
          <p:cNvPr id="32772" name="Rectangle 7"/>
          <p:cNvSpPr txBox="1">
            <a:spLocks noGrp="1" noChangeArrowheads="1"/>
          </p:cNvSpPr>
          <p:nvPr/>
        </p:nvSpPr>
        <p:spPr bwMode="auto">
          <a:xfrm>
            <a:off x="2933700" y="8985250"/>
            <a:ext cx="80168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C77BC707-D005-DA4C-A2F7-A02FC5C411A4}" type="slidenum">
              <a:rPr lang="en-US"/>
              <a:pPr algn="r"/>
              <a:t>8</a:t>
            </a:fld>
            <a:endParaRPr lang="en-US"/>
          </a:p>
        </p:txBody>
      </p:sp>
      <p:sp>
        <p:nvSpPr>
          <p:cNvPr id="32773" name="Rectangle 2"/>
          <p:cNvSpPr>
            <a:spLocks noGrp="1" noRot="1" noChangeAspect="1" noChangeArrowheads="1" noTextEdit="1"/>
          </p:cNvSpPr>
          <p:nvPr>
            <p:ph type="sldImg"/>
          </p:nvPr>
        </p:nvSpPr>
        <p:spPr>
          <a:xfrm>
            <a:off x="1157288" y="701675"/>
            <a:ext cx="4624387" cy="3468688"/>
          </a:xfrm>
          <a:ln/>
        </p:spPr>
      </p:sp>
      <p:sp>
        <p:nvSpPr>
          <p:cNvPr id="327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15</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15</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16</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16</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&lt;March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&lt;March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15-0163-</a:t>
            </a:r>
            <a:r>
              <a:rPr lang="en-US" b="1" dirty="0" smtClean="0"/>
              <a:t>03-</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http://ieee802.org/Mike_Spring_Article_on_Stds_Proces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 Id="rId3" Type="http://schemas.openxmlformats.org/officeDocument/2006/relationships/hyperlink" Target="https://join.me/ieeesawg_802.15"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Date Placeholder 5"/>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dirty="0"/>
          </a:p>
        </p:txBody>
      </p:sp>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Mar 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9</a:t>
            </a:r>
            <a:r>
              <a:rPr lang="en-US" sz="1600" dirty="0" smtClean="0">
                <a:solidFill>
                  <a:srgbClr val="FF0000"/>
                </a:solidFill>
                <a:latin typeface="Times New Roman" pitchFamily="18" charset="0"/>
                <a:ea typeface="ＭＳ Ｐゴシック" pitchFamily="-65" charset="-128"/>
                <a:cs typeface="+mn-cs"/>
              </a:rPr>
              <a:t> March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a:latin typeface="Times New Roman" pitchFamily="18" charset="0"/>
                <a:ea typeface="ＭＳ Ｐゴシック" pitchFamily="-65" charset="-128"/>
                <a:cs typeface="+mn-cs"/>
              </a:rPr>
              <a:t>Opening Report for </a:t>
            </a:r>
            <a:r>
              <a:rPr lang="en-US" sz="1600" dirty="0" smtClean="0">
                <a:latin typeface="Times New Roman" pitchFamily="18" charset="0"/>
                <a:ea typeface="ＭＳ Ｐゴシック" pitchFamily="-65" charset="-128"/>
                <a:cs typeface="+mn-cs"/>
              </a:rPr>
              <a:t>Mar 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1" name="Rectangle 2"/>
          <p:cNvSpPr>
            <a:spLocks noGrp="1" noChangeArrowheads="1"/>
          </p:cNvSpPr>
          <p:nvPr>
            <p:ph type="title" idx="4294967295"/>
          </p:nvPr>
        </p:nvSpPr>
        <p:spPr>
          <a:xfrm>
            <a:off x="13716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13716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772400" cy="1066800"/>
          </a:xfrm>
        </p:spPr>
        <p:txBody>
          <a:bodyPr/>
          <a:lstStyle/>
          <a:p>
            <a:r>
              <a:rPr lang="en-US" dirty="0" smtClean="0"/>
              <a:t>Voting Results</a:t>
            </a:r>
            <a:endParaRPr lang="en-US" sz="2400" dirty="0"/>
          </a:p>
        </p:txBody>
      </p:sp>
      <p:sp>
        <p:nvSpPr>
          <p:cNvPr id="3" name="Content Placeholder 2"/>
          <p:cNvSpPr>
            <a:spLocks noGrp="1"/>
          </p:cNvSpPr>
          <p:nvPr>
            <p:ph idx="1"/>
          </p:nvPr>
        </p:nvSpPr>
        <p:spPr>
          <a:xfrm>
            <a:off x="990600" y="1600200"/>
            <a:ext cx="7543800" cy="4343400"/>
          </a:xfrm>
        </p:spPr>
        <p:txBody>
          <a:bodyPr/>
          <a:lstStyle/>
          <a:p>
            <a:pPr marL="0" indent="0">
              <a:buNone/>
            </a:pPr>
            <a:r>
              <a:rPr lang="en-US" sz="2400" b="1" dirty="0" smtClean="0"/>
              <a:t>			LB94		LB97</a:t>
            </a:r>
          </a:p>
          <a:p>
            <a:pPr marL="0" indent="0">
              <a:buNone/>
            </a:pPr>
            <a:r>
              <a:rPr lang="en-US" sz="2400" b="1" dirty="0" smtClean="0"/>
              <a:t>VOTERS</a:t>
            </a:r>
            <a:r>
              <a:rPr lang="en-US" sz="2400" dirty="0" smtClean="0"/>
              <a:t> 		121		121</a:t>
            </a:r>
          </a:p>
          <a:p>
            <a:pPr marL="0" indent="0">
              <a:buNone/>
            </a:pPr>
            <a:r>
              <a:rPr lang="en-US" sz="2400" b="1" dirty="0" smtClean="0"/>
              <a:t>VOTED</a:t>
            </a:r>
            <a:r>
              <a:rPr lang="en-US" sz="2400" dirty="0" smtClean="0"/>
              <a:t> 		86		86	</a:t>
            </a:r>
          </a:p>
          <a:p>
            <a:pPr marL="0" indent="0">
              <a:buNone/>
            </a:pPr>
            <a:r>
              <a:rPr lang="en-US" sz="2400" b="1" dirty="0" smtClean="0"/>
              <a:t>YES</a:t>
            </a:r>
            <a:r>
              <a:rPr lang="en-US" sz="2400" dirty="0" smtClean="0"/>
              <a:t> 			65		69</a:t>
            </a:r>
          </a:p>
          <a:p>
            <a:pPr marL="0" indent="0">
              <a:buNone/>
            </a:pPr>
            <a:r>
              <a:rPr lang="en-US" sz="2400" b="1" dirty="0" smtClean="0"/>
              <a:t>ABSTAIN</a:t>
            </a:r>
            <a:r>
              <a:rPr lang="en-US" sz="2400" dirty="0" smtClean="0"/>
              <a:t> 		4		4</a:t>
            </a:r>
          </a:p>
          <a:p>
            <a:pPr marL="0" indent="0">
              <a:buNone/>
            </a:pPr>
            <a:r>
              <a:rPr lang="en-US" sz="2400" b="1" dirty="0" smtClean="0"/>
              <a:t>NO</a:t>
            </a:r>
            <a:r>
              <a:rPr lang="en-US" sz="2400" dirty="0" smtClean="0"/>
              <a:t> 			17		13</a:t>
            </a:r>
          </a:p>
          <a:p>
            <a:pPr marL="0" indent="0">
              <a:buNone/>
            </a:pPr>
            <a:r>
              <a:rPr lang="en-US" sz="2400" b="1" dirty="0" smtClean="0"/>
              <a:t>% </a:t>
            </a:r>
            <a:r>
              <a:rPr lang="en-US" sz="2400" b="1" dirty="0"/>
              <a:t>VOTERS</a:t>
            </a:r>
            <a:r>
              <a:rPr lang="en-US" sz="2400" dirty="0"/>
              <a:t> </a:t>
            </a:r>
            <a:r>
              <a:rPr lang="en-US" sz="2400" dirty="0" smtClean="0"/>
              <a:t>		71.1%		71.1%</a:t>
            </a:r>
          </a:p>
          <a:p>
            <a:pPr marL="0" indent="0">
              <a:buNone/>
            </a:pPr>
            <a:r>
              <a:rPr lang="en-US" sz="2400" b="1" dirty="0" smtClean="0"/>
              <a:t>% </a:t>
            </a:r>
            <a:r>
              <a:rPr lang="en-US" sz="2400" b="1" dirty="0"/>
              <a:t>YES</a:t>
            </a:r>
            <a:r>
              <a:rPr lang="en-US" sz="2400" dirty="0"/>
              <a:t> </a:t>
            </a:r>
            <a:r>
              <a:rPr lang="en-US" sz="2400" dirty="0" smtClean="0"/>
              <a:t>		79.3% 	84.2%</a:t>
            </a:r>
          </a:p>
          <a:p>
            <a:pPr marL="0" indent="0">
              <a:buNone/>
            </a:pPr>
            <a:r>
              <a:rPr lang="en-US" sz="2400" b="1" dirty="0">
                <a:solidFill>
                  <a:srgbClr val="000000"/>
                </a:solidFill>
                <a:latin typeface="Lucida Grande"/>
                <a:ea typeface="Lucida Grande"/>
                <a:cs typeface="Lucida Grande"/>
              </a:rPr>
              <a:t>% ABSTAIN</a:t>
            </a:r>
            <a:r>
              <a:rPr lang="en-US" sz="2400" dirty="0" smtClean="0"/>
              <a:t>		4.7% 		4.7%</a:t>
            </a:r>
          </a:p>
          <a:p>
            <a:pPr marL="0" indent="0">
              <a:buNone/>
            </a:pPr>
            <a:r>
              <a:rPr lang="en-US" sz="2400" b="1" dirty="0" smtClean="0"/>
              <a:t># Comments</a:t>
            </a:r>
            <a:r>
              <a:rPr lang="en-US" sz="2400" dirty="0" smtClean="0"/>
              <a:t>	863		151</a:t>
            </a:r>
            <a:endParaRPr lang="en-US" sz="2400" dirty="0"/>
          </a:p>
        </p:txBody>
      </p:sp>
      <p:sp>
        <p:nvSpPr>
          <p:cNvPr id="4" name="Date Placeholder 3"/>
          <p:cNvSpPr>
            <a:spLocks noGrp="1"/>
          </p:cNvSpPr>
          <p:nvPr>
            <p:ph type="dt" sz="half"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2015&gt;</a:t>
            </a:r>
            <a:endParaRPr lang="en-GB" dirty="0"/>
          </a:p>
        </p:txBody>
      </p:sp>
      <p:sp>
        <p:nvSpPr>
          <p:cNvPr id="7" name="Footer Placeholder 6"/>
          <p:cNvSpPr>
            <a:spLocks noGrp="1"/>
          </p:cNvSpPr>
          <p:nvPr>
            <p:ph type="ftr" sz="quarter" idx="11"/>
          </p:nvPr>
        </p:nvSpPr>
        <p:spPr/>
        <p:txBody>
          <a:bodyPr/>
          <a:lstStyle/>
          <a:p>
            <a:pPr>
              <a:defRPr/>
            </a:pPr>
            <a:r>
              <a:rPr lang="en-GB" smtClean="0"/>
              <a:t>&lt;Pat Kinney&gt;, &lt;Kinney Consulting LLC&gt;</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E6969283-78ED-4F71-B854-48055E18A2DC}" type="slidenum">
              <a:rPr lang="en-GB" smtClean="0"/>
              <a:pPr>
                <a:defRPr/>
              </a:pPr>
              <a:t>11</a:t>
            </a:fld>
            <a:endParaRPr lang="en-GB"/>
          </a:p>
        </p:txBody>
      </p:sp>
    </p:spTree>
    <p:extLst>
      <p:ext uri="{BB962C8B-B14F-4D97-AF65-F5344CB8AC3E}">
        <p14:creationId xmlns:p14="http://schemas.microsoft.com/office/powerpoint/2010/main" val="190957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05800" cy="1066800"/>
          </a:xfrm>
        </p:spPr>
        <p:txBody>
          <a:bodyPr/>
          <a:lstStyle/>
          <a:p>
            <a:r>
              <a:rPr lang="en-US" dirty="0" smtClean="0"/>
              <a:t>802.15.4 Revision Areas of Concern</a:t>
            </a:r>
            <a:endParaRPr lang="en-US" sz="2400" dirty="0"/>
          </a:p>
        </p:txBody>
      </p:sp>
      <p:sp>
        <p:nvSpPr>
          <p:cNvPr id="3" name="Content Placeholder 2"/>
          <p:cNvSpPr>
            <a:spLocks noGrp="1"/>
          </p:cNvSpPr>
          <p:nvPr>
            <p:ph idx="1"/>
          </p:nvPr>
        </p:nvSpPr>
        <p:spPr>
          <a:xfrm>
            <a:off x="1600200" y="1447800"/>
            <a:ext cx="6858000" cy="4953000"/>
          </a:xfrm>
        </p:spPr>
        <p:txBody>
          <a:bodyPr/>
          <a:lstStyle/>
          <a:p>
            <a:r>
              <a:rPr lang="en-US" sz="2400" dirty="0" smtClean="0"/>
              <a:t>Security changes</a:t>
            </a:r>
          </a:p>
          <a:p>
            <a:pPr lvl="1"/>
            <a:r>
              <a:rPr lang="en-US" sz="2000" dirty="0" smtClean="0"/>
              <a:t>Enhance Clarity</a:t>
            </a:r>
          </a:p>
          <a:p>
            <a:pPr lvl="1"/>
            <a:r>
              <a:rPr lang="en-US" sz="2000" dirty="0" smtClean="0"/>
              <a:t>Remove ambiguity</a:t>
            </a:r>
          </a:p>
          <a:p>
            <a:pPr lvl="1"/>
            <a:r>
              <a:rPr lang="en-US" sz="2000" dirty="0"/>
              <a:t>C</a:t>
            </a:r>
            <a:r>
              <a:rPr lang="en-US" sz="2000" dirty="0" smtClean="0"/>
              <a:t>orrections</a:t>
            </a:r>
          </a:p>
          <a:p>
            <a:r>
              <a:rPr lang="en-US" sz="2400" dirty="0" smtClean="0"/>
              <a:t>IE Security issues</a:t>
            </a:r>
          </a:p>
          <a:p>
            <a:pPr lvl="1"/>
            <a:r>
              <a:rPr lang="en-US" sz="2000" dirty="0" smtClean="0"/>
              <a:t>Verify that IE content to higher layer contains sufficient information for higher layer verification</a:t>
            </a:r>
          </a:p>
        </p:txBody>
      </p:sp>
      <p:sp>
        <p:nvSpPr>
          <p:cNvPr id="4" name="Date Placeholder 3"/>
          <p:cNvSpPr>
            <a:spLocks noGrp="1"/>
          </p:cNvSpPr>
          <p:nvPr>
            <p:ph type="dt" sz="half"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2015&gt;</a:t>
            </a:r>
            <a:endParaRPr lang="en-GB" dirty="0"/>
          </a:p>
        </p:txBody>
      </p:sp>
      <p:sp>
        <p:nvSpPr>
          <p:cNvPr id="7" name="Footer Placeholder 6"/>
          <p:cNvSpPr>
            <a:spLocks noGrp="1"/>
          </p:cNvSpPr>
          <p:nvPr>
            <p:ph type="ftr" sz="quarter" idx="11"/>
          </p:nvPr>
        </p:nvSpPr>
        <p:spPr/>
        <p:txBody>
          <a:bodyPr/>
          <a:lstStyle/>
          <a:p>
            <a:pPr>
              <a:defRPr/>
            </a:pPr>
            <a:r>
              <a:rPr lang="en-GB" smtClean="0"/>
              <a:t>&lt;Pat Kinney&gt;, &lt;Kinney Consulting LLC&gt;</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E6969283-78ED-4F71-B854-48055E18A2DC}" type="slidenum">
              <a:rPr lang="en-GB" smtClean="0"/>
              <a:pPr>
                <a:defRPr/>
              </a:pPr>
              <a:t>12</a:t>
            </a:fld>
            <a:endParaRPr lang="en-GB"/>
          </a:p>
        </p:txBody>
      </p:sp>
    </p:spTree>
    <p:extLst>
      <p:ext uri="{BB962C8B-B14F-4D97-AF65-F5344CB8AC3E}">
        <p14:creationId xmlns:p14="http://schemas.microsoft.com/office/powerpoint/2010/main" val="1128706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9" name="Rectangle 2"/>
          <p:cNvSpPr>
            <a:spLocks noGrp="1" noChangeArrowheads="1"/>
          </p:cNvSpPr>
          <p:nvPr>
            <p:ph type="title" idx="4294967295"/>
          </p:nvPr>
        </p:nvSpPr>
        <p:spPr>
          <a:xfrm>
            <a:off x="304800" y="1524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Meeting Accomplishments</a:t>
            </a:r>
            <a:endParaRPr lang="en-US" sz="2800" dirty="0">
              <a:latin typeface="Times New Roman" charset="0"/>
              <a:ea typeface="ＭＳ Ｐゴシック" charset="0"/>
              <a:cs typeface="ＭＳ Ｐゴシック" charset="0"/>
            </a:endParaRPr>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10" name="Rectangle 5"/>
          <p:cNvSpPr>
            <a:spLocks noChangeArrowheads="1"/>
          </p:cNvSpPr>
          <p:nvPr/>
        </p:nvSpPr>
        <p:spPr bwMode="auto">
          <a:xfrm>
            <a:off x="76200" y="1219200"/>
            <a:ext cx="89154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227013">
              <a:buClr>
                <a:srgbClr val="FF0000"/>
              </a:buClr>
            </a:pPr>
            <a:r>
              <a:rPr lang="en-US" sz="2400" b="1" dirty="0" smtClean="0"/>
              <a:t>IEEE 802.15.4 Revision</a:t>
            </a:r>
          </a:p>
          <a:p>
            <a:pPr marL="569913" indent="-342900">
              <a:buClr>
                <a:srgbClr val="FF0000"/>
              </a:buClr>
              <a:buFont typeface="Wingdings" charset="2"/>
              <a:buChar char="q"/>
            </a:pPr>
            <a:r>
              <a:rPr lang="en-US" sz="2400" b="1" dirty="0" smtClean="0"/>
              <a:t>Security Issues were quashed again</a:t>
            </a:r>
          </a:p>
          <a:p>
            <a:pPr marL="1027113" lvl="1" indent="-342900">
              <a:buClr>
                <a:srgbClr val="FF0000"/>
              </a:buClr>
              <a:buFont typeface="Wingdings" charset="2"/>
              <a:buChar char="q"/>
            </a:pPr>
            <a:r>
              <a:rPr lang="en-US" sz="2000" b="1" dirty="0" smtClean="0"/>
              <a:t>Until Sponsor Ballot</a:t>
            </a:r>
            <a:endParaRPr lang="en-US" sz="2000" b="1" dirty="0" smtClean="0"/>
          </a:p>
          <a:p>
            <a:pPr marL="569913" indent="-342900">
              <a:buClr>
                <a:srgbClr val="FF0000"/>
              </a:buClr>
              <a:buFont typeface="Wingdings" charset="2"/>
              <a:buChar char="q"/>
            </a:pPr>
            <a:r>
              <a:rPr lang="en-US" sz="2400" b="1" dirty="0" smtClean="0"/>
              <a:t>Draft review</a:t>
            </a:r>
          </a:p>
          <a:p>
            <a:pPr marL="1027113" lvl="1" indent="-342900">
              <a:buClr>
                <a:srgbClr val="FF0000"/>
              </a:buClr>
              <a:buFont typeface="Wingdings" charset="2"/>
              <a:buChar char="q"/>
            </a:pPr>
            <a:r>
              <a:rPr lang="en-US" sz="2000" b="1" dirty="0" smtClean="0"/>
              <a:t>Draft was reviewed and corrected, ready for recirculation</a:t>
            </a:r>
          </a:p>
          <a:p>
            <a:pPr marL="1027113" lvl="1" indent="-342900">
              <a:buClr>
                <a:srgbClr val="FF0000"/>
              </a:buClr>
              <a:buFont typeface="Wingdings" charset="2"/>
              <a:buChar char="q"/>
            </a:pPr>
            <a:r>
              <a:rPr lang="en-US" sz="2000" b="1" dirty="0" smtClean="0"/>
              <a:t>Conditional approval to go to sponsor ballot</a:t>
            </a:r>
          </a:p>
          <a:p>
            <a:pPr marL="1027113" lvl="1" indent="-342900">
              <a:buClr>
                <a:srgbClr val="FF0000"/>
              </a:buClr>
              <a:buFont typeface="Wingdings" charset="2"/>
              <a:buChar char="q"/>
            </a:pPr>
            <a:r>
              <a:rPr lang="en-US" sz="2000" b="1" dirty="0" smtClean="0"/>
              <a:t>5 “no” voters have changed their vote to “yes” </a:t>
            </a:r>
            <a:endParaRPr lang="en-US" sz="2000" b="1" dirty="0" smtClean="0"/>
          </a:p>
          <a:p>
            <a:pPr marL="569913" indent="-342900">
              <a:buClr>
                <a:srgbClr val="FF0000"/>
              </a:buClr>
              <a:buFont typeface="Wingdings" charset="2"/>
              <a:buChar char="q"/>
            </a:pPr>
            <a:r>
              <a:rPr lang="en-US" sz="2400" b="1" dirty="0" smtClean="0"/>
              <a:t>Omissions</a:t>
            </a:r>
          </a:p>
          <a:p>
            <a:pPr marL="1027113" lvl="1" indent="-342900">
              <a:buClr>
                <a:srgbClr val="FF0000"/>
              </a:buClr>
              <a:buFont typeface="Wingdings" charset="2"/>
              <a:buChar char="q"/>
            </a:pPr>
            <a:r>
              <a:rPr lang="en-US" sz="2000" b="1" dirty="0" smtClean="0"/>
              <a:t>Ben Rolfe was elided with good results (</a:t>
            </a:r>
            <a:r>
              <a:rPr lang="en-US" sz="2000" b="1" dirty="0" err="1" smtClean="0"/>
              <a:t>Frak</a:t>
            </a:r>
            <a:r>
              <a:rPr lang="en-US" sz="2000" b="1" dirty="0" err="1" smtClean="0"/>
              <a:t>Rolfe</a:t>
            </a:r>
            <a:r>
              <a:rPr lang="en-US" sz="2000" b="1" dirty="0" smtClean="0"/>
              <a:t> compression bit set)</a:t>
            </a:r>
          </a:p>
          <a:p>
            <a:pPr marL="569913" indent="-342900">
              <a:buClr>
                <a:srgbClr val="FF0000"/>
              </a:buClr>
              <a:buFont typeface="Wingdings" charset="2"/>
              <a:buChar char="q"/>
            </a:pPr>
            <a:r>
              <a:rPr lang="en-US" sz="2400" b="1" dirty="0" smtClean="0"/>
              <a:t>Low Latency Deterministic Network</a:t>
            </a:r>
          </a:p>
          <a:p>
            <a:pPr marL="1027113" lvl="1" indent="-342900">
              <a:buClr>
                <a:srgbClr val="FF0000"/>
              </a:buClr>
              <a:buFont typeface="Wingdings" charset="2"/>
              <a:buChar char="q"/>
            </a:pPr>
            <a:r>
              <a:rPr lang="en-US" sz="2000" b="1" dirty="0" smtClean="0"/>
              <a:t>M Bahr presented 15-15-0249-00, and 15-15-0174-00 supporting the addition of LLDNs to 802.15.4</a:t>
            </a:r>
          </a:p>
          <a:p>
            <a:pPr marL="569913" indent="-342900">
              <a:buClr>
                <a:srgbClr val="FF0000"/>
              </a:buClr>
              <a:buFont typeface="Wingdings" charset="2"/>
              <a:buChar char="q"/>
            </a:pPr>
            <a:r>
              <a:rPr lang="en-US" sz="2400" b="1" dirty="0" smtClean="0"/>
              <a:t>Indirect broadcast frames</a:t>
            </a:r>
          </a:p>
          <a:p>
            <a:pPr marL="1027113" lvl="1" indent="-342900">
              <a:buClr>
                <a:srgbClr val="FF0000"/>
              </a:buClr>
              <a:buFont typeface="Wingdings" charset="2"/>
              <a:buChar char="q"/>
            </a:pPr>
            <a:r>
              <a:rPr lang="en-US" sz="2000" b="1" dirty="0" smtClean="0"/>
              <a:t>N Sato lead the group in discussion of indirect transmissions of broadcasts for non beacon-enabled PANs</a:t>
            </a:r>
          </a:p>
          <a:p>
            <a:pPr marL="1027113" lvl="1" indent="-342900">
              <a:buClr>
                <a:srgbClr val="FF0000"/>
              </a:buClr>
              <a:buFont typeface="Wingdings" charset="2"/>
              <a:buChar char="q"/>
            </a:pPr>
            <a:endParaRPr lang="en-US" sz="2000" b="1" dirty="0" smtClean="0"/>
          </a:p>
        </p:txBody>
      </p:sp>
    </p:spTree>
    <p:extLst>
      <p:ext uri="{BB962C8B-B14F-4D97-AF65-F5344CB8AC3E}">
        <p14:creationId xmlns:p14="http://schemas.microsoft.com/office/powerpoint/2010/main" val="3155206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r>
              <a:rPr lang="en-US">
                <a:latin typeface="Times New Roman" charset="0"/>
                <a:ea typeface="MS PGothic" charset="0"/>
              </a:rPr>
              <a:t>802.15.4 Revision Schedule for ballot and meetings</a:t>
            </a:r>
          </a:p>
        </p:txBody>
      </p:sp>
      <p:sp>
        <p:nvSpPr>
          <p:cNvPr id="24578" name="Rectangle 3"/>
          <p:cNvSpPr>
            <a:spLocks noGrp="1" noChangeArrowheads="1"/>
          </p:cNvSpPr>
          <p:nvPr>
            <p:ph type="body" idx="1"/>
          </p:nvPr>
        </p:nvSpPr>
        <p:spPr/>
        <p:txBody>
          <a:bodyPr/>
          <a:lstStyle/>
          <a:p>
            <a:r>
              <a:rPr lang="en-US" sz="2800" dirty="0" smtClean="0">
                <a:latin typeface="Arial" charset="0"/>
                <a:ea typeface="MS PGothic" charset="0"/>
              </a:rPr>
              <a:t>2nd </a:t>
            </a:r>
            <a:r>
              <a:rPr lang="en-US" sz="2800" dirty="0">
                <a:latin typeface="Arial" charset="0"/>
                <a:ea typeface="MS PGothic" charset="0"/>
              </a:rPr>
              <a:t>recirculation</a:t>
            </a:r>
          </a:p>
          <a:p>
            <a:pPr lvl="1"/>
            <a:r>
              <a:rPr lang="en-US" sz="2400" dirty="0">
                <a:latin typeface="Arial" charset="0"/>
                <a:ea typeface="MS PGothic" charset="0"/>
              </a:rPr>
              <a:t>13 March 2015 to 28 March 2015</a:t>
            </a:r>
          </a:p>
          <a:p>
            <a:r>
              <a:rPr lang="en-US" sz="2800" dirty="0">
                <a:latin typeface="Arial" charset="0"/>
                <a:ea typeface="MS PGothic" charset="0"/>
              </a:rPr>
              <a:t>BRC comment resolution teleconference</a:t>
            </a:r>
          </a:p>
          <a:p>
            <a:pPr lvl="1"/>
            <a:r>
              <a:rPr lang="en-US" sz="2400" dirty="0">
                <a:latin typeface="Arial" charset="0"/>
                <a:ea typeface="MS PGothic" charset="0"/>
              </a:rPr>
              <a:t>30 March, 1 April, 6 April, 2015</a:t>
            </a:r>
          </a:p>
          <a:p>
            <a:r>
              <a:rPr lang="en-US" sz="2800" dirty="0">
                <a:latin typeface="Arial" charset="0"/>
                <a:ea typeface="MS PGothic" charset="0"/>
              </a:rPr>
              <a:t>3rd recirculation (if necessary)</a:t>
            </a:r>
          </a:p>
          <a:p>
            <a:pPr lvl="1"/>
            <a:r>
              <a:rPr lang="en-US" sz="2400" dirty="0">
                <a:latin typeface="Arial" charset="0"/>
                <a:ea typeface="MS PGothic" charset="0"/>
              </a:rPr>
              <a:t>7 April to 22 April 2015</a:t>
            </a:r>
          </a:p>
          <a:p>
            <a:r>
              <a:rPr lang="en-US" sz="2800" dirty="0">
                <a:latin typeface="Arial" charset="0"/>
                <a:ea typeface="MS PGothic" charset="0"/>
              </a:rPr>
              <a:t>BRC comment resolution teleconference</a:t>
            </a:r>
          </a:p>
          <a:p>
            <a:pPr lvl="1"/>
            <a:r>
              <a:rPr lang="en-US" sz="2400" dirty="0">
                <a:latin typeface="Arial" charset="0"/>
                <a:ea typeface="MS PGothic" charset="0"/>
              </a:rPr>
              <a:t>27 April, 2015 (if necessary)</a:t>
            </a:r>
          </a:p>
        </p:txBody>
      </p:sp>
      <p:sp>
        <p:nvSpPr>
          <p:cNvPr id="24579" name="Slide Number Placeholder 1"/>
          <p:cNvSpPr>
            <a:spLocks noGrp="1"/>
          </p:cNvSpPr>
          <p:nvPr>
            <p:ph type="sldNum" sz="quarter" idx="11"/>
          </p:nvPr>
        </p:nvSpPr>
        <p:spPr>
          <a:xfrm>
            <a:off x="3962400" y="6477000"/>
            <a:ext cx="1143000"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dirty="0"/>
              <a:t>Slide </a:t>
            </a:r>
            <a:fld id="{B23A6884-E5C8-474C-A9C8-4ECE660EF6D1}" type="slidenum">
              <a:rPr lang="en-US"/>
              <a:pPr/>
              <a:t>14</a:t>
            </a:fld>
            <a:endParaRPr lang="en-US" dirty="0"/>
          </a:p>
        </p:txBody>
      </p:sp>
      <p:sp>
        <p:nvSpPr>
          <p:cNvPr id="6" name="Footer Placeholder 2"/>
          <p:cNvSpPr txBox="1">
            <a:spLocks/>
          </p:cNvSpPr>
          <p:nvPr/>
        </p:nvSpPr>
        <p:spPr bwMode="auto">
          <a:xfrm>
            <a:off x="5486400" y="6475413"/>
            <a:ext cx="3124200" cy="18256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smtClean="0"/>
              <a:t>&lt;Pat Kinney&gt;, &lt;Kinney Consulting LLC&gt;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half" idx="10"/>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dirty="0"/>
          </a:p>
        </p:txBody>
      </p:sp>
      <p:sp>
        <p:nvSpPr>
          <p:cNvPr id="34818" name="Footer Placeholder 2"/>
          <p:cNvSpPr>
            <a:spLocks noGrp="1"/>
          </p:cNvSpPr>
          <p:nvPr>
            <p:ph type="ftr" sz="quarter" idx="11"/>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34819" name="Slide Number Placeholder 3"/>
          <p:cNvSpPr>
            <a:spLocks noGrp="1"/>
          </p:cNvSpPr>
          <p:nvPr>
            <p:ph type="sldNum" sz="quarter" idx="1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15</a:t>
            </a:fld>
            <a:endParaRPr lang="en-US"/>
          </a:p>
        </p:txBody>
      </p:sp>
      <p:sp>
        <p:nvSpPr>
          <p:cNvPr id="34821" name="Rectangle 2"/>
          <p:cNvSpPr>
            <a:spLocks noGrp="1" noChangeArrowheads="1"/>
          </p:cNvSpPr>
          <p:nvPr>
            <p:ph type="title" idx="4294967295"/>
          </p:nvPr>
        </p:nvSpPr>
        <p:spPr>
          <a:xfrm>
            <a:off x="609600" y="5334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1219200"/>
            <a:ext cx="8915400" cy="4876800"/>
          </a:xfrm>
        </p:spPr>
        <p:txBody>
          <a:bodyPr/>
          <a:lstStyle/>
          <a:p>
            <a:pPr marL="0" indent="0">
              <a:buNone/>
            </a:pPr>
            <a:r>
              <a:rPr lang="en-US" sz="2400" b="1" dirty="0" smtClean="0">
                <a:ea typeface="ＭＳ Ｐゴシック" charset="0"/>
                <a:cs typeface="ＭＳ Ｐゴシック" charset="0"/>
              </a:rPr>
              <a:t>BRC</a:t>
            </a:r>
            <a:r>
              <a:rPr lang="en-US" sz="2400" b="1" dirty="0">
                <a:ea typeface="ＭＳ Ｐゴシック" charset="0"/>
                <a:cs typeface="ＭＳ Ｐゴシック" charset="0"/>
              </a:rPr>
              <a:t>:</a:t>
            </a:r>
          </a:p>
          <a:p>
            <a:pPr marL="0" indent="0">
              <a:buNone/>
            </a:pPr>
            <a:r>
              <a:rPr lang="en-US" sz="2000" i="1" dirty="0" err="1" smtClean="0"/>
              <a:t>SCm</a:t>
            </a:r>
            <a:r>
              <a:rPr lang="en-US" sz="2000" i="1" dirty="0" smtClean="0"/>
              <a:t> requests that </a:t>
            </a:r>
            <a:r>
              <a:rPr lang="en-US" sz="2000" i="1" dirty="0"/>
              <a:t>802.15 WG approve the formation of a Ballot Resolution Committee (BRC) for the WG balloting of the 802.15.4 Revision draft standard with the following membership: </a:t>
            </a:r>
            <a:r>
              <a:rPr lang="en-US" sz="2000" dirty="0"/>
              <a:t>Pat </a:t>
            </a:r>
            <a:r>
              <a:rPr lang="en-US" sz="2000" dirty="0" smtClean="0"/>
              <a:t>Kinney, </a:t>
            </a:r>
            <a:r>
              <a:rPr lang="en-US" sz="2000" dirty="0"/>
              <a:t>James Gilb,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a:t>
            </a:r>
            <a:r>
              <a:rPr lang="en-US" sz="2000" dirty="0"/>
              <a:t>Rolfe, Clint Powell, Billy Verso, Kunal </a:t>
            </a:r>
            <a:r>
              <a:rPr lang="en-US" sz="2000" dirty="0" smtClean="0"/>
              <a:t>Shah, </a:t>
            </a:r>
            <a:r>
              <a:rPr lang="en-US" sz="2000" dirty="0" err="1" smtClean="0"/>
              <a:t>Fumihide</a:t>
            </a:r>
            <a:r>
              <a:rPr lang="en-US" sz="2000" dirty="0" smtClean="0"/>
              <a:t> Kojima, Tero Kivinen, and Tim Harrington.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t>
            </a:r>
            <a:r>
              <a:rPr lang="en-US" sz="2000" i="1" dirty="0" smtClean="0"/>
              <a:t>as announced </a:t>
            </a:r>
            <a:r>
              <a:rPr lang="en-US" sz="2000" i="1" dirty="0"/>
              <a:t>to the reflector at least </a:t>
            </a:r>
            <a:r>
              <a:rPr lang="en-US" sz="2000" i="1" dirty="0" smtClean="0"/>
              <a:t>30 </a:t>
            </a:r>
            <a:r>
              <a:rPr lang="en-US" sz="2000" i="1" dirty="0"/>
              <a:t>days in advance</a:t>
            </a:r>
            <a:r>
              <a:rPr lang="en-US" sz="2000" i="1" dirty="0" smtClean="0"/>
              <a:t>.</a:t>
            </a:r>
          </a:p>
          <a:p>
            <a:pPr marL="0" indent="0">
              <a:buNone/>
            </a:pPr>
            <a:endParaRPr lang="en-US" sz="2000" i="1" dirty="0"/>
          </a:p>
          <a:p>
            <a:pPr marL="0" indent="0">
              <a:buNone/>
            </a:pPr>
            <a:r>
              <a:rPr lang="en-US" sz="2000" dirty="0" smtClean="0"/>
              <a:t>Kunal Shah moved, </a:t>
            </a:r>
            <a:r>
              <a:rPr lang="en-US" sz="2000" dirty="0" smtClean="0"/>
              <a:t>Jussi Haapola seconded</a:t>
            </a:r>
            <a:r>
              <a:rPr lang="en-US" sz="2000" dirty="0" smtClean="0"/>
              <a:t>.  Upon no opposition the motion carries with unanimous consent.</a:t>
            </a:r>
            <a:endParaRPr lang="en-US" sz="2000" dirty="0"/>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15</a:t>
            </a:fld>
            <a:endParaRPr lang="en-US"/>
          </a:p>
        </p:txBody>
      </p:sp>
    </p:spTree>
    <p:extLst>
      <p:ext uri="{BB962C8B-B14F-4D97-AF65-F5344CB8AC3E}">
        <p14:creationId xmlns:p14="http://schemas.microsoft.com/office/powerpoint/2010/main" val="1653202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half" idx="10"/>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dirty="0"/>
          </a:p>
        </p:txBody>
      </p:sp>
      <p:sp>
        <p:nvSpPr>
          <p:cNvPr id="34818" name="Footer Placeholder 2"/>
          <p:cNvSpPr>
            <a:spLocks noGrp="1"/>
          </p:cNvSpPr>
          <p:nvPr>
            <p:ph type="ftr" sz="quarter" idx="11"/>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16</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190500" y="1524000"/>
            <a:ext cx="8915400" cy="3111500"/>
          </a:xfrm>
        </p:spPr>
        <p:txBody>
          <a:bodyPr/>
          <a:lstStyle/>
          <a:p>
            <a:pPr marL="0" indent="0">
              <a:buNone/>
            </a:pPr>
            <a:r>
              <a:rPr lang="en-US" sz="2400" b="1" dirty="0" smtClean="0">
                <a:ea typeface="ＭＳ Ｐゴシック" charset="0"/>
                <a:cs typeface="ＭＳ Ｐゴシック" charset="0"/>
              </a:rPr>
              <a:t>Recirculation:</a:t>
            </a:r>
            <a:endParaRPr lang="en-US" sz="2400" b="1" dirty="0">
              <a:ea typeface="ＭＳ Ｐゴシック" charset="0"/>
              <a:cs typeface="ＭＳ Ｐゴシック" charset="0"/>
            </a:endParaRPr>
          </a:p>
          <a:p>
            <a:r>
              <a:rPr lang="en-US" sz="2000" i="1" dirty="0"/>
              <a:t>Move that </a:t>
            </a:r>
            <a:r>
              <a:rPr lang="en-US" sz="2000" i="1" dirty="0" smtClean="0"/>
              <a:t>SC maintenance request that 802.15 </a:t>
            </a:r>
            <a:r>
              <a:rPr lang="en-US" sz="2000" i="1" dirty="0"/>
              <a:t>WG approve start of a recirculation of WG Letter Ballot </a:t>
            </a:r>
            <a:r>
              <a:rPr lang="en-US" sz="2000" dirty="0"/>
              <a:t>P802.15.4-REVc-</a:t>
            </a:r>
            <a:r>
              <a:rPr lang="en-US" sz="2000" dirty="0" smtClean="0"/>
              <a:t>DF5</a:t>
            </a:r>
            <a:r>
              <a:rPr lang="en-US" sz="2000" i="1" dirty="0" smtClean="0"/>
              <a:t> </a:t>
            </a:r>
            <a:r>
              <a:rPr lang="en-US" sz="2000" i="1" dirty="0"/>
              <a:t>to Sponsor Ballot.</a:t>
            </a:r>
            <a:endParaRPr lang="en-US" sz="2000" dirty="0"/>
          </a:p>
          <a:p>
            <a:pPr marL="0" indent="0">
              <a:buNone/>
            </a:pPr>
            <a:endParaRPr lang="en-US" sz="2000" i="1" dirty="0"/>
          </a:p>
          <a:p>
            <a:pPr marL="0" indent="0">
              <a:buNone/>
            </a:pPr>
            <a:r>
              <a:rPr lang="en-US" sz="2000" dirty="0" smtClean="0"/>
              <a:t>Jussi Haapola moved</a:t>
            </a:r>
            <a:r>
              <a:rPr lang="en-US" sz="2000" dirty="0" smtClean="0"/>
              <a:t>, </a:t>
            </a:r>
            <a:r>
              <a:rPr lang="en-US" sz="2000" dirty="0" smtClean="0"/>
              <a:t>Tero Kivinen seconded</a:t>
            </a:r>
            <a:r>
              <a:rPr lang="en-US" sz="2000" dirty="0" smtClean="0"/>
              <a:t>.  Upon no opposition the motion carries with unanimous consent.</a:t>
            </a:r>
            <a:endParaRPr lang="en-US" sz="2000" dirty="0"/>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16</a:t>
            </a:fld>
            <a:endParaRPr lang="en-US"/>
          </a:p>
        </p:txBody>
      </p:sp>
    </p:spTree>
    <p:extLst>
      <p:ext uri="{BB962C8B-B14F-4D97-AF65-F5344CB8AC3E}">
        <p14:creationId xmlns:p14="http://schemas.microsoft.com/office/powerpoint/2010/main" val="23453119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half" idx="10"/>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dirty="0"/>
          </a:p>
        </p:txBody>
      </p:sp>
      <p:sp>
        <p:nvSpPr>
          <p:cNvPr id="34818" name="Footer Placeholder 2"/>
          <p:cNvSpPr>
            <a:spLocks noGrp="1"/>
          </p:cNvSpPr>
          <p:nvPr>
            <p:ph type="ftr" sz="quarter" idx="11"/>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17</a:t>
            </a:fld>
            <a:endParaRPr lang="en-US"/>
          </a:p>
        </p:txBody>
      </p:sp>
      <p:sp>
        <p:nvSpPr>
          <p:cNvPr id="34821" name="Rectangle 2"/>
          <p:cNvSpPr>
            <a:spLocks noGrp="1" noChangeArrowheads="1"/>
          </p:cNvSpPr>
          <p:nvPr>
            <p:ph type="title" idx="4294967295"/>
          </p:nvPr>
        </p:nvSpPr>
        <p:spPr>
          <a:xfrm>
            <a:off x="762000" y="6096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03200" y="1524000"/>
            <a:ext cx="8915400" cy="3276600"/>
          </a:xfrm>
        </p:spPr>
        <p:txBody>
          <a:bodyPr/>
          <a:lstStyle/>
          <a:p>
            <a:pPr marL="0" indent="0">
              <a:buNone/>
            </a:pPr>
            <a:r>
              <a:rPr lang="en-US" sz="2400" b="1" dirty="0" smtClean="0">
                <a:ea typeface="ＭＳ Ｐゴシック" charset="0"/>
                <a:cs typeface="ＭＳ Ｐゴシック" charset="0"/>
              </a:rPr>
              <a:t>Sponsor Ballot:</a:t>
            </a:r>
            <a:endParaRPr lang="en-US" sz="2400" b="1" dirty="0">
              <a:ea typeface="ＭＳ Ｐゴシック" charset="0"/>
              <a:cs typeface="ＭＳ Ｐゴシック" charset="0"/>
            </a:endParaRPr>
          </a:p>
          <a:p>
            <a:pPr lvl="1"/>
            <a:r>
              <a:rPr lang="en-US" b="1" i="1" dirty="0"/>
              <a:t>Sponsor Ballot Initiation</a:t>
            </a:r>
          </a:p>
          <a:p>
            <a:r>
              <a:rPr lang="en-US" sz="2400" dirty="0"/>
              <a:t>Motion:</a:t>
            </a:r>
            <a:r>
              <a:rPr lang="en-US" sz="2400" i="1" dirty="0"/>
              <a:t> </a:t>
            </a:r>
            <a:r>
              <a:rPr lang="en-US" sz="2400" i="1" dirty="0" smtClean="0"/>
              <a:t>802.15 SC maintenance </a:t>
            </a:r>
            <a:r>
              <a:rPr lang="en-US" sz="2400" i="1" dirty="0"/>
              <a:t>requests </a:t>
            </a:r>
            <a:r>
              <a:rPr lang="en-US" sz="2400" i="1" dirty="0" smtClean="0"/>
              <a:t>the 802.15 WG request conditional </a:t>
            </a:r>
            <a:r>
              <a:rPr lang="en-US" sz="2400" i="1" dirty="0"/>
              <a:t>approval from the EC to submit </a:t>
            </a:r>
            <a:r>
              <a:rPr lang="en-US" sz="2400" dirty="0"/>
              <a:t>P802.15.4-</a:t>
            </a:r>
            <a:r>
              <a:rPr lang="en-US" sz="2400" dirty="0" smtClean="0"/>
              <a:t>REVc-D00 </a:t>
            </a:r>
            <a:r>
              <a:rPr lang="en-US" sz="2400" i="1" dirty="0" smtClean="0"/>
              <a:t>revision </a:t>
            </a:r>
            <a:r>
              <a:rPr lang="en-US" sz="2400" i="1" dirty="0"/>
              <a:t>draft </a:t>
            </a:r>
            <a:r>
              <a:rPr lang="en-US" sz="2400" i="1" dirty="0" smtClean="0"/>
              <a:t>to </a:t>
            </a:r>
            <a:r>
              <a:rPr lang="en-US" sz="2400" i="1" dirty="0"/>
              <a:t>Sponsor Ballot</a:t>
            </a:r>
            <a:r>
              <a:rPr lang="en-US" sz="2400" dirty="0"/>
              <a:t> </a:t>
            </a:r>
            <a:r>
              <a:rPr lang="en-US" sz="2400" i="1" dirty="0"/>
              <a:t>pending </a:t>
            </a:r>
            <a:r>
              <a:rPr lang="en-US" sz="2400" i="1" dirty="0" smtClean="0"/>
              <a:t>recirculation.</a:t>
            </a:r>
          </a:p>
          <a:p>
            <a:r>
              <a:rPr lang="en-US" sz="2400" i="1" dirty="0" smtClean="0"/>
              <a:t>Moved by Tero Kivinen</a:t>
            </a:r>
          </a:p>
          <a:p>
            <a:r>
              <a:rPr lang="en-US" sz="2400" i="1" dirty="0" smtClean="0"/>
              <a:t>Seconded by Jeritt Kent</a:t>
            </a:r>
            <a:endParaRPr lang="en-US" sz="2400" dirty="0"/>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17</a:t>
            </a:fld>
            <a:endParaRPr lang="en-US"/>
          </a:p>
        </p:txBody>
      </p:sp>
    </p:spTree>
    <p:extLst>
      <p:ext uri="{BB962C8B-B14F-4D97-AF65-F5344CB8AC3E}">
        <p14:creationId xmlns:p14="http://schemas.microsoft.com/office/powerpoint/2010/main" val="39974667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half" idx="10"/>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4818" name="Footer Placeholder 2"/>
          <p:cNvSpPr>
            <a:spLocks noGrp="1"/>
          </p:cNvSpPr>
          <p:nvPr>
            <p:ph type="ftr" sz="quarter" idx="11"/>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18</a:t>
            </a:fld>
            <a:endParaRPr lang="en-US"/>
          </a:p>
        </p:txBody>
      </p:sp>
      <p:sp>
        <p:nvSpPr>
          <p:cNvPr id="34821" name="Rectangle 2"/>
          <p:cNvSpPr>
            <a:spLocks noGrp="1" noChangeArrowheads="1"/>
          </p:cNvSpPr>
          <p:nvPr>
            <p:ph type="title" idx="4294967295"/>
          </p:nvPr>
        </p:nvSpPr>
        <p:spPr>
          <a:xfrm>
            <a:off x="685800" y="5334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1143000"/>
            <a:ext cx="8915400" cy="4572000"/>
          </a:xfrm>
        </p:spPr>
        <p:txBody>
          <a:bodyPr/>
          <a:lstStyle/>
          <a:p>
            <a:pPr marL="0" indent="0">
              <a:buNone/>
            </a:pPr>
            <a:r>
              <a:rPr lang="en-US" sz="2000" b="1" dirty="0" smtClean="0">
                <a:ea typeface="ＭＳ Ｐゴシック" charset="0"/>
                <a:cs typeface="ＭＳ Ｐゴシック" charset="0"/>
              </a:rPr>
              <a:t>BRC</a:t>
            </a:r>
            <a:r>
              <a:rPr lang="en-US" sz="2000" b="1" dirty="0">
                <a:ea typeface="ＭＳ Ｐゴシック" charset="0"/>
                <a:cs typeface="ＭＳ Ｐゴシック" charset="0"/>
              </a:rPr>
              <a:t>:</a:t>
            </a:r>
          </a:p>
          <a:p>
            <a:pPr marL="0" indent="0">
              <a:buNone/>
            </a:pPr>
            <a:r>
              <a:rPr lang="en-US" sz="2000" i="1" dirty="0" smtClean="0"/>
              <a:t>Move that 802.15 WG approve the formation of a Ballot Resolution Committee (BRC) for the WG balloting of the 802.15.4 Revision draft standard with the following membership: </a:t>
            </a:r>
            <a:r>
              <a:rPr lang="en-US" sz="2000" dirty="0" smtClean="0"/>
              <a:t>Pat Kinney, James </a:t>
            </a:r>
            <a:r>
              <a:rPr lang="en-US" sz="2000" dirty="0" err="1" smtClean="0"/>
              <a:t>Gilb</a:t>
            </a:r>
            <a:r>
              <a:rPr lang="en-US" sz="2000" dirty="0" smtClean="0"/>
              <a:t>,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Rolfe, Clint Powell, Billy Verso, </a:t>
            </a:r>
            <a:r>
              <a:rPr lang="en-US" sz="2000" dirty="0" err="1" smtClean="0"/>
              <a:t>Kunal</a:t>
            </a:r>
            <a:r>
              <a:rPr lang="en-US" sz="2000" dirty="0" smtClean="0"/>
              <a:t> Shah, </a:t>
            </a:r>
            <a:r>
              <a:rPr lang="en-US" sz="2000" dirty="0" err="1" smtClean="0"/>
              <a:t>Fumihide</a:t>
            </a:r>
            <a:r>
              <a:rPr lang="en-US" sz="2000" dirty="0" smtClean="0"/>
              <a:t> Kojima, </a:t>
            </a:r>
            <a:r>
              <a:rPr lang="en-US" sz="2000" dirty="0" err="1" smtClean="0"/>
              <a:t>Tero</a:t>
            </a:r>
            <a:r>
              <a:rPr lang="en-US" sz="2000" dirty="0" smtClean="0"/>
              <a:t> </a:t>
            </a:r>
            <a:r>
              <a:rPr lang="en-US" sz="2000" dirty="0" err="1" smtClean="0"/>
              <a:t>Kivinen</a:t>
            </a:r>
            <a:r>
              <a:rPr lang="en-US" sz="2000" dirty="0" smtClean="0"/>
              <a:t>, and Tim Harrington. </a:t>
            </a:r>
            <a:r>
              <a:rPr lang="en-US" sz="2000" i="1" dirty="0" smtClean="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as announced to the reflector at least 30 days in advance.</a:t>
            </a:r>
            <a:endParaRPr lang="en-US" sz="2000" i="1" dirty="0"/>
          </a:p>
          <a:p>
            <a:pPr marL="0" indent="0">
              <a:buNone/>
            </a:pPr>
            <a:r>
              <a:rPr lang="en-US" sz="2000" b="1" i="1" dirty="0" smtClean="0">
                <a:latin typeface="+mj-lt"/>
                <a:ea typeface="ＭＳ Ｐゴシック" charset="0"/>
                <a:cs typeface="ＭＳ Ｐゴシック" charset="0"/>
              </a:rPr>
              <a:t>Moved by Pat </a:t>
            </a:r>
            <a:r>
              <a:rPr lang="en-US" sz="2000" b="1" i="1" dirty="0" smtClean="0">
                <a:latin typeface="+mj-lt"/>
                <a:ea typeface="ＭＳ Ｐゴシック" charset="0"/>
                <a:cs typeface="ＭＳ Ｐゴシック" charset="0"/>
              </a:rPr>
              <a:t>Kinney</a:t>
            </a:r>
            <a:endParaRPr lang="en-US" sz="2200" dirty="0">
              <a:latin typeface="+mj-lt"/>
              <a:ea typeface="ＭＳ Ｐゴシック" charset="0"/>
              <a:cs typeface="ＭＳ Ｐゴシック" charset="0"/>
            </a:endParaRPr>
          </a:p>
          <a:p>
            <a:pPr marL="0" indent="0">
              <a:buNone/>
            </a:pPr>
            <a:endParaRPr lang="en-US" sz="2200" dirty="0"/>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18</a:t>
            </a:fld>
            <a:endParaRPr lang="en-US"/>
          </a:p>
        </p:txBody>
      </p:sp>
    </p:spTree>
    <p:extLst>
      <p:ext uri="{BB962C8B-B14F-4D97-AF65-F5344CB8AC3E}">
        <p14:creationId xmlns:p14="http://schemas.microsoft.com/office/powerpoint/2010/main" val="1927020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half" idx="10"/>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4818" name="Footer Placeholder 2"/>
          <p:cNvSpPr>
            <a:spLocks noGrp="1"/>
          </p:cNvSpPr>
          <p:nvPr>
            <p:ph type="ftr" sz="quarter" idx="11"/>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19</a:t>
            </a:fld>
            <a:endParaRPr lang="en-US"/>
          </a:p>
        </p:txBody>
      </p:sp>
      <p:sp>
        <p:nvSpPr>
          <p:cNvPr id="34821" name="Rectangle 2"/>
          <p:cNvSpPr>
            <a:spLocks noGrp="1" noChangeArrowheads="1"/>
          </p:cNvSpPr>
          <p:nvPr>
            <p:ph type="title" idx="4294967295"/>
          </p:nvPr>
        </p:nvSpPr>
        <p:spPr>
          <a:xfrm>
            <a:off x="609600" y="5334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1828800"/>
            <a:ext cx="8534400" cy="2590800"/>
          </a:xfrm>
        </p:spPr>
        <p:txBody>
          <a:bodyPr/>
          <a:lstStyle/>
          <a:p>
            <a:pPr marL="0" indent="0">
              <a:buNone/>
            </a:pPr>
            <a:r>
              <a:rPr lang="en-US" sz="2400" b="1" dirty="0">
                <a:ea typeface="ＭＳ Ｐゴシック" charset="0"/>
                <a:cs typeface="ＭＳ Ｐゴシック" charset="0"/>
              </a:rPr>
              <a:t>Recirculation:</a:t>
            </a:r>
          </a:p>
          <a:p>
            <a:r>
              <a:rPr lang="en-US" sz="2000" i="1" dirty="0"/>
              <a:t>Move that </a:t>
            </a:r>
            <a:r>
              <a:rPr lang="en-US" sz="2000" i="1" dirty="0" smtClean="0"/>
              <a:t>the </a:t>
            </a:r>
            <a:r>
              <a:rPr lang="en-US" sz="2000" i="1" dirty="0"/>
              <a:t>802.15 WG approve start of </a:t>
            </a:r>
            <a:r>
              <a:rPr lang="en-US" sz="2000" i="1" dirty="0" smtClean="0"/>
              <a:t>a 15-day </a:t>
            </a:r>
            <a:r>
              <a:rPr lang="en-US" sz="2000" i="1" dirty="0"/>
              <a:t>recirculation of WG Letter Ballot </a:t>
            </a:r>
            <a:r>
              <a:rPr lang="en-US" sz="2000" dirty="0"/>
              <a:t>P802.15.4-REVc-</a:t>
            </a:r>
            <a:r>
              <a:rPr lang="en-US" sz="2000" dirty="0" smtClean="0"/>
              <a:t>DF5</a:t>
            </a:r>
            <a:r>
              <a:rPr lang="en-US" sz="2000" i="1" dirty="0" smtClean="0"/>
              <a:t> </a:t>
            </a:r>
            <a:r>
              <a:rPr lang="en-US" sz="2000" i="1" dirty="0"/>
              <a:t>to Sponsor Ballot.</a:t>
            </a:r>
            <a:endParaRPr lang="en-US" sz="2000" dirty="0"/>
          </a:p>
          <a:p>
            <a:pPr marL="0" indent="0">
              <a:buNone/>
            </a:pPr>
            <a:endParaRPr lang="en-US" sz="2000" i="1" dirty="0"/>
          </a:p>
          <a:p>
            <a:pPr marL="0" indent="0">
              <a:buNone/>
            </a:pPr>
            <a:r>
              <a:rPr lang="en-US" sz="2000" dirty="0" smtClean="0"/>
              <a:t>Moved by Pat Kinney </a:t>
            </a:r>
          </a:p>
          <a:p>
            <a:pPr marL="0" indent="0">
              <a:buNone/>
            </a:pPr>
            <a:r>
              <a:rPr lang="en-US" sz="2000" dirty="0" smtClean="0"/>
              <a:t>Upon </a:t>
            </a:r>
            <a:r>
              <a:rPr lang="en-US" sz="2000" dirty="0"/>
              <a:t>no opposition the motion carries with unanimous consent</a:t>
            </a:r>
            <a:r>
              <a:rPr lang="en-US" sz="2000" dirty="0" smtClean="0"/>
              <a:t>.</a:t>
            </a:r>
            <a:endParaRPr lang="en-US" sz="2200" dirty="0">
              <a:latin typeface="+mj-lt"/>
              <a:ea typeface="ＭＳ Ｐゴシック" charset="0"/>
              <a:cs typeface="ＭＳ Ｐゴシック" charset="0"/>
            </a:endParaRPr>
          </a:p>
          <a:p>
            <a:pPr marL="0" indent="0">
              <a:buNone/>
            </a:pPr>
            <a:endParaRPr lang="en-US" sz="2200" dirty="0"/>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19</a:t>
            </a:fld>
            <a:endParaRPr lang="en-US"/>
          </a:p>
        </p:txBody>
      </p:sp>
    </p:spTree>
    <p:extLst>
      <p:ext uri="{BB962C8B-B14F-4D97-AF65-F5344CB8AC3E}">
        <p14:creationId xmlns:p14="http://schemas.microsoft.com/office/powerpoint/2010/main" val="31411285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9" name="Rectangle 2"/>
          <p:cNvSpPr>
            <a:spLocks noGrp="1" noChangeArrowheads="1"/>
          </p:cNvSpPr>
          <p:nvPr>
            <p:ph type="title" idx="4294967295"/>
          </p:nvPr>
        </p:nvSpPr>
        <p:spPr>
          <a:xfrm>
            <a:off x="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15-15-0164-01)</a:t>
            </a:r>
            <a:endParaRPr lang="en-US" sz="2800" dirty="0">
              <a:latin typeface="Times New Roman" charset="0"/>
              <a:ea typeface="ＭＳ Ｐゴシック" charset="0"/>
              <a:cs typeface="ＭＳ Ｐゴシック" charset="0"/>
            </a:endParaRPr>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10" name="Rectangle 5"/>
          <p:cNvSpPr>
            <a:spLocks noChangeArrowheads="1"/>
          </p:cNvSpPr>
          <p:nvPr/>
        </p:nvSpPr>
        <p:spPr bwMode="auto">
          <a:xfrm>
            <a:off x="0" y="1752600"/>
            <a:ext cx="8915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smtClean="0"/>
              <a:t>Monday 9 MarPM1</a:t>
            </a:r>
            <a:r>
              <a:rPr lang="en-US" sz="2000" b="1" dirty="0"/>
              <a:t>: 802.15.4 Opening, </a:t>
            </a:r>
            <a:r>
              <a:rPr lang="en-US" sz="2000" b="1" dirty="0" smtClean="0"/>
              <a:t>Resolution and Draft </a:t>
            </a:r>
            <a:r>
              <a:rPr lang="en-US" sz="2000" b="1" dirty="0"/>
              <a:t>Review</a:t>
            </a:r>
            <a:endParaRPr lang="en-US" sz="2000" b="1" dirty="0" smtClean="0">
              <a:solidFill>
                <a:srgbClr val="000000"/>
              </a:solidFill>
              <a:ea typeface="Lucida Grande"/>
              <a:cs typeface="Lucida Grande"/>
            </a:endParaRPr>
          </a:p>
          <a:p>
            <a:pPr marL="569913" indent="-342900">
              <a:buClr>
                <a:srgbClr val="FF0000"/>
              </a:buClr>
              <a:buFont typeface="Wingdings" charset="2"/>
              <a:buChar char="q"/>
            </a:pPr>
            <a:r>
              <a:rPr lang="en-US" sz="2000" b="1" dirty="0" smtClean="0"/>
              <a:t>Tuesday 10 Mar PM1</a:t>
            </a:r>
            <a:r>
              <a:rPr lang="en-US" sz="2000" b="1" dirty="0"/>
              <a:t>: 802.15.4 Draft </a:t>
            </a:r>
            <a:r>
              <a:rPr lang="en-US" sz="2000" b="1" dirty="0" smtClean="0"/>
              <a:t>Review</a:t>
            </a:r>
          </a:p>
          <a:p>
            <a:pPr marL="569913" indent="-342900">
              <a:buClr>
                <a:srgbClr val="FF0000"/>
              </a:buClr>
              <a:buFont typeface="Wingdings" charset="2"/>
              <a:buChar char="q"/>
            </a:pPr>
            <a:r>
              <a:rPr lang="en-US" sz="2000" b="1" dirty="0"/>
              <a:t>Wednesday </a:t>
            </a:r>
            <a:r>
              <a:rPr lang="en-US" sz="2000" b="1" dirty="0" smtClean="0"/>
              <a:t>11 Mar, </a:t>
            </a:r>
            <a:r>
              <a:rPr lang="en-US" sz="2000" b="1" dirty="0"/>
              <a:t>AM1: 802.15.4 Revision Draft Review</a:t>
            </a:r>
            <a:endParaRPr lang="en-US" sz="2000" b="1" dirty="0">
              <a:solidFill>
                <a:srgbClr val="000000"/>
              </a:solidFill>
              <a:ea typeface="Lucida Grande"/>
              <a:cs typeface="Lucida Grande"/>
            </a:endParaRPr>
          </a:p>
          <a:p>
            <a:pPr marL="569913" indent="-342900">
              <a:buClr>
                <a:srgbClr val="FF0000"/>
              </a:buClr>
              <a:buFont typeface="Wingdings" charset="2"/>
              <a:buChar char="q"/>
            </a:pPr>
            <a:r>
              <a:rPr lang="en-US" sz="2000" b="1" dirty="0" smtClean="0"/>
              <a:t>Wednesday 11Mar, </a:t>
            </a:r>
            <a:r>
              <a:rPr lang="en-US" sz="2000" b="1" dirty="0"/>
              <a:t>PM1: 802.15.4 Revision draft </a:t>
            </a:r>
            <a:r>
              <a:rPr lang="en-US" sz="2000" b="1" dirty="0" smtClean="0"/>
              <a:t>review</a:t>
            </a:r>
          </a:p>
          <a:p>
            <a:pPr marL="569913" indent="-342900">
              <a:buClr>
                <a:srgbClr val="FF0000"/>
              </a:buClr>
              <a:buFont typeface="Wingdings" charset="2"/>
              <a:buChar char="q"/>
            </a:pPr>
            <a:r>
              <a:rPr lang="en-US" sz="2000" b="1" dirty="0"/>
              <a:t>Thursday </a:t>
            </a:r>
            <a:r>
              <a:rPr lang="en-US" sz="2000" b="1" dirty="0" smtClean="0"/>
              <a:t>12 Mar, AM1: </a:t>
            </a:r>
            <a:r>
              <a:rPr lang="en-US" sz="2000" b="1" dirty="0"/>
              <a:t>802.15.4 Revision  Draft </a:t>
            </a:r>
            <a:r>
              <a:rPr lang="en-US" sz="2000" b="1" dirty="0" smtClean="0"/>
              <a:t>Review</a:t>
            </a:r>
          </a:p>
          <a:p>
            <a:pPr marL="569913" indent="-342900">
              <a:buClr>
                <a:srgbClr val="FF0000"/>
              </a:buClr>
              <a:buFont typeface="Wingdings" charset="2"/>
              <a:buChar char="q"/>
            </a:pPr>
            <a:r>
              <a:rPr lang="en-US" sz="2000" b="1" dirty="0" smtClean="0"/>
              <a:t>Thursday 12 Mar, </a:t>
            </a:r>
            <a:r>
              <a:rPr lang="en-US" sz="2000" b="1" dirty="0"/>
              <a:t>AM2: 802.15.4 Revision  Draft Review</a:t>
            </a:r>
            <a:endParaRPr lang="en-US" sz="2000" b="1" dirty="0">
              <a:solidFill>
                <a:srgbClr val="000000"/>
              </a:solidFill>
              <a:ea typeface="Lucida Grande"/>
              <a:cs typeface="Lucida Grande"/>
            </a:endParaRPr>
          </a:p>
          <a:p>
            <a:pPr marL="569913" indent="-342900">
              <a:buClr>
                <a:srgbClr val="FF0000"/>
              </a:buClr>
              <a:buFont typeface="Wingdings" charset="2"/>
              <a:buChar char="q"/>
            </a:pPr>
            <a:r>
              <a:rPr lang="en-US" sz="2000" b="1" dirty="0"/>
              <a:t>Thursday </a:t>
            </a:r>
            <a:r>
              <a:rPr lang="en-US" sz="2000" b="1" dirty="0" smtClean="0"/>
              <a:t>12 Mar, PM1: </a:t>
            </a:r>
            <a:r>
              <a:rPr lang="en-US" sz="2000" b="1" dirty="0"/>
              <a:t>802.15.4 Revision  Draft </a:t>
            </a:r>
            <a:r>
              <a:rPr lang="en-US" sz="2000" b="1" dirty="0" smtClean="0"/>
              <a:t>Review</a:t>
            </a:r>
          </a:p>
          <a:p>
            <a:pPr marL="569913" indent="-342900">
              <a:buClr>
                <a:srgbClr val="FF0000"/>
              </a:buClr>
              <a:buFont typeface="Wingdings" charset="2"/>
              <a:buChar char="q"/>
            </a:pPr>
            <a:r>
              <a:rPr lang="en-US" sz="2000" b="1" dirty="0" smtClean="0"/>
              <a:t>Thursday 12 Mar, PM2: </a:t>
            </a:r>
            <a:r>
              <a:rPr lang="en-US" sz="2000" b="1" dirty="0"/>
              <a:t>802.15.4 Revision </a:t>
            </a:r>
            <a:r>
              <a:rPr lang="en-US" sz="2000" b="1" dirty="0" smtClean="0"/>
              <a:t>Approval for recirculation, BRC membership and approval, BRC call dates and times</a:t>
            </a:r>
          </a:p>
          <a:p>
            <a:pPr marL="342900" indent="-342900">
              <a:buClr>
                <a:srgbClr val="FF0000"/>
              </a:buClr>
              <a:buFont typeface="Wingdings" charset="2"/>
              <a:buChar char="q"/>
            </a:pPr>
            <a:endParaRPr lang="en-US" sz="2800" b="1" dirty="0" smtClean="0"/>
          </a:p>
          <a:p>
            <a:pPr marL="342900" indent="-342900">
              <a:buClr>
                <a:srgbClr val="FF0000"/>
              </a:buClr>
              <a:buFont typeface="Wingdings" charset="2"/>
              <a:buChar char="q"/>
            </a:pPr>
            <a:r>
              <a:rPr lang="en-US" sz="2800" b="1" dirty="0" smtClean="0"/>
              <a:t>SC WNG </a:t>
            </a:r>
            <a:r>
              <a:rPr lang="en-US" sz="2000" b="1" dirty="0" smtClean="0"/>
              <a:t>(Wed, 11 Mar, AM2)</a:t>
            </a:r>
          </a:p>
          <a:p>
            <a:pPr marL="577850" lvl="1" indent="-290513" eaLnBrk="0" fontAlgn="b" hangingPunct="0">
              <a:buClr>
                <a:srgbClr val="FF0000"/>
              </a:buClr>
              <a:buFont typeface="Wingdings" charset="2"/>
              <a:buChar char="q"/>
            </a:pPr>
            <a:r>
              <a:rPr lang="en-US" sz="2000" b="1" dirty="0"/>
              <a:t>What is an Ultra Low Power PHY</a:t>
            </a:r>
            <a:r>
              <a:rPr lang="en-US" sz="2000" b="1" dirty="0" smtClean="0"/>
              <a:t>? </a:t>
            </a:r>
            <a:r>
              <a:rPr lang="en-US" sz="2000" b="1" dirty="0" smtClean="0">
                <a:solidFill>
                  <a:srgbClr val="000000"/>
                </a:solidFill>
                <a:latin typeface="+mj-lt"/>
                <a:ea typeface="Lucida Grande"/>
                <a:cs typeface="Lucida Grande"/>
              </a:rPr>
              <a:t>by James </a:t>
            </a:r>
            <a:r>
              <a:rPr lang="en-US" sz="2000" b="1" dirty="0">
                <a:solidFill>
                  <a:srgbClr val="000000"/>
                </a:solidFill>
                <a:latin typeface="+mj-lt"/>
                <a:ea typeface="Lucida Grande"/>
                <a:cs typeface="Lucida Grande"/>
              </a:rPr>
              <a:t>G</a:t>
            </a:r>
            <a:r>
              <a:rPr lang="en-US" sz="2000" b="1" dirty="0" smtClean="0">
                <a:solidFill>
                  <a:srgbClr val="000000"/>
                </a:solidFill>
                <a:latin typeface="+mj-lt"/>
                <a:ea typeface="Lucida Grande"/>
                <a:cs typeface="Lucida Grande"/>
              </a:rPr>
              <a:t>ilb</a:t>
            </a:r>
          </a:p>
          <a:p>
            <a:pPr marL="577850" lvl="1" indent="-290513" eaLnBrk="0" fontAlgn="b" hangingPunct="0">
              <a:buClr>
                <a:srgbClr val="FF0000"/>
              </a:buClr>
              <a:buFont typeface="Wingdings" charset="2"/>
              <a:buChar char="q"/>
            </a:pPr>
            <a:r>
              <a:rPr lang="en-US" sz="2000" b="1" dirty="0"/>
              <a:t>OPTICWISE </a:t>
            </a:r>
            <a:r>
              <a:rPr lang="en-US" sz="2000" b="1" dirty="0" smtClean="0"/>
              <a:t>presentation </a:t>
            </a:r>
            <a:r>
              <a:rPr lang="en-US" sz="2000" b="1" dirty="0" smtClean="0">
                <a:latin typeface="+mj-lt"/>
              </a:rPr>
              <a:t>by Murat </a:t>
            </a:r>
            <a:r>
              <a:rPr lang="en-US" sz="2000" b="1" dirty="0" err="1" smtClean="0">
                <a:latin typeface="+mj-lt"/>
              </a:rPr>
              <a:t>Uysal</a:t>
            </a:r>
            <a:endParaRPr lang="en-US" sz="2000" b="1" dirty="0" smtClean="0">
              <a:solidFill>
                <a:srgbClr val="000000"/>
              </a:solidFill>
              <a:latin typeface="+mj-lt"/>
              <a:ea typeface="Lucida Grande"/>
              <a:cs typeface="Lucida Grande"/>
            </a:endParaRPr>
          </a:p>
          <a:p>
            <a:pPr marL="914400" lvl="1" indent="-457200" eaLnBrk="0" fontAlgn="b" hangingPunct="0">
              <a:buClr>
                <a:srgbClr val="FF0000"/>
              </a:buClr>
              <a:buFont typeface="Wingdings" charset="2"/>
              <a:buChar char="q"/>
            </a:pP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half" idx="10"/>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4818" name="Footer Placeholder 2"/>
          <p:cNvSpPr>
            <a:spLocks noGrp="1"/>
          </p:cNvSpPr>
          <p:nvPr>
            <p:ph type="ftr" sz="quarter" idx="11"/>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20</a:t>
            </a:fld>
            <a:endParaRPr lang="en-US"/>
          </a:p>
        </p:txBody>
      </p:sp>
      <p:sp>
        <p:nvSpPr>
          <p:cNvPr id="34821" name="Rectangle 2"/>
          <p:cNvSpPr>
            <a:spLocks noGrp="1" noChangeArrowheads="1"/>
          </p:cNvSpPr>
          <p:nvPr>
            <p:ph type="title" idx="4294967295"/>
          </p:nvPr>
        </p:nvSpPr>
        <p:spPr>
          <a:xfrm>
            <a:off x="685800" y="7620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5400" y="1676400"/>
            <a:ext cx="8915400" cy="2133600"/>
          </a:xfrm>
        </p:spPr>
        <p:txBody>
          <a:bodyPr/>
          <a:lstStyle/>
          <a:p>
            <a:pPr marL="0" indent="0">
              <a:buNone/>
            </a:pPr>
            <a:r>
              <a:rPr lang="en-US" sz="2400" b="1" dirty="0" smtClean="0">
                <a:ea typeface="ＭＳ Ｐゴシック" charset="0"/>
                <a:cs typeface="ＭＳ Ｐゴシック" charset="0"/>
              </a:rPr>
              <a:t>Sponsor Ballot:</a:t>
            </a:r>
          </a:p>
          <a:p>
            <a:pPr marL="0" indent="0">
              <a:buNone/>
            </a:pPr>
            <a:r>
              <a:rPr lang="en-US" sz="2400" dirty="0"/>
              <a:t>Motion:</a:t>
            </a:r>
            <a:r>
              <a:rPr lang="en-US" sz="2400" i="1" dirty="0"/>
              <a:t> 802.15 requests conditional approval from the EC to submit </a:t>
            </a:r>
            <a:r>
              <a:rPr lang="en-US" sz="2400" dirty="0"/>
              <a:t>P802.15.4-REVc-</a:t>
            </a:r>
            <a:r>
              <a:rPr lang="en-US" sz="2400" dirty="0" smtClean="0"/>
              <a:t>D00</a:t>
            </a:r>
            <a:r>
              <a:rPr lang="en-US" sz="2400" i="1" dirty="0" smtClean="0"/>
              <a:t> revision </a:t>
            </a:r>
            <a:r>
              <a:rPr lang="en-US" sz="2400" i="1" dirty="0"/>
              <a:t>draft amendment to Sponsor Ballot</a:t>
            </a:r>
            <a:r>
              <a:rPr lang="en-US" sz="2400" dirty="0"/>
              <a:t> </a:t>
            </a:r>
            <a:r>
              <a:rPr lang="en-US" sz="2400" i="1" dirty="0"/>
              <a:t>pending recirculation</a:t>
            </a:r>
            <a:endParaRPr lang="en-US" sz="2400" dirty="0"/>
          </a:p>
          <a:p>
            <a:pPr marL="0" indent="0">
              <a:buNone/>
            </a:pPr>
            <a:endParaRPr lang="en-US" sz="2400" b="1" dirty="0">
              <a:ea typeface="ＭＳ Ｐゴシック" charset="0"/>
              <a:cs typeface="ＭＳ Ｐゴシック" charset="0"/>
            </a:endParaRPr>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20</a:t>
            </a:fld>
            <a:endParaRPr lang="en-US"/>
          </a:p>
        </p:txBody>
      </p:sp>
    </p:spTree>
    <p:extLst>
      <p:ext uri="{BB962C8B-B14F-4D97-AF65-F5344CB8AC3E}">
        <p14:creationId xmlns:p14="http://schemas.microsoft.com/office/powerpoint/2010/main" val="17395619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half" idx="10"/>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4818" name="Footer Placeholder 2"/>
          <p:cNvSpPr>
            <a:spLocks noGrp="1"/>
          </p:cNvSpPr>
          <p:nvPr>
            <p:ph type="ftr" sz="quarter" idx="11"/>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21</a:t>
            </a:fld>
            <a:endParaRPr lang="en-US"/>
          </a:p>
        </p:txBody>
      </p:sp>
      <p:sp>
        <p:nvSpPr>
          <p:cNvPr id="34821" name="Rectangle 2"/>
          <p:cNvSpPr>
            <a:spLocks noGrp="1" noChangeArrowheads="1"/>
          </p:cNvSpPr>
          <p:nvPr>
            <p:ph type="title" idx="4294967295"/>
          </p:nvPr>
        </p:nvSpPr>
        <p:spPr>
          <a:xfrm>
            <a:off x="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1219200"/>
            <a:ext cx="8915400" cy="5105400"/>
          </a:xfrm>
        </p:spPr>
        <p:txBody>
          <a:bodyPr/>
          <a:lstStyle/>
          <a:p>
            <a:pPr marL="0" indent="0">
              <a:buNone/>
            </a:pPr>
            <a:r>
              <a:rPr lang="en-US" sz="2000" b="1" dirty="0" smtClean="0">
                <a:ea typeface="ＭＳ Ｐゴシック" charset="0"/>
                <a:cs typeface="ＭＳ Ｐゴシック" charset="0"/>
              </a:rPr>
              <a:t>Standing Weekly Conference Call:</a:t>
            </a:r>
            <a:endParaRPr lang="en-US" sz="2000" dirty="0" smtClean="0">
              <a:latin typeface="+mj-lt"/>
              <a:ea typeface="ＭＳ Ｐゴシック" charset="0"/>
              <a:cs typeface="ＭＳ Ｐゴシック" charset="0"/>
            </a:endParaRPr>
          </a:p>
          <a:p>
            <a:pPr marL="0" indent="0">
              <a:buNone/>
            </a:pPr>
            <a:r>
              <a:rPr lang="en-US" sz="2000" b="1" dirty="0" smtClean="0">
                <a:ea typeface="ＭＳ Ｐゴシック" charset="0"/>
                <a:cs typeface="ＭＳ Ｐゴシック" charset="0"/>
              </a:rPr>
              <a:t>Upon conclusion of the January session the calls will be:</a:t>
            </a:r>
          </a:p>
          <a:p>
            <a:pPr marL="0" indent="0">
              <a:buNone/>
            </a:pPr>
            <a:r>
              <a:rPr lang="en-US" sz="2000" b="1" dirty="0" smtClean="0">
                <a:ea typeface="ＭＳ Ｐゴシック" charset="0"/>
                <a:cs typeface="ＭＳ Ｐゴシック" charset="0"/>
              </a:rPr>
              <a:t>Mondays and Wednesdays at </a:t>
            </a:r>
            <a:r>
              <a:rPr lang="en-US" sz="2000" b="1" dirty="0" smtClean="0">
                <a:ea typeface="ＭＳ Ｐゴシック" charset="0"/>
                <a:cs typeface="ＭＳ Ｐゴシック" charset="0"/>
              </a:rPr>
              <a:t>15:</a:t>
            </a:r>
            <a:r>
              <a:rPr lang="en-US" sz="2000" b="1" dirty="0" smtClean="0">
                <a:ea typeface="ＭＳ Ｐゴシック" charset="0"/>
                <a:cs typeface="ＭＳ Ｐゴシック" charset="0"/>
              </a:rPr>
              <a:t>00 </a:t>
            </a:r>
            <a:r>
              <a:rPr lang="en-US" sz="2000" b="1" dirty="0" smtClean="0">
                <a:ea typeface="ＭＳ Ｐゴシック" charset="0"/>
                <a:cs typeface="ＭＳ Ｐゴシック" charset="0"/>
              </a:rPr>
              <a:t>PDT</a:t>
            </a:r>
            <a:r>
              <a:rPr lang="en-US" sz="2000" b="1" dirty="0" smtClean="0">
                <a:ea typeface="ＭＳ Ｐゴシック" charset="0"/>
                <a:cs typeface="ＭＳ Ｐゴシック" charset="0"/>
              </a:rPr>
              <a:t>, </a:t>
            </a:r>
            <a:r>
              <a:rPr lang="en-US" sz="2000" b="1" dirty="0" smtClean="0">
                <a:ea typeface="ＭＳ Ｐゴシック" charset="0"/>
                <a:cs typeface="ＭＳ Ｐゴシック" charset="0"/>
              </a:rPr>
              <a:t>17:</a:t>
            </a:r>
            <a:r>
              <a:rPr lang="en-US" sz="2000" b="1" dirty="0" smtClean="0">
                <a:ea typeface="ＭＳ Ｐゴシック" charset="0"/>
                <a:cs typeface="ＭＳ Ｐゴシック" charset="0"/>
              </a:rPr>
              <a:t>00 </a:t>
            </a:r>
            <a:r>
              <a:rPr lang="en-US" sz="2000" b="1" dirty="0" smtClean="0">
                <a:ea typeface="ＭＳ Ｐゴシック" charset="0"/>
                <a:cs typeface="ＭＳ Ｐゴシック" charset="0"/>
              </a:rPr>
              <a:t>CDT</a:t>
            </a:r>
            <a:r>
              <a:rPr lang="en-US" sz="2000" b="1" dirty="0" smtClean="0">
                <a:ea typeface="ＭＳ Ｐゴシック" charset="0"/>
                <a:cs typeface="ＭＳ Ｐゴシック" charset="0"/>
              </a:rPr>
              <a:t>, Tuesdays and Thursdays </a:t>
            </a:r>
            <a:r>
              <a:rPr lang="en-US" sz="2000" b="1" dirty="0" smtClean="0">
                <a:ea typeface="ＭＳ Ｐゴシック" charset="0"/>
                <a:cs typeface="ＭＳ Ｐゴシック" charset="0"/>
              </a:rPr>
              <a:t>01:</a:t>
            </a:r>
            <a:r>
              <a:rPr lang="en-US" sz="2000" b="1" dirty="0" smtClean="0">
                <a:ea typeface="ＭＳ Ｐゴシック" charset="0"/>
                <a:cs typeface="ＭＳ Ｐゴシック" charset="0"/>
              </a:rPr>
              <a:t>00 </a:t>
            </a:r>
            <a:r>
              <a:rPr lang="en-US" sz="2000" b="1" dirty="0" smtClean="0">
                <a:ea typeface="ＭＳ Ｐゴシック" charset="0"/>
                <a:cs typeface="ＭＳ Ｐゴシック" charset="0"/>
              </a:rPr>
              <a:t>EEST</a:t>
            </a:r>
            <a:r>
              <a:rPr lang="en-US" sz="2000" b="1" dirty="0" smtClean="0">
                <a:ea typeface="ＭＳ Ｐゴシック" charset="0"/>
                <a:cs typeface="ＭＳ Ｐゴシック" charset="0"/>
              </a:rPr>
              <a:t>, 07:00 JST</a:t>
            </a:r>
          </a:p>
          <a:p>
            <a:r>
              <a:rPr lang="en-US" sz="1800" dirty="0"/>
              <a:t>The call-in details are: </a:t>
            </a:r>
          </a:p>
          <a:p>
            <a:pPr lvl="1"/>
            <a:r>
              <a:rPr lang="en-US" sz="1400" b="1" dirty="0"/>
              <a:t>Join the meeting: </a:t>
            </a:r>
            <a:r>
              <a:rPr lang="en-US" sz="1400" u="sng" dirty="0">
                <a:hlinkClick r:id="rId3"/>
              </a:rPr>
              <a:t>https://join.me/ieeesawg_802.15</a:t>
            </a:r>
            <a:r>
              <a:rPr lang="en-US" sz="1400" u="sng" dirty="0"/>
              <a:t> </a:t>
            </a:r>
            <a:endParaRPr lang="en-US" sz="1400" dirty="0"/>
          </a:p>
          <a:p>
            <a:pPr lvl="1"/>
            <a:r>
              <a:rPr lang="en-US" sz="1400" dirty="0"/>
              <a:t>On a computer, use any browser with Flash. Nothing to download. </a:t>
            </a:r>
          </a:p>
          <a:p>
            <a:pPr lvl="1"/>
            <a:r>
              <a:rPr lang="en-US" sz="1400" dirty="0"/>
              <a:t>On a phone or tablet, launch the </a:t>
            </a:r>
            <a:r>
              <a:rPr lang="en-US" sz="1400" u="sng" dirty="0"/>
              <a:t>join.me app and enter meeting code: </a:t>
            </a:r>
            <a:r>
              <a:rPr lang="en-US" sz="1400" b="1" u="sng" dirty="0"/>
              <a:t>ieeesawg_802.15</a:t>
            </a:r>
            <a:r>
              <a:rPr lang="en-US" sz="1400" u="sng" dirty="0"/>
              <a:t> </a:t>
            </a:r>
            <a:endParaRPr lang="en-US" sz="1400" dirty="0"/>
          </a:p>
          <a:p>
            <a:pPr lvl="1"/>
            <a:r>
              <a:rPr lang="en-US" sz="1400" b="1" dirty="0"/>
              <a:t>Join the audio conference: </a:t>
            </a:r>
            <a:endParaRPr lang="en-US" sz="1400" dirty="0"/>
          </a:p>
          <a:p>
            <a:r>
              <a:rPr lang="en-US" sz="1800" dirty="0"/>
              <a:t>Dial a phone number and enter access code, or connect via internet. </a:t>
            </a:r>
          </a:p>
          <a:p>
            <a:r>
              <a:rPr lang="en-US" sz="1800" b="1" dirty="0"/>
              <a:t>By phone: </a:t>
            </a:r>
            <a:endParaRPr lang="en-US" sz="1800" dirty="0"/>
          </a:p>
          <a:p>
            <a:pPr lvl="1"/>
            <a:r>
              <a:rPr lang="en-US" sz="1400" dirty="0"/>
              <a:t>United States - Hartford, CT   </a:t>
            </a:r>
            <a:r>
              <a:rPr lang="en-US" sz="1400" b="1" dirty="0"/>
              <a:t>+1.860.970.0010</a:t>
            </a:r>
            <a:r>
              <a:rPr lang="en-US" sz="1400" dirty="0"/>
              <a:t> </a:t>
            </a:r>
          </a:p>
          <a:p>
            <a:pPr lvl="1"/>
            <a:r>
              <a:rPr lang="en-US" sz="1400" dirty="0"/>
              <a:t>United States - Los Angeles, CA   </a:t>
            </a:r>
            <a:r>
              <a:rPr lang="en-US" sz="1400" b="1" dirty="0"/>
              <a:t>+1.213.226.1066</a:t>
            </a:r>
            <a:r>
              <a:rPr lang="en-US" sz="1400" dirty="0"/>
              <a:t> </a:t>
            </a:r>
          </a:p>
          <a:p>
            <a:pPr lvl="1"/>
            <a:r>
              <a:rPr lang="en-US" sz="1400" dirty="0"/>
              <a:t>United States - Thousand Oaks, CA   </a:t>
            </a:r>
            <a:r>
              <a:rPr lang="en-US" sz="1400" b="1" dirty="0"/>
              <a:t>+1.805.309.5900</a:t>
            </a:r>
            <a:r>
              <a:rPr lang="en-US" sz="1400" dirty="0"/>
              <a:t> </a:t>
            </a:r>
          </a:p>
          <a:p>
            <a:pPr lvl="1"/>
            <a:r>
              <a:rPr lang="tr-TR" sz="1400" dirty="0"/>
              <a:t>Japan - Tokyo   </a:t>
            </a:r>
            <a:r>
              <a:rPr lang="tr-TR" sz="1400" b="1" dirty="0"/>
              <a:t>+81.3.4579.5983</a:t>
            </a:r>
            <a:r>
              <a:rPr lang="tr-TR" sz="1400" dirty="0"/>
              <a:t> </a:t>
            </a:r>
          </a:p>
          <a:p>
            <a:pPr lvl="1"/>
            <a:r>
              <a:rPr lang="de-DE" sz="1400" dirty="0"/>
              <a:t>New </a:t>
            </a:r>
            <a:r>
              <a:rPr lang="de-DE" sz="1400" dirty="0" err="1"/>
              <a:t>Zealand</a:t>
            </a:r>
            <a:r>
              <a:rPr lang="de-DE" sz="1400" dirty="0"/>
              <a:t> - Auckland   </a:t>
            </a:r>
            <a:r>
              <a:rPr lang="de-DE" sz="1400" b="1" dirty="0"/>
              <a:t>+64.9.951.8390</a:t>
            </a:r>
            <a:r>
              <a:rPr lang="de-DE" sz="1400" dirty="0"/>
              <a:t> </a:t>
            </a:r>
          </a:p>
          <a:p>
            <a:pPr lvl="1"/>
            <a:r>
              <a:rPr lang="en-US" sz="1400" dirty="0"/>
              <a:t>United Kingdom - London   </a:t>
            </a:r>
            <a:r>
              <a:rPr lang="en-US" sz="1400" b="1" dirty="0"/>
              <a:t>+44.33.0088.2634</a:t>
            </a:r>
            <a:r>
              <a:rPr lang="en-US" sz="1400" dirty="0"/>
              <a:t> </a:t>
            </a:r>
          </a:p>
          <a:p>
            <a:pPr lvl="1"/>
            <a:r>
              <a:rPr lang="en-US" sz="1400" dirty="0"/>
              <a:t>Access Code   </a:t>
            </a:r>
            <a:r>
              <a:rPr lang="en-US" sz="1400" b="1" dirty="0"/>
              <a:t>184-971-970#</a:t>
            </a:r>
            <a:endParaRPr lang="en-US" sz="1400" dirty="0"/>
          </a:p>
          <a:p>
            <a:pPr marL="400050" lvl="1" indent="0">
              <a:buNone/>
            </a:pPr>
            <a:r>
              <a:rPr lang="en-US" sz="1600" b="1" dirty="0" smtClean="0">
                <a:ea typeface="ＭＳ Ｐゴシック" charset="0"/>
                <a:cs typeface="ＭＳ Ｐゴシック" charset="0"/>
              </a:rPr>
              <a:t> </a:t>
            </a:r>
          </a:p>
          <a:p>
            <a:pPr marL="0" indent="0">
              <a:buNone/>
            </a:pPr>
            <a:endParaRPr lang="en-US" sz="2000" b="1" dirty="0">
              <a:latin typeface="+mj-lt"/>
              <a:ea typeface="ＭＳ Ｐゴシック" charset="0"/>
              <a:cs typeface="ＭＳ Ｐゴシック" charset="0"/>
            </a:endParaRPr>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21</a:t>
            </a:fld>
            <a:endParaRPr lang="en-US"/>
          </a:p>
        </p:txBody>
      </p:sp>
    </p:spTree>
    <p:extLst>
      <p:ext uri="{BB962C8B-B14F-4D97-AF65-F5344CB8AC3E}">
        <p14:creationId xmlns:p14="http://schemas.microsoft.com/office/powerpoint/2010/main" val="5412184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WNG Summary</a:t>
            </a:r>
            <a:endParaRPr lang="en-US" b="1" dirty="0"/>
          </a:p>
        </p:txBody>
      </p:sp>
      <p:sp>
        <p:nvSpPr>
          <p:cNvPr id="3" name="Date Placeholder 2"/>
          <p:cNvSpPr>
            <a:spLocks noGrp="1"/>
          </p:cNvSpPr>
          <p:nvPr>
            <p:ph type="dt" sz="half" idx="10"/>
          </p:nvPr>
        </p:nvSpPr>
        <p:spPr/>
        <p:txBody>
          <a:bodyPr/>
          <a:lstStyle/>
          <a:p>
            <a:pPr>
              <a:defRPr/>
            </a:pPr>
            <a:r>
              <a:rPr lang="en-US" smtClean="0"/>
              <a:t>&lt;March 2015&gt;</a:t>
            </a:r>
            <a:endParaRPr lang="en-US" dirty="0"/>
          </a:p>
        </p:txBody>
      </p:sp>
      <p:sp>
        <p:nvSpPr>
          <p:cNvPr id="4" name="Footer Placeholder 3"/>
          <p:cNvSpPr>
            <a:spLocks noGrp="1"/>
          </p:cNvSpPr>
          <p:nvPr>
            <p:ph type="ftr" sz="quarter" idx="11"/>
          </p:nvPr>
        </p:nvSpPr>
        <p:spPr/>
        <p:txBody>
          <a:bodyPr/>
          <a:lstStyle/>
          <a:p>
            <a:pPr>
              <a:defRPr/>
            </a:pPr>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610FB486-AAD8-7A45-91E4-F1992B1AD250}" type="slidenum">
              <a:rPr lang="en-US" smtClean="0"/>
              <a:pPr>
                <a:defRPr/>
              </a:pPr>
              <a:t>22</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876800"/>
          </a:xfrm>
        </p:spPr>
        <p:txBody>
          <a:bodyPr/>
          <a:lstStyle/>
          <a:p>
            <a:pPr marL="577850" lvl="1" indent="-290513" fontAlgn="b">
              <a:buClr>
                <a:srgbClr val="FF0000"/>
              </a:buClr>
              <a:buFont typeface="Wingdings" charset="2"/>
              <a:buChar char="q"/>
            </a:pPr>
            <a:r>
              <a:rPr lang="en-US" sz="3200" b="1" dirty="0"/>
              <a:t>What is an Ultra Low Power PHY? </a:t>
            </a:r>
            <a:r>
              <a:rPr lang="en-US" sz="3200" b="1" dirty="0">
                <a:solidFill>
                  <a:srgbClr val="000000"/>
                </a:solidFill>
                <a:ea typeface="Lucida Grande"/>
                <a:cs typeface="Lucida Grande"/>
              </a:rPr>
              <a:t>by J </a:t>
            </a:r>
            <a:r>
              <a:rPr lang="en-US" sz="3200" b="1" dirty="0" smtClean="0">
                <a:solidFill>
                  <a:srgbClr val="000000"/>
                </a:solidFill>
                <a:ea typeface="Lucida Grande"/>
                <a:cs typeface="Lucida Grande"/>
              </a:rPr>
              <a:t>Gilb</a:t>
            </a:r>
          </a:p>
          <a:p>
            <a:pPr marL="920750" lvl="2" indent="-290513" fontAlgn="b">
              <a:buClr>
                <a:srgbClr val="FF0000"/>
              </a:buClr>
              <a:buFont typeface="Wingdings" charset="2"/>
              <a:buChar char="q"/>
            </a:pPr>
            <a:r>
              <a:rPr lang="en-US" b="1" dirty="0" smtClean="0">
                <a:solidFill>
                  <a:srgbClr val="000000"/>
                </a:solidFill>
                <a:ea typeface="Lucida Grande"/>
                <a:cs typeface="Lucida Grande"/>
              </a:rPr>
              <a:t>Case was made for more stringent criteria in the future</a:t>
            </a:r>
            <a:endParaRPr lang="en-US" b="1" dirty="0">
              <a:solidFill>
                <a:srgbClr val="000000"/>
              </a:solidFill>
              <a:ea typeface="Lucida Grande"/>
              <a:cs typeface="Lucida Grande"/>
            </a:endParaRPr>
          </a:p>
          <a:p>
            <a:pPr marL="577850" lvl="1" indent="-290513" fontAlgn="b">
              <a:buClr>
                <a:srgbClr val="FF0000"/>
              </a:buClr>
              <a:buFont typeface="Wingdings" charset="2"/>
              <a:buChar char="q"/>
            </a:pPr>
            <a:r>
              <a:rPr lang="en-US" sz="3200" b="1" dirty="0"/>
              <a:t>OPTICWISE presentation by M</a:t>
            </a:r>
            <a:r>
              <a:rPr lang="en-US" sz="3200" b="1" dirty="0" smtClean="0"/>
              <a:t> </a:t>
            </a:r>
            <a:r>
              <a:rPr lang="en-US" sz="3200" b="1" dirty="0" err="1" smtClean="0"/>
              <a:t>Uysal</a:t>
            </a:r>
            <a:endParaRPr lang="en-US" sz="3200" b="1" dirty="0" smtClean="0"/>
          </a:p>
          <a:p>
            <a:pPr marL="920750" lvl="2" indent="-290513" fontAlgn="b">
              <a:buClr>
                <a:srgbClr val="FF0000"/>
              </a:buClr>
              <a:buFont typeface="Wingdings" charset="2"/>
              <a:buChar char="q"/>
            </a:pPr>
            <a:r>
              <a:rPr lang="en-US" b="1" dirty="0" smtClean="0"/>
              <a:t>A demonstration was shown after the meeting</a:t>
            </a:r>
            <a:endParaRPr lang="en-US" b="1" dirty="0" smtClean="0"/>
          </a:p>
          <a:p>
            <a:pPr marL="577850" lvl="1" indent="-290513" fontAlgn="b">
              <a:buClr>
                <a:srgbClr val="FF0000"/>
              </a:buClr>
              <a:buFont typeface="Wingdings" charset="2"/>
              <a:buChar char="q"/>
            </a:pPr>
            <a:r>
              <a:rPr lang="en-US" sz="3200" b="1" dirty="0" smtClean="0">
                <a:solidFill>
                  <a:srgbClr val="000000"/>
                </a:solidFill>
                <a:ea typeface="Lucida Grande"/>
                <a:cs typeface="Lucida Grande"/>
              </a:rPr>
              <a:t>Proposal to modify TG4r PAR by P Kinney</a:t>
            </a:r>
          </a:p>
          <a:p>
            <a:pPr marL="920750" lvl="2" indent="-290513" fontAlgn="b">
              <a:buClr>
                <a:srgbClr val="FF0000"/>
              </a:buClr>
              <a:buFont typeface="Wingdings" charset="2"/>
              <a:buChar char="q"/>
            </a:pPr>
            <a:r>
              <a:rPr lang="en-US" b="1" dirty="0" smtClean="0">
                <a:solidFill>
                  <a:srgbClr val="000000"/>
                </a:solidFill>
                <a:ea typeface="Lucida Grande"/>
                <a:cs typeface="Lucida Grande"/>
              </a:rPr>
              <a:t>WG is requested to seek approval from their management</a:t>
            </a:r>
            <a:endParaRPr lang="en-US"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&lt;March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23</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Operations Manual</a:t>
            </a:r>
            <a:endParaRPr lang="en-US" b="1" dirty="0"/>
          </a:p>
        </p:txBody>
      </p:sp>
      <p:sp>
        <p:nvSpPr>
          <p:cNvPr id="3" name="Subtitle 2"/>
          <p:cNvSpPr>
            <a:spLocks noGrp="1"/>
          </p:cNvSpPr>
          <p:nvPr>
            <p:ph type="subTitle" idx="1"/>
          </p:nvPr>
        </p:nvSpPr>
        <p:spPr/>
        <p:txBody>
          <a:bodyPr/>
          <a:lstStyle/>
          <a:p>
            <a:r>
              <a:rPr lang="en-US" dirty="0" smtClean="0"/>
              <a:t>15-10-0235-15</a:t>
            </a:r>
            <a:endParaRPr lang="en-US" dirty="0"/>
          </a:p>
        </p:txBody>
      </p:sp>
      <p:sp>
        <p:nvSpPr>
          <p:cNvPr id="4" name="Date Placeholder 3"/>
          <p:cNvSpPr>
            <a:spLocks noGrp="1"/>
          </p:cNvSpPr>
          <p:nvPr>
            <p:ph type="dt" sz="half" idx="10"/>
          </p:nvPr>
        </p:nvSpPr>
        <p:spPr/>
        <p:txBody>
          <a:bodyPr/>
          <a:lstStyle/>
          <a:p>
            <a:pPr>
              <a:defRPr/>
            </a:pPr>
            <a:r>
              <a:rPr lang="en-US" smtClean="0"/>
              <a:t>&lt;March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10FB486-AAD8-7A45-91E4-F1992B1AD250}" type="slidenum">
              <a:rPr lang="en-US" smtClean="0"/>
              <a:pPr>
                <a:defRPr/>
              </a:pPr>
              <a:t>24</a:t>
            </a:fld>
            <a:endParaRPr lang="en-US"/>
          </a:p>
        </p:txBody>
      </p:sp>
    </p:spTree>
    <p:extLst>
      <p:ext uri="{BB962C8B-B14F-4D97-AF65-F5344CB8AC3E}">
        <p14:creationId xmlns:p14="http://schemas.microsoft.com/office/powerpoint/2010/main" val="1522053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Operation Manual (OM)</a:t>
            </a:r>
            <a:endParaRPr lang="en-US" dirty="0"/>
          </a:p>
        </p:txBody>
      </p:sp>
      <p:sp>
        <p:nvSpPr>
          <p:cNvPr id="3" name="Content Placeholder 2"/>
          <p:cNvSpPr>
            <a:spLocks noGrp="1"/>
          </p:cNvSpPr>
          <p:nvPr>
            <p:ph idx="1"/>
          </p:nvPr>
        </p:nvSpPr>
        <p:spPr/>
        <p:txBody>
          <a:bodyPr/>
          <a:lstStyle/>
          <a:p>
            <a:pPr marL="0" indent="0">
              <a:buNone/>
            </a:pPr>
            <a:r>
              <a:rPr lang="es-ES_tradnl" sz="2400" dirty="0" smtClean="0"/>
              <a:t>5.3 </a:t>
            </a:r>
            <a:r>
              <a:rPr lang="en-US" sz="2400" dirty="0" smtClean="0"/>
              <a:t> Duration</a:t>
            </a:r>
          </a:p>
          <a:p>
            <a:r>
              <a:rPr lang="en-US" sz="2400" dirty="0" smtClean="0">
                <a:solidFill>
                  <a:srgbClr val="FF0000"/>
                </a:solidFill>
              </a:rPr>
              <a:t>A BRC is chartered from the closing plenary meeting of a session (either Interim or Plenary) to the starting plenary meeting of the subsequent session (either Interim or Plenary).</a:t>
            </a:r>
          </a:p>
          <a:p>
            <a:pPr marL="0" indent="0">
              <a:buNone/>
            </a:pPr>
            <a:r>
              <a:rPr lang="en-US" sz="2400" dirty="0" smtClean="0"/>
              <a:t>5.4a.     Before meeting tasks:</a:t>
            </a:r>
          </a:p>
          <a:p>
            <a:pPr>
              <a:buFont typeface="Arial"/>
              <a:buChar char="•"/>
            </a:pPr>
            <a:r>
              <a:rPr lang="en-US" sz="2400" dirty="0" smtClean="0"/>
              <a:t>Announce the time and place of a BRC meeting along with an agenda for the BRC meeting at </a:t>
            </a:r>
            <a:r>
              <a:rPr lang="en-US" sz="2400" dirty="0" smtClean="0">
                <a:solidFill>
                  <a:srgbClr val="FF0000"/>
                </a:solidFill>
              </a:rPr>
              <a:t>least 30 </a:t>
            </a:r>
            <a:r>
              <a:rPr lang="en-US" sz="2400" dirty="0" smtClean="0"/>
              <a:t>days prior to the meeting</a:t>
            </a:r>
            <a:endParaRPr lang="en-US" dirty="0" smtClean="0"/>
          </a:p>
        </p:txBody>
      </p:sp>
      <p:sp>
        <p:nvSpPr>
          <p:cNvPr id="4" name="Date Placeholder 3"/>
          <p:cNvSpPr>
            <a:spLocks noGrp="1"/>
          </p:cNvSpPr>
          <p:nvPr>
            <p:ph type="dt" sz="half" idx="10"/>
          </p:nvPr>
        </p:nvSpPr>
        <p:spPr/>
        <p:txBody>
          <a:bodyPr/>
          <a:lstStyle/>
          <a:p>
            <a:pPr>
              <a:defRPr/>
            </a:pPr>
            <a:r>
              <a:rPr lang="en-US" smtClean="0"/>
              <a:t>&lt;March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25</a:t>
            </a:fld>
            <a:endParaRPr lang="en-US"/>
          </a:p>
        </p:txBody>
      </p:sp>
    </p:spTree>
    <p:extLst>
      <p:ext uri="{BB962C8B-B14F-4D97-AF65-F5344CB8AC3E}">
        <p14:creationId xmlns:p14="http://schemas.microsoft.com/office/powerpoint/2010/main" val="39318983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Changes to Operation Manual (OM)</a:t>
            </a:r>
            <a:endParaRPr lang="en-US" dirty="0"/>
          </a:p>
        </p:txBody>
      </p:sp>
      <p:sp>
        <p:nvSpPr>
          <p:cNvPr id="3" name="Content Placeholder 2"/>
          <p:cNvSpPr>
            <a:spLocks noGrp="1"/>
          </p:cNvSpPr>
          <p:nvPr>
            <p:ph idx="1"/>
          </p:nvPr>
        </p:nvSpPr>
        <p:spPr/>
        <p:txBody>
          <a:bodyPr/>
          <a:lstStyle/>
          <a:p>
            <a:pPr marL="0" lvl="1" indent="0">
              <a:buNone/>
            </a:pPr>
            <a:r>
              <a:rPr lang="en-US" sz="2400" b="1" dirty="0" smtClean="0"/>
              <a:t>12.1 </a:t>
            </a:r>
            <a:r>
              <a:rPr lang="en-US" sz="2400" b="1" i="1" dirty="0" smtClean="0"/>
              <a:t>SG </a:t>
            </a:r>
            <a:r>
              <a:rPr lang="en-US" sz="2400" b="1" i="1" dirty="0"/>
              <a:t>formation</a:t>
            </a:r>
          </a:p>
          <a:p>
            <a:pPr marL="0" indent="0">
              <a:spcBef>
                <a:spcPts val="600"/>
              </a:spcBef>
              <a:spcAft>
                <a:spcPts val="0"/>
              </a:spcAft>
              <a:buNone/>
            </a:pPr>
            <a:r>
              <a:rPr lang="en-US" sz="2400" i="1" dirty="0"/>
              <a:t>Motion: that the 802.15 Working Group seeks approval from the 802 EC to form a study group in 802.15 to develop the PAR and 5c documents for “Proposed SG Name” </a:t>
            </a:r>
            <a:r>
              <a:rPr lang="en-US" sz="2400" i="1" dirty="0">
                <a:solidFill>
                  <a:srgbClr val="FF0000"/>
                </a:solidFill>
              </a:rPr>
              <a:t>and additionally authorize the 802.15 WG Chair to make any necessary changes to these docs </a:t>
            </a:r>
            <a:r>
              <a:rPr lang="en-US" sz="2400" i="1" dirty="0" smtClean="0">
                <a:solidFill>
                  <a:srgbClr val="FF0000"/>
                </a:solidFill>
              </a:rPr>
              <a:t>required to </a:t>
            </a:r>
            <a:r>
              <a:rPr lang="en-US" sz="2400" i="1" dirty="0">
                <a:solidFill>
                  <a:srgbClr val="FF0000"/>
                </a:solidFill>
              </a:rPr>
              <a:t>support the submission</a:t>
            </a:r>
            <a:r>
              <a:rPr lang="en-US" i="1" dirty="0" smtClean="0">
                <a:solidFill>
                  <a:srgbClr val="FF0000"/>
                </a:solidFill>
              </a:rPr>
              <a:t>.</a:t>
            </a:r>
          </a:p>
          <a:p>
            <a:pPr marL="0" indent="0">
              <a:spcBef>
                <a:spcPts val="600"/>
              </a:spcBef>
              <a:spcAft>
                <a:spcPts val="0"/>
              </a:spcAft>
              <a:buNone/>
            </a:pPr>
            <a:endParaRPr lang="en-US" dirty="0" smtClean="0">
              <a:solidFill>
                <a:srgbClr val="000000"/>
              </a:solidFill>
            </a:endParaRPr>
          </a:p>
          <a:p>
            <a:pPr marL="0" indent="0">
              <a:spcBef>
                <a:spcPts val="600"/>
              </a:spcBef>
              <a:spcAft>
                <a:spcPts val="0"/>
              </a:spcAft>
              <a:buNone/>
            </a:pPr>
            <a:r>
              <a:rPr lang="en-US" sz="2400" dirty="0" smtClean="0">
                <a:solidFill>
                  <a:srgbClr val="000000"/>
                </a:solidFill>
              </a:rPr>
              <a:t>+ updates to links in list of policies and procedures</a:t>
            </a:r>
            <a:endParaRPr lang="en-US" sz="2400" dirty="0">
              <a:solidFill>
                <a:srgbClr val="000000"/>
              </a:solidFill>
            </a:endParaRPr>
          </a:p>
        </p:txBody>
      </p:sp>
      <p:sp>
        <p:nvSpPr>
          <p:cNvPr id="4" name="Date Placeholder 3"/>
          <p:cNvSpPr>
            <a:spLocks noGrp="1"/>
          </p:cNvSpPr>
          <p:nvPr>
            <p:ph type="dt" sz="half" idx="10"/>
          </p:nvPr>
        </p:nvSpPr>
        <p:spPr/>
        <p:txBody>
          <a:bodyPr/>
          <a:lstStyle/>
          <a:p>
            <a:pPr>
              <a:defRPr/>
            </a:pPr>
            <a:r>
              <a:rPr lang="en-US" smtClean="0"/>
              <a:t>&lt;March 2015&gt;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26</a:t>
            </a:fld>
            <a:endParaRPr lang="en-US"/>
          </a:p>
        </p:txBody>
      </p:sp>
    </p:spTree>
    <p:extLst>
      <p:ext uri="{BB962C8B-B14F-4D97-AF65-F5344CB8AC3E}">
        <p14:creationId xmlns:p14="http://schemas.microsoft.com/office/powerpoint/2010/main" val="1244995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560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560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36C35DE-F890-C041-8F5F-CE2D4AA24710}" type="slidenum">
              <a:rPr lang="en-US"/>
              <a:pPr/>
              <a:t>3</a:t>
            </a:fld>
            <a:endParaRPr lang="en-US"/>
          </a:p>
        </p:txBody>
      </p:sp>
      <p:sp>
        <p:nvSpPr>
          <p:cNvPr id="25604" name="Rectangle 1027"/>
          <p:cNvSpPr>
            <a:spLocks noGrp="1" noChangeArrowheads="1"/>
          </p:cNvSpPr>
          <p:nvPr>
            <p:ph type="body" idx="4294967295"/>
          </p:nvPr>
        </p:nvSpPr>
        <p:spPr>
          <a:xfrm>
            <a:off x="0" y="609600"/>
            <a:ext cx="8763000" cy="5943600"/>
          </a:xfrm>
        </p:spPr>
        <p:txBody>
          <a:bodyPr lIns="90487" tIns="44450" rIns="90487" bIns="44450"/>
          <a:lstStyle/>
          <a:p>
            <a:pPr>
              <a:lnSpc>
                <a:spcPct val="80000"/>
              </a:lnSpc>
              <a:spcAft>
                <a:spcPct val="30000"/>
              </a:spcAft>
              <a:buFont typeface="Monotype Sorts" charset="0"/>
              <a:buNone/>
            </a:pPr>
            <a:r>
              <a:rPr lang="en-US" sz="1800" b="1">
                <a:latin typeface="Arial" charset="0"/>
                <a:ea typeface="ＭＳ Ｐゴシック" charset="0"/>
                <a:cs typeface="ＭＳ Ｐゴシック" charset="0"/>
              </a:rPr>
              <a:t>	The IEEE-SA strongly recommends that at each WG meeting the chair or a designee:</a:t>
            </a:r>
            <a:endParaRPr lang="en-US" sz="1800">
              <a:latin typeface="Arial" charset="0"/>
              <a:ea typeface="ＭＳ Ｐゴシック" charset="0"/>
              <a:cs typeface="ＭＳ Ｐゴシック" charset="0"/>
            </a:endParaRPr>
          </a:p>
          <a:p>
            <a:pPr lvl="1">
              <a:lnSpc>
                <a:spcPct val="80000"/>
              </a:lnSpc>
            </a:pPr>
            <a:r>
              <a:rPr lang="en-US" sz="1400" b="1">
                <a:latin typeface="Arial" charset="0"/>
                <a:ea typeface="ＭＳ Ｐゴシック" charset="0"/>
              </a:rPr>
              <a:t>Show slides #1 through #4 of this presentation</a:t>
            </a:r>
          </a:p>
          <a:p>
            <a:pPr lvl="1">
              <a:lnSpc>
                <a:spcPct val="80000"/>
              </a:lnSpc>
            </a:pPr>
            <a:r>
              <a:rPr lang="en-US" sz="1400" b="1">
                <a:latin typeface="Arial" charset="0"/>
                <a:ea typeface="ＭＳ Ｐゴシック" charset="0"/>
              </a:rPr>
              <a:t>Advise the WG attendees that:</a:t>
            </a:r>
            <a:r>
              <a:rPr lang="en-US" sz="1400">
                <a:latin typeface="Arial" charset="0"/>
                <a:ea typeface="ＭＳ Ｐゴシック" charset="0"/>
              </a:rPr>
              <a:t> </a:t>
            </a:r>
          </a:p>
          <a:p>
            <a:pPr lvl="2">
              <a:lnSpc>
                <a:spcPct val="80000"/>
              </a:lnSpc>
            </a:pPr>
            <a:r>
              <a:rPr lang="en-US" sz="1400">
                <a:latin typeface="Arial" charset="0"/>
                <a:ea typeface="ＭＳ Ｐゴシック" charset="0"/>
              </a:rPr>
              <a:t>The IEEE’s patent policy is consistent with the ANSI patent policy and is described in Clause 6 of the </a:t>
            </a:r>
            <a:r>
              <a:rPr lang="en-US" sz="1400" i="1">
                <a:latin typeface="Arial" charset="0"/>
                <a:ea typeface="ＭＳ Ｐゴシック" charset="0"/>
              </a:rPr>
              <a:t>IEEE-SA Standards Board Bylaws</a:t>
            </a:r>
            <a:r>
              <a:rPr lang="en-US" sz="1400">
                <a:latin typeface="Arial" charset="0"/>
                <a:ea typeface="ＭＳ Ｐゴシック" charset="0"/>
              </a:rPr>
              <a:t>;</a:t>
            </a:r>
          </a:p>
          <a:p>
            <a:pPr lvl="2">
              <a:lnSpc>
                <a:spcPct val="80000"/>
              </a:lnSpc>
            </a:pPr>
            <a:r>
              <a:rPr lang="en-US" sz="1400">
                <a:latin typeface="Arial" charset="0"/>
                <a:ea typeface="ＭＳ Ｐゴシック" charset="0"/>
              </a:rPr>
              <a:t>Early identification of patent claims which may be essential for the use of standards under development is strongly encouraged; </a:t>
            </a:r>
          </a:p>
          <a:p>
            <a:pPr lvl="2">
              <a:lnSpc>
                <a:spcPct val="80000"/>
              </a:lnSpc>
            </a:pPr>
            <a:r>
              <a:rPr lang="en-US" sz="1400">
                <a:latin typeface="Arial" charset="0"/>
                <a:ea typeface="ＭＳ Ｐゴシック"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a:latin typeface="Arial" charset="0"/>
                <a:ea typeface="ＭＳ Ｐゴシック" charset="0"/>
              </a:rPr>
            </a:br>
            <a:endParaRPr lang="en-US" sz="1400">
              <a:latin typeface="Arial" charset="0"/>
              <a:ea typeface="ＭＳ Ｐゴシック" charset="0"/>
            </a:endParaRPr>
          </a:p>
          <a:p>
            <a:pPr lvl="1">
              <a:lnSpc>
                <a:spcPct val="20000"/>
              </a:lnSpc>
            </a:pPr>
            <a:r>
              <a:rPr lang="en-US" sz="1400" b="1">
                <a:latin typeface="Arial" charset="0"/>
                <a:ea typeface="ＭＳ Ｐゴシック" charset="0"/>
              </a:rPr>
              <a:t>Instruct the WG Secretary to record in the minutes of the relevant WG meeting:</a:t>
            </a:r>
            <a:r>
              <a:rPr lang="en-US" sz="900">
                <a:latin typeface="Arial" charset="0"/>
                <a:ea typeface="ＭＳ Ｐゴシック" charset="0"/>
              </a:rPr>
              <a:t> </a:t>
            </a:r>
          </a:p>
          <a:p>
            <a:pPr lvl="2">
              <a:lnSpc>
                <a:spcPct val="80000"/>
              </a:lnSpc>
            </a:pPr>
            <a:r>
              <a:rPr lang="en-US" sz="1400">
                <a:latin typeface="Arial" charset="0"/>
                <a:ea typeface="ＭＳ Ｐゴシック" charset="0"/>
              </a:rPr>
              <a:t>That the foregoing information was provided and that slides 1 through 4 (and this slide 0, if applicable) were shown; </a:t>
            </a:r>
          </a:p>
          <a:p>
            <a:pPr lvl="2">
              <a:lnSpc>
                <a:spcPct val="80000"/>
              </a:lnSpc>
            </a:pPr>
            <a:r>
              <a:rPr lang="en-US" sz="1400">
                <a:latin typeface="Arial" charset="0"/>
                <a:ea typeface="ＭＳ Ｐゴシック"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a:latin typeface="Arial" charset="0"/>
                <a:ea typeface="ＭＳ Ｐゴシック" charset="0"/>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a:latin typeface="Arial" charset="0"/>
              <a:ea typeface="ＭＳ Ｐゴシック" charset="0"/>
            </a:endParaRPr>
          </a:p>
          <a:p>
            <a:pPr lvl="1">
              <a:lnSpc>
                <a:spcPct val="80000"/>
              </a:lnSpc>
              <a:spcBef>
                <a:spcPct val="5000"/>
              </a:spcBef>
            </a:pPr>
            <a:r>
              <a:rPr lang="en-US" sz="1400">
                <a:latin typeface="Arial" charset="0"/>
                <a:ea typeface="ＭＳ Ｐゴシック" charset="0"/>
              </a:rPr>
              <a:t>The WG Chair shall ensure that a request is made to any identified holders of potential essential patent claim(s) to complete and submit a Letter of Assurance.</a:t>
            </a:r>
          </a:p>
          <a:p>
            <a:pPr lvl="1">
              <a:lnSpc>
                <a:spcPct val="80000"/>
              </a:lnSpc>
              <a:spcBef>
                <a:spcPct val="5000"/>
              </a:spcBef>
            </a:pPr>
            <a:r>
              <a:rPr lang="en-US" sz="1400">
                <a:latin typeface="Arial" charset="0"/>
                <a:ea typeface="ＭＳ Ｐゴシック" charset="0"/>
              </a:rPr>
              <a:t>It is recommended that the WG chair review the guidance in </a:t>
            </a:r>
            <a:r>
              <a:rPr lang="en-US" sz="1400" i="1">
                <a:latin typeface="Arial" charset="0"/>
                <a:ea typeface="ＭＳ Ｐゴシック" charset="0"/>
              </a:rPr>
              <a:t>IEEE-SA Standards Board Operations Manual</a:t>
            </a:r>
            <a:r>
              <a:rPr lang="en-US" sz="1400">
                <a:latin typeface="Arial" charset="0"/>
                <a:ea typeface="ＭＳ Ｐゴシック" charset="0"/>
              </a:rPr>
              <a:t> 6.3.5 and in FAQs 12 and 12a on inclusion of potential Essential Patent Claims by incorporation or by reference.</a:t>
            </a:r>
            <a:r>
              <a:rPr lang="en-US" sz="1400">
                <a:solidFill>
                  <a:srgbClr val="FF3300"/>
                </a:solidFill>
                <a:latin typeface="Arial" charset="0"/>
                <a:ea typeface="ＭＳ Ｐゴシック" charset="0"/>
              </a:rPr>
              <a:t> </a:t>
            </a:r>
          </a:p>
          <a:p>
            <a:pPr lvl="1">
              <a:lnSpc>
                <a:spcPct val="80000"/>
              </a:lnSpc>
              <a:spcBef>
                <a:spcPct val="5000"/>
              </a:spcBef>
              <a:buFont typeface="Monotype Sorts" charset="0"/>
              <a:buNone/>
            </a:pPr>
            <a:endParaRPr lang="en-US" sz="1200">
              <a:latin typeface="Arial" charset="0"/>
              <a:ea typeface="ＭＳ Ｐゴシック" charset="0"/>
            </a:endParaRPr>
          </a:p>
          <a:p>
            <a:pPr lvl="1">
              <a:lnSpc>
                <a:spcPct val="80000"/>
              </a:lnSpc>
              <a:spcBef>
                <a:spcPct val="5000"/>
              </a:spcBef>
              <a:buFont typeface="Monotype Sorts" charset="0"/>
              <a:buNone/>
            </a:pPr>
            <a:r>
              <a:rPr lang="en-US" sz="1200">
                <a:latin typeface="Arial" charset="0"/>
                <a:ea typeface="ＭＳ Ｐゴシック" charset="0"/>
              </a:rPr>
              <a:t>	Note: </a:t>
            </a:r>
            <a:r>
              <a:rPr lang="en-US" sz="1200" b="1">
                <a:latin typeface="Arial" charset="0"/>
                <a:ea typeface="ＭＳ Ｐゴシック" charset="0"/>
              </a:rPr>
              <a:t>WG</a:t>
            </a:r>
            <a:r>
              <a:rPr lang="en-US" sz="1200">
                <a:latin typeface="Arial" charset="0"/>
                <a:ea typeface="ＭＳ Ｐゴシック" charset="0"/>
              </a:rPr>
              <a:t> includes Working Groups, Task Groups, and other standards-developing committees with a PAR approved by the IEEE-SA Standards Board.</a:t>
            </a:r>
          </a:p>
        </p:txBody>
      </p:sp>
      <p:sp>
        <p:nvSpPr>
          <p:cNvPr id="25605" name="Rectangle 1026"/>
          <p:cNvSpPr>
            <a:spLocks noGrp="1" noChangeArrowheads="1"/>
          </p:cNvSpPr>
          <p:nvPr>
            <p:ph type="title" idx="4294967295"/>
          </p:nvPr>
        </p:nvSpPr>
        <p:spPr>
          <a:xfrm>
            <a:off x="0" y="0"/>
            <a:ext cx="7772400" cy="609600"/>
          </a:xfrm>
        </p:spPr>
        <p:txBody>
          <a:bodyPr lIns="90487" tIns="44450" rIns="90487" bIns="44450"/>
          <a:lstStyle/>
          <a:p>
            <a:r>
              <a:rPr lang="en-US" sz="2400">
                <a:latin typeface="Times New Roman" charset="0"/>
                <a:ea typeface="ＭＳ Ｐゴシック" charset="0"/>
                <a:cs typeface="ＭＳ Ｐゴシック" charset="0"/>
              </a:rPr>
              <a:t>Instructions for the WG Chair</a:t>
            </a:r>
          </a:p>
        </p:txBody>
      </p:sp>
      <p:sp>
        <p:nvSpPr>
          <p:cNvPr id="25606"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3200" b="1" u="sng">
              <a:solidFill>
                <a:srgbClr val="000099"/>
              </a:solidFill>
              <a:latin typeface="Arial" charset="0"/>
            </a:endParaRPr>
          </a:p>
        </p:txBody>
      </p:sp>
      <p:sp>
        <p:nvSpPr>
          <p:cNvPr id="25607"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5608" name="Slide Number Placeholder 7"/>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4255CAD-CE32-DC49-BEE1-A92A5D4F166B}" type="slidenum">
              <a:rPr lang="en-US"/>
              <a:pPr algn="ct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765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BC035B2-1C51-5848-99DE-D04DAEE4E86C}" type="slidenum">
              <a:rPr lang="en-US"/>
              <a:pPr/>
              <a:t>4</a:t>
            </a:fld>
            <a:endParaRPr lang="en-US"/>
          </a:p>
        </p:txBody>
      </p:sp>
      <p:sp>
        <p:nvSpPr>
          <p:cNvPr id="27652" name="Rectangle 2"/>
          <p:cNvSpPr>
            <a:spLocks noGrp="1" noChangeArrowheads="1"/>
          </p:cNvSpPr>
          <p:nvPr>
            <p:ph type="title" idx="4294967295"/>
          </p:nvPr>
        </p:nvSpPr>
        <p:spPr>
          <a:xfrm>
            <a:off x="0" y="457200"/>
            <a:ext cx="8458200" cy="609600"/>
          </a:xfrm>
        </p:spPr>
        <p:txBody>
          <a:bodyPr/>
          <a:lstStyle/>
          <a:p>
            <a:r>
              <a:rPr lang="en-US" sz="2800">
                <a:latin typeface="Times New Roman" charset="0"/>
                <a:ea typeface="ＭＳ Ｐゴシック" charset="0"/>
                <a:cs typeface="ＭＳ Ｐゴシック" charset="0"/>
              </a:rPr>
              <a:t>Participants, Patents, and Duty to Inform</a:t>
            </a:r>
          </a:p>
        </p:txBody>
      </p:sp>
      <p:sp>
        <p:nvSpPr>
          <p:cNvPr id="2765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27654" name="Rectangle 4"/>
          <p:cNvSpPr>
            <a:spLocks noChangeArrowheads="1"/>
          </p:cNvSpPr>
          <p:nvPr/>
        </p:nvSpPr>
        <p:spPr bwMode="auto">
          <a:xfrm>
            <a:off x="533400" y="9144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en-US" sz="1400" b="1">
                <a:solidFill>
                  <a:srgbClr val="000099"/>
                </a:solidFill>
                <a:latin typeface="Arial" charset="0"/>
              </a:rPr>
              <a:t>“Personal awareness” means that the participant “is personally aware that the holder may have a potential Essential Patent Claim,”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27655" name="Text Box 5"/>
          <p:cNvSpPr txBox="1">
            <a:spLocks noChangeArrowheads="1"/>
          </p:cNvSpPr>
          <p:nvPr/>
        </p:nvSpPr>
        <p:spPr bwMode="auto">
          <a:xfrm>
            <a:off x="4876800" y="60198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#1</a:t>
            </a:r>
            <a:endParaRPr lang="en-US"/>
          </a:p>
        </p:txBody>
      </p:sp>
      <p:sp>
        <p:nvSpPr>
          <p:cNvPr id="27656"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90450184-10C4-BC40-ABA0-2B8DD39BF772}" type="slidenum">
              <a:rPr lang="en-US"/>
              <a:pPr algn="ctr"/>
              <a:t>4</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2969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969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0A30521-28AC-514B-A800-E3365A813165}" type="slidenum">
              <a:rPr lang="en-US"/>
              <a:pPr/>
              <a:t>5</a:t>
            </a:fld>
            <a:endParaRPr lang="en-US"/>
          </a:p>
        </p:txBody>
      </p:sp>
      <p:sp>
        <p:nvSpPr>
          <p:cNvPr id="29700" name="Rectangle 2"/>
          <p:cNvSpPr>
            <a:spLocks noGrp="1" noChangeArrowheads="1"/>
          </p:cNvSpPr>
          <p:nvPr>
            <p:ph type="title" idx="4294967295"/>
          </p:nvPr>
        </p:nvSpPr>
        <p:spPr>
          <a:xfrm>
            <a:off x="0" y="304800"/>
            <a:ext cx="7772400" cy="1143000"/>
          </a:xfrm>
        </p:spPr>
        <p:txBody>
          <a:bodyPr/>
          <a:lstStyle/>
          <a:p>
            <a:r>
              <a:rPr lang="en-GB">
                <a:latin typeface="Times New Roman" charset="0"/>
                <a:ea typeface="ＭＳ Ｐゴシック" charset="0"/>
                <a:cs typeface="ＭＳ Ｐゴシック" charset="0"/>
              </a:rPr>
              <a:t>Patent Related Links</a:t>
            </a:r>
            <a:endParaRPr lang="en-US">
              <a:latin typeface="Times New Roman" charset="0"/>
              <a:ea typeface="ＭＳ Ｐゴシック" charset="0"/>
              <a:cs typeface="ＭＳ Ｐゴシック" charset="0"/>
            </a:endParaRPr>
          </a:p>
        </p:txBody>
      </p:sp>
      <p:sp>
        <p:nvSpPr>
          <p:cNvPr id="29701" name="Rectangle 3"/>
          <p:cNvSpPr>
            <a:spLocks noGrp="1" noChangeArrowheads="1"/>
          </p:cNvSpPr>
          <p:nvPr>
            <p:ph type="body" idx="4294967295"/>
          </p:nvPr>
        </p:nvSpPr>
        <p:spPr>
          <a:xfrm>
            <a:off x="0" y="1295400"/>
            <a:ext cx="8991600" cy="3733800"/>
          </a:xfrm>
        </p:spPr>
        <p:txBody>
          <a:bodyPr/>
          <a:lstStyle/>
          <a:p>
            <a:pPr lvl="1">
              <a:lnSpc>
                <a:spcPct val="90000"/>
              </a:lnSpc>
              <a:buFont typeface="Monotype Sorts" charset="0"/>
              <a:buNone/>
            </a:pPr>
            <a:r>
              <a:rPr lang="en-US" sz="2400">
                <a:latin typeface="Arial" charset="0"/>
                <a:ea typeface="ＭＳ Ｐゴシック"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ea typeface="ＭＳ Ｐゴシック" charset="0"/>
                <a:cs typeface="Times New Roman" charset="0"/>
              </a:rPr>
              <a:t>	Patent Policy is stated in these sources:</a:t>
            </a:r>
          </a:p>
          <a:p>
            <a:pPr lvl="1">
              <a:lnSpc>
                <a:spcPct val="90000"/>
              </a:lnSpc>
              <a:buFont typeface="Monotype Sorts" charset="0"/>
              <a:buNone/>
            </a:pPr>
            <a:r>
              <a:rPr lang="en-GB" sz="2400">
                <a:latin typeface="Arial" charset="0"/>
                <a:ea typeface="ＭＳ Ｐゴシック" charset="0"/>
              </a:rPr>
              <a:t>		IEEE-SA Standards Boards Bylaws</a:t>
            </a:r>
          </a:p>
          <a:p>
            <a:pPr lvl="1">
              <a:lnSpc>
                <a:spcPct val="90000"/>
              </a:lnSpc>
              <a:buFont typeface="Monotype Sorts" charset="0"/>
              <a:buNone/>
            </a:pPr>
            <a:r>
              <a:rPr lang="en-US" sz="2100">
                <a:latin typeface="Arial" charset="0"/>
                <a:ea typeface="ＭＳ Ｐゴシック" charset="0"/>
              </a:rPr>
              <a:t>		</a:t>
            </a:r>
            <a:r>
              <a:rPr lang="en-US" sz="2100" i="1">
                <a:latin typeface="Arial" charset="0"/>
                <a:ea typeface="ＭＳ Ｐゴシック" charset="0"/>
              </a:rPr>
              <a:t>http://standards.ieee.org/guides/bylaws/sect6-7.html#6</a:t>
            </a:r>
          </a:p>
          <a:p>
            <a:pPr lvl="1">
              <a:lnSpc>
                <a:spcPct val="90000"/>
              </a:lnSpc>
              <a:buFont typeface="Monotype Sorts" charset="0"/>
              <a:buNone/>
            </a:pPr>
            <a:r>
              <a:rPr lang="en-GB" sz="2400">
                <a:latin typeface="Arial" charset="0"/>
                <a:ea typeface="ＭＳ Ｐゴシック" charset="0"/>
              </a:rPr>
              <a:t>		IEEE-SA Standards Board Operations Manual</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http://standards.ieee.org/guides/opman/sect6.html#6.3</a:t>
            </a:r>
            <a:endParaRPr lang="en-US" sz="2400">
              <a:latin typeface="Arial" charset="0"/>
              <a:ea typeface="ＭＳ Ｐゴシック" charset="0"/>
            </a:endParaRPr>
          </a:p>
          <a:p>
            <a:pPr lvl="1">
              <a:lnSpc>
                <a:spcPct val="90000"/>
              </a:lnSpc>
              <a:buFont typeface="Monotype Sorts" charset="0"/>
              <a:buNone/>
            </a:pPr>
            <a:r>
              <a:rPr lang="en-US" sz="2400">
                <a:latin typeface="Arial" charset="0"/>
                <a:ea typeface="ＭＳ Ｐゴシック" charset="0"/>
                <a:cs typeface="Times New Roman" charset="0"/>
              </a:rPr>
              <a:t>	Material about the patent policy is available at</a:t>
            </a:r>
            <a:r>
              <a:rPr lang="en-US" sz="2400">
                <a:latin typeface="Arial" charset="0"/>
                <a:ea typeface="ＭＳ Ｐゴシック" charset="0"/>
              </a:rPr>
              <a:t> </a:t>
            </a:r>
          </a:p>
          <a:p>
            <a:pPr lvl="1">
              <a:lnSpc>
                <a:spcPct val="90000"/>
              </a:lnSpc>
              <a:buFont typeface="Monotype Sorts" charset="0"/>
              <a:buNone/>
            </a:pPr>
            <a:r>
              <a:rPr lang="en-US" sz="2400">
                <a:latin typeface="Arial" charset="0"/>
                <a:ea typeface="ＭＳ Ｐゴシック" charset="0"/>
              </a:rPr>
              <a:t>		</a:t>
            </a:r>
            <a:r>
              <a:rPr lang="en-US" sz="2100" i="1">
                <a:latin typeface="Arial" charset="0"/>
                <a:ea typeface="ＭＳ Ｐゴシック" charset="0"/>
              </a:rPr>
              <a:t>http://standards.ieee.org/board/pat/pat-material.html</a:t>
            </a:r>
          </a:p>
        </p:txBody>
      </p:sp>
      <p:sp>
        <p:nvSpPr>
          <p:cNvPr id="29702" name="Text Box 6"/>
          <p:cNvSpPr txBox="1">
            <a:spLocks noChangeArrowheads="1"/>
          </p:cNvSpPr>
          <p:nvPr/>
        </p:nvSpPr>
        <p:spPr bwMode="auto">
          <a:xfrm>
            <a:off x="3733800" y="58674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#2</a:t>
            </a:r>
            <a:endParaRPr lang="en-US"/>
          </a:p>
        </p:txBody>
      </p:sp>
      <p:sp>
        <p:nvSpPr>
          <p:cNvPr id="29703" name="Rectangle 7"/>
          <p:cNvSpPr>
            <a:spLocks noChangeArrowheads="1"/>
          </p:cNvSpPr>
          <p:nvPr/>
        </p:nvSpPr>
        <p:spPr bwMode="auto">
          <a:xfrm>
            <a:off x="1143000" y="5029200"/>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29704"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A9B3E1C-E013-274F-9D4F-0F22F92FBEF0}" type="slidenum">
              <a:rPr lang="en-US"/>
              <a:pPr algn="ct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066800"/>
          </a:xfrm>
        </p:spPr>
        <p:txBody>
          <a:bodyPr/>
          <a:lstStyle/>
          <a:p>
            <a:r>
              <a:rPr lang="en-US" dirty="0" smtClean="0"/>
              <a:t>Revision Schedule</a:t>
            </a:r>
            <a:endParaRPr lang="en-US" sz="2400" dirty="0"/>
          </a:p>
        </p:txBody>
      </p:sp>
      <p:sp>
        <p:nvSpPr>
          <p:cNvPr id="3" name="Content Placeholder 2"/>
          <p:cNvSpPr>
            <a:spLocks noGrp="1"/>
          </p:cNvSpPr>
          <p:nvPr>
            <p:ph idx="1"/>
          </p:nvPr>
        </p:nvSpPr>
        <p:spPr>
          <a:xfrm>
            <a:off x="609600" y="1447800"/>
            <a:ext cx="7770813" cy="4264025"/>
          </a:xfrm>
        </p:spPr>
        <p:txBody>
          <a:bodyPr>
            <a:normAutofit fontScale="85000" lnSpcReduction="20000"/>
          </a:bodyPr>
          <a:lstStyle/>
          <a:p>
            <a:r>
              <a:rPr lang="en-US" sz="1900" b="1" dirty="0">
                <a:solidFill>
                  <a:srgbClr val="0000FF"/>
                </a:solidFill>
              </a:rPr>
              <a:t>Comment collection		 </a:t>
            </a:r>
          </a:p>
          <a:p>
            <a:pPr lvl="1">
              <a:buFont typeface="Arial"/>
              <a:buChar char="•"/>
            </a:pPr>
            <a:r>
              <a:rPr lang="en-US" sz="1900" b="1" dirty="0">
                <a:solidFill>
                  <a:srgbClr val="0000FF"/>
                </a:solidFill>
              </a:rPr>
              <a:t>Start			23 May 2014</a:t>
            </a:r>
          </a:p>
          <a:p>
            <a:pPr lvl="1">
              <a:buFont typeface="Arial"/>
              <a:buChar char="•"/>
            </a:pPr>
            <a:r>
              <a:rPr lang="en-US" sz="1900" b="1" dirty="0">
                <a:solidFill>
                  <a:srgbClr val="0000FF"/>
                </a:solidFill>
              </a:rPr>
              <a:t>End			6 June 2014</a:t>
            </a:r>
          </a:p>
          <a:p>
            <a:r>
              <a:rPr lang="en-US" sz="1900" b="1" dirty="0">
                <a:solidFill>
                  <a:srgbClr val="0000FF"/>
                </a:solidFill>
              </a:rPr>
              <a:t>Letter Ballot </a:t>
            </a:r>
          </a:p>
          <a:p>
            <a:pPr lvl="1">
              <a:buFont typeface="Arial"/>
              <a:buChar char="•"/>
            </a:pPr>
            <a:r>
              <a:rPr lang="en-US" sz="1900" b="1" dirty="0">
                <a:solidFill>
                  <a:srgbClr val="0000FF"/>
                </a:solidFill>
              </a:rPr>
              <a:t>Start			14 June 2014</a:t>
            </a:r>
          </a:p>
          <a:p>
            <a:pPr lvl="1">
              <a:buFont typeface="Arial"/>
              <a:buChar char="•"/>
            </a:pPr>
            <a:r>
              <a:rPr lang="en-US" sz="1900" b="1" dirty="0">
                <a:solidFill>
                  <a:srgbClr val="0000FF"/>
                </a:solidFill>
              </a:rPr>
              <a:t>End			13 July 2014 (San Diego)</a:t>
            </a:r>
          </a:p>
          <a:p>
            <a:r>
              <a:rPr lang="en-US" sz="1900" b="1" dirty="0" err="1"/>
              <a:t>Recirculations</a:t>
            </a:r>
            <a:endParaRPr lang="en-US" sz="1900" b="1" dirty="0"/>
          </a:p>
          <a:p>
            <a:pPr lvl="1">
              <a:buFont typeface="Arial"/>
              <a:buChar char="•"/>
            </a:pPr>
            <a:r>
              <a:rPr lang="en-US" sz="1900" b="1" dirty="0">
                <a:solidFill>
                  <a:srgbClr val="0000CC"/>
                </a:solidFill>
              </a:rPr>
              <a:t>Start</a:t>
            </a:r>
            <a:r>
              <a:rPr lang="en-US" sz="1900" b="1" dirty="0"/>
              <a:t>			</a:t>
            </a:r>
            <a:r>
              <a:rPr lang="en-US" sz="1900" b="1" dirty="0">
                <a:solidFill>
                  <a:srgbClr val="0000CC"/>
                </a:solidFill>
              </a:rPr>
              <a:t>20 Oct 2014</a:t>
            </a:r>
          </a:p>
          <a:p>
            <a:pPr lvl="1">
              <a:buFont typeface="Arial"/>
              <a:buChar char="•"/>
            </a:pPr>
            <a:r>
              <a:rPr lang="en-US" sz="1900" b="1" dirty="0"/>
              <a:t>End 			</a:t>
            </a:r>
            <a:r>
              <a:rPr lang="en-US" sz="1900" b="1" dirty="0" smtClean="0"/>
              <a:t>6 Apr 2015</a:t>
            </a:r>
          </a:p>
          <a:p>
            <a:r>
              <a:rPr lang="en-US" sz="1900" b="1" dirty="0" smtClean="0"/>
              <a:t>Sponsor Ballot</a:t>
            </a:r>
          </a:p>
          <a:p>
            <a:pPr lvl="1">
              <a:buFont typeface="Arial"/>
              <a:buChar char="•"/>
            </a:pPr>
            <a:r>
              <a:rPr lang="en-US" sz="1900" b="1" dirty="0" smtClean="0"/>
              <a:t>Start</a:t>
            </a:r>
            <a:r>
              <a:rPr lang="en-US" sz="1900" b="1" dirty="0"/>
              <a:t>	 		</a:t>
            </a:r>
            <a:r>
              <a:rPr lang="en-US" sz="1900" b="1" dirty="0" smtClean="0"/>
              <a:t>17 Apr, </a:t>
            </a:r>
            <a:r>
              <a:rPr lang="en-US" sz="1900" b="1" dirty="0"/>
              <a:t>2015</a:t>
            </a:r>
          </a:p>
          <a:p>
            <a:pPr lvl="1">
              <a:buFont typeface="Arial"/>
              <a:buChar char="•"/>
            </a:pPr>
            <a:r>
              <a:rPr lang="en-US" sz="1900" b="1" dirty="0"/>
              <a:t>Ends			</a:t>
            </a:r>
            <a:r>
              <a:rPr lang="en-US" sz="1900" b="1" dirty="0" smtClean="0"/>
              <a:t>18 May</a:t>
            </a:r>
            <a:r>
              <a:rPr lang="en-US" sz="1900" b="1" dirty="0"/>
              <a:t>, 2015</a:t>
            </a:r>
          </a:p>
          <a:p>
            <a:r>
              <a:rPr lang="en-US" sz="1900" b="1" dirty="0" err="1"/>
              <a:t>Recirculations</a:t>
            </a:r>
            <a:r>
              <a:rPr lang="en-US" sz="1900" b="1" dirty="0"/>
              <a:t>		</a:t>
            </a:r>
          </a:p>
          <a:p>
            <a:pPr lvl="1">
              <a:buFont typeface="Arial"/>
              <a:buChar char="•"/>
            </a:pPr>
            <a:r>
              <a:rPr lang="en-US" sz="1900" b="1" dirty="0"/>
              <a:t>Start			Jun, 2015</a:t>
            </a:r>
          </a:p>
          <a:p>
            <a:pPr lvl="1">
              <a:buFont typeface="Arial"/>
              <a:buChar char="•"/>
            </a:pPr>
            <a:r>
              <a:rPr lang="en-US" sz="1900" b="1" dirty="0"/>
              <a:t>End			Jul, 2015		</a:t>
            </a:r>
          </a:p>
          <a:p>
            <a:r>
              <a:rPr lang="en-US" sz="1900" b="1" dirty="0"/>
              <a:t>EC submittal 			17 July, 2015 (Hawaii)</a:t>
            </a:r>
          </a:p>
          <a:p>
            <a:r>
              <a:rPr lang="en-US" sz="1900" b="1" dirty="0"/>
              <a:t>RevCom			27 August 2015</a:t>
            </a:r>
          </a:p>
          <a:p>
            <a:pPr marL="457200" lvl="1" indent="0">
              <a:buNone/>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latin typeface="Times New Roman" pitchFamily="18" charset="0"/>
                <a:ea typeface="Arial Unicode MS" pitchFamily="34" charset="-128"/>
                <a:cs typeface="Arial Unicode MS" pitchFamily="34" charset="-128"/>
              </a:rPr>
              <a:t>&lt;March 2015&gt;</a:t>
            </a:r>
            <a:endParaRPr lang="en-GB" dirty="0"/>
          </a:p>
        </p:txBody>
      </p:sp>
      <p:sp>
        <p:nvSpPr>
          <p:cNvPr id="7" name="Footer Placeholder 6"/>
          <p:cNvSpPr>
            <a:spLocks noGrp="1"/>
          </p:cNvSpPr>
          <p:nvPr>
            <p:ph type="ftr" sz="quarter" idx="11"/>
          </p:nvPr>
        </p:nvSpPr>
        <p:spPr/>
        <p:txBody>
          <a:bodyPr/>
          <a:lstStyle/>
          <a:p>
            <a:pPr>
              <a:defRPr/>
            </a:pPr>
            <a:r>
              <a:rPr lang="en-GB" smtClean="0"/>
              <a:t>&lt;Pat Kinney&gt;, &lt;Kinney Consulting LLC&gt;</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E6969283-78ED-4F71-B854-48055E18A2DC}" type="slidenum">
              <a:rPr lang="en-GB" smtClean="0"/>
              <a:pPr>
                <a:defRPr/>
              </a:pPr>
              <a:t>6</a:t>
            </a:fld>
            <a:endParaRPr lang="en-GB"/>
          </a:p>
        </p:txBody>
      </p:sp>
    </p:spTree>
    <p:extLst>
      <p:ext uri="{BB962C8B-B14F-4D97-AF65-F5344CB8AC3E}">
        <p14:creationId xmlns:p14="http://schemas.microsoft.com/office/powerpoint/2010/main" val="3704376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0722"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0723"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5293290-5722-4E46-A27C-0EF1DF4E536C}" type="slidenum">
              <a:rPr lang="en-US"/>
              <a:pPr/>
              <a:t>7</a:t>
            </a:fld>
            <a:endParaRPr lang="en-US"/>
          </a:p>
        </p:txBody>
      </p:sp>
      <p:sp>
        <p:nvSpPr>
          <p:cNvPr id="30724" name="Rectangle 1026"/>
          <p:cNvSpPr>
            <a:spLocks noGrp="1" noChangeArrowheads="1"/>
          </p:cNvSpPr>
          <p:nvPr>
            <p:ph type="title" idx="4294967295"/>
          </p:nvPr>
        </p:nvSpPr>
        <p:spPr>
          <a:xfrm>
            <a:off x="457200" y="381000"/>
            <a:ext cx="8686800" cy="1143000"/>
          </a:xfrm>
        </p:spPr>
        <p:txBody>
          <a:bodyPr/>
          <a:lstStyle/>
          <a:p>
            <a:r>
              <a:rPr lang="en-US">
                <a:latin typeface="Times New Roman" charset="0"/>
                <a:ea typeface="ＭＳ Ｐゴシック" charset="0"/>
                <a:cs typeface="ＭＳ Ｐゴシック" charset="0"/>
              </a:rPr>
              <a:t>Call for Potentially Essential Patents</a:t>
            </a:r>
          </a:p>
        </p:txBody>
      </p:sp>
      <p:sp>
        <p:nvSpPr>
          <p:cNvPr id="30725" name="Rectangle 1027"/>
          <p:cNvSpPr>
            <a:spLocks noGrp="1" noChangeArrowheads="1"/>
          </p:cNvSpPr>
          <p:nvPr>
            <p:ph type="body" idx="4294967295"/>
          </p:nvPr>
        </p:nvSpPr>
        <p:spPr>
          <a:xfrm>
            <a:off x="0" y="1295400"/>
            <a:ext cx="7772400" cy="4876800"/>
          </a:xfrm>
        </p:spPr>
        <p:txBody>
          <a:bodyPr/>
          <a:lstStyle/>
          <a:p>
            <a:r>
              <a:rPr lang="en-US" sz="2800">
                <a:latin typeface="Arial" charset="0"/>
                <a:ea typeface="ＭＳ Ｐゴシック" charset="0"/>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a:latin typeface="Arial" charset="0"/>
                <a:ea typeface="ＭＳ Ｐゴシック" charset="0"/>
              </a:rPr>
              <a:t>Either speak up now or</a:t>
            </a:r>
          </a:p>
          <a:p>
            <a:pPr lvl="1"/>
            <a:r>
              <a:rPr lang="en-US" sz="2000">
                <a:latin typeface="Arial" charset="0"/>
                <a:ea typeface="ＭＳ Ｐゴシック" charset="0"/>
              </a:rPr>
              <a:t>Provide the chair of this group with the identity of the holder(s) of any and all such claims as soon as possible or</a:t>
            </a:r>
          </a:p>
          <a:p>
            <a:pPr lvl="1"/>
            <a:r>
              <a:rPr lang="en-US" sz="2000">
                <a:latin typeface="Arial" charset="0"/>
                <a:ea typeface="ＭＳ Ｐゴシック" charset="0"/>
              </a:rPr>
              <a:t>Cause an LOA to be submitted</a:t>
            </a:r>
          </a:p>
        </p:txBody>
      </p:sp>
      <p:sp>
        <p:nvSpPr>
          <p:cNvPr id="30726" name="Text Box 1028"/>
          <p:cNvSpPr txBox="1">
            <a:spLocks noChangeArrowheads="1"/>
          </p:cNvSpPr>
          <p:nvPr/>
        </p:nvSpPr>
        <p:spPr bwMode="auto">
          <a:xfrm>
            <a:off x="3352800" y="5486400"/>
            <a:ext cx="952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#3</a:t>
            </a:r>
          </a:p>
        </p:txBody>
      </p:sp>
      <p:sp>
        <p:nvSpPr>
          <p:cNvPr id="30727"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896F8C0E-7283-2A44-A043-7924914A8E19}" type="slidenum">
              <a:rPr lang="en-US"/>
              <a:pPr algn="ctr"/>
              <a:t>7</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174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17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B478FD80-E021-1146-8640-7B387F2A0DE5}" type="slidenum">
              <a:rPr lang="en-US"/>
              <a:pPr/>
              <a:t>8</a:t>
            </a:fld>
            <a:endParaRPr lang="en-US"/>
          </a:p>
        </p:txBody>
      </p:sp>
      <p:sp>
        <p:nvSpPr>
          <p:cNvPr id="31748" name="Rectangle 2"/>
          <p:cNvSpPr>
            <a:spLocks noGrp="1" noChangeArrowheads="1"/>
          </p:cNvSpPr>
          <p:nvPr>
            <p:ph type="title" idx="4294967295"/>
          </p:nvPr>
        </p:nvSpPr>
        <p:spPr>
          <a:xfrm>
            <a:off x="0" y="609600"/>
            <a:ext cx="8458200" cy="609600"/>
          </a:xfrm>
        </p:spPr>
        <p:txBody>
          <a:bodyPr/>
          <a:lstStyle/>
          <a:p>
            <a:r>
              <a:rPr lang="en-US" sz="2800">
                <a:latin typeface="Times New Roman" charset="0"/>
                <a:ea typeface="ＭＳ Ｐゴシック" charset="0"/>
                <a:cs typeface="ＭＳ Ｐゴシック" charset="0"/>
              </a:rPr>
              <a:t>Other Guidelines for IEEE WG Meetings</a:t>
            </a:r>
          </a:p>
        </p:txBody>
      </p:sp>
      <p:sp>
        <p:nvSpPr>
          <p:cNvPr id="31749"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
        <p:nvSpPr>
          <p:cNvPr id="31750" name="Rectangle 4"/>
          <p:cNvSpPr>
            <a:spLocks noChangeArrowheads="1"/>
          </p:cNvSpPr>
          <p:nvPr/>
        </p:nvSpPr>
        <p:spPr bwMode="auto">
          <a:xfrm>
            <a:off x="533400" y="16002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altLang="ja-JP" b="1">
                <a:solidFill>
                  <a:srgbClr val="000099"/>
                </a:solidFill>
                <a:latin typeface="Arial" charset="0"/>
              </a:rPr>
              <a:t> for more details.</a:t>
            </a:r>
            <a:endParaRPr lang="en-US" b="1">
              <a:solidFill>
                <a:srgbClr val="000099"/>
              </a:solidFill>
              <a:latin typeface="Arial" charset="0"/>
            </a:endParaRPr>
          </a:p>
        </p:txBody>
      </p:sp>
      <p:sp>
        <p:nvSpPr>
          <p:cNvPr id="31751" name="Text Box 7"/>
          <p:cNvSpPr txBox="1">
            <a:spLocks noChangeArrowheads="1"/>
          </p:cNvSpPr>
          <p:nvPr/>
        </p:nvSpPr>
        <p:spPr bwMode="auto">
          <a:xfrm>
            <a:off x="4267200" y="5943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r>
              <a:rPr lang="en-US" sz="1800" b="1" u="sng"/>
              <a:t>Slide #4</a:t>
            </a:r>
            <a:endParaRPr lang="en-US"/>
          </a:p>
        </p:txBody>
      </p:sp>
      <p:sp>
        <p:nvSpPr>
          <p:cNvPr id="31752" name="Slide Number Placeholder 6"/>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1D17571F-D084-3D42-889F-050185ECD7DA}" type="slidenum">
              <a:rPr lang="en-US"/>
              <a:pPr algn="ctr"/>
              <a:t>8</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&lt;March 2015&gt;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9</a:t>
            </a:fld>
            <a:endParaRPr lang="en-US"/>
          </a:p>
        </p:txBody>
      </p:sp>
      <p:sp>
        <p:nvSpPr>
          <p:cNvPr id="33797" name="Rectangle 2"/>
          <p:cNvSpPr>
            <a:spLocks noGrp="1" noChangeArrowheads="1"/>
          </p:cNvSpPr>
          <p:nvPr>
            <p:ph type="title" idx="4294967295"/>
          </p:nvPr>
        </p:nvSpPr>
        <p:spPr>
          <a:xfrm>
            <a:off x="0" y="685800"/>
            <a:ext cx="7772400" cy="1066800"/>
          </a:xfrm>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13716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9</a:t>
            </a:fld>
            <a:endParaRPr lang="en-US"/>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29450</TotalTime>
  <Words>2253</Words>
  <Application>Microsoft Macintosh PowerPoint</Application>
  <PresentationFormat>On-screen Show (4:3)</PresentationFormat>
  <Paragraphs>381</Paragraphs>
  <Slides>26</Slides>
  <Notes>14</Notes>
  <HiddenSlides>10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Default Design</vt:lpstr>
      <vt:lpstr>PowerPoint Presentation</vt:lpstr>
      <vt:lpstr>Meeting Goals (Agenda 15-15-0164-01)</vt:lpstr>
      <vt:lpstr>Instructions for the WG Chair</vt:lpstr>
      <vt:lpstr>Participants, Patents, and Duty to Inform</vt:lpstr>
      <vt:lpstr>Patent Related Links</vt:lpstr>
      <vt:lpstr>Revision Schedule</vt:lpstr>
      <vt:lpstr>Call for Potentially Essential Patents</vt:lpstr>
      <vt:lpstr>Other Guidelines for IEEE WG Meetings</vt:lpstr>
      <vt:lpstr>SCmaintenance/SCwng Officer</vt:lpstr>
      <vt:lpstr>Chair’s Role</vt:lpstr>
      <vt:lpstr>Voting Results</vt:lpstr>
      <vt:lpstr>802.15.4 Revision Areas of Concern</vt:lpstr>
      <vt:lpstr>SC Maintenance  Meeting Accomplishments</vt:lpstr>
      <vt:lpstr>802.15.4 Revision Schedule for ballot and meetings</vt:lpstr>
      <vt:lpstr>SCm motions </vt:lpstr>
      <vt:lpstr>SCm motions </vt:lpstr>
      <vt:lpstr>SCm motions </vt:lpstr>
      <vt:lpstr>SCm motions to WG15</vt:lpstr>
      <vt:lpstr>SCm motions to WG15</vt:lpstr>
      <vt:lpstr>SCm motions to WG15</vt:lpstr>
      <vt:lpstr>BRC Conference Calls</vt:lpstr>
      <vt:lpstr>WNG Summary</vt:lpstr>
      <vt:lpstr>SC WNG </vt:lpstr>
      <vt:lpstr>Operations Manual</vt:lpstr>
      <vt:lpstr>Changes to Operation Manual (OM)</vt:lpstr>
      <vt:lpstr>Changes to Operation Manual (OM)</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Berlin</dc:title>
  <dc:subject>IEEE 802.15 &lt;SC Opening Report&gt;</dc:subject>
  <dc:creator>Pat Kinney</dc:creator>
  <cp:keywords/>
  <dc:description>&lt;15-15-0163-01-0mag&gt;</dc:description>
  <cp:lastModifiedBy>Pat Kinney</cp:lastModifiedBy>
  <cp:revision>594</cp:revision>
  <cp:lastPrinted>1998-02-10T13:28:06Z</cp:lastPrinted>
  <dcterms:created xsi:type="dcterms:W3CDTF">2009-07-12T16:25:16Z</dcterms:created>
  <dcterms:modified xsi:type="dcterms:W3CDTF">2015-03-12T16:03:25Z</dcterms:modified>
  <cp:category/>
</cp:coreProperties>
</file>