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64" r:id="rId3"/>
    <p:sldId id="266" r:id="rId4"/>
    <p:sldId id="267" r:id="rId5"/>
    <p:sldId id="268" r:id="rId6"/>
    <p:sldId id="278" r:id="rId7"/>
    <p:sldId id="269" r:id="rId8"/>
    <p:sldId id="270" r:id="rId9"/>
    <p:sldId id="271" r:id="rId10"/>
    <p:sldId id="272" r:id="rId11"/>
    <p:sldId id="277" r:id="rId12"/>
    <p:sldId id="279" r:id="rId13"/>
    <p:sldId id="281" r:id="rId14"/>
    <p:sldId id="283" r:id="rId15"/>
    <p:sldId id="284" r:id="rId16"/>
    <p:sldId id="285" r:id="rId17"/>
    <p:sldId id="286" r:id="rId18"/>
    <p:sldId id="280"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14" d="100"/>
          <a:sy n="114" d="100"/>
        </p:scale>
        <p:origin x="-219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15-0163-</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join.me/ieeesawg_802.1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9</a:t>
            </a:r>
            <a:r>
              <a:rPr lang="en-US" sz="1600" dirty="0" smtClean="0">
                <a:solidFill>
                  <a:srgbClr val="FF0000"/>
                </a:solidFill>
                <a:latin typeface="Times New Roman" pitchFamily="18" charset="0"/>
                <a:ea typeface="ＭＳ Ｐゴシック" pitchFamily="-65" charset="-128"/>
                <a:cs typeface="+mn-cs"/>
              </a:rPr>
              <a:t> March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b="1" dirty="0" smtClean="0"/>
              <a:t>			LB94		LB97</a:t>
            </a:r>
          </a:p>
          <a:p>
            <a:pPr marL="0" indent="0">
              <a:buNone/>
            </a:pPr>
            <a:r>
              <a:rPr lang="en-US" sz="2400" b="1" dirty="0" smtClean="0"/>
              <a:t>VOTERS</a:t>
            </a:r>
            <a:r>
              <a:rPr lang="en-US" sz="2400" dirty="0" smtClean="0"/>
              <a:t> 		121		121</a:t>
            </a:r>
          </a:p>
          <a:p>
            <a:pPr marL="0" indent="0">
              <a:buNone/>
            </a:pPr>
            <a:r>
              <a:rPr lang="en-US" sz="2400" b="1" dirty="0" smtClean="0"/>
              <a:t>VOTED</a:t>
            </a:r>
            <a:r>
              <a:rPr lang="en-US" sz="2400" dirty="0" smtClean="0"/>
              <a:t> 		86		86	</a:t>
            </a:r>
          </a:p>
          <a:p>
            <a:pPr marL="0" indent="0">
              <a:buNone/>
            </a:pPr>
            <a:r>
              <a:rPr lang="en-US" sz="2400" b="1" dirty="0" smtClean="0"/>
              <a:t>YES</a:t>
            </a:r>
            <a:r>
              <a:rPr lang="en-US" sz="2400" dirty="0" smtClean="0"/>
              <a:t> 			65		69</a:t>
            </a:r>
          </a:p>
          <a:p>
            <a:pPr marL="0" indent="0">
              <a:buNone/>
            </a:pPr>
            <a:r>
              <a:rPr lang="en-US" sz="2400" b="1" dirty="0" smtClean="0"/>
              <a:t>ABSTAIN</a:t>
            </a:r>
            <a:r>
              <a:rPr lang="en-US" sz="2400" dirty="0" smtClean="0"/>
              <a:t> 		4		4</a:t>
            </a:r>
          </a:p>
          <a:p>
            <a:pPr marL="0" indent="0">
              <a:buNone/>
            </a:pPr>
            <a:r>
              <a:rPr lang="en-US" sz="2400" b="1" dirty="0" smtClean="0"/>
              <a:t>NO</a:t>
            </a:r>
            <a:r>
              <a:rPr lang="en-US" sz="2400" dirty="0" smtClean="0"/>
              <a:t> 			17		13</a:t>
            </a:r>
          </a:p>
          <a:p>
            <a:pPr marL="0" indent="0">
              <a:buNone/>
            </a:pPr>
            <a:r>
              <a:rPr lang="en-US" sz="2400" b="1" dirty="0" smtClean="0"/>
              <a:t>% </a:t>
            </a:r>
            <a:r>
              <a:rPr lang="en-US" sz="2400" b="1" dirty="0"/>
              <a:t>VOTERS</a:t>
            </a:r>
            <a:r>
              <a:rPr lang="en-US" sz="2400" dirty="0"/>
              <a:t> </a:t>
            </a:r>
            <a:r>
              <a:rPr lang="en-US" sz="2400" dirty="0" smtClean="0"/>
              <a:t>		71.1%		71.1%</a:t>
            </a:r>
          </a:p>
          <a:p>
            <a:pPr marL="0" indent="0">
              <a:buNone/>
            </a:pPr>
            <a:r>
              <a:rPr lang="en-US" sz="2400" b="1" dirty="0" smtClean="0"/>
              <a:t>% </a:t>
            </a:r>
            <a:r>
              <a:rPr lang="en-US" sz="2400" b="1" dirty="0"/>
              <a:t>YES</a:t>
            </a:r>
            <a:r>
              <a:rPr lang="en-US" sz="2400" dirty="0"/>
              <a:t> </a:t>
            </a:r>
            <a:r>
              <a:rPr lang="en-US" sz="2400" dirty="0" smtClean="0"/>
              <a:t>		79.3% 	84.2%</a:t>
            </a:r>
          </a:p>
          <a:p>
            <a:pPr marL="0" indent="0">
              <a:buNone/>
            </a:pPr>
            <a:r>
              <a:rPr lang="en-US" sz="2400" b="1" dirty="0">
                <a:solidFill>
                  <a:srgbClr val="000000"/>
                </a:solidFill>
                <a:latin typeface="Lucida Grande"/>
                <a:ea typeface="Lucida Grande"/>
                <a:cs typeface="Lucida Grande"/>
              </a:rPr>
              <a:t>% ABSTAIN</a:t>
            </a:r>
            <a:r>
              <a:rPr lang="en-US" sz="2400" dirty="0" smtClean="0"/>
              <a:t>		4.7% 		4.7%</a:t>
            </a:r>
          </a:p>
          <a:p>
            <a:pPr marL="0" indent="0">
              <a:buNone/>
            </a:pPr>
            <a:r>
              <a:rPr lang="en-US" sz="2400" b="1" dirty="0" smtClean="0"/>
              <a:t># Comments</a:t>
            </a:r>
            <a:r>
              <a:rPr lang="en-US" sz="2400" dirty="0" smtClean="0"/>
              <a:t>	863		151</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066800"/>
          </a:xfrm>
        </p:spPr>
        <p:txBody>
          <a:bodyPr/>
          <a:lstStyle/>
          <a:p>
            <a:r>
              <a:rPr lang="en-US" dirty="0" smtClean="0"/>
              <a:t>802.15.4 Revision Areas of Concern</a:t>
            </a:r>
            <a:endParaRPr lang="en-US" sz="2400" dirty="0"/>
          </a:p>
        </p:txBody>
      </p:sp>
      <p:sp>
        <p:nvSpPr>
          <p:cNvPr id="3" name="Content Placeholder 2"/>
          <p:cNvSpPr>
            <a:spLocks noGrp="1"/>
          </p:cNvSpPr>
          <p:nvPr>
            <p:ph idx="1"/>
          </p:nvPr>
        </p:nvSpPr>
        <p:spPr>
          <a:xfrm>
            <a:off x="1600200" y="1447800"/>
            <a:ext cx="6858000" cy="4953000"/>
          </a:xfrm>
        </p:spPr>
        <p:txBody>
          <a:bodyPr/>
          <a:lstStyle/>
          <a:p>
            <a:r>
              <a:rPr lang="en-US" sz="2400" dirty="0" smtClean="0"/>
              <a:t>Security changes</a:t>
            </a:r>
          </a:p>
          <a:p>
            <a:pPr lvl="1"/>
            <a:r>
              <a:rPr lang="en-US" sz="2000" dirty="0" smtClean="0"/>
              <a:t>Enhance Clarity</a:t>
            </a:r>
          </a:p>
          <a:p>
            <a:pPr lvl="1"/>
            <a:r>
              <a:rPr lang="en-US" sz="2000" dirty="0" smtClean="0"/>
              <a:t>Remove ambiguity</a:t>
            </a:r>
          </a:p>
          <a:p>
            <a:pPr lvl="1"/>
            <a:r>
              <a:rPr lang="en-US" sz="2000" dirty="0"/>
              <a:t>C</a:t>
            </a:r>
            <a:r>
              <a:rPr lang="en-US" sz="2000" dirty="0" smtClean="0"/>
              <a:t>orrections</a:t>
            </a:r>
          </a:p>
          <a:p>
            <a:r>
              <a:rPr lang="en-US" sz="2400" dirty="0" smtClean="0"/>
              <a:t>IE Security issues</a:t>
            </a:r>
          </a:p>
          <a:p>
            <a:pPr lvl="1"/>
            <a:r>
              <a:rPr lang="en-US" sz="2000" dirty="0" smtClean="0"/>
              <a:t>Verify that IE content to higher layer contains sufficient information for higher layer verification</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524000"/>
            <a:ext cx="8382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IE Security Issues</a:t>
            </a:r>
          </a:p>
          <a:p>
            <a:pPr marL="569913" indent="-342900">
              <a:buClr>
                <a:srgbClr val="FF0000"/>
              </a:buClr>
              <a:buFont typeface="Wingdings" charset="2"/>
              <a:buChar char="q"/>
            </a:pPr>
            <a:r>
              <a:rPr lang="en-US" sz="2400" b="1" dirty="0" smtClean="0"/>
              <a:t>Draft </a:t>
            </a:r>
            <a:r>
              <a:rPr lang="en-US" sz="2400" b="1" dirty="0" smtClean="0"/>
              <a:t>review</a:t>
            </a:r>
          </a:p>
          <a:p>
            <a:pPr marL="1027113" lvl="1" indent="-342900">
              <a:buClr>
                <a:srgbClr val="FF0000"/>
              </a:buClr>
              <a:buFont typeface="Wingdings" charset="2"/>
              <a:buChar char="q"/>
            </a:pPr>
            <a:r>
              <a:rPr lang="en-US" sz="2000" b="1" dirty="0" smtClean="0"/>
              <a:t>“Snapshot” of the draft was reviewed and corrected</a:t>
            </a:r>
          </a:p>
          <a:p>
            <a:pPr marL="1027113" lvl="1" indent="-342900">
              <a:buClr>
                <a:srgbClr val="FF0000"/>
              </a:buClr>
              <a:buFont typeface="Wingdings" charset="2"/>
              <a:buChar char="q"/>
            </a:pPr>
            <a:endParaRPr lang="en-US" sz="2400" b="1" dirty="0" smtClean="0"/>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Billy Verso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Upon conclusion of the January session the calls will be:</a:t>
            </a:r>
          </a:p>
          <a:p>
            <a:pPr marL="0" indent="0">
              <a:buNone/>
            </a:pPr>
            <a:r>
              <a:rPr lang="en-US" sz="2000" b="1" dirty="0" smtClean="0">
                <a:ea typeface="ＭＳ Ｐゴシック" charset="0"/>
                <a:cs typeface="ＭＳ Ｐゴシック" charset="0"/>
              </a:rPr>
              <a:t>Mondays and Wednesdays at 14:00 PST, 16:00 CST, Tuesdays and Thursdays 00:00 EET, 07:00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&lt;March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17</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3200" b="1" dirty="0"/>
              <a:t>What is an Ultra Low Power PHY? </a:t>
            </a:r>
            <a:r>
              <a:rPr lang="en-US" sz="3200" b="1" dirty="0">
                <a:solidFill>
                  <a:srgbClr val="000000"/>
                </a:solidFill>
                <a:ea typeface="Lucida Grande"/>
                <a:cs typeface="Lucida Grande"/>
              </a:rPr>
              <a:t>by J Gilb</a:t>
            </a:r>
          </a:p>
          <a:p>
            <a:pPr marL="577850" lvl="1" indent="-290513" fontAlgn="b">
              <a:buClr>
                <a:srgbClr val="FF0000"/>
              </a:buClr>
              <a:buFont typeface="Wingdings" charset="2"/>
              <a:buChar char="q"/>
            </a:pPr>
            <a:r>
              <a:rPr lang="en-US" sz="3200" b="1" dirty="0"/>
              <a:t>OPTICWISE presentation by M</a:t>
            </a:r>
            <a:r>
              <a:rPr lang="en-US" sz="3200" b="1" dirty="0" smtClean="0"/>
              <a:t> </a:t>
            </a:r>
            <a:r>
              <a:rPr lang="en-US" sz="3200" b="1" dirty="0" err="1" smtClean="0"/>
              <a:t>Uysal</a:t>
            </a:r>
            <a:endParaRPr lang="en-US" sz="32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15-15-0164-</a:t>
            </a:r>
            <a:r>
              <a:rPr lang="en-US" sz="2800" dirty="0" smtClean="0">
                <a:latin typeface="Times New Roman" charset="0"/>
                <a:ea typeface="ＭＳ Ｐゴシック" charset="0"/>
                <a:cs typeface="ＭＳ Ｐゴシック" charset="0"/>
              </a:rPr>
              <a:t>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752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9 MarPM1</a:t>
            </a:r>
            <a:r>
              <a:rPr lang="en-US" sz="2000" b="1" dirty="0"/>
              <a:t>: 802.15.4 Opening, </a:t>
            </a:r>
            <a:r>
              <a:rPr lang="en-US" sz="2000" b="1" dirty="0" smtClean="0"/>
              <a:t>Resolution and Draft </a:t>
            </a:r>
            <a:r>
              <a:rPr lang="en-US" sz="2000" b="1" dirty="0"/>
              <a:t>Review</a:t>
            </a:r>
            <a:endParaRPr lang="en-US" sz="2000" b="1" dirty="0" smtClean="0">
              <a:solidFill>
                <a:srgbClr val="000000"/>
              </a:solidFill>
              <a:ea typeface="Lucida Grande"/>
              <a:cs typeface="Lucida Grande"/>
            </a:endParaRPr>
          </a:p>
          <a:p>
            <a:pPr marL="569913" indent="-342900">
              <a:buClr>
                <a:srgbClr val="FF0000"/>
              </a:buClr>
              <a:buFont typeface="Wingdings" charset="2"/>
              <a:buChar char="q"/>
            </a:pPr>
            <a:r>
              <a:rPr lang="en-US" sz="2000" b="1" dirty="0" smtClean="0"/>
              <a:t>Tuesday 10 Mar PM1</a:t>
            </a:r>
            <a:r>
              <a:rPr lang="en-US" sz="2000" b="1" dirty="0"/>
              <a:t>: 802.15.4 Draft </a:t>
            </a:r>
            <a:r>
              <a:rPr lang="en-US" sz="2000" b="1" dirty="0" smtClean="0"/>
              <a:t>Review</a:t>
            </a:r>
          </a:p>
          <a:p>
            <a:pPr marL="569913" indent="-342900">
              <a:buClr>
                <a:srgbClr val="FF0000"/>
              </a:buClr>
              <a:buFont typeface="Wingdings" charset="2"/>
              <a:buChar char="q"/>
            </a:pPr>
            <a:r>
              <a:rPr lang="en-US" sz="2000" b="1" dirty="0"/>
              <a:t>Wednesday </a:t>
            </a:r>
            <a:r>
              <a:rPr lang="en-US" sz="2000" b="1" dirty="0" smtClean="0"/>
              <a:t>11 Mar, </a:t>
            </a:r>
            <a:r>
              <a:rPr lang="en-US" sz="2000" b="1" dirty="0"/>
              <a:t>AM1: 802.15.4 Revision 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Wednesday </a:t>
            </a:r>
            <a:r>
              <a:rPr lang="en-US" sz="2000" b="1" dirty="0" smtClean="0"/>
              <a:t>11Mar, </a:t>
            </a:r>
            <a:r>
              <a:rPr lang="en-US" sz="2000" b="1" dirty="0"/>
              <a:t>PM1: 802.15.4 Revision draft </a:t>
            </a:r>
            <a:r>
              <a:rPr lang="en-US" sz="2000" b="1" dirty="0" smtClean="0"/>
              <a:t>review</a:t>
            </a:r>
          </a:p>
          <a:p>
            <a:pPr marL="569913" indent="-342900">
              <a:buClr>
                <a:srgbClr val="FF0000"/>
              </a:buClr>
              <a:buFont typeface="Wingdings" charset="2"/>
              <a:buChar char="q"/>
            </a:pPr>
            <a:r>
              <a:rPr lang="en-US" sz="2000" b="1" dirty="0"/>
              <a:t>Thursday </a:t>
            </a:r>
            <a:r>
              <a:rPr lang="en-US" sz="2000" b="1" dirty="0" smtClean="0"/>
              <a:t>12 Mar, AM1: </a:t>
            </a:r>
            <a:r>
              <a:rPr lang="en-US" sz="2000" b="1" dirty="0"/>
              <a:t>802.15.4 Revision  Draft </a:t>
            </a:r>
            <a:r>
              <a:rPr lang="en-US" sz="2000" b="1" dirty="0" smtClean="0"/>
              <a:t>Review</a:t>
            </a:r>
            <a:endParaRPr lang="en-US" sz="2000" b="1" dirty="0" smtClean="0"/>
          </a:p>
          <a:p>
            <a:pPr marL="569913" indent="-342900">
              <a:buClr>
                <a:srgbClr val="FF0000"/>
              </a:buClr>
              <a:buFont typeface="Wingdings" charset="2"/>
              <a:buChar char="q"/>
            </a:pPr>
            <a:r>
              <a:rPr lang="en-US" sz="2000" b="1" dirty="0" smtClean="0"/>
              <a:t>Thursday 12 Mar, </a:t>
            </a:r>
            <a:r>
              <a:rPr lang="en-US" sz="2000" b="1" dirty="0"/>
              <a:t>AM2: 802.15.4 Revision  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a:t>Thursday </a:t>
            </a:r>
            <a:r>
              <a:rPr lang="en-US" sz="2000" b="1" dirty="0" smtClean="0"/>
              <a:t>12 Mar, PM1: </a:t>
            </a:r>
            <a:r>
              <a:rPr lang="en-US" sz="2000" b="1" dirty="0"/>
              <a:t>802.15.4 Revision  Draft </a:t>
            </a:r>
            <a:r>
              <a:rPr lang="en-US" sz="2000" b="1" dirty="0" smtClean="0"/>
              <a:t>Review</a:t>
            </a:r>
            <a:endParaRPr lang="en-US" sz="2000" b="1" dirty="0" smtClean="0"/>
          </a:p>
          <a:p>
            <a:pPr marL="569913" indent="-342900">
              <a:buClr>
                <a:srgbClr val="FF0000"/>
              </a:buClr>
              <a:buFont typeface="Wingdings" charset="2"/>
              <a:buChar char="q"/>
            </a:pPr>
            <a:r>
              <a:rPr lang="en-US" sz="2000" b="1" dirty="0" smtClean="0"/>
              <a:t>Thursday 12 Mar, PM2: </a:t>
            </a:r>
            <a:r>
              <a:rPr lang="en-US" sz="2000" b="1" dirty="0"/>
              <a:t>802.15.4 Revision </a:t>
            </a:r>
            <a:r>
              <a:rPr lang="en-US" sz="2000" b="1" dirty="0" smtClean="0"/>
              <a:t>Approval for recirculation, BRC membership and approval, BRC call dates and times</a:t>
            </a:r>
          </a:p>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SC WNG </a:t>
            </a:r>
            <a:r>
              <a:rPr lang="en-US" sz="2000" b="1" dirty="0" smtClean="0"/>
              <a:t>(Wed, </a:t>
            </a:r>
            <a:r>
              <a:rPr lang="en-US" sz="2000" b="1" dirty="0" smtClean="0"/>
              <a:t>11 Mar, </a:t>
            </a:r>
            <a:r>
              <a:rPr lang="en-US" sz="2000" b="1" dirty="0" smtClean="0"/>
              <a:t>AM2)</a:t>
            </a:r>
          </a:p>
          <a:p>
            <a:pPr marL="577850" lvl="1" indent="-290513" eaLnBrk="0" fontAlgn="b" hangingPunct="0">
              <a:buClr>
                <a:srgbClr val="FF0000"/>
              </a:buClr>
              <a:buFont typeface="Wingdings" charset="2"/>
              <a:buChar char="q"/>
            </a:pPr>
            <a:r>
              <a:rPr lang="en-US" sz="2000" b="1" dirty="0"/>
              <a:t>What is an Ultra Low Power PHY</a:t>
            </a:r>
            <a:r>
              <a:rPr lang="en-US" sz="2000" b="1" dirty="0" smtClean="0"/>
              <a:t>? </a:t>
            </a:r>
            <a:r>
              <a:rPr lang="en-US" sz="2000" b="1" dirty="0" smtClean="0">
                <a:solidFill>
                  <a:srgbClr val="000000"/>
                </a:solidFill>
                <a:latin typeface="+mj-lt"/>
                <a:ea typeface="Lucida Grande"/>
                <a:cs typeface="Lucida Grande"/>
              </a:rPr>
              <a:t>by James </a:t>
            </a:r>
            <a:r>
              <a:rPr lang="en-US" sz="2000" b="1" dirty="0">
                <a:solidFill>
                  <a:srgbClr val="000000"/>
                </a:solidFill>
                <a:latin typeface="+mj-lt"/>
                <a:ea typeface="Lucida Grande"/>
                <a:cs typeface="Lucida Grande"/>
              </a:rPr>
              <a:t>G</a:t>
            </a:r>
            <a:r>
              <a:rPr lang="en-US" sz="2000" b="1" dirty="0" smtClean="0">
                <a:solidFill>
                  <a:srgbClr val="000000"/>
                </a:solidFill>
                <a:latin typeface="+mj-lt"/>
                <a:ea typeface="Lucida Grande"/>
                <a:cs typeface="Lucida Grande"/>
              </a:rPr>
              <a:t>ilb</a:t>
            </a:r>
          </a:p>
          <a:p>
            <a:pPr marL="577850" lvl="1" indent="-290513" eaLnBrk="0" fontAlgn="b" hangingPunct="0">
              <a:buClr>
                <a:srgbClr val="FF0000"/>
              </a:buClr>
              <a:buFont typeface="Wingdings" charset="2"/>
              <a:buChar char="q"/>
            </a:pPr>
            <a:r>
              <a:rPr lang="en-US" sz="2000" b="1" dirty="0"/>
              <a:t>OPTICWISE </a:t>
            </a:r>
            <a:r>
              <a:rPr lang="en-US" sz="2000" b="1" dirty="0" smtClean="0"/>
              <a:t>presentation </a:t>
            </a:r>
            <a:r>
              <a:rPr lang="en-US" sz="2000" b="1" dirty="0" smtClean="0">
                <a:latin typeface="+mj-lt"/>
              </a:rPr>
              <a:t>by Murat </a:t>
            </a:r>
            <a:r>
              <a:rPr lang="en-US" sz="2000" b="1" dirty="0" err="1" smtClean="0">
                <a:latin typeface="+mj-lt"/>
              </a:rPr>
              <a:t>Uysal</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2014 (San Diego)</a:t>
            </a:r>
          </a:p>
          <a:p>
            <a:r>
              <a:rPr lang="en-US" sz="1900" b="1" dirty="0" err="1"/>
              <a:t>Recirculations</a:t>
            </a:r>
            <a:endParaRPr lang="en-US" sz="1900" b="1" dirty="0"/>
          </a:p>
          <a:p>
            <a:pPr lvl="1">
              <a:buFont typeface="Arial"/>
              <a:buChar char="•"/>
            </a:pPr>
            <a:r>
              <a:rPr lang="en-US" sz="1900" b="1" dirty="0">
                <a:solidFill>
                  <a:srgbClr val="0000CC"/>
                </a:solidFill>
              </a:rPr>
              <a:t>Start</a:t>
            </a:r>
            <a:r>
              <a:rPr lang="en-US" sz="1900" b="1" dirty="0"/>
              <a:t>			</a:t>
            </a:r>
            <a:r>
              <a:rPr lang="en-US" sz="1900" b="1" dirty="0">
                <a:solidFill>
                  <a:srgbClr val="0000CC"/>
                </a:solidFill>
              </a:rPr>
              <a:t>20 Oct 2014</a:t>
            </a:r>
          </a:p>
          <a:p>
            <a:pPr lvl="1">
              <a:buFont typeface="Arial"/>
              <a:buChar char="•"/>
            </a:pPr>
            <a:r>
              <a:rPr lang="en-US" sz="1900" b="1" dirty="0"/>
              <a:t>End 			</a:t>
            </a:r>
            <a:r>
              <a:rPr lang="en-US" sz="1900" b="1" dirty="0" smtClean="0"/>
              <a:t>6 Apr 2015</a:t>
            </a:r>
          </a:p>
          <a:p>
            <a:r>
              <a:rPr lang="en-US" sz="1900" b="1" dirty="0" smtClean="0"/>
              <a:t>Sponsor Ballot</a:t>
            </a:r>
          </a:p>
          <a:p>
            <a:pPr lvl="1">
              <a:buFont typeface="Arial"/>
              <a:buChar char="•"/>
            </a:pPr>
            <a:r>
              <a:rPr lang="en-US" sz="1900" b="1" dirty="0" smtClean="0"/>
              <a:t>Start</a:t>
            </a:r>
            <a:r>
              <a:rPr lang="en-US" sz="1900" b="1" dirty="0"/>
              <a:t>	 		</a:t>
            </a:r>
            <a:r>
              <a:rPr lang="en-US" sz="1900" b="1" dirty="0" smtClean="0"/>
              <a:t>17 Apr, </a:t>
            </a:r>
            <a:r>
              <a:rPr lang="en-US" sz="1900" b="1" dirty="0"/>
              <a:t>2015</a:t>
            </a:r>
          </a:p>
          <a:p>
            <a:pPr lvl="1">
              <a:buFont typeface="Arial"/>
              <a:buChar char="•"/>
            </a:pPr>
            <a:r>
              <a:rPr lang="en-US" sz="1900" b="1" dirty="0"/>
              <a:t>Ends			</a:t>
            </a:r>
            <a:r>
              <a:rPr lang="en-US" sz="1900" b="1" dirty="0" smtClean="0"/>
              <a:t>18 May</a:t>
            </a:r>
            <a:r>
              <a:rPr lang="en-US" sz="1900" b="1" dirty="0"/>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27 August 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27143</TotalTime>
  <Words>1641</Words>
  <Application>Microsoft Macintosh PowerPoint</Application>
  <PresentationFormat>On-screen Show (4:3)</PresentationFormat>
  <Paragraphs>280</Paragraphs>
  <Slides>18</Slides>
  <Notes>10</Notes>
  <HiddenSlides>6</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PowerPoint Presentation</vt:lpstr>
      <vt:lpstr>Meeting Goals (Agenda 15-15-0164-01)</vt:lpstr>
      <vt:lpstr>Instructions for the WG Chair</vt:lpstr>
      <vt:lpstr>Participants, Patents, and Duty to Inform</vt:lpstr>
      <vt:lpstr>Patent Related Links</vt:lpstr>
      <vt:lpstr>Revision Schedule</vt:lpstr>
      <vt:lpstr>Call for Potentially Essential Patents</vt:lpstr>
      <vt:lpstr>Other Guidelines for IEEE WG Meetings</vt:lpstr>
      <vt:lpstr>SCmaintenance/SCwng Officer</vt:lpstr>
      <vt:lpstr>Chair’s Role</vt:lpstr>
      <vt:lpstr>Voting Results</vt:lpstr>
      <vt:lpstr>802.15.4 Revision Areas of Concern</vt:lpstr>
      <vt:lpstr>SC Maintenance  Meeting Accomplishments</vt:lpstr>
      <vt:lpstr>SCm motions </vt:lpstr>
      <vt:lpstr>SCm motions to WG15</vt:lpstr>
      <vt:lpstr>BRC Conference Calls</vt:lpstr>
      <vt:lpstr>WNG Summary</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Berlin</dc:title>
  <dc:subject>IEEE 802.15 &lt;SC Opening Report&gt;</dc:subject>
  <dc:creator>Pat Kinney</dc:creator>
  <cp:keywords/>
  <dc:description>&lt;15-15-0163-01-0mag&gt;</dc:description>
  <cp:lastModifiedBy>Pat Kinney</cp:lastModifiedBy>
  <cp:revision>569</cp:revision>
  <cp:lastPrinted>1998-02-10T13:28:06Z</cp:lastPrinted>
  <dcterms:created xsi:type="dcterms:W3CDTF">2009-07-12T16:25:16Z</dcterms:created>
  <dcterms:modified xsi:type="dcterms:W3CDTF">2015-03-08T09:59:49Z</dcterms:modified>
  <cp:category/>
</cp:coreProperties>
</file>