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378" r:id="rId2"/>
    <p:sldId id="504" r:id="rId3"/>
    <p:sldId id="528" r:id="rId4"/>
    <p:sldId id="506" r:id="rId5"/>
    <p:sldId id="514" r:id="rId6"/>
    <p:sldId id="532" r:id="rId7"/>
    <p:sldId id="533" r:id="rId8"/>
    <p:sldId id="534" r:id="rId9"/>
    <p:sldId id="535" r:id="rId10"/>
    <p:sldId id="531" r:id="rId11"/>
    <p:sldId id="519" r:id="rId12"/>
    <p:sldId id="520" r:id="rId13"/>
    <p:sldId id="521" r:id="rId14"/>
    <p:sldId id="539" r:id="rId15"/>
    <p:sldId id="543" r:id="rId16"/>
    <p:sldId id="536" r:id="rId17"/>
    <p:sldId id="537" r:id="rId18"/>
    <p:sldId id="538" r:id="rId19"/>
    <p:sldId id="522" r:id="rId20"/>
    <p:sldId id="523" r:id="rId21"/>
    <p:sldId id="524" r:id="rId22"/>
    <p:sldId id="540" r:id="rId23"/>
    <p:sldId id="541" r:id="rId24"/>
    <p:sldId id="542"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5915" autoAdjust="0"/>
  </p:normalViewPr>
  <p:slideViewPr>
    <p:cSldViewPr>
      <p:cViewPr>
        <p:scale>
          <a:sx n="93" d="100"/>
          <a:sy n="93" d="100"/>
        </p:scale>
        <p:origin x="-2346"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802.15-15-0111-01-004q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802.15-15-0111-01-004q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802.15-15-0111-01-004q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dirty="0"/>
              <a:t>Slide </a:t>
            </a:r>
            <a:fld id="{437FD4E9-F2DD-4ECA-A3B9-29AD70F5D8F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15-15-0111-01-004q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Feb </a:t>
            </a:r>
            <a:r>
              <a:rPr lang="en-US" sz="1400" b="1" dirty="0" smtClean="0">
                <a:latin typeface="+mj-lt"/>
              </a:rPr>
              <a:t>2015</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a:t>
            </a:r>
            <a:r>
              <a:rPr lang="en-US" sz="1200" dirty="0" smtClean="0"/>
              <a:t>Thejaswi, </a:t>
            </a:r>
            <a:r>
              <a:rPr lang="en-US" sz="1200" dirty="0" smtClean="0"/>
              <a:t>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LB100 Comment Resolutions.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21</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January,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10</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060032222"/>
              </p:ext>
            </p:extLst>
          </p:nvPr>
        </p:nvGraphicFramePr>
        <p:xfrm>
          <a:off x="914400" y="762000"/>
          <a:ext cx="6781799" cy="1676400"/>
        </p:xfrm>
        <a:graphic>
          <a:graphicData uri="http://schemas.openxmlformats.org/drawingml/2006/table">
            <a:tbl>
              <a:tblPr>
                <a:tableStyleId>{616DA210-FB5B-4158-B5E0-FEB733F419BA}</a:tableStyleId>
              </a:tblPr>
              <a:tblGrid>
                <a:gridCol w="484414"/>
                <a:gridCol w="830424"/>
                <a:gridCol w="346010"/>
                <a:gridCol w="484414"/>
                <a:gridCol w="346010"/>
                <a:gridCol w="2422072"/>
                <a:gridCol w="1163135"/>
                <a:gridCol w="705320"/>
              </a:tblGrid>
              <a:tr h="558800">
                <a:tc>
                  <a:txBody>
                    <a:bodyPr/>
                    <a:lstStyle/>
                    <a:p>
                      <a:pPr algn="ctr" fontAlgn="ctr"/>
                      <a:r>
                        <a:rPr lang="en-US" sz="1050" b="1" i="0" u="none" strike="noStrike" dirty="0" smtClean="0">
                          <a:effectLst/>
                          <a:latin typeface="+mj-lt"/>
                        </a:rPr>
                        <a:t>CID</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Reviewer</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Pg.</a:t>
                      </a:r>
                    </a:p>
                    <a:p>
                      <a:pPr algn="ctr" fontAlgn="ctr"/>
                      <a:r>
                        <a:rPr lang="en-US" sz="1050" b="1" i="0" u="none" strike="noStrike" dirty="0" smtClean="0">
                          <a:effectLst/>
                          <a:latin typeface="+mj-lt"/>
                        </a:rPr>
                        <a:t>No.</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Clause</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Ln. No.</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Comment</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Suggested</a:t>
                      </a:r>
                      <a:r>
                        <a:rPr lang="en-US" sz="1050" b="1" i="0" u="none" strike="noStrike" baseline="0" dirty="0" smtClean="0">
                          <a:effectLst/>
                          <a:latin typeface="+mj-lt"/>
                        </a:rPr>
                        <a:t> Change</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Mandatory</a:t>
                      </a:r>
                      <a:endParaRPr lang="en-US" sz="1050" b="1" i="0" u="none" strike="noStrike" dirty="0">
                        <a:effectLst/>
                        <a:latin typeface="+mj-lt"/>
                      </a:endParaRPr>
                    </a:p>
                  </a:txBody>
                  <a:tcPr marL="6010" marR="6010" marT="6010" marB="0" anchor="ctr"/>
                </a:tc>
              </a:tr>
              <a:tr h="558800">
                <a:tc>
                  <a:txBody>
                    <a:bodyPr/>
                    <a:lstStyle/>
                    <a:p>
                      <a:pPr algn="ctr" fontAlgn="ctr"/>
                      <a:r>
                        <a:rPr lang="en-US" sz="800" b="0" i="0" u="none" strike="noStrike">
                          <a:effectLst/>
                          <a:latin typeface="Arial"/>
                        </a:rPr>
                        <a:t>2037</a:t>
                      </a:r>
                    </a:p>
                  </a:txBody>
                  <a:tcPr marL="9525" marR="9525" marT="9525" marB="0" anchor="ctr"/>
                </a:tc>
                <a:tc>
                  <a:txBody>
                    <a:bodyPr/>
                    <a:lstStyle/>
                    <a:p>
                      <a:pPr algn="ctr" fontAlgn="ctr"/>
                      <a:r>
                        <a:rPr lang="en-US" sz="800" b="0" i="0" u="none" strike="noStrike">
                          <a:effectLst/>
                          <a:latin typeface="Arial"/>
                        </a:rPr>
                        <a:t>Kiran Bynam</a:t>
                      </a:r>
                    </a:p>
                  </a:txBody>
                  <a:tcPr marL="9525" marR="9525" marT="9525" marB="0" anchor="ctr"/>
                </a:tc>
                <a:tc>
                  <a:txBody>
                    <a:bodyPr/>
                    <a:lstStyle/>
                    <a:p>
                      <a:pPr algn="ctr" fontAlgn="ctr"/>
                      <a:r>
                        <a:rPr lang="en-US" sz="800" b="0" i="0" u="none" strike="noStrike">
                          <a:effectLst/>
                          <a:latin typeface="Arial"/>
                        </a:rPr>
                        <a:t>13</a:t>
                      </a:r>
                    </a:p>
                  </a:txBody>
                  <a:tcPr marL="9525" marR="9525" marT="9525" marB="0" anchor="ctr"/>
                </a:tc>
                <a:tc>
                  <a:txBody>
                    <a:bodyPr/>
                    <a:lstStyle/>
                    <a:p>
                      <a:pPr algn="ctr" fontAlgn="ctr"/>
                      <a:r>
                        <a:rPr lang="en-US" sz="800" b="0" i="0" u="none" strike="noStrike">
                          <a:effectLst/>
                          <a:latin typeface="Arial"/>
                        </a:rPr>
                        <a:t>30.2.1.1.3</a:t>
                      </a:r>
                    </a:p>
                  </a:txBody>
                  <a:tcPr marL="9525" marR="9525" marT="9525" marB="0" anchor="ctr"/>
                </a:tc>
                <a:tc>
                  <a:txBody>
                    <a:bodyPr/>
                    <a:lstStyle/>
                    <a:p>
                      <a:pPr algn="ctr" fontAlgn="ctr"/>
                      <a:r>
                        <a:rPr lang="en-US" sz="800" b="0" i="0" u="none" strike="noStrike">
                          <a:effectLst/>
                          <a:latin typeface="Arial"/>
                        </a:rPr>
                        <a:t>Table 5</a:t>
                      </a:r>
                    </a:p>
                  </a:txBody>
                  <a:tcPr marL="9525" marR="9525" marT="9525" marB="0" anchor="ctr"/>
                </a:tc>
                <a:tc>
                  <a:txBody>
                    <a:bodyPr/>
                    <a:lstStyle/>
                    <a:p>
                      <a:pPr algn="ctr" fontAlgn="ctr"/>
                      <a:r>
                        <a:rPr lang="en-US" sz="800" b="0" i="0" u="none" strike="noStrike">
                          <a:solidFill>
                            <a:srgbClr val="000000"/>
                          </a:solidFill>
                          <a:effectLst/>
                          <a:latin typeface="Arial"/>
                        </a:rPr>
                        <a:t>Modify the table with the mapping                                                                  [1 0 -1 0 0 -1 0 1] for bit=1                                                                    [0 -1 0 1 1 0 -1 0] for bit=0</a:t>
                      </a:r>
                    </a:p>
                  </a:txBody>
                  <a:tcPr marL="9525" marR="9525" marT="9525" marB="0" anchor="ctr"/>
                </a:tc>
                <a:tc>
                  <a:txBody>
                    <a:bodyPr/>
                    <a:lstStyle/>
                    <a:p>
                      <a:pPr algn="ctr" fontAlgn="ctr"/>
                      <a:r>
                        <a:rPr lang="en-US" sz="800" b="0" i="0" u="none" strike="noStrike">
                          <a:effectLst/>
                          <a:latin typeface="Arial"/>
                        </a:rPr>
                        <a:t>Incoporate the change</a:t>
                      </a:r>
                    </a:p>
                  </a:txBody>
                  <a:tcPr marL="9525" marR="9525" marT="9525" marB="0" anchor="ctr"/>
                </a:tc>
                <a:tc>
                  <a:txBody>
                    <a:bodyPr/>
                    <a:lstStyle/>
                    <a:p>
                      <a:pPr algn="ctr" fontAlgn="ctr"/>
                      <a:r>
                        <a:rPr lang="en-US" sz="800" b="0" i="0" u="none" strike="noStrike">
                          <a:effectLst/>
                          <a:latin typeface="Arial"/>
                        </a:rPr>
                        <a:t>YES</a:t>
                      </a:r>
                    </a:p>
                  </a:txBody>
                  <a:tcPr marL="9525" marR="9525" marT="9525" marB="0" anchor="ctr"/>
                </a:tc>
              </a:tr>
              <a:tr h="558800">
                <a:tc>
                  <a:txBody>
                    <a:bodyPr/>
                    <a:lstStyle/>
                    <a:p>
                      <a:pPr algn="ctr" fontAlgn="ctr"/>
                      <a:r>
                        <a:rPr lang="en-US" sz="800" b="0" i="0" u="none" strike="noStrike">
                          <a:effectLst/>
                          <a:latin typeface="Arial"/>
                        </a:rPr>
                        <a:t>2038</a:t>
                      </a:r>
                    </a:p>
                  </a:txBody>
                  <a:tcPr marL="9525" marR="9525" marT="9525" marB="0" anchor="ctr"/>
                </a:tc>
                <a:tc>
                  <a:txBody>
                    <a:bodyPr/>
                    <a:lstStyle/>
                    <a:p>
                      <a:pPr algn="ctr" fontAlgn="ctr"/>
                      <a:r>
                        <a:rPr lang="en-US" sz="800" b="0" i="0" u="none" strike="noStrike">
                          <a:effectLst/>
                          <a:latin typeface="Arial"/>
                        </a:rPr>
                        <a:t>Kiran Bynam</a:t>
                      </a:r>
                    </a:p>
                  </a:txBody>
                  <a:tcPr marL="9525" marR="9525" marT="9525" marB="0" anchor="ctr"/>
                </a:tc>
                <a:tc>
                  <a:txBody>
                    <a:bodyPr/>
                    <a:lstStyle/>
                    <a:p>
                      <a:pPr algn="ctr" fontAlgn="ctr"/>
                      <a:r>
                        <a:rPr lang="en-US" sz="800" b="0" i="0" u="none" strike="noStrike">
                          <a:effectLst/>
                          <a:latin typeface="Arial"/>
                        </a:rPr>
                        <a:t>14</a:t>
                      </a:r>
                    </a:p>
                  </a:txBody>
                  <a:tcPr marL="9525" marR="9525" marT="9525" marB="0" anchor="ctr"/>
                </a:tc>
                <a:tc>
                  <a:txBody>
                    <a:bodyPr/>
                    <a:lstStyle/>
                    <a:p>
                      <a:pPr algn="ctr" fontAlgn="ctr"/>
                      <a:r>
                        <a:rPr lang="en-US" sz="800" b="0" i="0" u="none" strike="noStrike">
                          <a:effectLst/>
                          <a:latin typeface="Arial"/>
                        </a:rPr>
                        <a:t>30.2.1.1.5</a:t>
                      </a:r>
                    </a:p>
                  </a:txBody>
                  <a:tcPr marL="9525" marR="9525" marT="9525" marB="0" anchor="ctr"/>
                </a:tc>
                <a:tc>
                  <a:txBody>
                    <a:bodyPr/>
                    <a:lstStyle/>
                    <a:p>
                      <a:pPr algn="ctr" fontAlgn="ctr"/>
                      <a:r>
                        <a:rPr lang="en-US" sz="800" b="0" i="0" u="none" strike="noStrike">
                          <a:effectLst/>
                          <a:latin typeface="Arial"/>
                        </a:rPr>
                        <a:t>Table 7</a:t>
                      </a:r>
                    </a:p>
                  </a:txBody>
                  <a:tcPr marL="9525" marR="9525" marT="9525" marB="0" anchor="ctr"/>
                </a:tc>
                <a:tc>
                  <a:txBody>
                    <a:bodyPr/>
                    <a:lstStyle/>
                    <a:p>
                      <a:pPr algn="ctr" fontAlgn="ctr"/>
                      <a:r>
                        <a:rPr lang="en-US" sz="800" b="0" i="0" u="none" strike="noStrike">
                          <a:solidFill>
                            <a:srgbClr val="000000"/>
                          </a:solidFill>
                          <a:effectLst/>
                          <a:latin typeface="Arial"/>
                        </a:rPr>
                        <a:t>Modify the table with the mapping                                                                  [1 0 -1 0 0 -1 0 1] for bit=1                                                                    [0 -1 0 1 1 0 -1 0] for bit=0</a:t>
                      </a:r>
                    </a:p>
                  </a:txBody>
                  <a:tcPr marL="9525" marR="9525" marT="9525" marB="0" anchor="ctr"/>
                </a:tc>
                <a:tc>
                  <a:txBody>
                    <a:bodyPr/>
                    <a:lstStyle/>
                    <a:p>
                      <a:pPr algn="ctr" fontAlgn="ctr"/>
                      <a:r>
                        <a:rPr lang="en-US" sz="800" b="0" i="0" u="none" strike="noStrike">
                          <a:effectLst/>
                          <a:latin typeface="Arial"/>
                        </a:rPr>
                        <a:t>Incoporate the change</a:t>
                      </a:r>
                    </a:p>
                  </a:txBody>
                  <a:tcPr marL="9525" marR="9525" marT="9525" marB="0" anchor="ctr"/>
                </a:tc>
                <a:tc>
                  <a:txBody>
                    <a:bodyPr/>
                    <a:lstStyle/>
                    <a:p>
                      <a:pPr algn="ctr" fontAlgn="ctr"/>
                      <a:r>
                        <a:rPr lang="en-US" sz="800" b="0" i="0" u="none" strike="noStrike" dirty="0">
                          <a:effectLst/>
                          <a:latin typeface="Arial"/>
                        </a:rPr>
                        <a:t>YES</a:t>
                      </a:r>
                    </a:p>
                  </a:txBody>
                  <a:tcPr marL="9525" marR="9525" marT="9525"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59673954"/>
              </p:ext>
            </p:extLst>
          </p:nvPr>
        </p:nvGraphicFramePr>
        <p:xfrm>
          <a:off x="3048000" y="3352800"/>
          <a:ext cx="2533650" cy="1288416"/>
        </p:xfrm>
        <a:graphic>
          <a:graphicData uri="http://schemas.openxmlformats.org/drawingml/2006/table">
            <a:tbl>
              <a:tblPr firstRow="1" bandRow="1"/>
              <a:tblGrid>
                <a:gridCol w="1031397"/>
                <a:gridCol w="1502253"/>
              </a:tblGrid>
              <a:tr h="633811">
                <a:tc>
                  <a:txBody>
                    <a:bodyPr/>
                    <a:lstStyle/>
                    <a:p>
                      <a:pPr marL="0" marR="0" algn="ctr">
                        <a:spcBef>
                          <a:spcPts val="0"/>
                        </a:spcBef>
                        <a:spcAft>
                          <a:spcPts val="0"/>
                        </a:spcAft>
                      </a:pPr>
                      <a:r>
                        <a:rPr lang="en-US" sz="1000" b="1" kern="1200" dirty="0">
                          <a:solidFill>
                            <a:srgbClr val="000000"/>
                          </a:solidFill>
                          <a:effectLst/>
                          <a:latin typeface="Times New Roman"/>
                          <a:ea typeface="SimSun"/>
                        </a:rPr>
                        <a:t>SFD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550">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SimSun"/>
                        </a:rPr>
                        <a:t>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Malgun Gothic"/>
                        </a:rPr>
                        <a:t> [0 -1 0 1 1 0 -1 0]</a:t>
                      </a:r>
                      <a:r>
                        <a:rPr lang="en-US" sz="1000" kern="1200" dirty="0" smtClean="0">
                          <a:solidFill>
                            <a:srgbClr val="000000"/>
                          </a:solidFill>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05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SimSun"/>
                        </a:rPr>
                        <a:t>[1 0 -1 0 0 -1 0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990600" y="2909500"/>
            <a:ext cx="2867388" cy="276999"/>
          </a:xfrm>
          <a:prstGeom prst="rect">
            <a:avLst/>
          </a:prstGeom>
          <a:noFill/>
        </p:spPr>
        <p:txBody>
          <a:bodyPr wrap="none" rtlCol="0">
            <a:spAutoFit/>
          </a:bodyPr>
          <a:lstStyle/>
          <a:p>
            <a:pPr marL="171450" indent="-171450">
              <a:buFont typeface="Arial" panose="020B0604020202020204" pitchFamily="34" charset="0"/>
              <a:buChar char="•"/>
            </a:pPr>
            <a:r>
              <a:rPr lang="en-US" dirty="0" smtClean="0"/>
              <a:t>Replace Table 5 with the following table</a:t>
            </a:r>
            <a:endParaRPr lang="en-US" dirty="0"/>
          </a:p>
        </p:txBody>
      </p:sp>
      <p:sp>
        <p:nvSpPr>
          <p:cNvPr id="8" name="TextBox 7"/>
          <p:cNvSpPr txBox="1"/>
          <p:nvPr/>
        </p:nvSpPr>
        <p:spPr>
          <a:xfrm>
            <a:off x="1066800" y="4648200"/>
            <a:ext cx="2867388" cy="276999"/>
          </a:xfrm>
          <a:prstGeom prst="rect">
            <a:avLst/>
          </a:prstGeom>
          <a:noFill/>
        </p:spPr>
        <p:txBody>
          <a:bodyPr wrap="none" rtlCol="0">
            <a:spAutoFit/>
          </a:bodyPr>
          <a:lstStyle/>
          <a:p>
            <a:pPr marL="171450" indent="-171450">
              <a:buFont typeface="Arial" panose="020B0604020202020204" pitchFamily="34" charset="0"/>
              <a:buChar char="•"/>
            </a:pPr>
            <a:r>
              <a:rPr lang="en-US" dirty="0" smtClean="0"/>
              <a:t>Replace </a:t>
            </a:r>
            <a:r>
              <a:rPr lang="en-US" smtClean="0"/>
              <a:t>Table 7 </a:t>
            </a:r>
            <a:r>
              <a:rPr lang="en-US" dirty="0" smtClean="0"/>
              <a:t>with the following table</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41494030"/>
              </p:ext>
            </p:extLst>
          </p:nvPr>
        </p:nvGraphicFramePr>
        <p:xfrm>
          <a:off x="3200400" y="4953000"/>
          <a:ext cx="2533650" cy="1288416"/>
        </p:xfrm>
        <a:graphic>
          <a:graphicData uri="http://schemas.openxmlformats.org/drawingml/2006/table">
            <a:tbl>
              <a:tblPr firstRow="1" bandRow="1"/>
              <a:tblGrid>
                <a:gridCol w="1031397"/>
                <a:gridCol w="1502253"/>
              </a:tblGrid>
              <a:tr h="633811">
                <a:tc>
                  <a:txBody>
                    <a:bodyPr/>
                    <a:lstStyle/>
                    <a:p>
                      <a:pPr marL="0" marR="0" algn="ctr">
                        <a:spcBef>
                          <a:spcPts val="0"/>
                        </a:spcBef>
                        <a:spcAft>
                          <a:spcPts val="0"/>
                        </a:spcAft>
                      </a:pPr>
                      <a:r>
                        <a:rPr lang="en-US" sz="1000" b="1" kern="1200" dirty="0" smtClean="0">
                          <a:solidFill>
                            <a:srgbClr val="000000"/>
                          </a:solidFill>
                          <a:effectLst/>
                          <a:latin typeface="Times New Roman"/>
                          <a:ea typeface="SimSun"/>
                        </a:rPr>
                        <a:t>PHR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550">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SimSun"/>
                        </a:rPr>
                        <a:t>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Malgun Gothic"/>
                        </a:rPr>
                        <a:t> [0 -1 0 1 1 0 -1 0]</a:t>
                      </a:r>
                      <a:r>
                        <a:rPr lang="en-US" sz="1000" kern="1200" dirty="0" smtClean="0">
                          <a:solidFill>
                            <a:srgbClr val="000000"/>
                          </a:solidFill>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05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SimSun"/>
                        </a:rPr>
                        <a:t>[1 0 -1 0 0 -1 0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Tree>
    <p:extLst>
      <p:ext uri="{BB962C8B-B14F-4D97-AF65-F5344CB8AC3E}">
        <p14:creationId xmlns:p14="http://schemas.microsoft.com/office/powerpoint/2010/main" val="142348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66936514"/>
              </p:ext>
            </p:extLst>
          </p:nvPr>
        </p:nvGraphicFramePr>
        <p:xfrm>
          <a:off x="685800" y="838200"/>
          <a:ext cx="7467600" cy="1371600"/>
        </p:xfrm>
        <a:graphic>
          <a:graphicData uri="http://schemas.openxmlformats.org/drawingml/2006/table">
            <a:tbl>
              <a:tblPr>
                <a:tableStyleId>{616DA210-FB5B-4158-B5E0-FEB733F419BA}</a:tableStyleId>
              </a:tblPr>
              <a:tblGrid>
                <a:gridCol w="533400"/>
                <a:gridCol w="914400"/>
                <a:gridCol w="381000"/>
                <a:gridCol w="533400"/>
                <a:gridCol w="762000"/>
                <a:gridCol w="2133600"/>
                <a:gridCol w="14331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596363">
                <a:tc>
                  <a:txBody>
                    <a:bodyPr/>
                    <a:lstStyle/>
                    <a:p>
                      <a:pPr algn="ctr" fontAlgn="ctr"/>
                      <a:r>
                        <a:rPr lang="en-US" sz="1000" b="0" i="0" u="none" strike="noStrike">
                          <a:effectLst/>
                          <a:latin typeface="Arial"/>
                        </a:rPr>
                        <a:t>2040</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16</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r>
                        <a:rPr lang="en-US" sz="1000" b="0" i="0" u="none" strike="noStrike">
                          <a:effectLst/>
                          <a:latin typeface="Arial"/>
                        </a:rPr>
                        <a:t>Data rate field of tables 7,8,9</a:t>
                      </a:r>
                    </a:p>
                  </a:txBody>
                  <a:tcPr marL="9525" marR="9525" marT="9525" marB="0" anchor="ctr"/>
                </a:tc>
                <a:tc>
                  <a:txBody>
                    <a:bodyPr/>
                    <a:lstStyle/>
                    <a:p>
                      <a:pPr algn="l" fontAlgn="t"/>
                      <a:r>
                        <a:rPr lang="en-US" sz="1000" b="0" i="0" u="none" strike="noStrike">
                          <a:effectLst/>
                          <a:latin typeface="Arial"/>
                        </a:rPr>
                        <a:t>Compute datarates appropriately and mdoify the tables if needed. Some data rates seems to be wrong.</a:t>
                      </a:r>
                    </a:p>
                  </a:txBody>
                  <a:tcPr marL="9525" marR="9525" marT="9525" marB="0"/>
                </a:tc>
                <a:tc>
                  <a:txBody>
                    <a:bodyPr/>
                    <a:lstStyle/>
                    <a:p>
                      <a:pPr algn="l" fontAlgn="t"/>
                      <a:r>
                        <a:rPr lang="en-US" sz="1000" b="0" i="0" u="none" strike="noStrike">
                          <a:effectLst/>
                          <a:latin typeface="Arial"/>
                        </a:rPr>
                        <a:t>Incoporate the change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14400" y="2325125"/>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457200" y="2667000"/>
            <a:ext cx="6838026"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15, 30.3.2,  replace the values in the “Data rate”  column  of Table 8 with the following column:</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41012644"/>
              </p:ext>
            </p:extLst>
          </p:nvPr>
        </p:nvGraphicFramePr>
        <p:xfrm>
          <a:off x="1600200" y="3200400"/>
          <a:ext cx="571500" cy="2674620"/>
        </p:xfrm>
        <a:graphic>
          <a:graphicData uri="http://schemas.openxmlformats.org/drawingml/2006/table">
            <a:tbl>
              <a:tblPr firstRow="1" bandRow="1"/>
              <a:tblGrid>
                <a:gridCol w="571500"/>
              </a:tblGrid>
              <a:tr h="576580">
                <a:tc>
                  <a:txBody>
                    <a:bodyPr/>
                    <a:lstStyle/>
                    <a:p>
                      <a:pPr marL="0" marR="0" algn="ctr">
                        <a:spcBef>
                          <a:spcPts val="0"/>
                        </a:spcBef>
                        <a:spcAft>
                          <a:spcPts val="0"/>
                        </a:spcAft>
                      </a:pPr>
                      <a:r>
                        <a:rPr lang="en-US" sz="1000" b="1" kern="1200" dirty="0">
                          <a:effectLst/>
                          <a:latin typeface="Times New Roman"/>
                          <a:ea typeface="SimSun"/>
                        </a:rPr>
                        <a:t>Data  rate</a:t>
                      </a:r>
                      <a:endParaRPr lang="en-US" sz="1200" dirty="0">
                        <a:effectLst/>
                        <a:latin typeface="Times New Roman"/>
                        <a:ea typeface="SimSun"/>
                      </a:endParaRPr>
                    </a:p>
                    <a:p>
                      <a:pPr marL="0" marR="0" algn="ctr">
                        <a:spcBef>
                          <a:spcPts val="0"/>
                        </a:spcBef>
                        <a:spcAft>
                          <a:spcPts val="0"/>
                        </a:spcAft>
                      </a:pPr>
                      <a:r>
                        <a:rPr lang="en-US" sz="1000" b="1" kern="1200" dirty="0">
                          <a:effectLst/>
                          <a:latin typeface="Times New Roman"/>
                          <a:ea typeface="SimSun"/>
                        </a:rPr>
                        <a:t>(kbps)</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809.52</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404.76</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303.57</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126.48</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719.57</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359.78</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269.84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112.43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43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12</a:t>
            </a:fld>
            <a:endParaRPr lang="en-US"/>
          </a:p>
        </p:txBody>
      </p:sp>
      <p:sp>
        <p:nvSpPr>
          <p:cNvPr id="8" name="TextBox 7"/>
          <p:cNvSpPr txBox="1"/>
          <p:nvPr/>
        </p:nvSpPr>
        <p:spPr>
          <a:xfrm>
            <a:off x="228600" y="838200"/>
            <a:ext cx="6838026"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15, 30.3.3,  replace the values in the “Data rate”  column  of Table 9 with the following column:</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806839695"/>
              </p:ext>
            </p:extLst>
          </p:nvPr>
        </p:nvGraphicFramePr>
        <p:xfrm>
          <a:off x="3657600" y="1524000"/>
          <a:ext cx="571500" cy="2674620"/>
        </p:xfrm>
        <a:graphic>
          <a:graphicData uri="http://schemas.openxmlformats.org/drawingml/2006/table">
            <a:tbl>
              <a:tblPr firstRow="1" bandRow="1"/>
              <a:tblGrid>
                <a:gridCol w="571500"/>
              </a:tblGrid>
              <a:tr h="576580">
                <a:tc>
                  <a:txBody>
                    <a:bodyPr/>
                    <a:lstStyle/>
                    <a:p>
                      <a:pPr marL="0" marR="0" algn="ctr">
                        <a:spcBef>
                          <a:spcPts val="0"/>
                        </a:spcBef>
                        <a:spcAft>
                          <a:spcPts val="0"/>
                        </a:spcAft>
                      </a:pPr>
                      <a:r>
                        <a:rPr lang="en-US" sz="1000" b="1" kern="1200" dirty="0">
                          <a:effectLst/>
                          <a:latin typeface="Times New Roman"/>
                          <a:ea typeface="SimSun"/>
                        </a:rPr>
                        <a:t>Data  rate</a:t>
                      </a:r>
                      <a:endParaRPr lang="en-US" sz="1200" dirty="0">
                        <a:effectLst/>
                        <a:latin typeface="Times New Roman"/>
                        <a:ea typeface="SimSun"/>
                      </a:endParaRPr>
                    </a:p>
                    <a:p>
                      <a:pPr marL="0" marR="0" algn="ctr">
                        <a:spcBef>
                          <a:spcPts val="0"/>
                        </a:spcBef>
                        <a:spcAft>
                          <a:spcPts val="0"/>
                        </a:spcAft>
                      </a:pPr>
                      <a:r>
                        <a:rPr lang="en-US" sz="1000" b="1" kern="1200" dirty="0">
                          <a:effectLst/>
                          <a:latin typeface="Times New Roman"/>
                          <a:ea typeface="SimSun"/>
                        </a:rPr>
                        <a:t>(kbps)</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485.71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242.85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182.14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75.89</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431.74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215.87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161.90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a:solidFill>
                            <a:srgbClr val="000000"/>
                          </a:solidFill>
                          <a:effectLst/>
                          <a:latin typeface="Times New Roman"/>
                          <a:ea typeface="SimSun"/>
                        </a:rPr>
                        <a:t>67.46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22258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13</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296932524"/>
              </p:ext>
            </p:extLst>
          </p:nvPr>
        </p:nvGraphicFramePr>
        <p:xfrm>
          <a:off x="3810000" y="1524000"/>
          <a:ext cx="579513" cy="2674620"/>
        </p:xfrm>
        <a:graphic>
          <a:graphicData uri="http://schemas.openxmlformats.org/drawingml/2006/table">
            <a:tbl>
              <a:tblPr firstRow="1" bandRow="1"/>
              <a:tblGrid>
                <a:gridCol w="579513"/>
              </a:tblGrid>
              <a:tr h="576580">
                <a:tc>
                  <a:txBody>
                    <a:bodyPr/>
                    <a:lstStyle/>
                    <a:p>
                      <a:pPr marL="0" marR="0" algn="ctr">
                        <a:spcBef>
                          <a:spcPts val="0"/>
                        </a:spcBef>
                        <a:spcAft>
                          <a:spcPts val="0"/>
                        </a:spcAft>
                      </a:pPr>
                      <a:r>
                        <a:rPr lang="en-US" sz="1000" b="1" kern="1200" dirty="0">
                          <a:effectLst/>
                          <a:latin typeface="Times New Roman"/>
                          <a:ea typeface="SimSun"/>
                        </a:rPr>
                        <a:t>Data  rate</a:t>
                      </a:r>
                      <a:endParaRPr lang="en-US" sz="1200" dirty="0">
                        <a:effectLst/>
                        <a:latin typeface="Times New Roman"/>
                        <a:ea typeface="SimSun"/>
                      </a:endParaRPr>
                    </a:p>
                    <a:p>
                      <a:pPr marL="0" marR="0" algn="ctr">
                        <a:spcBef>
                          <a:spcPts val="0"/>
                        </a:spcBef>
                        <a:spcAft>
                          <a:spcPts val="0"/>
                        </a:spcAft>
                      </a:pPr>
                      <a:r>
                        <a:rPr lang="en-US" sz="1000" b="1" kern="1200" dirty="0">
                          <a:effectLst/>
                          <a:latin typeface="Times New Roman"/>
                          <a:ea typeface="SimSun"/>
                        </a:rPr>
                        <a:t>(kbps)</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202.38</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a:solidFill>
                            <a:srgbClr val="000000"/>
                          </a:solidFill>
                          <a:effectLst/>
                          <a:latin typeface="Times New Roman"/>
                          <a:ea typeface="SimSun"/>
                        </a:rPr>
                        <a:t>101.19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75.89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31.62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179.89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89.94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a:solidFill>
                            <a:srgbClr val="000000"/>
                          </a:solidFill>
                          <a:effectLst/>
                          <a:latin typeface="Times New Roman"/>
                          <a:ea typeface="SimSun"/>
                        </a:rPr>
                        <a:t>67.46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28.10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220362" y="838200"/>
            <a:ext cx="6914970"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16, 30.3.4,  replace the values in the “Data rate”  column  of Table 10 with the following column:</a:t>
            </a:r>
            <a:endParaRPr lang="en-US" dirty="0"/>
          </a:p>
        </p:txBody>
      </p:sp>
    </p:spTree>
    <p:extLst>
      <p:ext uri="{BB962C8B-B14F-4D97-AF65-F5344CB8AC3E}">
        <p14:creationId xmlns:p14="http://schemas.microsoft.com/office/powerpoint/2010/main" val="1814273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227346435"/>
              </p:ext>
            </p:extLst>
          </p:nvPr>
        </p:nvGraphicFramePr>
        <p:xfrm>
          <a:off x="457200" y="762000"/>
          <a:ext cx="8077201" cy="1524000"/>
        </p:xfrm>
        <a:graphic>
          <a:graphicData uri="http://schemas.openxmlformats.org/drawingml/2006/table">
            <a:tbl>
              <a:tblPr>
                <a:tableStyleId>{616DA210-FB5B-4158-B5E0-FEB733F419BA}</a:tableStyleId>
              </a:tblPr>
              <a:tblGrid>
                <a:gridCol w="576943"/>
                <a:gridCol w="794658"/>
                <a:gridCol w="457200"/>
                <a:gridCol w="609600"/>
                <a:gridCol w="457200"/>
                <a:gridCol w="2133599"/>
                <a:gridCol w="2286001"/>
                <a:gridCol w="762000"/>
              </a:tblGrid>
              <a:tr h="654309">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869691">
                <a:tc>
                  <a:txBody>
                    <a:bodyPr/>
                    <a:lstStyle/>
                    <a:p>
                      <a:pPr algn="ctr" fontAlgn="ctr"/>
                      <a:r>
                        <a:rPr lang="en-US" sz="1000" b="0" i="0" u="none" strike="noStrike">
                          <a:effectLst/>
                          <a:latin typeface="Arial"/>
                        </a:rPr>
                        <a:t>2042</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 </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r>
                        <a:rPr lang="en-US" sz="1000" b="0" i="0" u="none" strike="noStrike">
                          <a:effectLst/>
                          <a:latin typeface="Arial"/>
                        </a:rPr>
                        <a:t>--</a:t>
                      </a:r>
                    </a:p>
                  </a:txBody>
                  <a:tcPr marL="9525" marR="9525" marT="9525" marB="0" anchor="ctr"/>
                </a:tc>
                <a:tc>
                  <a:txBody>
                    <a:bodyPr/>
                    <a:lstStyle/>
                    <a:p>
                      <a:pPr algn="l" fontAlgn="t"/>
                      <a:r>
                        <a:rPr lang="en-US" sz="1000" b="0" i="0" u="none" strike="noStrike">
                          <a:effectLst/>
                          <a:latin typeface="Arial"/>
                        </a:rPr>
                        <a:t>in several places, while mentioning about BCH with interleaving, stick to one terminology consistenty: either "BCH" or "BCH+interleaving"</a:t>
                      </a:r>
                    </a:p>
                  </a:txBody>
                  <a:tcPr marL="9525" marR="9525" marT="9525" marB="0"/>
                </a:tc>
                <a:tc>
                  <a:txBody>
                    <a:bodyPr/>
                    <a:lstStyle/>
                    <a:p>
                      <a:pPr algn="l" fontAlgn="t"/>
                      <a:r>
                        <a:rPr lang="en-US" sz="1000" b="0" i="0" u="none" strike="noStrike">
                          <a:effectLst/>
                          <a:latin typeface="Arial"/>
                        </a:rPr>
                        <a:t>Incoporate the change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838200" y="2437360"/>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6" name="TextBox 5"/>
          <p:cNvSpPr txBox="1"/>
          <p:nvPr/>
        </p:nvSpPr>
        <p:spPr>
          <a:xfrm>
            <a:off x="609600" y="2719511"/>
            <a:ext cx="8382000" cy="276999"/>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16-17, Figure 8, 9 and 10 replace the “</a:t>
            </a:r>
            <a:r>
              <a:rPr lang="en-US" b="1" dirty="0" smtClean="0"/>
              <a:t>Coding format</a:t>
            </a:r>
            <a:r>
              <a:rPr lang="en-US" dirty="0" smtClean="0"/>
              <a:t>” columns with the following column:</a:t>
            </a:r>
          </a:p>
        </p:txBody>
      </p:sp>
      <p:graphicFrame>
        <p:nvGraphicFramePr>
          <p:cNvPr id="7" name="Table 6"/>
          <p:cNvGraphicFramePr>
            <a:graphicFrameLocks noGrp="1"/>
          </p:cNvGraphicFramePr>
          <p:nvPr>
            <p:extLst>
              <p:ext uri="{D42A27DB-BD31-4B8C-83A1-F6EECF244321}">
                <p14:modId xmlns:p14="http://schemas.microsoft.com/office/powerpoint/2010/main" val="1154021213"/>
              </p:ext>
            </p:extLst>
          </p:nvPr>
        </p:nvGraphicFramePr>
        <p:xfrm>
          <a:off x="3581400" y="3012986"/>
          <a:ext cx="822960" cy="3259455"/>
        </p:xfrm>
        <a:graphic>
          <a:graphicData uri="http://schemas.openxmlformats.org/drawingml/2006/table">
            <a:tbl>
              <a:tblPr firstRow="1" bandRow="1"/>
              <a:tblGrid>
                <a:gridCol w="822960"/>
              </a:tblGrid>
              <a:tr h="576580">
                <a:tc>
                  <a:txBody>
                    <a:bodyPr/>
                    <a:lstStyle/>
                    <a:p>
                      <a:pPr marL="0" marR="0" algn="ctr">
                        <a:spcBef>
                          <a:spcPts val="0"/>
                        </a:spcBef>
                        <a:spcAft>
                          <a:spcPts val="0"/>
                        </a:spcAft>
                      </a:pPr>
                      <a:r>
                        <a:rPr lang="en-US" sz="1000" b="1" dirty="0">
                          <a:effectLst/>
                          <a:latin typeface="Times New Roman"/>
                          <a:ea typeface="SimSun"/>
                        </a:rPr>
                        <a:t>Coding </a:t>
                      </a:r>
                      <a:endParaRPr lang="en-US" sz="1200" dirty="0">
                        <a:effectLst/>
                        <a:latin typeface="Times New Roman"/>
                        <a:ea typeface="SimSun"/>
                      </a:endParaRPr>
                    </a:p>
                    <a:p>
                      <a:pPr marL="0" marR="0" algn="ctr">
                        <a:spcBef>
                          <a:spcPts val="0"/>
                        </a:spcBef>
                        <a:spcAft>
                          <a:spcPts val="0"/>
                        </a:spcAft>
                      </a:pPr>
                      <a:r>
                        <a:rPr lang="en-US" sz="1000" b="1" dirty="0">
                          <a:effectLst/>
                          <a:latin typeface="Times New Roman"/>
                          <a:ea typeface="SimSun"/>
                        </a:rPr>
                        <a:t>format</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p>
                      <a:pPr marL="0" marR="0" algn="ctr">
                        <a:spcBef>
                          <a:spcPts val="0"/>
                        </a:spcBef>
                        <a:spcAft>
                          <a:spcPts val="0"/>
                        </a:spcAft>
                      </a:pPr>
                      <a:r>
                        <a:rPr lang="en-US" sz="1000" dirty="0" smtClean="0">
                          <a:solidFill>
                            <a:srgbClr val="000000"/>
                          </a:solidFill>
                          <a:effectLst/>
                          <a:latin typeface="Times New Roman"/>
                          <a:ea typeface="SimSun"/>
                        </a:rPr>
                        <a:t>with interleaving</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p>
                      <a:pPr marL="0" marR="0" algn="ctr">
                        <a:spcBef>
                          <a:spcPts val="0"/>
                        </a:spcBef>
                        <a:spcAft>
                          <a:spcPts val="0"/>
                        </a:spcAft>
                      </a:pPr>
                      <a:r>
                        <a:rPr lang="en-US" sz="1000" dirty="0" smtClean="0">
                          <a:solidFill>
                            <a:srgbClr val="000000"/>
                          </a:solidFill>
                          <a:effectLst/>
                          <a:latin typeface="Times New Roman"/>
                          <a:ea typeface="SimSun"/>
                        </a:rPr>
                        <a:t>with interleaving</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p>
                      <a:pPr marL="0" marR="0" algn="ctr">
                        <a:spcBef>
                          <a:spcPts val="0"/>
                        </a:spcBef>
                        <a:spcAft>
                          <a:spcPts val="0"/>
                        </a:spcAft>
                      </a:pPr>
                      <a:r>
                        <a:rPr lang="en-US" sz="1000" dirty="0" smtClean="0">
                          <a:solidFill>
                            <a:srgbClr val="000000"/>
                          </a:solidFill>
                          <a:effectLst/>
                          <a:latin typeface="Times New Roman"/>
                          <a:ea typeface="SimSun"/>
                        </a:rPr>
                        <a:t>with interleaving</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a:solidFill>
                            <a:srgbClr val="000000"/>
                          </a:solidFill>
                          <a:effectLst/>
                          <a:latin typeface="Times New Roman"/>
                          <a:ea typeface="SimSun"/>
                        </a:rPr>
                        <a:t>BCH+</a:t>
                      </a:r>
                      <a:r>
                        <a:rPr lang="en-US" sz="1000">
                          <a:solidFill>
                            <a:srgbClr val="000000"/>
                          </a:solidFill>
                          <a:effectLst/>
                          <a:latin typeface="Times New Roman"/>
                          <a:ea typeface="SimSun"/>
                        </a:rPr>
                        <a:t>SiPC</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a:solidFill>
                            <a:srgbClr val="000000"/>
                          </a:solidFill>
                          <a:effectLst/>
                          <a:latin typeface="Times New Roman"/>
                          <a:ea typeface="SimSun"/>
                        </a:rPr>
                        <a:t>BCH+</a:t>
                      </a:r>
                      <a:r>
                        <a:rPr lang="en-US" sz="1000">
                          <a:solidFill>
                            <a:srgbClr val="000000"/>
                          </a:solidFill>
                          <a:effectLst/>
                          <a:latin typeface="Times New Roman"/>
                          <a:ea typeface="SimSun"/>
                        </a:rPr>
                        <a:t>SiPC</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r>
                        <a:rPr lang="en-US" sz="1000" kern="1200" dirty="0">
                          <a:solidFill>
                            <a:srgbClr val="000000"/>
                          </a:solidFill>
                          <a:effectLst/>
                          <a:latin typeface="Times New Roman"/>
                          <a:ea typeface="SimSun"/>
                        </a:rPr>
                        <a:t>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65198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15</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815845179"/>
              </p:ext>
            </p:extLst>
          </p:nvPr>
        </p:nvGraphicFramePr>
        <p:xfrm>
          <a:off x="457200" y="762000"/>
          <a:ext cx="8077201" cy="1524000"/>
        </p:xfrm>
        <a:graphic>
          <a:graphicData uri="http://schemas.openxmlformats.org/drawingml/2006/table">
            <a:tbl>
              <a:tblPr>
                <a:tableStyleId>{616DA210-FB5B-4158-B5E0-FEB733F419BA}</a:tableStyleId>
              </a:tblPr>
              <a:tblGrid>
                <a:gridCol w="576943"/>
                <a:gridCol w="794658"/>
                <a:gridCol w="457200"/>
                <a:gridCol w="609600"/>
                <a:gridCol w="457200"/>
                <a:gridCol w="2133599"/>
                <a:gridCol w="2286001"/>
                <a:gridCol w="762000"/>
              </a:tblGrid>
              <a:tr h="654309">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869691">
                <a:tc>
                  <a:txBody>
                    <a:bodyPr/>
                    <a:lstStyle/>
                    <a:p>
                      <a:pPr algn="ctr" fontAlgn="ctr"/>
                      <a:r>
                        <a:rPr lang="en-US" sz="1050" b="0" i="0" u="none" strike="noStrike" dirty="0" smtClean="0">
                          <a:effectLst/>
                          <a:latin typeface="Arial"/>
                        </a:rPr>
                        <a:t>2054</a:t>
                      </a:r>
                      <a:endParaRPr lang="en-US" sz="1050" b="0" i="0" u="none" strike="noStrike" dirty="0">
                        <a:effectLst/>
                        <a:latin typeface="Arial"/>
                      </a:endParaRPr>
                    </a:p>
                  </a:txBody>
                  <a:tcPr marL="9525" marR="9525" marT="9525" marB="0" anchor="ctr"/>
                </a:tc>
                <a:tc>
                  <a:txBody>
                    <a:bodyPr/>
                    <a:lstStyle/>
                    <a:p>
                      <a:pPr algn="ctr" fontAlgn="ctr"/>
                      <a:r>
                        <a:rPr lang="en-US" sz="1050" b="0" i="0" u="none" strike="noStrike" dirty="0" smtClean="0">
                          <a:effectLst/>
                          <a:latin typeface="Arial"/>
                        </a:rPr>
                        <a:t>Clint Powell</a:t>
                      </a:r>
                      <a:endParaRPr lang="en-US" sz="1050" b="0" i="0" u="none" strike="noStrike" dirty="0">
                        <a:effectLst/>
                        <a:latin typeface="Arial"/>
                      </a:endParaRPr>
                    </a:p>
                  </a:txBody>
                  <a:tcPr marL="9525" marR="9525" marT="9525" marB="0" anchor="ctr"/>
                </a:tc>
                <a:tc>
                  <a:txBody>
                    <a:bodyPr/>
                    <a:lstStyle/>
                    <a:p>
                      <a:pPr algn="ctr" fontAlgn="ctr"/>
                      <a:r>
                        <a:rPr lang="en-US" sz="1050" b="0" i="0" u="none" strike="noStrike">
                          <a:effectLst/>
                          <a:latin typeface="Arial"/>
                        </a:rPr>
                        <a:t>12</a:t>
                      </a:r>
                    </a:p>
                  </a:txBody>
                  <a:tcPr marL="9525" marR="9525" marT="9525" marB="0" anchor="ctr"/>
                </a:tc>
                <a:tc>
                  <a:txBody>
                    <a:bodyPr/>
                    <a:lstStyle/>
                    <a:p>
                      <a:pPr algn="ctr" fontAlgn="ctr"/>
                      <a:r>
                        <a:rPr lang="en-US" sz="1050" b="0" i="0" u="none" strike="noStrike">
                          <a:effectLst/>
                          <a:latin typeface="Arial"/>
                        </a:rPr>
                        <a:t>30.2.1</a:t>
                      </a:r>
                    </a:p>
                  </a:txBody>
                  <a:tcPr marL="9525" marR="9525" marT="9525" marB="0" anchor="ctr"/>
                </a:tc>
                <a:tc>
                  <a:txBody>
                    <a:bodyPr/>
                    <a:lstStyle/>
                    <a:p>
                      <a:pPr algn="ctr" fontAlgn="ctr"/>
                      <a:r>
                        <a:rPr lang="en-US" sz="1050" b="0" i="0" u="none" strike="noStrike">
                          <a:effectLst/>
                          <a:latin typeface="Arial"/>
                        </a:rPr>
                        <a:t>11</a:t>
                      </a:r>
                    </a:p>
                  </a:txBody>
                  <a:tcPr marL="9525" marR="9525" marT="9525" marB="0" anchor="ctr"/>
                </a:tc>
                <a:tc>
                  <a:txBody>
                    <a:bodyPr/>
                    <a:lstStyle/>
                    <a:p>
                      <a:pPr algn="ctr" fontAlgn="t"/>
                      <a:r>
                        <a:rPr lang="en-US" sz="1050" b="0" i="0" u="none" strike="noStrike">
                          <a:effectLst/>
                          <a:latin typeface="Arial"/>
                        </a:rPr>
                        <a:t>This is replication of material already in the baseline.</a:t>
                      </a:r>
                    </a:p>
                  </a:txBody>
                  <a:tcPr marL="9525" marR="9525" marT="9525" marB="0" anchor="ctr"/>
                </a:tc>
                <a:tc>
                  <a:txBody>
                    <a:bodyPr/>
                    <a:lstStyle/>
                    <a:p>
                      <a:pPr algn="ctr" fontAlgn="t"/>
                      <a:r>
                        <a:rPr lang="en-US" sz="1050" b="0" i="0" u="none" strike="noStrike">
                          <a:effectLst/>
                          <a:latin typeface="Arial"/>
                        </a:rPr>
                        <a:t>802.15 style guidelines require that you reference vs. replicate.</a:t>
                      </a:r>
                    </a:p>
                  </a:txBody>
                  <a:tcPr marL="9525" marR="9525" marT="9525" marB="0" anchor="ctr"/>
                </a:tc>
                <a:tc>
                  <a:txBody>
                    <a:bodyPr/>
                    <a:lstStyle/>
                    <a:p>
                      <a:pPr algn="ctr" fontAlgn="ctr"/>
                      <a:r>
                        <a:rPr lang="en-US" sz="1050" b="0" i="0" u="none" strike="noStrike" dirty="0">
                          <a:effectLst/>
                          <a:latin typeface="Arial"/>
                        </a:rPr>
                        <a:t>Y</a:t>
                      </a:r>
                    </a:p>
                  </a:txBody>
                  <a:tcPr marL="9525" marR="9525" marT="9525" marB="0" anchor="ctr"/>
                </a:tc>
              </a:tr>
            </a:tbl>
          </a:graphicData>
        </a:graphic>
      </p:graphicFrame>
      <p:sp>
        <p:nvSpPr>
          <p:cNvPr id="4" name="TextBox 3"/>
          <p:cNvSpPr txBox="1"/>
          <p:nvPr/>
        </p:nvSpPr>
        <p:spPr>
          <a:xfrm>
            <a:off x="838200" y="2437360"/>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838200" y="3048000"/>
            <a:ext cx="8153400" cy="1015663"/>
          </a:xfrm>
          <a:prstGeom prst="rect">
            <a:avLst/>
          </a:prstGeom>
          <a:noFill/>
        </p:spPr>
        <p:txBody>
          <a:bodyPr wrap="square" rtlCol="0">
            <a:spAutoFit/>
          </a:bodyPr>
          <a:lstStyle/>
          <a:p>
            <a:r>
              <a:rPr lang="en-US" b="1" dirty="0" smtClean="0"/>
              <a:t>In Page. 12,  clause 30.2.1:  </a:t>
            </a:r>
            <a:r>
              <a:rPr lang="en-US" dirty="0" smtClean="0"/>
              <a:t> Delete Figure 5.  Replace the text with the following sentence</a:t>
            </a:r>
          </a:p>
          <a:p>
            <a:endParaRPr lang="en-US" dirty="0"/>
          </a:p>
          <a:p>
            <a:r>
              <a:rPr lang="en-US" i="1" dirty="0" smtClean="0"/>
              <a:t> “The </a:t>
            </a:r>
            <a:r>
              <a:rPr lang="en-US" i="1" dirty="0"/>
              <a:t>format for the PPDU shall be </a:t>
            </a:r>
            <a:r>
              <a:rPr lang="en-US" i="1" dirty="0" smtClean="0"/>
              <a:t>as illustrated in Fig. 6 (see 4.5.3). “</a:t>
            </a:r>
          </a:p>
          <a:p>
            <a:endParaRPr lang="en-US" b="1" dirty="0"/>
          </a:p>
          <a:p>
            <a:endParaRPr lang="en-US" b="1" dirty="0"/>
          </a:p>
        </p:txBody>
      </p:sp>
    </p:spTree>
    <p:extLst>
      <p:ext uri="{BB962C8B-B14F-4D97-AF65-F5344CB8AC3E}">
        <p14:creationId xmlns:p14="http://schemas.microsoft.com/office/powerpoint/2010/main" val="3017911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032312112"/>
              </p:ext>
            </p:extLst>
          </p:nvPr>
        </p:nvGraphicFramePr>
        <p:xfrm>
          <a:off x="457200" y="762000"/>
          <a:ext cx="8077201" cy="1730634"/>
        </p:xfrm>
        <a:graphic>
          <a:graphicData uri="http://schemas.openxmlformats.org/drawingml/2006/table">
            <a:tbl>
              <a:tblPr>
                <a:tableStyleId>{616DA210-FB5B-4158-B5E0-FEB733F419BA}</a:tableStyleId>
              </a:tblPr>
              <a:tblGrid>
                <a:gridCol w="576943"/>
                <a:gridCol w="794658"/>
                <a:gridCol w="457200"/>
                <a:gridCol w="609600"/>
                <a:gridCol w="457200"/>
                <a:gridCol w="2133599"/>
                <a:gridCol w="2286001"/>
                <a:gridCol w="762000"/>
              </a:tblGrid>
              <a:tr h="654309">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869691">
                <a:tc>
                  <a:txBody>
                    <a:bodyPr/>
                    <a:lstStyle/>
                    <a:p>
                      <a:pPr algn="ctr" fontAlgn="ctr"/>
                      <a:r>
                        <a:rPr lang="en-US" sz="1000" b="0" i="0" u="none" strike="noStrike">
                          <a:effectLst/>
                          <a:latin typeface="Arial"/>
                        </a:rPr>
                        <a:t>2088</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a:effectLst/>
                          <a:latin typeface="Arial"/>
                        </a:rPr>
                        <a:t>17</a:t>
                      </a:r>
                    </a:p>
                  </a:txBody>
                  <a:tcPr marL="9525" marR="9525" marT="9525" marB="0" anchor="ctr"/>
                </a:tc>
                <a:tc>
                  <a:txBody>
                    <a:bodyPr/>
                    <a:lstStyle/>
                    <a:p>
                      <a:pPr algn="ctr" fontAlgn="ctr"/>
                      <a:r>
                        <a:rPr lang="en-US" sz="1000" b="0" i="0" u="none" strike="noStrike">
                          <a:effectLst/>
                          <a:latin typeface="Arial"/>
                        </a:rPr>
                        <a:t>30.4</a:t>
                      </a:r>
                    </a:p>
                  </a:txBody>
                  <a:tcPr marL="9525" marR="9525" marT="9525" marB="0" anchor="ctr"/>
                </a:tc>
                <a:tc>
                  <a:txBody>
                    <a:bodyPr/>
                    <a:lstStyle/>
                    <a:p>
                      <a:pPr algn="ctr" fontAlgn="ctr"/>
                      <a:r>
                        <a:rPr lang="en-US" sz="1000" b="0" i="0" u="none" strike="noStrike">
                          <a:effectLst/>
                          <a:latin typeface="Arial"/>
                        </a:rPr>
                        <a:t>9</a:t>
                      </a:r>
                    </a:p>
                  </a:txBody>
                  <a:tcPr marL="9525" marR="9525" marT="9525" marB="0" anchor="ctr"/>
                </a:tc>
                <a:tc>
                  <a:txBody>
                    <a:bodyPr/>
                    <a:lstStyle/>
                    <a:p>
                      <a:pPr algn="l" fontAlgn="ctr"/>
                      <a:r>
                        <a:rPr lang="en-US" sz="1000" b="0" i="0" u="none" strike="noStrike">
                          <a:effectLst/>
                          <a:latin typeface="Arial"/>
                        </a:rPr>
                        <a:t>This figure should map into Figure 9, but the name doesn't match.  Figure 9 needs to be the reference modulator.  If you are going to break out a block in Figure 9 in another figure, then you need to clearly identify it with the same name.</a:t>
                      </a:r>
                    </a:p>
                  </a:txBody>
                  <a:tcPr marL="9525" marR="9525" marT="9525" marB="0" anchor="ctr"/>
                </a:tc>
                <a:tc>
                  <a:txBody>
                    <a:bodyPr/>
                    <a:lstStyle/>
                    <a:p>
                      <a:pPr algn="l" fontAlgn="ctr"/>
                      <a:r>
                        <a:rPr lang="en-US" sz="1000" b="0" i="0" u="none" strike="noStrike">
                          <a:effectLst/>
                          <a:latin typeface="Arial"/>
                        </a:rPr>
                        <a:t>Change Figure 9 to be the Reference Modulator so that it matches the current revision draft.  Ensure that each block in Figure 9 is named uniquely to match the subclauses and figures elsewhere in the draft that describe its functionality.</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6" name="TextBox 5"/>
          <p:cNvSpPr txBox="1"/>
          <p:nvPr/>
        </p:nvSpPr>
        <p:spPr>
          <a:xfrm>
            <a:off x="533401" y="3276600"/>
            <a:ext cx="8382000" cy="830997"/>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15, Line 10, sub-clause 30.2.2:  Replace the sentence with the following text</a:t>
            </a:r>
          </a:p>
          <a:p>
            <a:endParaRPr lang="en-US" dirty="0"/>
          </a:p>
          <a:p>
            <a:endParaRPr lang="en-US" dirty="0"/>
          </a:p>
          <a:p>
            <a:r>
              <a:rPr lang="en-US" i="1" dirty="0" smtClean="0"/>
              <a:t>“</a:t>
            </a:r>
            <a:r>
              <a:rPr lang="en-US" i="1" dirty="0"/>
              <a:t>The </a:t>
            </a:r>
            <a:r>
              <a:rPr lang="en-US" i="1" dirty="0" smtClean="0"/>
              <a:t>reference modulator diagram for generating </a:t>
            </a:r>
            <a:r>
              <a:rPr lang="en-US" i="1" dirty="0"/>
              <a:t>a PPDU </a:t>
            </a:r>
            <a:r>
              <a:rPr lang="en-US" i="1" dirty="0" smtClean="0"/>
              <a:t>signal for ULP-TASK PHY is as depicted in </a:t>
            </a:r>
            <a:r>
              <a:rPr lang="en-US" i="1" dirty="0"/>
              <a:t>Figure </a:t>
            </a:r>
            <a:r>
              <a:rPr lang="en-US" i="1" dirty="0" smtClean="0"/>
              <a:t>9.</a:t>
            </a:r>
            <a:r>
              <a:rPr lang="en-US" dirty="0" smtClean="0"/>
              <a:t>”</a:t>
            </a:r>
            <a:endParaRPr lang="en-US" dirty="0"/>
          </a:p>
        </p:txBody>
      </p:sp>
    </p:spTree>
    <p:extLst>
      <p:ext uri="{BB962C8B-B14F-4D97-AF65-F5344CB8AC3E}">
        <p14:creationId xmlns:p14="http://schemas.microsoft.com/office/powerpoint/2010/main" val="3958989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17</a:t>
            </a:fld>
            <a:endParaRPr lang="en-US"/>
          </a:p>
        </p:txBody>
      </p:sp>
      <p:sp>
        <p:nvSpPr>
          <p:cNvPr id="3" name="TextBox 2"/>
          <p:cNvSpPr txBox="1"/>
          <p:nvPr/>
        </p:nvSpPr>
        <p:spPr>
          <a:xfrm>
            <a:off x="304800" y="914400"/>
            <a:ext cx="8382000" cy="276999"/>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15, sub-clause 30.2.2:  Replace Figure 9 with the following figure</a:t>
            </a:r>
          </a:p>
        </p:txBody>
      </p:sp>
      <p:sp>
        <p:nvSpPr>
          <p:cNvPr id="6" name="TextBox 5"/>
          <p:cNvSpPr txBox="1"/>
          <p:nvPr/>
        </p:nvSpPr>
        <p:spPr>
          <a:xfrm>
            <a:off x="609600" y="5715000"/>
            <a:ext cx="8382000" cy="461665"/>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15, sub-clause 30.2.2:  Change the caption of Figure 9 to:</a:t>
            </a:r>
          </a:p>
          <a:p>
            <a:r>
              <a:rPr lang="en-US" b="1" dirty="0"/>
              <a:t>Figure </a:t>
            </a:r>
            <a:r>
              <a:rPr lang="en-US" b="1" dirty="0" smtClean="0"/>
              <a:t>9—Reference modulator diagram: Generation </a:t>
            </a:r>
            <a:r>
              <a:rPr lang="en-US" b="1" dirty="0"/>
              <a:t>of PPDU signal</a:t>
            </a:r>
            <a:endParaRPr lang="en-US" dirty="0" smtClean="0"/>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788" y="1304925"/>
            <a:ext cx="6448425" cy="424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6125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18</a:t>
            </a:fld>
            <a:endParaRPr lang="en-US"/>
          </a:p>
        </p:txBody>
      </p:sp>
      <p:sp>
        <p:nvSpPr>
          <p:cNvPr id="3" name="TextBox 2"/>
          <p:cNvSpPr txBox="1"/>
          <p:nvPr/>
        </p:nvSpPr>
        <p:spPr>
          <a:xfrm>
            <a:off x="381000" y="838200"/>
            <a:ext cx="8382000" cy="461665"/>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17, sub-clause 30.4, Ln. 2:  Change the title to:</a:t>
            </a:r>
          </a:p>
          <a:p>
            <a:r>
              <a:rPr lang="en-US" b="1" dirty="0" smtClean="0"/>
              <a:t>FEC, ternary sequence spreading </a:t>
            </a:r>
            <a:r>
              <a:rPr lang="en-US" b="1" dirty="0"/>
              <a:t>and pseudo-random chip inversion for the PSDU</a:t>
            </a:r>
            <a:endParaRPr lang="en-US" dirty="0" smtClean="0"/>
          </a:p>
        </p:txBody>
      </p:sp>
      <p:sp>
        <p:nvSpPr>
          <p:cNvPr id="4" name="TextBox 3"/>
          <p:cNvSpPr txBox="1"/>
          <p:nvPr/>
        </p:nvSpPr>
        <p:spPr>
          <a:xfrm>
            <a:off x="304800" y="2297678"/>
            <a:ext cx="8382000" cy="830997"/>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18, sub-clause 30.4, Figure 11, change the caption to :</a:t>
            </a:r>
          </a:p>
          <a:p>
            <a:pPr marL="171450" indent="-171450">
              <a:buFont typeface="Arial" panose="020B0604020202020204" pitchFamily="34" charset="0"/>
              <a:buChar char="•"/>
            </a:pPr>
            <a:endParaRPr lang="en-US" dirty="0"/>
          </a:p>
          <a:p>
            <a:r>
              <a:rPr lang="en-US" b="1" smtClean="0"/>
              <a:t>Figure 11—FEC</a:t>
            </a:r>
            <a:r>
              <a:rPr lang="en-US" b="1" dirty="0"/>
              <a:t>, ternary sequence spreading and pseudo-random chip inversion </a:t>
            </a:r>
            <a:r>
              <a:rPr lang="en-US" b="1"/>
              <a:t>: </a:t>
            </a:r>
            <a:r>
              <a:rPr lang="en-US" b="1" smtClean="0"/>
              <a:t>optional </a:t>
            </a:r>
            <a:r>
              <a:rPr lang="en-US" b="1" dirty="0"/>
              <a:t>mode</a:t>
            </a:r>
            <a:endParaRPr lang="en-US" dirty="0"/>
          </a:p>
          <a:p>
            <a:endParaRPr lang="en-US" dirty="0" smtClean="0"/>
          </a:p>
        </p:txBody>
      </p:sp>
      <p:sp>
        <p:nvSpPr>
          <p:cNvPr id="5" name="TextBox 4"/>
          <p:cNvSpPr txBox="1"/>
          <p:nvPr/>
        </p:nvSpPr>
        <p:spPr>
          <a:xfrm>
            <a:off x="381000" y="1466681"/>
            <a:ext cx="8382000" cy="830997"/>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17, sub-clause 30.4, Figure 10, change the caption to :</a:t>
            </a:r>
          </a:p>
          <a:p>
            <a:pPr marL="171450" indent="-171450">
              <a:buFont typeface="Arial" panose="020B0604020202020204" pitchFamily="34" charset="0"/>
              <a:buChar char="•"/>
            </a:pPr>
            <a:endParaRPr lang="en-US" dirty="0"/>
          </a:p>
          <a:p>
            <a:r>
              <a:rPr lang="en-US" b="1" dirty="0" smtClean="0"/>
              <a:t>Figure 10—</a:t>
            </a:r>
            <a:r>
              <a:rPr lang="en-US" b="1" dirty="0"/>
              <a:t>FEC, ternary sequence spreading and pseudo-random chip inversion </a:t>
            </a:r>
            <a:r>
              <a:rPr lang="en-US" b="1" dirty="0" smtClean="0"/>
              <a:t>: </a:t>
            </a:r>
            <a:r>
              <a:rPr lang="en-US" b="1" dirty="0"/>
              <a:t>mandatory mode</a:t>
            </a:r>
            <a:endParaRPr lang="en-US" dirty="0"/>
          </a:p>
          <a:p>
            <a:endParaRPr lang="en-US" dirty="0" smtClean="0"/>
          </a:p>
        </p:txBody>
      </p:sp>
    </p:spTree>
    <p:extLst>
      <p:ext uri="{BB962C8B-B14F-4D97-AF65-F5344CB8AC3E}">
        <p14:creationId xmlns:p14="http://schemas.microsoft.com/office/powerpoint/2010/main" val="1082585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696033993"/>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609600"/>
                <a:gridCol w="381000"/>
                <a:gridCol w="2438400"/>
                <a:gridCol w="14331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2089</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a:effectLst/>
                          <a:latin typeface="Arial"/>
                        </a:rPr>
                        <a:t>12</a:t>
                      </a:r>
                    </a:p>
                  </a:txBody>
                  <a:tcPr marL="9525" marR="9525" marT="9525" marB="0" anchor="ctr"/>
                </a:tc>
                <a:tc>
                  <a:txBody>
                    <a:bodyPr/>
                    <a:lstStyle/>
                    <a:p>
                      <a:pPr algn="ctr" fontAlgn="ctr"/>
                      <a:r>
                        <a:rPr lang="en-US" sz="1000" b="0" i="0" u="none" strike="noStrike">
                          <a:effectLst/>
                          <a:latin typeface="Arial"/>
                        </a:rPr>
                        <a:t>30.2.1.21</a:t>
                      </a:r>
                    </a:p>
                  </a:txBody>
                  <a:tcPr marL="9525" marR="9525" marT="9525" marB="0" anchor="ctr"/>
                </a:tc>
                <a:tc>
                  <a:txBody>
                    <a:bodyPr/>
                    <a:lstStyle/>
                    <a:p>
                      <a:pPr algn="ctr" fontAlgn="ctr"/>
                      <a:r>
                        <a:rPr lang="en-US" sz="1000" b="0" i="0" u="none" strike="noStrike">
                          <a:effectLst/>
                          <a:latin typeface="Arial"/>
                        </a:rPr>
                        <a:t>10</a:t>
                      </a:r>
                    </a:p>
                  </a:txBody>
                  <a:tcPr marL="9525" marR="9525" marT="9525" marB="0" anchor="ctr"/>
                </a:tc>
                <a:tc>
                  <a:txBody>
                    <a:bodyPr/>
                    <a:lstStyle/>
                    <a:p>
                      <a:pPr algn="l" fontAlgn="ctr"/>
                      <a:r>
                        <a:rPr lang="en-US" sz="1000" b="0" i="0" u="none" strike="noStrike">
                          <a:effectLst/>
                          <a:latin typeface="Arial"/>
                        </a:rPr>
                        <a:t>Figure 7 does not follow the 802.15.4 style, it should have two rows, the top is Bits: 0-6, 7, 8-10, 11, 12-15.  The term “Reserved” is used exclusively, not “Res”.</a:t>
                      </a:r>
                    </a:p>
                  </a:txBody>
                  <a:tcPr marL="9525" marR="9525" marT="9525" marB="0" anchor="ctr"/>
                </a:tc>
                <a:tc>
                  <a:txBody>
                    <a:bodyPr/>
                    <a:lstStyle/>
                    <a:p>
                      <a:pPr algn="l" fontAlgn="ctr"/>
                      <a:endParaRPr lang="en-US" sz="1000" b="0" i="0" u="none" strike="noStrike">
                        <a:effectLst/>
                        <a:latin typeface="Arial"/>
                      </a:endParaRP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533400" y="3048000"/>
            <a:ext cx="4054315"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13, Replace the Figure 7 with the following figure:</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495800"/>
            <a:ext cx="4943475"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506627" y="4276206"/>
            <a:ext cx="6655283"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13, Table 6, heading of the first column:   replace  </a:t>
            </a:r>
            <a:r>
              <a:rPr lang="en-US" b="1" dirty="0"/>
              <a:t>(PHR</a:t>
            </a:r>
            <a:r>
              <a:rPr lang="en-US" b="1" baseline="-25000" dirty="0"/>
              <a:t>8</a:t>
            </a:r>
            <a:r>
              <a:rPr lang="en-US" b="1" dirty="0"/>
              <a:t>, PHR</a:t>
            </a:r>
            <a:r>
              <a:rPr lang="en-US" b="1" baseline="-25000" dirty="0"/>
              <a:t>9</a:t>
            </a:r>
            <a:r>
              <a:rPr lang="en-US" b="1" dirty="0"/>
              <a:t>, PHR</a:t>
            </a:r>
            <a:r>
              <a:rPr lang="en-US" b="1" baseline="-25000" dirty="0"/>
              <a:t>10</a:t>
            </a:r>
            <a:r>
              <a:rPr lang="en-US" b="1" dirty="0" smtClean="0"/>
              <a:t>) </a:t>
            </a:r>
            <a:r>
              <a:rPr lang="en-US" dirty="0" smtClean="0"/>
              <a:t>by</a:t>
            </a:r>
            <a:r>
              <a:rPr lang="en-US" b="1" dirty="0" smtClean="0"/>
              <a:t> (b</a:t>
            </a:r>
            <a:r>
              <a:rPr lang="en-US" b="1" baseline="-25000" dirty="0" smtClean="0"/>
              <a:t>8</a:t>
            </a:r>
            <a:r>
              <a:rPr lang="en-US" b="1" dirty="0"/>
              <a:t>, </a:t>
            </a:r>
            <a:r>
              <a:rPr lang="en-US" b="1" dirty="0" smtClean="0"/>
              <a:t>b</a:t>
            </a:r>
            <a:r>
              <a:rPr lang="en-US" b="1" baseline="-25000" dirty="0" smtClean="0"/>
              <a:t>9</a:t>
            </a:r>
            <a:r>
              <a:rPr lang="en-US" b="1" dirty="0"/>
              <a:t>, </a:t>
            </a:r>
            <a:r>
              <a:rPr lang="en-US" b="1" dirty="0" smtClean="0"/>
              <a:t>b</a:t>
            </a:r>
            <a:r>
              <a:rPr lang="en-US" b="1" baseline="-25000" dirty="0" smtClean="0"/>
              <a:t>10</a:t>
            </a:r>
            <a:r>
              <a:rPr lang="en-US" b="1" dirty="0"/>
              <a:t>)</a:t>
            </a:r>
            <a:endParaRPr lang="en-US" dirty="0"/>
          </a:p>
        </p:txBody>
      </p:sp>
      <mc:AlternateContent xmlns:mc="http://schemas.openxmlformats.org/markup-compatibility/2006" xmlns:a14="http://schemas.microsoft.com/office/drawing/2010/main">
        <mc:Choice Requires="a14">
          <p:sp>
            <p:nvSpPr>
              <p:cNvPr id="12" name="TextBox 11"/>
              <p:cNvSpPr txBox="1"/>
              <p:nvPr/>
            </p:nvSpPr>
            <p:spPr>
              <a:xfrm>
                <a:off x="609600" y="4746023"/>
                <a:ext cx="4249946" cy="276999"/>
              </a:xfrm>
              <a:prstGeom prst="rect">
                <a:avLst/>
              </a:prstGeom>
              <a:noFill/>
            </p:spPr>
            <p:txBody>
              <a:bodyPr wrap="none" rtlCol="0">
                <a:spAutoFit/>
              </a:bodyPr>
              <a:lstStyle/>
              <a:p>
                <a:pPr marL="228600" indent="-228600">
                  <a:buFont typeface="Arial" panose="020B0604020202020204" pitchFamily="34" charset="0"/>
                  <a:buChar char="•"/>
                </a:pPr>
                <a:r>
                  <a:rPr lang="en-US" dirty="0" smtClean="0"/>
                  <a:t>In page 14, Line 8:  replace  “</a:t>
                </a:r>
                <a14:m>
                  <m:oMath xmlns:m="http://schemas.openxmlformats.org/officeDocument/2006/math">
                    <m:r>
                      <m:rPr>
                        <m:sty m:val="p"/>
                      </m:rPr>
                      <a:rPr lang="en-US">
                        <a:latin typeface="Cambria Math"/>
                      </a:rPr>
                      <m:t>PH</m:t>
                    </m:r>
                    <m:sSub>
                      <m:sSubPr>
                        <m:ctrlPr>
                          <a:rPr lang="en-US" i="1">
                            <a:latin typeface="Cambria Math"/>
                          </a:rPr>
                        </m:ctrlPr>
                      </m:sSubPr>
                      <m:e>
                        <m:r>
                          <m:rPr>
                            <m:sty m:val="p"/>
                          </m:rPr>
                          <a:rPr lang="en-US">
                            <a:latin typeface="Cambria Math"/>
                          </a:rPr>
                          <m:t>R</m:t>
                        </m:r>
                      </m:e>
                      <m:sub>
                        <m:r>
                          <a:rPr lang="en-US">
                            <a:latin typeface="Cambria Math"/>
                          </a:rPr>
                          <m:t>0</m:t>
                        </m:r>
                      </m:sub>
                    </m:sSub>
                    <m:r>
                      <a:rPr lang="en-US" i="1">
                        <a:latin typeface="Cambria Math"/>
                      </a:rPr>
                      <m:t>−</m:t>
                    </m:r>
                    <m:r>
                      <m:rPr>
                        <m:sty m:val="p"/>
                      </m:rPr>
                      <a:rPr lang="en-US">
                        <a:latin typeface="Cambria Math"/>
                      </a:rPr>
                      <m:t>PH</m:t>
                    </m:r>
                    <m:sSub>
                      <m:sSubPr>
                        <m:ctrlPr>
                          <a:rPr lang="en-US" i="1">
                            <a:latin typeface="Cambria Math"/>
                          </a:rPr>
                        </m:ctrlPr>
                      </m:sSubPr>
                      <m:e>
                        <m:r>
                          <m:rPr>
                            <m:sty m:val="p"/>
                          </m:rPr>
                          <a:rPr lang="en-US">
                            <a:latin typeface="Cambria Math"/>
                          </a:rPr>
                          <m:t>R</m:t>
                        </m:r>
                      </m:e>
                      <m:sub>
                        <m:r>
                          <a:rPr lang="en-US">
                            <a:latin typeface="Cambria Math"/>
                          </a:rPr>
                          <m:t>11</m:t>
                        </m:r>
                      </m:sub>
                    </m:sSub>
                  </m:oMath>
                </a14:m>
                <a:r>
                  <a:rPr lang="en-US" dirty="0" smtClean="0"/>
                  <a:t>” by “ </a:t>
                </a:r>
                <a14:m>
                  <m:oMath xmlns:m="http://schemas.openxmlformats.org/officeDocument/2006/math">
                    <m:sSub>
                      <m:sSubPr>
                        <m:ctrlPr>
                          <a:rPr lang="en-US" b="0" i="1" smtClean="0">
                            <a:latin typeface="Cambria Math"/>
                          </a:rPr>
                        </m:ctrlPr>
                      </m:sSubPr>
                      <m:e>
                        <m:r>
                          <m:rPr>
                            <m:sty m:val="p"/>
                          </m:rPr>
                          <a:rPr lang="en-US" b="0" i="0" smtClean="0">
                            <a:latin typeface="Cambria Math"/>
                          </a:rPr>
                          <m:t>b</m:t>
                        </m:r>
                      </m:e>
                      <m:sub>
                        <m:r>
                          <a:rPr lang="en-US" b="0" i="0" smtClean="0">
                            <a:latin typeface="Cambria Math"/>
                          </a:rPr>
                          <m:t>0</m:t>
                        </m:r>
                      </m:sub>
                    </m:sSub>
                    <m:r>
                      <a:rPr lang="en-US" i="1">
                        <a:latin typeface="Cambria Math"/>
                      </a:rPr>
                      <m:t>−</m:t>
                    </m:r>
                    <m:sSub>
                      <m:sSubPr>
                        <m:ctrlPr>
                          <a:rPr lang="en-US" i="1">
                            <a:latin typeface="Cambria Math"/>
                          </a:rPr>
                        </m:ctrlPr>
                      </m:sSubPr>
                      <m:e>
                        <m:r>
                          <m:rPr>
                            <m:sty m:val="p"/>
                          </m:rPr>
                          <a:rPr lang="en-US">
                            <a:latin typeface="Cambria Math"/>
                          </a:rPr>
                          <m:t>b</m:t>
                        </m:r>
                      </m:e>
                      <m:sub>
                        <m:r>
                          <a:rPr lang="en-US" b="0" i="0" smtClean="0">
                            <a:latin typeface="Cambria Math"/>
                          </a:rPr>
                          <m:t>11</m:t>
                        </m:r>
                      </m:sub>
                    </m:sSub>
                  </m:oMath>
                </a14:m>
                <a:r>
                  <a:rPr lang="en-US" dirty="0" smtClean="0"/>
                  <a:t>”</a:t>
                </a:r>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609600" y="4746023"/>
                <a:ext cx="4249946" cy="276999"/>
              </a:xfrm>
              <a:prstGeom prst="rect">
                <a:avLst/>
              </a:prstGeom>
              <a:blipFill rotWithShape="1">
                <a:blip r:embed="rId4"/>
                <a:stretch>
                  <a:fillRect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36373" y="5023022"/>
                <a:ext cx="3381503" cy="276999"/>
              </a:xfrm>
              <a:prstGeom prst="rect">
                <a:avLst/>
              </a:prstGeom>
              <a:noFill/>
            </p:spPr>
            <p:txBody>
              <a:bodyPr wrap="none" rtlCol="0">
                <a:spAutoFit/>
              </a:bodyPr>
              <a:lstStyle/>
              <a:p>
                <a:pPr marL="228600" indent="-228600">
                  <a:buFont typeface="Arial" panose="020B0604020202020204" pitchFamily="34" charset="0"/>
                  <a:buChar char="•"/>
                </a:pPr>
                <a:r>
                  <a:rPr lang="en-US" dirty="0" smtClean="0"/>
                  <a:t>In page 14, Line 9:  replace  “</a:t>
                </a:r>
                <a14:m>
                  <m:oMath xmlns:m="http://schemas.openxmlformats.org/officeDocument/2006/math">
                    <m:r>
                      <m:rPr>
                        <m:sty m:val="p"/>
                      </m:rPr>
                      <a:rPr lang="en-US">
                        <a:latin typeface="Cambria Math"/>
                      </a:rPr>
                      <m:t>PH</m:t>
                    </m:r>
                    <m:sSub>
                      <m:sSubPr>
                        <m:ctrlPr>
                          <a:rPr lang="en-US" i="1">
                            <a:latin typeface="Cambria Math"/>
                          </a:rPr>
                        </m:ctrlPr>
                      </m:sSubPr>
                      <m:e>
                        <m:r>
                          <m:rPr>
                            <m:sty m:val="p"/>
                          </m:rPr>
                          <a:rPr lang="en-US">
                            <a:latin typeface="Cambria Math"/>
                          </a:rPr>
                          <m:t>R</m:t>
                        </m:r>
                      </m:e>
                      <m:sub>
                        <m:r>
                          <a:rPr lang="en-US">
                            <a:latin typeface="Cambria Math"/>
                          </a:rPr>
                          <m:t>1</m:t>
                        </m:r>
                        <m:r>
                          <a:rPr lang="en-US" b="0" i="1" smtClean="0">
                            <a:latin typeface="Cambria Math"/>
                          </a:rPr>
                          <m:t>2</m:t>
                        </m:r>
                      </m:sub>
                    </m:sSub>
                  </m:oMath>
                </a14:m>
                <a:r>
                  <a:rPr lang="en-US" dirty="0" smtClean="0"/>
                  <a:t>”  by “</a:t>
                </a:r>
                <a14:m>
                  <m:oMath xmlns:m="http://schemas.openxmlformats.org/officeDocument/2006/math">
                    <m:sSub>
                      <m:sSubPr>
                        <m:ctrlPr>
                          <a:rPr lang="en-US" i="1">
                            <a:latin typeface="Cambria Math"/>
                          </a:rPr>
                        </m:ctrlPr>
                      </m:sSubPr>
                      <m:e>
                        <m:r>
                          <m:rPr>
                            <m:sty m:val="p"/>
                          </m:rPr>
                          <a:rPr lang="en-US">
                            <a:latin typeface="Cambria Math"/>
                          </a:rPr>
                          <m:t>b</m:t>
                        </m:r>
                      </m:e>
                      <m:sub>
                        <m:r>
                          <a:rPr lang="en-US" b="0" i="0" smtClean="0">
                            <a:latin typeface="Cambria Math"/>
                          </a:rPr>
                          <m:t>1</m:t>
                        </m:r>
                        <m:r>
                          <a:rPr lang="en-US" b="0" i="1" smtClean="0">
                            <a:latin typeface="Cambria Math"/>
                          </a:rPr>
                          <m:t>2</m:t>
                        </m:r>
                      </m:sub>
                    </m:sSub>
                  </m:oMath>
                </a14:m>
                <a:r>
                  <a:rPr lang="en-US" dirty="0" smtClean="0"/>
                  <a:t>”</a:t>
                </a:r>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636373" y="5023022"/>
                <a:ext cx="3381503" cy="276999"/>
              </a:xfrm>
              <a:prstGeom prst="rect">
                <a:avLst/>
              </a:prstGeom>
              <a:blipFill rotWithShape="1">
                <a:blip r:embed="rId5"/>
                <a:stretch>
                  <a:fillRect b="-17778"/>
                </a:stretch>
              </a:blipFill>
            </p:spPr>
            <p:txBody>
              <a:bodyPr/>
              <a:lstStyle/>
              <a:p>
                <a:r>
                  <a:rPr lang="en-US">
                    <a:noFill/>
                  </a:rPr>
                  <a:t> </a:t>
                </a:r>
              </a:p>
            </p:txBody>
          </p:sp>
        </mc:Fallback>
      </mc:AlternateContent>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429000"/>
            <a:ext cx="4943475"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8707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54327693"/>
              </p:ext>
            </p:extLst>
          </p:nvPr>
        </p:nvGraphicFramePr>
        <p:xfrm>
          <a:off x="609600" y="1870513"/>
          <a:ext cx="7467600" cy="3158687"/>
        </p:xfrm>
        <a:graphic>
          <a:graphicData uri="http://schemas.openxmlformats.org/drawingml/2006/table">
            <a:tbl>
              <a:tblPr>
                <a:tableStyleId>{616DA210-FB5B-4158-B5E0-FEB733F419BA}</a:tableStyleId>
              </a:tblPr>
              <a:tblGrid>
                <a:gridCol w="533400"/>
                <a:gridCol w="990600"/>
                <a:gridCol w="457200"/>
                <a:gridCol w="533400"/>
                <a:gridCol w="381000"/>
                <a:gridCol w="25146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200" u="none" strike="noStrike" dirty="0" smtClean="0">
                          <a:effectLst/>
                          <a:latin typeface="+mj-lt"/>
                        </a:rPr>
                        <a:t>2059,</a:t>
                      </a:r>
                    </a:p>
                    <a:p>
                      <a:pPr algn="ctr" fontAlgn="ctr"/>
                      <a:r>
                        <a:rPr lang="en-US" sz="1200" b="0" i="0" u="none" strike="noStrike" dirty="0" smtClean="0">
                          <a:effectLst/>
                          <a:latin typeface="+mj-lt"/>
                        </a:rPr>
                        <a:t>2071,</a:t>
                      </a:r>
                    </a:p>
                    <a:p>
                      <a:pPr algn="ctr" fontAlgn="ctr"/>
                      <a:r>
                        <a:rPr lang="en-US" sz="1200" b="0" i="0" u="none" strike="noStrike" dirty="0" smtClean="0">
                          <a:effectLst/>
                          <a:latin typeface="+mj-lt"/>
                        </a:rPr>
                        <a:t>2118</a:t>
                      </a:r>
                      <a:endParaRPr lang="en-US" sz="1200" b="0" i="0" u="none" strike="noStrike" dirty="0">
                        <a:effectLst/>
                        <a:latin typeface="+mj-lt"/>
                      </a:endParaRPr>
                    </a:p>
                  </a:txBody>
                  <a:tcPr marL="6010" marR="6010" marT="6010" marB="0" anchor="ctr"/>
                </a:tc>
                <a:tc>
                  <a:txBody>
                    <a:bodyPr/>
                    <a:lstStyle/>
                    <a:p>
                      <a:pPr algn="ctr" fontAlgn="ctr"/>
                      <a:r>
                        <a:rPr lang="en-US" sz="1200" u="none" strike="noStrike" dirty="0" smtClean="0">
                          <a:effectLst/>
                          <a:latin typeface="+mj-lt"/>
                        </a:rPr>
                        <a:t>B. Verso</a:t>
                      </a:r>
                    </a:p>
                    <a:p>
                      <a:pPr algn="ctr" fontAlgn="ctr"/>
                      <a:r>
                        <a:rPr lang="en-US" sz="1200" b="0" i="0" u="none" strike="noStrike" dirty="0" smtClean="0">
                          <a:effectLst/>
                          <a:latin typeface="+mj-lt"/>
                        </a:rPr>
                        <a:t>J. </a:t>
                      </a:r>
                      <a:r>
                        <a:rPr lang="en-US" sz="1200" b="0" i="0" u="none" strike="noStrike" dirty="0" err="1" smtClean="0">
                          <a:effectLst/>
                          <a:latin typeface="+mj-lt"/>
                        </a:rPr>
                        <a:t>Gilb</a:t>
                      </a:r>
                      <a:endParaRPr lang="en-US" sz="1200" b="0" i="0" u="none" strike="noStrike" dirty="0" smtClean="0">
                        <a:effectLst/>
                        <a:latin typeface="+mj-lt"/>
                      </a:endParaRPr>
                    </a:p>
                    <a:p>
                      <a:pPr algn="ctr" fontAlgn="ctr"/>
                      <a:r>
                        <a:rPr lang="en-US" sz="1200" b="0" i="0" u="none" strike="noStrike" dirty="0" smtClean="0">
                          <a:effectLst/>
                          <a:latin typeface="+mj-lt"/>
                        </a:rPr>
                        <a:t>M. McLaughlin</a:t>
                      </a:r>
                      <a:endParaRPr lang="en-US" sz="1200" b="0" i="0" u="none" strike="noStrike" dirty="0">
                        <a:effectLst/>
                        <a:latin typeface="+mj-lt"/>
                      </a:endParaRPr>
                    </a:p>
                  </a:txBody>
                  <a:tcPr marL="6010" marR="6010" marT="6010" marB="0" anchor="ctr"/>
                </a:tc>
                <a:tc>
                  <a:txBody>
                    <a:bodyPr/>
                    <a:lstStyle/>
                    <a:p>
                      <a:pPr algn="ctr" fontAlgn="ctr"/>
                      <a:r>
                        <a:rPr lang="en-US" sz="1200" u="none" strike="noStrike">
                          <a:effectLst/>
                          <a:latin typeface="+mj-lt"/>
                        </a:rPr>
                        <a:t>12</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30</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1</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The draft does not meet the 5C requirement of uniqueness.  There are already low power PHYs defined in 802.15.4, the O-QPSK PHY, LRP UWB and BPSK PHY all enable power usuage at or below the proposed TASK PHY.  The TASK PHY does not take advantage of ASK modulation (it requires phase coherency in the transmitter) nor a constant envelope modulation (e.g., FSK) and so the resulting designs will end up even higher power than the currently defined PHYs.</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Delete Clause 30 and references to the ULP TASK PHY.</a:t>
                      </a:r>
                      <a:endParaRPr lang="en-US" sz="1200" b="0" i="0" u="none" strike="noStrike">
                        <a:effectLst/>
                        <a:latin typeface="+mj-lt"/>
                      </a:endParaRPr>
                    </a:p>
                  </a:txBody>
                  <a:tcPr marL="6010" marR="6010" marT="6010" marB="0" anchor="ctr"/>
                </a:tc>
                <a:tc>
                  <a:txBody>
                    <a:bodyPr/>
                    <a:lstStyle/>
                    <a:p>
                      <a:pPr algn="ctr" fontAlgn="ctr"/>
                      <a:r>
                        <a:rPr lang="en-US" sz="1200" u="none" strike="noStrike" dirty="0">
                          <a:effectLst/>
                          <a:latin typeface="+mj-lt"/>
                        </a:rPr>
                        <a:t>Yes</a:t>
                      </a:r>
                      <a:endParaRPr lang="en-US" sz="1200" b="0" i="0" u="none" strike="noStrike" dirty="0">
                        <a:effectLst/>
                        <a:latin typeface="+mj-lt"/>
                      </a:endParaRPr>
                    </a:p>
                  </a:txBody>
                  <a:tcPr marL="6010" marR="6010" marT="6010" marB="0" anchor="ctr"/>
                </a:tc>
              </a:tr>
            </a:tbl>
          </a:graphicData>
        </a:graphic>
      </p:graphicFrame>
      <p:sp>
        <p:nvSpPr>
          <p:cNvPr id="4" name="TextBox 3"/>
          <p:cNvSpPr txBox="1"/>
          <p:nvPr/>
        </p:nvSpPr>
        <p:spPr>
          <a:xfrm>
            <a:off x="2220013" y="838200"/>
            <a:ext cx="3819315" cy="461665"/>
          </a:xfrm>
          <a:prstGeom prst="rect">
            <a:avLst/>
          </a:prstGeom>
          <a:noFill/>
        </p:spPr>
        <p:txBody>
          <a:bodyPr wrap="none" rtlCol="0">
            <a:spAutoFit/>
          </a:bodyPr>
          <a:lstStyle/>
          <a:p>
            <a:pPr algn="ctr"/>
            <a:r>
              <a:rPr lang="en-US" sz="2400" b="1" dirty="0" smtClean="0">
                <a:solidFill>
                  <a:srgbClr val="0070C0"/>
                </a:solidFill>
              </a:rPr>
              <a:t>Uniqueness, ULP capability</a:t>
            </a:r>
            <a:endParaRPr lang="en-US" sz="2400" b="1" dirty="0">
              <a:solidFill>
                <a:srgbClr val="0070C0"/>
              </a:solidFill>
            </a:endParaRPr>
          </a:p>
        </p:txBody>
      </p:sp>
    </p:spTree>
    <p:extLst>
      <p:ext uri="{BB962C8B-B14F-4D97-AF65-F5344CB8AC3E}">
        <p14:creationId xmlns:p14="http://schemas.microsoft.com/office/powerpoint/2010/main" val="3304767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20</a:t>
            </a:fld>
            <a:endParaRPr lang="en-US"/>
          </a:p>
        </p:txBody>
      </p:sp>
      <p:sp>
        <p:nvSpPr>
          <p:cNvPr id="14" name="TextBox 13"/>
          <p:cNvSpPr txBox="1"/>
          <p:nvPr/>
        </p:nvSpPr>
        <p:spPr>
          <a:xfrm>
            <a:off x="685800" y="914400"/>
            <a:ext cx="4054315"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14, Replace the Figure 8 with the following figure: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24000"/>
            <a:ext cx="7372350" cy="2686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222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629475742"/>
              </p:ext>
            </p:extLst>
          </p:nvPr>
        </p:nvGraphicFramePr>
        <p:xfrm>
          <a:off x="457200" y="762000"/>
          <a:ext cx="8077201" cy="1524000"/>
        </p:xfrm>
        <a:graphic>
          <a:graphicData uri="http://schemas.openxmlformats.org/drawingml/2006/table">
            <a:tbl>
              <a:tblPr>
                <a:tableStyleId>{616DA210-FB5B-4158-B5E0-FEB733F419BA}</a:tableStyleId>
              </a:tblPr>
              <a:tblGrid>
                <a:gridCol w="576943"/>
                <a:gridCol w="794658"/>
                <a:gridCol w="457200"/>
                <a:gridCol w="609600"/>
                <a:gridCol w="457200"/>
                <a:gridCol w="3352800"/>
                <a:gridCol w="1066800"/>
                <a:gridCol w="762000"/>
              </a:tblGrid>
              <a:tr h="654309">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869691">
                <a:tc>
                  <a:txBody>
                    <a:bodyPr/>
                    <a:lstStyle/>
                    <a:p>
                      <a:pPr algn="ctr" fontAlgn="ctr"/>
                      <a:r>
                        <a:rPr lang="en-US" sz="1000" b="0" i="0" u="none" strike="noStrike">
                          <a:effectLst/>
                          <a:latin typeface="Arial"/>
                        </a:rPr>
                        <a:t>2117</a:t>
                      </a:r>
                    </a:p>
                  </a:txBody>
                  <a:tcPr marL="9525" marR="9525" marT="9525" marB="0" anchor="ctr"/>
                </a:tc>
                <a:tc>
                  <a:txBody>
                    <a:bodyPr/>
                    <a:lstStyle/>
                    <a:p>
                      <a:pPr algn="ctr" fontAlgn="ctr"/>
                      <a:r>
                        <a:rPr lang="en-US" sz="1000" b="0" i="0" u="none" strike="noStrike">
                          <a:effectLst/>
                          <a:latin typeface="Arial"/>
                        </a:rPr>
                        <a:t>Tero Kivinen</a:t>
                      </a:r>
                    </a:p>
                  </a:txBody>
                  <a:tcPr marL="9525" marR="9525" marT="9525" marB="0" anchor="ctr"/>
                </a:tc>
                <a:tc>
                  <a:txBody>
                    <a:bodyPr/>
                    <a:lstStyle/>
                    <a:p>
                      <a:pPr algn="ctr" fontAlgn="ctr"/>
                      <a:r>
                        <a:rPr lang="en-US" sz="1000" b="0" i="0" u="none" strike="noStrike">
                          <a:effectLst/>
                          <a:latin typeface="Arial"/>
                        </a:rPr>
                        <a:t>28</a:t>
                      </a:r>
                    </a:p>
                  </a:txBody>
                  <a:tcPr marL="9525" marR="9525" marT="9525" marB="0" anchor="ctr"/>
                </a:tc>
                <a:tc>
                  <a:txBody>
                    <a:bodyPr/>
                    <a:lstStyle/>
                    <a:p>
                      <a:pPr algn="ctr" fontAlgn="ctr"/>
                      <a:r>
                        <a:rPr lang="en-US" sz="1000" b="0" i="0" u="none" strike="noStrike" dirty="0">
                          <a:effectLst/>
                          <a:latin typeface="Arial"/>
                        </a:rPr>
                        <a:t>30.8.2</a:t>
                      </a:r>
                    </a:p>
                  </a:txBody>
                  <a:tcPr marL="9525" marR="9525" marT="9525" marB="0" anchor="ctr"/>
                </a:tc>
                <a:tc>
                  <a:txBody>
                    <a:bodyPr/>
                    <a:lstStyle/>
                    <a:p>
                      <a:pPr algn="ctr" fontAlgn="ctr"/>
                      <a:r>
                        <a:rPr lang="en-US" sz="1000" b="0" i="0" u="none" strike="noStrike">
                          <a:effectLst/>
                          <a:latin typeface="Arial"/>
                        </a:rPr>
                        <a:t>17</a:t>
                      </a:r>
                    </a:p>
                  </a:txBody>
                  <a:tcPr marL="9525" marR="9525" marT="9525" marB="0" anchor="ctr"/>
                </a:tc>
                <a:tc>
                  <a:txBody>
                    <a:bodyPr/>
                    <a:lstStyle/>
                    <a:p>
                      <a:pPr algn="l" fontAlgn="ctr"/>
                      <a:r>
                        <a:rPr lang="en-US" sz="1000" b="0" i="0" u="none" strike="noStrike" dirty="0">
                          <a:effectLst/>
                          <a:latin typeface="Arial"/>
                        </a:rPr>
                        <a:t>While processing 802.15.4 maintenance version we had long discussion how this text should be formatted, so this text should be aligned with the same format that was used in the latest 802.15.4 maintenance draft to make it easier to import it to the future drafts.</a:t>
                      </a:r>
                    </a:p>
                  </a:txBody>
                  <a:tcPr marL="9525" marR="9525" marT="9525" marB="0" anchor="ctr"/>
                </a:tc>
                <a:tc>
                  <a:txBody>
                    <a:bodyPr/>
                    <a:lstStyle/>
                    <a:p>
                      <a:pPr algn="l" fontAlgn="ctr"/>
                      <a:r>
                        <a:rPr lang="en-US" sz="1000" b="0" i="0" u="none" strike="noStrike" dirty="0">
                          <a:effectLst/>
                          <a:latin typeface="Arial"/>
                        </a:rPr>
                        <a:t>See examples from P802.15.4-REVc section 12.3.4, 13.3.4, 14.4.4 etc.</a:t>
                      </a:r>
                    </a:p>
                  </a:txBody>
                  <a:tcPr marL="9525" marR="9525" marT="9525" marB="0" anchor="ctr"/>
                </a:tc>
                <a:tc>
                  <a:txBody>
                    <a:bodyPr/>
                    <a:lstStyle/>
                    <a:p>
                      <a:pPr algn="ctr" fontAlgn="ctr"/>
                      <a:r>
                        <a:rPr lang="en-US" sz="1000" b="0" i="0" u="none" strike="noStrike" dirty="0">
                          <a:effectLst/>
                          <a:latin typeface="Arial"/>
                        </a:rPr>
                        <a:t>n</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6" name="TextBox 5"/>
          <p:cNvSpPr txBox="1"/>
          <p:nvPr/>
        </p:nvSpPr>
        <p:spPr>
          <a:xfrm>
            <a:off x="533401" y="3276600"/>
            <a:ext cx="8382000" cy="1015663"/>
          </a:xfrm>
          <a:prstGeom prst="rect">
            <a:avLst/>
          </a:prstGeom>
          <a:noFill/>
        </p:spPr>
        <p:txBody>
          <a:bodyPr wrap="square" rtlCol="0">
            <a:spAutoFit/>
          </a:bodyPr>
          <a:lstStyle/>
          <a:p>
            <a:r>
              <a:rPr lang="en-US" dirty="0" smtClean="0"/>
              <a:t>In page 28, Line 17-18, sub-clause 30.8.2:  Replace the paragraph with the following text</a:t>
            </a:r>
          </a:p>
          <a:p>
            <a:endParaRPr lang="en-US" dirty="0"/>
          </a:p>
          <a:p>
            <a:endParaRPr lang="en-US" dirty="0"/>
          </a:p>
          <a:p>
            <a:r>
              <a:rPr lang="en-US" i="1" dirty="0" smtClean="0"/>
              <a:t>“ Under </a:t>
            </a:r>
            <a:r>
              <a:rPr lang="en-US" i="1" dirty="0"/>
              <a:t>the conditions specified in 8.1.7, a compliant device shall be capable of achieving a </a:t>
            </a:r>
            <a:r>
              <a:rPr lang="en-US" i="1" dirty="0" smtClean="0"/>
              <a:t>receiver sensitivity </a:t>
            </a:r>
            <a:r>
              <a:rPr lang="en-US" i="1" dirty="0"/>
              <a:t>of –85 </a:t>
            </a:r>
            <a:r>
              <a:rPr lang="en-US" i="1" dirty="0" err="1"/>
              <a:t>dBm</a:t>
            </a:r>
            <a:r>
              <a:rPr lang="en-US" i="1" dirty="0"/>
              <a:t> or </a:t>
            </a:r>
            <a:r>
              <a:rPr lang="en-US" i="1" dirty="0" smtClean="0"/>
              <a:t>better </a:t>
            </a:r>
            <a:r>
              <a:rPr lang="en-US" i="1" dirty="0"/>
              <a:t>for </a:t>
            </a:r>
            <a:r>
              <a:rPr lang="en-US" i="1" dirty="0" smtClean="0"/>
              <a:t>the modulation </a:t>
            </a:r>
            <a:r>
              <a:rPr lang="en-US" i="1" dirty="0"/>
              <a:t>format corresponding to the lowest data rate in the given operating band</a:t>
            </a:r>
            <a:r>
              <a:rPr lang="en-US" i="1" dirty="0" smtClean="0"/>
              <a:t>.</a:t>
            </a:r>
            <a:r>
              <a:rPr lang="en-US" dirty="0" smtClean="0"/>
              <a:t>”</a:t>
            </a:r>
            <a:endParaRPr lang="en-US" dirty="0"/>
          </a:p>
        </p:txBody>
      </p:sp>
    </p:spTree>
    <p:extLst>
      <p:ext uri="{BB962C8B-B14F-4D97-AF65-F5344CB8AC3E}">
        <p14:creationId xmlns:p14="http://schemas.microsoft.com/office/powerpoint/2010/main" val="2631123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22</a:t>
            </a:fld>
            <a:endParaRPr lang="en-US"/>
          </a:p>
        </p:txBody>
      </p:sp>
      <p:sp>
        <p:nvSpPr>
          <p:cNvPr id="3" name="TextBox 2"/>
          <p:cNvSpPr txBox="1"/>
          <p:nvPr/>
        </p:nvSpPr>
        <p:spPr>
          <a:xfrm>
            <a:off x="3810000" y="2154195"/>
            <a:ext cx="1569660" cy="923330"/>
          </a:xfrm>
          <a:prstGeom prst="rect">
            <a:avLst/>
          </a:prstGeom>
          <a:noFill/>
        </p:spPr>
        <p:txBody>
          <a:bodyPr wrap="none" rtlCol="0">
            <a:spAutoFit/>
          </a:bodyPr>
          <a:lstStyle/>
          <a:p>
            <a:r>
              <a:rPr lang="en-US" sz="5400" dirty="0" smtClean="0"/>
              <a:t>TBD</a:t>
            </a:r>
            <a:endParaRPr lang="en-US" sz="5400" dirty="0"/>
          </a:p>
        </p:txBody>
      </p:sp>
    </p:spTree>
    <p:extLst>
      <p:ext uri="{BB962C8B-B14F-4D97-AF65-F5344CB8AC3E}">
        <p14:creationId xmlns:p14="http://schemas.microsoft.com/office/powerpoint/2010/main" val="2996836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23</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10449060"/>
              </p:ext>
            </p:extLst>
          </p:nvPr>
        </p:nvGraphicFramePr>
        <p:xfrm>
          <a:off x="609600" y="2322489"/>
          <a:ext cx="7467600" cy="3298911"/>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690062">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690062">
                <a:tc>
                  <a:txBody>
                    <a:bodyPr/>
                    <a:lstStyle/>
                    <a:p>
                      <a:pPr algn="ctr" fontAlgn="ctr"/>
                      <a:r>
                        <a:rPr lang="en-US" sz="1000" b="0" i="0" u="none" strike="noStrike">
                          <a:effectLst/>
                          <a:latin typeface="Arial"/>
                        </a:rPr>
                        <a:t>2050</a:t>
                      </a:r>
                    </a:p>
                  </a:txBody>
                  <a:tcPr marL="9525" marR="9525" marT="9525" marB="0" anchor="ctr"/>
                </a:tc>
                <a:tc>
                  <a:txBody>
                    <a:bodyPr/>
                    <a:lstStyle/>
                    <a:p>
                      <a:pPr algn="ctr" fontAlgn="ctr"/>
                      <a:r>
                        <a:rPr lang="en-US" sz="1000" b="0" i="0" u="none" strike="noStrike">
                          <a:effectLst/>
                          <a:latin typeface="Arial"/>
                        </a:rPr>
                        <a:t>Mike McInnis</a:t>
                      </a:r>
                    </a:p>
                  </a:txBody>
                  <a:tcPr marL="9525" marR="9525" marT="9525" marB="0" anchor="ctr"/>
                </a:tc>
                <a:tc>
                  <a:txBody>
                    <a:bodyPr/>
                    <a:lstStyle/>
                    <a:p>
                      <a:pPr algn="ctr" fontAlgn="ctr"/>
                      <a:r>
                        <a:rPr lang="en-US" sz="1000" b="0" i="0" u="none" strike="noStrike">
                          <a:effectLst/>
                          <a:latin typeface="Arial"/>
                        </a:rPr>
                        <a:t>12</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ctr"/>
                      <a:r>
                        <a:rPr lang="en-US" sz="1000" b="0" i="0" u="none" strike="noStrike">
                          <a:effectLst/>
                          <a:latin typeface="Arial"/>
                        </a:rPr>
                        <a:t>Many of the PHYs within the IEEE 802.15.4 Standard may be implemented in a Ultra Low Power applications not just the ULP Draft standard PHYs ULP-TASK and ULP-GFSK</a:t>
                      </a:r>
                    </a:p>
                  </a:txBody>
                  <a:tcPr marL="9525" marR="9525" marT="9525" marB="0" anchor="ctr"/>
                </a:tc>
                <a:tc>
                  <a:txBody>
                    <a:bodyPr/>
                    <a:lstStyle/>
                    <a:p>
                      <a:pPr algn="l" fontAlgn="ctr"/>
                      <a:r>
                        <a:rPr lang="en-US" sz="1000" b="0" i="0" u="none" strike="noStrike">
                          <a:effectLst/>
                          <a:latin typeface="Arial"/>
                        </a:rPr>
                        <a:t>Eliminate the ULP prefix to the PHY names ULP-GFSK and ULP-TASK</a:t>
                      </a:r>
                    </a:p>
                  </a:txBody>
                  <a:tcPr marL="9525" marR="9525" marT="9525" marB="0" anchor="ctr"/>
                </a:tc>
                <a:tc>
                  <a:txBody>
                    <a:bodyPr/>
                    <a:lstStyle/>
                    <a:p>
                      <a:pPr algn="ctr" fontAlgn="ctr"/>
                      <a:r>
                        <a:rPr lang="en-US" sz="1000" b="0" i="0" u="none" strike="noStrike">
                          <a:effectLst/>
                          <a:latin typeface="Arial"/>
                        </a:rPr>
                        <a:t>YES</a:t>
                      </a:r>
                    </a:p>
                  </a:txBody>
                  <a:tcPr marL="9525" marR="9525" marT="9525" marB="0" anchor="ctr"/>
                </a:tc>
              </a:tr>
              <a:tr h="690062">
                <a:tc>
                  <a:txBody>
                    <a:bodyPr/>
                    <a:lstStyle/>
                    <a:p>
                      <a:pPr algn="ctr" fontAlgn="ctr"/>
                      <a:r>
                        <a:rPr lang="en-US" sz="1000" b="0" i="0" u="none" strike="noStrike">
                          <a:effectLst/>
                          <a:latin typeface="Arial"/>
                        </a:rPr>
                        <a:t>2052</a:t>
                      </a:r>
                    </a:p>
                  </a:txBody>
                  <a:tcPr marL="9525" marR="9525" marT="9525" marB="0" anchor="ctr"/>
                </a:tc>
                <a:tc>
                  <a:txBody>
                    <a:bodyPr/>
                    <a:lstStyle/>
                    <a:p>
                      <a:pPr algn="ctr" fontAlgn="ctr"/>
                      <a:r>
                        <a:rPr lang="en-US" sz="1000" b="0" i="0" u="none" strike="noStrike">
                          <a:effectLst/>
                          <a:latin typeface="Arial"/>
                        </a:rPr>
                        <a:t>Mike McInnis</a:t>
                      </a:r>
                    </a:p>
                  </a:txBody>
                  <a:tcPr marL="9525" marR="9525" marT="9525" marB="0" anchor="ctr"/>
                </a:tc>
                <a:tc>
                  <a:txBody>
                    <a:bodyPr/>
                    <a:lstStyle/>
                    <a:p>
                      <a:pPr algn="ctr" fontAlgn="ctr"/>
                      <a:r>
                        <a:rPr lang="en-US" sz="1000" b="0" i="0" u="none" strike="noStrike">
                          <a:effectLst/>
                          <a:latin typeface="Arial"/>
                        </a:rPr>
                        <a:t>38</a:t>
                      </a:r>
                    </a:p>
                  </a:txBody>
                  <a:tcPr marL="9525" marR="9525" marT="9525" marB="0" anchor="ctr"/>
                </a:tc>
                <a:tc>
                  <a:txBody>
                    <a:bodyPr/>
                    <a:lstStyle/>
                    <a:p>
                      <a:pPr algn="ctr" fontAlgn="ctr"/>
                      <a:r>
                        <a:rPr lang="en-US" sz="1000" b="0" i="0" u="none" strike="noStrike">
                          <a:effectLst/>
                          <a:latin typeface="Arial"/>
                        </a:rPr>
                        <a:t>Annex A</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ctr"/>
                      <a:r>
                        <a:rPr lang="en-US" sz="1000" b="0" i="0" u="none" strike="noStrike">
                          <a:effectLst/>
                          <a:latin typeface="Arial"/>
                        </a:rPr>
                        <a:t>Many of the PHYs within the IEEE 802.15.4 Standard may be implemented in a Ultra Low Power applications not just the ULP Draft standard PHYs ULP-TASK and ULP-GFSK</a:t>
                      </a:r>
                    </a:p>
                  </a:txBody>
                  <a:tcPr marL="9525" marR="9525" marT="9525" marB="0" anchor="ctr"/>
                </a:tc>
                <a:tc>
                  <a:txBody>
                    <a:bodyPr/>
                    <a:lstStyle/>
                    <a:p>
                      <a:pPr algn="l" fontAlgn="ctr"/>
                      <a:r>
                        <a:rPr lang="en-US" sz="1000" b="0" i="0" u="none" strike="noStrike">
                          <a:effectLst/>
                          <a:latin typeface="Arial"/>
                        </a:rPr>
                        <a:t>Eliminate the ULP prefix to the PHY names ULP-GFSK and ULP-TASK</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r h="1093725">
                <a:tc>
                  <a:txBody>
                    <a:bodyPr/>
                    <a:lstStyle/>
                    <a:p>
                      <a:pPr algn="ctr" fontAlgn="ctr"/>
                      <a:r>
                        <a:rPr lang="en-US" sz="1000" b="0" i="0" u="none" strike="noStrike">
                          <a:effectLst/>
                          <a:latin typeface="Arial"/>
                        </a:rPr>
                        <a:t>2061</a:t>
                      </a:r>
                    </a:p>
                  </a:txBody>
                  <a:tcPr marL="9525" marR="9525" marT="9525" marB="0" anchor="ctr"/>
                </a:tc>
                <a:tc>
                  <a:txBody>
                    <a:bodyPr/>
                    <a:lstStyle/>
                    <a:p>
                      <a:pPr algn="ctr" fontAlgn="ctr"/>
                      <a:r>
                        <a:rPr lang="en-US" sz="1000" b="0" i="0" u="none" strike="noStrike">
                          <a:effectLst/>
                          <a:latin typeface="Arial"/>
                        </a:rPr>
                        <a:t>Billy Verso</a:t>
                      </a:r>
                    </a:p>
                  </a:txBody>
                  <a:tcPr marL="9525" marR="9525" marT="9525" marB="0" anchor="ctr"/>
                </a:tc>
                <a:tc>
                  <a:txBody>
                    <a:bodyPr/>
                    <a:lstStyle/>
                    <a:p>
                      <a:pPr algn="ctr" fontAlgn="ctr"/>
                      <a:r>
                        <a:rPr lang="en-US" sz="1000" b="0" i="0" u="none" strike="noStrike">
                          <a:effectLst/>
                          <a:latin typeface="Arial"/>
                        </a:rPr>
                        <a:t>1</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ctr"/>
                      <a:r>
                        <a:rPr lang="en-US" sz="1000" b="0" i="0" u="none" strike="noStrike">
                          <a:effectLst/>
                          <a:latin typeface="Arial"/>
                        </a:rPr>
                        <a:t>The term "ultra low power" seems to be marketing driven.  </a:t>
                      </a:r>
                    </a:p>
                  </a:txBody>
                  <a:tcPr marL="9525" marR="9525" marT="9525" marB="0" anchor="ctr"/>
                </a:tc>
                <a:tc>
                  <a:txBody>
                    <a:bodyPr/>
                    <a:lstStyle/>
                    <a:p>
                      <a:pPr algn="l" fontAlgn="ctr"/>
                      <a:r>
                        <a:rPr lang="en-US" sz="1000" b="0" i="0" u="none" strike="noStrike">
                          <a:effectLst/>
                          <a:latin typeface="Arial"/>
                        </a:rPr>
                        <a:t>Globally replace “Ultra Low Power” and "ULP" with more suitable name and acronym relating to the technical uniqueness of the modudulation.</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2280458" y="838200"/>
            <a:ext cx="3698449" cy="461665"/>
          </a:xfrm>
          <a:prstGeom prst="rect">
            <a:avLst/>
          </a:prstGeom>
          <a:noFill/>
        </p:spPr>
        <p:txBody>
          <a:bodyPr wrap="none" rtlCol="0">
            <a:spAutoFit/>
          </a:bodyPr>
          <a:lstStyle/>
          <a:p>
            <a:pPr algn="ctr"/>
            <a:r>
              <a:rPr lang="en-US" sz="2400" b="1" dirty="0" smtClean="0">
                <a:solidFill>
                  <a:srgbClr val="0070C0"/>
                </a:solidFill>
              </a:rPr>
              <a:t>About the “ULP” qualifier</a:t>
            </a:r>
            <a:endParaRPr lang="en-US" sz="2400" b="1" dirty="0">
              <a:solidFill>
                <a:srgbClr val="0070C0"/>
              </a:solidFill>
            </a:endParaRPr>
          </a:p>
        </p:txBody>
      </p:sp>
    </p:spTree>
    <p:extLst>
      <p:ext uri="{BB962C8B-B14F-4D97-AF65-F5344CB8AC3E}">
        <p14:creationId xmlns:p14="http://schemas.microsoft.com/office/powerpoint/2010/main" val="1254840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233626353"/>
              </p:ext>
            </p:extLst>
          </p:nvPr>
        </p:nvGraphicFramePr>
        <p:xfrm>
          <a:off x="609600" y="1752600"/>
          <a:ext cx="7467600" cy="1851562"/>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dirty="0">
                          <a:effectLst/>
                          <a:latin typeface="Arial"/>
                        </a:rPr>
                        <a:t>2097</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a:effectLst/>
                          <a:latin typeface="Arial"/>
                        </a:rPr>
                        <a:t>38</a:t>
                      </a:r>
                    </a:p>
                  </a:txBody>
                  <a:tcPr marL="9525" marR="9525" marT="9525" marB="0" anchor="ctr"/>
                </a:tc>
                <a:tc>
                  <a:txBody>
                    <a:bodyPr/>
                    <a:lstStyle/>
                    <a:p>
                      <a:pPr algn="ctr" fontAlgn="ctr"/>
                      <a:r>
                        <a:rPr lang="en-US" sz="1000" b="0" i="0" u="none" strike="noStrike">
                          <a:effectLst/>
                          <a:latin typeface="Arial"/>
                        </a:rPr>
                        <a:t>Annex A</a:t>
                      </a:r>
                    </a:p>
                  </a:txBody>
                  <a:tcPr marL="9525" marR="9525" marT="9525" marB="0" anchor="ctr"/>
                </a:tc>
                <a:tc>
                  <a:txBody>
                    <a:bodyPr/>
                    <a:lstStyle/>
                    <a:p>
                      <a:pPr algn="ctr" fontAlgn="ctr"/>
                      <a:r>
                        <a:rPr lang="en-US" sz="1000" b="0" i="0" u="none" strike="noStrike">
                          <a:effectLst/>
                          <a:latin typeface="Arial"/>
                        </a:rPr>
                        <a:t>1</a:t>
                      </a:r>
                    </a:p>
                  </a:txBody>
                  <a:tcPr marL="9525" marR="9525" marT="9525" marB="0" anchor="ctr"/>
                </a:tc>
                <a:tc>
                  <a:txBody>
                    <a:bodyPr/>
                    <a:lstStyle/>
                    <a:p>
                      <a:pPr algn="l" fontAlgn="ctr"/>
                      <a:r>
                        <a:rPr lang="en-US" sz="1000" b="0" i="0" u="none" strike="noStrike" dirty="0">
                          <a:effectLst/>
                          <a:latin typeface="Arial"/>
                        </a:rPr>
                        <a:t>This annex does not contain any useful information for implementing the standard.</a:t>
                      </a:r>
                    </a:p>
                  </a:txBody>
                  <a:tcPr marL="9525" marR="9525" marT="9525" marB="0" anchor="ctr"/>
                </a:tc>
                <a:tc>
                  <a:txBody>
                    <a:bodyPr/>
                    <a:lstStyle/>
                    <a:p>
                      <a:pPr algn="l" fontAlgn="ctr"/>
                      <a:r>
                        <a:rPr lang="en-US" sz="1000" b="0" i="0" u="none" strike="noStrike">
                          <a:effectLst/>
                          <a:latin typeface="Arial"/>
                        </a:rPr>
                        <a:t>Delete Annex A.  Replace it with a bibliographic entry that points to a document on mentor that contains the information.</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2974946" y="838200"/>
            <a:ext cx="2309478" cy="461665"/>
          </a:xfrm>
          <a:prstGeom prst="rect">
            <a:avLst/>
          </a:prstGeom>
          <a:noFill/>
        </p:spPr>
        <p:txBody>
          <a:bodyPr wrap="none" rtlCol="0">
            <a:spAutoFit/>
          </a:bodyPr>
          <a:lstStyle/>
          <a:p>
            <a:pPr algn="ctr"/>
            <a:r>
              <a:rPr lang="en-US" sz="2400" b="1" dirty="0" smtClean="0">
                <a:solidFill>
                  <a:srgbClr val="0070C0"/>
                </a:solidFill>
              </a:rPr>
              <a:t>About annexure</a:t>
            </a:r>
            <a:endParaRPr lang="en-US" sz="2400" b="1" dirty="0">
              <a:solidFill>
                <a:srgbClr val="0070C0"/>
              </a:solidFill>
            </a:endParaRPr>
          </a:p>
        </p:txBody>
      </p:sp>
    </p:spTree>
    <p:extLst>
      <p:ext uri="{BB962C8B-B14F-4D97-AF65-F5344CB8AC3E}">
        <p14:creationId xmlns:p14="http://schemas.microsoft.com/office/powerpoint/2010/main" val="2395080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
        <p:nvSpPr>
          <p:cNvPr id="4" name="TextBox 3"/>
          <p:cNvSpPr txBox="1"/>
          <p:nvPr/>
        </p:nvSpPr>
        <p:spPr>
          <a:xfrm>
            <a:off x="152400" y="1638300"/>
            <a:ext cx="8829661" cy="3570208"/>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t>Meets the requirements of PAR, which are unique:</a:t>
            </a:r>
          </a:p>
          <a:p>
            <a:pPr marL="800100" lvl="1" indent="-342900">
              <a:buFont typeface="Wingdings" panose="05000000000000000000" pitchFamily="2" charset="2"/>
              <a:buChar char="ü"/>
            </a:pPr>
            <a:r>
              <a:rPr lang="en-US" sz="1800" dirty="0" smtClean="0"/>
              <a:t>Support of multiple data rates in the specified bands up to 1Mbps</a:t>
            </a:r>
          </a:p>
          <a:p>
            <a:pPr marL="800100" lvl="1" indent="-342900">
              <a:buFont typeface="Wingdings" panose="05000000000000000000" pitchFamily="2" charset="2"/>
              <a:buChar char="ü"/>
            </a:pPr>
            <a:r>
              <a:rPr lang="en-US" sz="1800" dirty="0" smtClean="0"/>
              <a:t>Power consumption &lt;15 mW (as per PAR)</a:t>
            </a:r>
          </a:p>
          <a:p>
            <a:pPr marL="342900" indent="-342900">
              <a:buFont typeface="Arial" panose="020B0604020202020204" pitchFamily="34" charset="0"/>
              <a:buChar char="•"/>
            </a:pPr>
            <a:r>
              <a:rPr lang="en-US" sz="2000" dirty="0" smtClean="0"/>
              <a:t>Support in the design of ultra low power receivers, like SRR based receivers etc.</a:t>
            </a:r>
          </a:p>
          <a:p>
            <a:pPr marL="800100" lvl="1" indent="-342900">
              <a:buFont typeface="Wingdings" panose="05000000000000000000" pitchFamily="2" charset="2"/>
              <a:buChar char="ü"/>
            </a:pPr>
            <a:r>
              <a:rPr lang="en-US" sz="1800" dirty="0" smtClean="0"/>
              <a:t>Receiver complexity and power consumption of OOK/ASK receivers are quite </a:t>
            </a:r>
          </a:p>
          <a:p>
            <a:pPr lvl="1"/>
            <a:r>
              <a:rPr lang="en-US" sz="1800" dirty="0"/>
              <a:t> </a:t>
            </a:r>
            <a:r>
              <a:rPr lang="en-US" sz="1800" dirty="0" smtClean="0"/>
              <a:t>     low when compared to the receivers for other modulation types.</a:t>
            </a:r>
            <a:endParaRPr lang="en-US" sz="2000" dirty="0" smtClean="0"/>
          </a:p>
          <a:p>
            <a:pPr marL="342900" indent="-342900">
              <a:buFont typeface="Arial" panose="020B0604020202020204" pitchFamily="34" charset="0"/>
              <a:buChar char="•"/>
            </a:pPr>
            <a:r>
              <a:rPr lang="en-US" sz="2000" dirty="0" smtClean="0"/>
              <a:t>Support for both coherent and non-coherent receivers, due to the employment of </a:t>
            </a:r>
          </a:p>
          <a:p>
            <a:r>
              <a:rPr lang="en-US" sz="2000" dirty="0"/>
              <a:t> </a:t>
            </a:r>
            <a:r>
              <a:rPr lang="en-US" sz="2000" dirty="0" smtClean="0"/>
              <a:t>     spreading based on ternary sequences.</a:t>
            </a:r>
          </a:p>
          <a:p>
            <a:pPr marL="342900" indent="-342900">
              <a:buFont typeface="Arial" panose="020B0604020202020204" pitchFamily="34" charset="0"/>
              <a:buChar char="•"/>
            </a:pPr>
            <a:r>
              <a:rPr lang="en-US" sz="2000" dirty="0" smtClean="0"/>
              <a:t>ULP capability of TASK:</a:t>
            </a:r>
          </a:p>
          <a:p>
            <a:pPr marL="800100" lvl="1" indent="-342900">
              <a:buFont typeface="Wingdings" panose="05000000000000000000" pitchFamily="2" charset="2"/>
              <a:buChar char="ü"/>
            </a:pPr>
            <a:r>
              <a:rPr lang="en-US" sz="1800" dirty="0" smtClean="0"/>
              <a:t>Supports ULP receivers.</a:t>
            </a:r>
          </a:p>
          <a:p>
            <a:pPr marL="800100" lvl="1" indent="-342900">
              <a:buFont typeface="Wingdings" panose="05000000000000000000" pitchFamily="2" charset="2"/>
              <a:buChar char="ü"/>
            </a:pPr>
            <a:r>
              <a:rPr lang="en-US" sz="1800" dirty="0" smtClean="0"/>
              <a:t>Advanced transmitter designs are available which can ensure ultralow </a:t>
            </a:r>
          </a:p>
          <a:p>
            <a:pPr lvl="1"/>
            <a:r>
              <a:rPr lang="en-US" sz="1800" dirty="0"/>
              <a:t> </a:t>
            </a:r>
            <a:r>
              <a:rPr lang="en-US" sz="1800" dirty="0" smtClean="0"/>
              <a:t>     power consumption.</a:t>
            </a:r>
            <a:endParaRPr lang="en-US" sz="2000" dirty="0"/>
          </a:p>
        </p:txBody>
      </p:sp>
      <p:sp>
        <p:nvSpPr>
          <p:cNvPr id="5" name="Rectangle 4"/>
          <p:cNvSpPr/>
          <p:nvPr/>
        </p:nvSpPr>
        <p:spPr>
          <a:xfrm>
            <a:off x="304800" y="1219200"/>
            <a:ext cx="2230098" cy="369332"/>
          </a:xfrm>
          <a:prstGeom prst="rect">
            <a:avLst/>
          </a:prstGeom>
        </p:spPr>
        <p:txBody>
          <a:bodyPr wrap="none">
            <a:spAutoFit/>
          </a:bodyPr>
          <a:lstStyle/>
          <a:p>
            <a:r>
              <a:rPr lang="en-US" sz="1800" b="1" dirty="0" smtClean="0"/>
              <a:t>Resolution: </a:t>
            </a:r>
            <a:r>
              <a:rPr lang="en-US" sz="1800" b="1" u="sng" dirty="0" smtClean="0"/>
              <a:t>Rejected</a:t>
            </a:r>
            <a:endParaRPr lang="en-US" sz="1800" b="1" u="sng" dirty="0"/>
          </a:p>
        </p:txBody>
      </p:sp>
    </p:spTree>
    <p:extLst>
      <p:ext uri="{BB962C8B-B14F-4D97-AF65-F5344CB8AC3E}">
        <p14:creationId xmlns:p14="http://schemas.microsoft.com/office/powerpoint/2010/main" val="2954636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56831518"/>
              </p:ext>
            </p:extLst>
          </p:nvPr>
        </p:nvGraphicFramePr>
        <p:xfrm>
          <a:off x="685800" y="1371600"/>
          <a:ext cx="7467600" cy="3083999"/>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dirty="0" smtClean="0">
                          <a:effectLst/>
                          <a:latin typeface="Arial"/>
                        </a:rPr>
                        <a:t>2073,</a:t>
                      </a:r>
                    </a:p>
                    <a:p>
                      <a:pPr algn="ctr" fontAlgn="ctr"/>
                      <a:r>
                        <a:rPr lang="en-US" sz="1000" b="0" i="0" u="none" strike="noStrike" dirty="0" smtClean="0">
                          <a:effectLst/>
                          <a:latin typeface="Arial"/>
                        </a:rPr>
                        <a:t>2120</a:t>
                      </a:r>
                      <a:endParaRPr lang="en-US" sz="1000" b="0" i="0" u="none" strike="noStrike" dirty="0">
                        <a:effectLst/>
                        <a:latin typeface="Arial"/>
                      </a:endParaRPr>
                    </a:p>
                  </a:txBody>
                  <a:tcPr marL="9525" marR="9525" marT="9525" marB="0" anchor="ctr"/>
                </a:tc>
                <a:tc>
                  <a:txBody>
                    <a:bodyPr/>
                    <a:lstStyle/>
                    <a:p>
                      <a:pPr algn="ctr" fontAlgn="ctr"/>
                      <a:r>
                        <a:rPr lang="en-US" sz="1000" b="0" i="0" u="none" strike="noStrike" dirty="0" smtClean="0">
                          <a:effectLst/>
                          <a:latin typeface="Arial"/>
                        </a:rPr>
                        <a:t>James </a:t>
                      </a:r>
                      <a:r>
                        <a:rPr lang="en-US" sz="1000" b="0" i="0" u="none" strike="noStrike" dirty="0" err="1" smtClean="0">
                          <a:effectLst/>
                          <a:latin typeface="Arial"/>
                        </a:rPr>
                        <a:t>Gilb</a:t>
                      </a:r>
                      <a:endParaRPr lang="en-US" sz="1000" b="0" i="0" u="none" strike="noStrike" dirty="0" smtClean="0">
                        <a:effectLst/>
                        <a:latin typeface="Arial"/>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effectLst/>
                          <a:latin typeface="+mn-lt"/>
                        </a:rPr>
                        <a:t>M.</a:t>
                      </a:r>
                      <a:r>
                        <a:rPr lang="en-US" sz="1000" b="0" i="0" u="none" strike="noStrike" baseline="0" dirty="0" smtClean="0">
                          <a:effectLst/>
                          <a:latin typeface="+mn-lt"/>
                        </a:rPr>
                        <a:t> </a:t>
                      </a:r>
                      <a:r>
                        <a:rPr lang="en-US" sz="1000" b="0" i="0" u="none" strike="noStrike" dirty="0" smtClean="0">
                          <a:effectLst/>
                          <a:latin typeface="+mn-lt"/>
                        </a:rPr>
                        <a:t>McLaughlin</a:t>
                      </a:r>
                    </a:p>
                    <a:p>
                      <a:pPr algn="ctr" fontAlgn="ctr"/>
                      <a:endParaRPr lang="en-US" sz="1000" b="0" i="0" u="none" strike="noStrike" dirty="0">
                        <a:effectLst/>
                        <a:latin typeface="Arial"/>
                      </a:endParaRPr>
                    </a:p>
                  </a:txBody>
                  <a:tcPr marL="9525" marR="9525" marT="9525" marB="0" anchor="ctr"/>
                </a:tc>
                <a:tc>
                  <a:txBody>
                    <a:bodyPr/>
                    <a:lstStyle/>
                    <a:p>
                      <a:pPr algn="ctr" fontAlgn="ctr"/>
                      <a:r>
                        <a:rPr lang="en-US" sz="1000" b="0" i="0" u="none" strike="noStrike">
                          <a:effectLst/>
                          <a:latin typeface="Arial"/>
                        </a:rPr>
                        <a:t>18</a:t>
                      </a:r>
                    </a:p>
                  </a:txBody>
                  <a:tcPr marL="9525" marR="9525" marT="9525" marB="0" anchor="ctr"/>
                </a:tc>
                <a:tc>
                  <a:txBody>
                    <a:bodyPr/>
                    <a:lstStyle/>
                    <a:p>
                      <a:pPr algn="ctr" fontAlgn="ctr"/>
                      <a:r>
                        <a:rPr lang="en-US" sz="1000" b="0" i="0" u="none" strike="noStrike">
                          <a:effectLst/>
                          <a:latin typeface="Arial"/>
                        </a:rPr>
                        <a:t>30.4.1.1</a:t>
                      </a:r>
                    </a:p>
                  </a:txBody>
                  <a:tcPr marL="9525" marR="9525" marT="9525" marB="0" anchor="ctr"/>
                </a:tc>
                <a:tc>
                  <a:txBody>
                    <a:bodyPr/>
                    <a:lstStyle/>
                    <a:p>
                      <a:pPr algn="ctr" fontAlgn="ctr"/>
                      <a:r>
                        <a:rPr lang="en-US" sz="1000" b="0" i="0" u="none" strike="noStrike">
                          <a:effectLst/>
                          <a:latin typeface="Arial"/>
                        </a:rPr>
                        <a:t>5</a:t>
                      </a:r>
                    </a:p>
                  </a:txBody>
                  <a:tcPr marL="9525" marR="9525" marT="9525" marB="0" anchor="ctr"/>
                </a:tc>
                <a:tc>
                  <a:txBody>
                    <a:bodyPr/>
                    <a:lstStyle/>
                    <a:p>
                      <a:pPr algn="l" fontAlgn="ctr"/>
                      <a:r>
                        <a:rPr lang="en-US" sz="1000" b="0" i="0" u="none" strike="noStrike" dirty="0">
                          <a:effectLst/>
                          <a:latin typeface="Arial"/>
                        </a:rPr>
                        <a:t>There is no need to define a new FEC as there are already many defined in 802.15.4.  The new FEC does not enable lower power than the existing FECs</a:t>
                      </a:r>
                    </a:p>
                  </a:txBody>
                  <a:tcPr marL="9525" marR="9525" marT="9525" marB="0" anchor="ctr"/>
                </a:tc>
                <a:tc>
                  <a:txBody>
                    <a:bodyPr/>
                    <a:lstStyle/>
                    <a:p>
                      <a:pPr algn="l" fontAlgn="ctr"/>
                      <a:r>
                        <a:rPr lang="en-US" sz="1000" b="0" i="0" u="none" strike="noStrike">
                          <a:effectLst/>
                          <a:latin typeface="Arial"/>
                        </a:rPr>
                        <a:t>Replace the BCH and SiPC with a single FEC from the base standard.</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r h="775237">
                <a:tc>
                  <a:txBody>
                    <a:bodyPr/>
                    <a:lstStyle/>
                    <a:p>
                      <a:pPr algn="ctr" fontAlgn="ctr"/>
                      <a:r>
                        <a:rPr lang="en-US" sz="1000" b="0" i="0" u="none" strike="noStrike" dirty="0">
                          <a:effectLst/>
                          <a:latin typeface="Arial"/>
                        </a:rPr>
                        <a:t>2090</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dirty="0">
                          <a:effectLst/>
                          <a:latin typeface="Arial"/>
                        </a:rPr>
                        <a:t>19</a:t>
                      </a:r>
                    </a:p>
                  </a:txBody>
                  <a:tcPr marL="9525" marR="9525" marT="9525" marB="0" anchor="ctr"/>
                </a:tc>
                <a:tc>
                  <a:txBody>
                    <a:bodyPr/>
                    <a:lstStyle/>
                    <a:p>
                      <a:pPr algn="ctr" fontAlgn="ctr"/>
                      <a:r>
                        <a:rPr lang="en-US" sz="1000" b="0" i="0" u="none" strike="noStrike">
                          <a:effectLst/>
                          <a:latin typeface="Arial"/>
                        </a:rPr>
                        <a:t>30.5.1.1.4</a:t>
                      </a:r>
                    </a:p>
                  </a:txBody>
                  <a:tcPr marL="9525" marR="9525" marT="9525" marB="0" anchor="ctr"/>
                </a:tc>
                <a:tc>
                  <a:txBody>
                    <a:bodyPr/>
                    <a:lstStyle/>
                    <a:p>
                      <a:pPr algn="ctr" fontAlgn="ctr"/>
                      <a:r>
                        <a:rPr lang="en-US" sz="1000" b="0" i="0" u="none" strike="noStrike">
                          <a:effectLst/>
                          <a:latin typeface="Arial"/>
                        </a:rPr>
                        <a:t>10</a:t>
                      </a:r>
                    </a:p>
                  </a:txBody>
                  <a:tcPr marL="9525" marR="9525" marT="9525" marB="0" anchor="ctr"/>
                </a:tc>
                <a:tc>
                  <a:txBody>
                    <a:bodyPr/>
                    <a:lstStyle/>
                    <a:p>
                      <a:pPr algn="l" fontAlgn="ctr"/>
                      <a:r>
                        <a:rPr lang="en-US" sz="1000" b="0" i="0" u="none" strike="noStrike">
                          <a:effectLst/>
                          <a:latin typeface="Arial"/>
                        </a:rPr>
                        <a:t>Bit interleaving is useless for this PHY as the bands used are typically interference limited, hence errors are correlated in time, rather than being uncorrelated. The response “Here, bit-level interleaving is used on the coded symbols, specifically, to  reduce the bit errors in the event of symbol errors. It yields 1-2dB gain compared to the case without interleaving.” is incorrect as it assumes uncorrelated errors and hence there is no gain.</a:t>
                      </a:r>
                    </a:p>
                  </a:txBody>
                  <a:tcPr marL="9525" marR="9525" marT="9525" marB="0" anchor="ctr"/>
                </a:tc>
                <a:tc>
                  <a:txBody>
                    <a:bodyPr/>
                    <a:lstStyle/>
                    <a:p>
                      <a:pPr algn="l" fontAlgn="ctr"/>
                      <a:r>
                        <a:rPr lang="en-US" sz="1000" b="0" i="0" u="none" strike="noStrike">
                          <a:effectLst/>
                          <a:latin typeface="Arial"/>
                        </a:rPr>
                        <a:t>Delete bit interleaving as it adds complexity but no increase in performance in real-world situations.</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1801957" y="838200"/>
            <a:ext cx="4655442" cy="461665"/>
          </a:xfrm>
          <a:prstGeom prst="rect">
            <a:avLst/>
          </a:prstGeom>
          <a:noFill/>
        </p:spPr>
        <p:txBody>
          <a:bodyPr wrap="none" rtlCol="0">
            <a:spAutoFit/>
          </a:bodyPr>
          <a:lstStyle/>
          <a:p>
            <a:pPr algn="ctr"/>
            <a:r>
              <a:rPr lang="en-US" sz="2400" b="1" dirty="0" smtClean="0">
                <a:solidFill>
                  <a:srgbClr val="0070C0"/>
                </a:solidFill>
              </a:rPr>
              <a:t>Employing FECs and interleaving</a:t>
            </a:r>
            <a:endParaRPr lang="en-US" sz="2400" b="1" dirty="0">
              <a:solidFill>
                <a:srgbClr val="0070C0"/>
              </a:solidFill>
            </a:endParaRPr>
          </a:p>
        </p:txBody>
      </p:sp>
      <p:sp>
        <p:nvSpPr>
          <p:cNvPr id="5" name="TextBox 4"/>
          <p:cNvSpPr txBox="1"/>
          <p:nvPr/>
        </p:nvSpPr>
        <p:spPr>
          <a:xfrm>
            <a:off x="533400" y="4724400"/>
            <a:ext cx="7993791" cy="1569660"/>
          </a:xfrm>
          <a:prstGeom prst="rect">
            <a:avLst/>
          </a:prstGeom>
          <a:noFill/>
        </p:spPr>
        <p:txBody>
          <a:bodyPr wrap="none" rtlCol="0">
            <a:spAutoFit/>
          </a:bodyPr>
          <a:lstStyle/>
          <a:p>
            <a:r>
              <a:rPr lang="en-US" b="1" u="sng" dirty="0" smtClean="0"/>
              <a:t>Resolution :</a:t>
            </a:r>
            <a:r>
              <a:rPr lang="en-US" b="1" dirty="0" smtClean="0"/>
              <a:t> Rejected</a:t>
            </a:r>
          </a:p>
          <a:p>
            <a:pPr marL="171450" indent="-171450">
              <a:buFont typeface="Arial" panose="020B0604020202020204" pitchFamily="34" charset="0"/>
              <a:buChar char="•"/>
            </a:pPr>
            <a:r>
              <a:rPr lang="en-US" dirty="0"/>
              <a:t> </a:t>
            </a:r>
            <a:r>
              <a:rPr lang="en-US" dirty="0" smtClean="0"/>
              <a:t>BCH FEC is used in some of the recent  802.15 standards, like 15.4g and 15.6.</a:t>
            </a:r>
          </a:p>
          <a:p>
            <a:pPr marL="171450" indent="-171450">
              <a:buFont typeface="Arial" panose="020B0604020202020204" pitchFamily="34" charset="0"/>
              <a:buChar char="•"/>
            </a:pPr>
            <a:r>
              <a:rPr lang="en-US" dirty="0" smtClean="0"/>
              <a:t>Reason for using BCH is </a:t>
            </a:r>
            <a:r>
              <a:rPr lang="en-US" dirty="0"/>
              <a:t>explained in</a:t>
            </a:r>
            <a:r>
              <a:rPr lang="en-US" b="1" dirty="0"/>
              <a:t> </a:t>
            </a:r>
            <a:r>
              <a:rPr lang="en-US" b="1" dirty="0" smtClean="0"/>
              <a:t>15-14-0664-05-004q-choice-of-bch-codes-for-tg4q.pptx</a:t>
            </a:r>
          </a:p>
          <a:p>
            <a:pPr marL="171450" indent="-171450">
              <a:buFont typeface="Arial" panose="020B0604020202020204" pitchFamily="34" charset="0"/>
              <a:buChar char="•"/>
            </a:pPr>
            <a:r>
              <a:rPr lang="en-US" dirty="0" smtClean="0"/>
              <a:t>Also the current version has only one FEC (BCH) in the mandatory mode.</a:t>
            </a:r>
          </a:p>
          <a:p>
            <a:pPr marL="171450" indent="-171450">
              <a:buFont typeface="Arial" panose="020B0604020202020204" pitchFamily="34" charset="0"/>
              <a:buChar char="•"/>
            </a:pPr>
            <a:r>
              <a:rPr lang="en-US" dirty="0" smtClean="0"/>
              <a:t>The bit-level interleaving performed here is different from the conventional interleaving.</a:t>
            </a:r>
          </a:p>
          <a:p>
            <a:r>
              <a:rPr lang="en-US" dirty="0" smtClean="0"/>
              <a:t>    Unlike in the conventional interleaving, our interleaving is not channel dependent, hence channel memory (or lack of it)</a:t>
            </a:r>
          </a:p>
          <a:p>
            <a:r>
              <a:rPr lang="en-US" dirty="0" smtClean="0"/>
              <a:t>     has no effect on its performance. This interleaving exploits the power of FECs to reduce the bit errors due to symbol errors.</a:t>
            </a:r>
          </a:p>
          <a:p>
            <a:endParaRPr lang="en-US" b="1" dirty="0"/>
          </a:p>
        </p:txBody>
      </p:sp>
    </p:spTree>
    <p:extLst>
      <p:ext uri="{BB962C8B-B14F-4D97-AF65-F5344CB8AC3E}">
        <p14:creationId xmlns:p14="http://schemas.microsoft.com/office/powerpoint/2010/main" val="79451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5</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185535211"/>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2027</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21</a:t>
                      </a:r>
                    </a:p>
                  </a:txBody>
                  <a:tcPr marL="9525" marR="9525" marT="9525" marB="0" anchor="ctr"/>
                </a:tc>
                <a:tc>
                  <a:txBody>
                    <a:bodyPr/>
                    <a:lstStyle/>
                    <a:p>
                      <a:pPr algn="ctr" fontAlgn="ctr"/>
                      <a:r>
                        <a:rPr lang="en-US" sz="1000" b="0" i="0" u="none" strike="noStrike">
                          <a:effectLst/>
                          <a:latin typeface="Arial"/>
                        </a:rPr>
                        <a:t>30.4.1.1.4</a:t>
                      </a:r>
                    </a:p>
                  </a:txBody>
                  <a:tcPr marL="9525" marR="9525" marT="9525" marB="0" anchor="ctr"/>
                </a:tc>
                <a:tc>
                  <a:txBody>
                    <a:bodyPr/>
                    <a:lstStyle/>
                    <a:p>
                      <a:pPr algn="ctr" fontAlgn="ctr"/>
                      <a:r>
                        <a:rPr lang="en-US" sz="1000" b="0" i="0" u="none" strike="noStrike">
                          <a:effectLst/>
                          <a:latin typeface="Arial"/>
                        </a:rPr>
                        <a:t>7</a:t>
                      </a:r>
                    </a:p>
                  </a:txBody>
                  <a:tcPr marL="9525" marR="9525" marT="9525" marB="0" anchor="ctr"/>
                </a:tc>
                <a:tc>
                  <a:txBody>
                    <a:bodyPr/>
                    <a:lstStyle/>
                    <a:p>
                      <a:pPr algn="l" fontAlgn="ctr"/>
                      <a:r>
                        <a:rPr lang="en-US" sz="1000" b="0" i="0" u="none" strike="noStrike">
                          <a:effectLst/>
                          <a:latin typeface="Arial"/>
                        </a:rPr>
                        <a:t>The sentence " ….. d = M, from . " is incomplete</a:t>
                      </a:r>
                    </a:p>
                  </a:txBody>
                  <a:tcPr marL="9525" marR="9525" marT="9525" marB="0" anchor="ctr"/>
                </a:tc>
                <a:tc>
                  <a:txBody>
                    <a:bodyPr/>
                    <a:lstStyle/>
                    <a:p>
                      <a:pPr algn="l" fontAlgn="ctr"/>
                      <a:r>
                        <a:rPr lang="en-US" sz="1000" b="0" i="0" u="none" strike="noStrike">
                          <a:effectLst/>
                          <a:latin typeface="Arial"/>
                        </a:rPr>
                        <a:t>Please rectify the sentence appropriately.</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5" name="Rectangle 4"/>
          <p:cNvSpPr/>
          <p:nvPr/>
        </p:nvSpPr>
        <p:spPr>
          <a:xfrm>
            <a:off x="533400" y="3105835"/>
            <a:ext cx="6324600" cy="830997"/>
          </a:xfrm>
          <a:prstGeom prst="rect">
            <a:avLst/>
          </a:prstGeom>
        </p:spPr>
        <p:txBody>
          <a:bodyPr wrap="square">
            <a:spAutoFit/>
          </a:bodyPr>
          <a:lstStyle/>
          <a:p>
            <a:r>
              <a:rPr lang="en-US" b="1" u="sng" dirty="0" smtClean="0"/>
              <a:t>Resolution:</a:t>
            </a:r>
            <a:r>
              <a:rPr lang="en-US" b="1" dirty="0" smtClean="0"/>
              <a:t> Revised</a:t>
            </a:r>
          </a:p>
          <a:p>
            <a:endParaRPr lang="en-US" dirty="0"/>
          </a:p>
          <a:p>
            <a:r>
              <a:rPr lang="en-US" dirty="0" smtClean="0"/>
              <a:t>Replace the sentence in Pg. 21, Ln. 7 with</a:t>
            </a:r>
          </a:p>
          <a:p>
            <a:r>
              <a:rPr lang="en-US" dirty="0" smtClean="0"/>
              <a:t>“ For </a:t>
            </a:r>
            <a:r>
              <a:rPr lang="en-US" dirty="0"/>
              <a:t>the given </a:t>
            </a:r>
            <a:r>
              <a:rPr lang="en-US" dirty="0" smtClean="0"/>
              <a:t>MCS,  with the </a:t>
            </a:r>
            <a:r>
              <a:rPr lang="en-US" dirty="0"/>
              <a:t>modulation order </a:t>
            </a:r>
            <a:r>
              <a:rPr lang="en-US" i="1" dirty="0"/>
              <a:t>M</a:t>
            </a:r>
            <a:r>
              <a:rPr lang="en-US" dirty="0"/>
              <a:t>, choose the initial interleaving depth</a:t>
            </a:r>
            <a:r>
              <a:rPr lang="en-US" dirty="0" smtClean="0"/>
              <a:t>,  </a:t>
            </a:r>
            <a:r>
              <a:rPr lang="en-US" i="1" dirty="0"/>
              <a:t>d </a:t>
            </a:r>
            <a:r>
              <a:rPr lang="en-US" dirty="0"/>
              <a:t>= </a:t>
            </a:r>
            <a:r>
              <a:rPr lang="en-US" i="1" smtClean="0"/>
              <a:t>M</a:t>
            </a:r>
            <a:r>
              <a:rPr lang="en-US" smtClean="0"/>
              <a:t>.”</a:t>
            </a:r>
            <a:endParaRPr lang="en-US" dirty="0"/>
          </a:p>
        </p:txBody>
      </p:sp>
    </p:spTree>
    <p:extLst>
      <p:ext uri="{BB962C8B-B14F-4D97-AF65-F5344CB8AC3E}">
        <p14:creationId xmlns:p14="http://schemas.microsoft.com/office/powerpoint/2010/main" val="250929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396952880"/>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2029</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25</a:t>
                      </a:r>
                    </a:p>
                  </a:txBody>
                  <a:tcPr marL="9525" marR="9525" marT="9525" marB="0" anchor="ctr"/>
                </a:tc>
                <a:tc>
                  <a:txBody>
                    <a:bodyPr/>
                    <a:lstStyle/>
                    <a:p>
                      <a:pPr algn="ctr" fontAlgn="ctr"/>
                      <a:r>
                        <a:rPr lang="en-US" sz="1000" b="0" i="0" u="none" strike="noStrike">
                          <a:effectLst/>
                          <a:latin typeface="Arial"/>
                        </a:rPr>
                        <a:t>30.4.3</a:t>
                      </a:r>
                    </a:p>
                  </a:txBody>
                  <a:tcPr marL="9525" marR="9525" marT="9525" marB="0" anchor="ctr"/>
                </a:tc>
                <a:tc>
                  <a:txBody>
                    <a:bodyPr/>
                    <a:lstStyle/>
                    <a:p>
                      <a:pPr algn="ctr" fontAlgn="ctr"/>
                      <a:r>
                        <a:rPr lang="en-US" sz="1000" b="0" i="0" u="none" strike="noStrike">
                          <a:effectLst/>
                          <a:latin typeface="Arial"/>
                        </a:rPr>
                        <a:t>2 to 13</a:t>
                      </a:r>
                    </a:p>
                  </a:txBody>
                  <a:tcPr marL="9525" marR="9525" marT="9525" marB="0" anchor="ctr"/>
                </a:tc>
                <a:tc>
                  <a:txBody>
                    <a:bodyPr/>
                    <a:lstStyle/>
                    <a:p>
                      <a:pPr algn="l" fontAlgn="t"/>
                      <a:r>
                        <a:rPr lang="en-US" sz="1000" b="0" i="0" u="none" strike="noStrike">
                          <a:effectLst/>
                          <a:latin typeface="Arial"/>
                        </a:rPr>
                        <a:t>Be consistent with notation stick to c_n, u_n or c(n), u(n)…Please modify Figs 15 and 16 also appropriately</a:t>
                      </a:r>
                    </a:p>
                  </a:txBody>
                  <a:tcPr marL="9525" marR="9525" marT="9525" marB="0"/>
                </a:tc>
                <a:tc>
                  <a:txBody>
                    <a:bodyPr/>
                    <a:lstStyle/>
                    <a:p>
                      <a:pPr algn="l" fontAlgn="t"/>
                      <a:r>
                        <a:rPr lang="en-US" sz="1000" b="0" i="0" u="none" strike="noStrike">
                          <a:effectLst/>
                          <a:latin typeface="Arial"/>
                        </a:rPr>
                        <a:t>Incoporate the change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533400" y="3048000"/>
            <a:ext cx="4411785"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25,  30.4.3, replace Figure 15 with the following figure:</a:t>
            </a:r>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505200"/>
            <a:ext cx="4143375" cy="27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9353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sp>
        <p:nvSpPr>
          <p:cNvPr id="3" name="TextBox 2"/>
          <p:cNvSpPr txBox="1"/>
          <p:nvPr/>
        </p:nvSpPr>
        <p:spPr>
          <a:xfrm>
            <a:off x="381000" y="914400"/>
            <a:ext cx="4527201"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30.4.3.1, replace Figure 16 with the following figure: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781304"/>
            <a:ext cx="6705600" cy="166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99535" y="3581400"/>
            <a:ext cx="5198859"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30.4.3.1, in Line 6,   replace the equation with the following one:</a:t>
            </a:r>
            <a:endParaRPr lang="en-US" dirty="0"/>
          </a:p>
        </p:txBody>
      </p:sp>
      <mc:AlternateContent xmlns:mc="http://schemas.openxmlformats.org/markup-compatibility/2006" xmlns:a14="http://schemas.microsoft.com/office/drawing/2010/main">
        <mc:Choice Requires="a14">
          <p:sp>
            <p:nvSpPr>
              <p:cNvPr id="5" name="Rectangle 4"/>
              <p:cNvSpPr/>
              <p:nvPr/>
            </p:nvSpPr>
            <p:spPr>
              <a:xfrm>
                <a:off x="2438400" y="4267200"/>
                <a:ext cx="3695050"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m:t>
                      </m:r>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−14) ⊕</m:t>
                      </m:r>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−15),        </m:t>
                      </m:r>
                      <m:r>
                        <a:rPr lang="en-US" i="1">
                          <a:latin typeface="Cambria Math"/>
                        </a:rPr>
                        <m:t>𝑛</m:t>
                      </m:r>
                      <m:r>
                        <a:rPr lang="en-US" i="1">
                          <a:latin typeface="Cambria Math"/>
                        </a:rPr>
                        <m:t>=0, 1, 2,…</m:t>
                      </m:r>
                    </m:oMath>
                  </m:oMathPara>
                </a14:m>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2438400" y="4267200"/>
                <a:ext cx="3695050" cy="276999"/>
              </a:xfrm>
              <a:prstGeom prst="rect">
                <a:avLst/>
              </a:prstGeom>
              <a:blipFill rotWithShape="1">
                <a:blip r:embed="rId3"/>
                <a:stretch>
                  <a:fillRect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2312747" y="5257800"/>
                <a:ext cx="2595454"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1" i="1">
                              <a:latin typeface="Cambria Math"/>
                            </a:rPr>
                            <m:t>𝒖</m:t>
                          </m:r>
                        </m:e>
                        <m:sub>
                          <m:r>
                            <a:rPr lang="en-US" i="1">
                              <a:latin typeface="Cambria Math"/>
                            </a:rPr>
                            <m:t>𝑖𝑛𝑖𝑡</m:t>
                          </m:r>
                        </m:sub>
                      </m:sSub>
                      <m:r>
                        <a:rPr lang="en-US" i="1">
                          <a:latin typeface="Cambria Math"/>
                        </a:rPr>
                        <m:t>=</m:t>
                      </m:r>
                      <m:d>
                        <m:dPr>
                          <m:begChr m:val="["/>
                          <m:endChr m:val="]"/>
                          <m:ctrlPr>
                            <a:rPr lang="en-US" i="1">
                              <a:latin typeface="Cambria Math"/>
                            </a:rPr>
                          </m:ctrlPr>
                        </m:dPr>
                        <m:e>
                          <m:r>
                            <a:rPr lang="en-US" i="1">
                              <a:latin typeface="Cambria Math"/>
                            </a:rPr>
                            <m:t>𝑢</m:t>
                          </m:r>
                          <m:d>
                            <m:dPr>
                              <m:ctrlPr>
                                <a:rPr lang="en-US" i="1">
                                  <a:latin typeface="Cambria Math"/>
                                </a:rPr>
                              </m:ctrlPr>
                            </m:dPr>
                            <m:e>
                              <m:r>
                                <a:rPr lang="en-US" i="1">
                                  <a:latin typeface="Cambria Math"/>
                                </a:rPr>
                                <m:t>−15</m:t>
                              </m:r>
                            </m:e>
                          </m:d>
                          <m:r>
                            <a:rPr lang="en-US" i="1">
                              <a:latin typeface="Cambria Math"/>
                            </a:rPr>
                            <m:t>, </m:t>
                          </m:r>
                          <m:r>
                            <a:rPr lang="en-US" i="1">
                              <a:latin typeface="Cambria Math"/>
                            </a:rPr>
                            <m:t>𝑢</m:t>
                          </m:r>
                          <m:d>
                            <m:dPr>
                              <m:ctrlPr>
                                <a:rPr lang="en-US" i="1">
                                  <a:latin typeface="Cambria Math"/>
                                </a:rPr>
                              </m:ctrlPr>
                            </m:dPr>
                            <m:e>
                              <m:r>
                                <a:rPr lang="en-US" i="1">
                                  <a:latin typeface="Cambria Math"/>
                                </a:rPr>
                                <m:t>−14</m:t>
                              </m:r>
                            </m:e>
                          </m:d>
                          <m:r>
                            <a:rPr lang="en-US" i="1">
                              <a:latin typeface="Cambria Math"/>
                            </a:rPr>
                            <m:t>, …, </m:t>
                          </m:r>
                          <m:r>
                            <a:rPr lang="en-US" i="1">
                              <a:latin typeface="Cambria Math"/>
                            </a:rPr>
                            <m:t>𝑢</m:t>
                          </m:r>
                          <m:d>
                            <m:dPr>
                              <m:ctrlPr>
                                <a:rPr lang="en-US" i="1">
                                  <a:latin typeface="Cambria Math"/>
                                </a:rPr>
                              </m:ctrlPr>
                            </m:dPr>
                            <m:e>
                              <m:r>
                                <a:rPr lang="en-US" i="1">
                                  <a:latin typeface="Cambria Math"/>
                                </a:rPr>
                                <m:t>−1</m:t>
                              </m:r>
                            </m:e>
                          </m:d>
                        </m:e>
                      </m:d>
                      <m:r>
                        <a:rPr lang="en-US" b="0" i="1" smtClean="0">
                          <a:latin typeface="Cambria Math"/>
                        </a:rPr>
                        <m:t> </m:t>
                      </m:r>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2312747" y="5257800"/>
                <a:ext cx="2595454" cy="276999"/>
              </a:xfrm>
              <a:prstGeom prst="rect">
                <a:avLst/>
              </a:prstGeom>
              <a:blipFill rotWithShape="1">
                <a:blip r:embed="rId4"/>
                <a:stretch>
                  <a:fillRect/>
                </a:stretch>
              </a:blipFill>
            </p:spPr>
            <p:txBody>
              <a:bodyPr/>
              <a:lstStyle/>
              <a:p>
                <a:r>
                  <a:rPr lang="en-US">
                    <a:noFill/>
                  </a:rPr>
                  <a:t> </a:t>
                </a:r>
              </a:p>
            </p:txBody>
          </p:sp>
        </mc:Fallback>
      </mc:AlternateContent>
      <p:sp>
        <p:nvSpPr>
          <p:cNvPr id="9" name="TextBox 8"/>
          <p:cNvSpPr txBox="1"/>
          <p:nvPr/>
        </p:nvSpPr>
        <p:spPr>
          <a:xfrm>
            <a:off x="381000" y="4800600"/>
            <a:ext cx="5275803"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30.4.3.1, in Line 7,   replace the equation with the following one:  </a:t>
            </a:r>
            <a:endParaRPr lang="en-US" dirty="0"/>
          </a:p>
        </p:txBody>
      </p:sp>
    </p:spTree>
    <p:extLst>
      <p:ext uri="{BB962C8B-B14F-4D97-AF65-F5344CB8AC3E}">
        <p14:creationId xmlns:p14="http://schemas.microsoft.com/office/powerpoint/2010/main" val="424448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8</a:t>
            </a:fld>
            <a:endParaRPr lang="en-US"/>
          </a:p>
        </p:txBody>
      </p:sp>
      <p:sp>
        <p:nvSpPr>
          <p:cNvPr id="6" name="TextBox 5"/>
          <p:cNvSpPr txBox="1"/>
          <p:nvPr/>
        </p:nvSpPr>
        <p:spPr>
          <a:xfrm>
            <a:off x="432486" y="762000"/>
            <a:ext cx="4663456"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replace the paragraph in 30.4.3.2 with the following text:</a:t>
            </a:r>
            <a:endParaRPr lang="en-US" dirty="0"/>
          </a:p>
        </p:txBody>
      </p:sp>
      <mc:AlternateContent xmlns:mc="http://schemas.openxmlformats.org/markup-compatibility/2006" xmlns:a14="http://schemas.microsoft.com/office/drawing/2010/main">
        <mc:Choice Requires="a14">
          <p:sp>
            <p:nvSpPr>
              <p:cNvPr id="4" name="Rectangle 3"/>
              <p:cNvSpPr/>
              <p:nvPr/>
            </p:nvSpPr>
            <p:spPr>
              <a:xfrm>
                <a:off x="533400" y="1219200"/>
                <a:ext cx="7924800" cy="1938992"/>
              </a:xfrm>
              <a:prstGeom prst="rect">
                <a:avLst/>
              </a:prstGeom>
            </p:spPr>
            <p:txBody>
              <a:bodyPr wrap="square">
                <a:spAutoFit/>
              </a:bodyPr>
              <a:lstStyle/>
              <a:p>
                <a:r>
                  <a:rPr lang="en-US" i="1" dirty="0" smtClean="0"/>
                  <a:t>“The output of the PRBS generator </a:t>
                </a:r>
                <a14:m>
                  <m:oMath xmlns:m="http://schemas.openxmlformats.org/officeDocument/2006/math">
                    <m:d>
                      <m:dPr>
                        <m:begChr m:val="{"/>
                        <m:endChr m:val="}"/>
                        <m:ctrlPr>
                          <a:rPr lang="en-US" b="0" i="1" smtClean="0">
                            <a:latin typeface="Cambria Math"/>
                          </a:rPr>
                        </m:ctrlPr>
                      </m:dPr>
                      <m:e>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m:t>
                        </m:r>
                      </m:e>
                    </m:d>
                  </m:oMath>
                </a14:m>
                <a:r>
                  <a:rPr lang="en-US" i="1" dirty="0" smtClean="0"/>
                  <a:t>, </a:t>
                </a:r>
                <a:r>
                  <a:rPr lang="en-US" i="1" dirty="0"/>
                  <a:t>which is a unipolar binary sequence, shall be converted to bipolar binary sequence</a:t>
                </a:r>
                <a:r>
                  <a:rPr lang="en-US" i="1" dirty="0" smtClean="0"/>
                  <a:t>,</a:t>
                </a:r>
                <a14:m>
                  <m:oMath xmlns:m="http://schemas.openxmlformats.org/officeDocument/2006/math">
                    <m:r>
                      <a:rPr lang="en-US" b="0" i="1" smtClean="0">
                        <a:latin typeface="Cambria Math"/>
                      </a:rPr>
                      <m:t>𝑣</m:t>
                    </m:r>
                    <m:r>
                      <a:rPr lang="en-US" b="0" i="1" smtClean="0">
                        <a:latin typeface="Cambria Math"/>
                      </a:rPr>
                      <m:t>(</m:t>
                    </m:r>
                    <m:r>
                      <a:rPr lang="en-US" b="0" i="1" smtClean="0">
                        <a:latin typeface="Cambria Math"/>
                      </a:rPr>
                      <m:t>𝑛</m:t>
                    </m:r>
                    <m:r>
                      <a:rPr lang="en-US" b="0" i="1" smtClean="0">
                        <a:latin typeface="Cambria Math"/>
                      </a:rPr>
                      <m:t>)</m:t>
                    </m:r>
                  </m:oMath>
                </a14:m>
                <a:r>
                  <a:rPr lang="en-US" i="1" dirty="0" smtClean="0"/>
                  <a:t>, </a:t>
                </a:r>
                <a:r>
                  <a:rPr lang="en-US" i="1" dirty="0"/>
                  <a:t>through the operation</a:t>
                </a:r>
                <a:r>
                  <a:rPr lang="en-US" i="1" dirty="0" smtClean="0"/>
                  <a:t>:</a:t>
                </a:r>
              </a:p>
              <a:p>
                <a:endParaRPr lang="en-US" i="1" dirty="0"/>
              </a:p>
              <a:p>
                <a:pPr/>
                <a14:m>
                  <m:oMathPara xmlns:m="http://schemas.openxmlformats.org/officeDocument/2006/math">
                    <m:oMathParaPr>
                      <m:jc m:val="centerGroup"/>
                    </m:oMathParaPr>
                    <m:oMath xmlns:m="http://schemas.openxmlformats.org/officeDocument/2006/math">
                      <m:r>
                        <a:rPr lang="en-US" b="0" i="1" smtClean="0">
                          <a:latin typeface="Cambria Math"/>
                        </a:rPr>
                        <m:t>𝑣</m:t>
                      </m:r>
                      <m:r>
                        <a:rPr lang="en-US" b="0" i="1" smtClean="0">
                          <a:latin typeface="Cambria Math"/>
                        </a:rPr>
                        <m:t>(</m:t>
                      </m:r>
                      <m:r>
                        <a:rPr lang="en-US" b="0" i="1" smtClean="0">
                          <a:latin typeface="Cambria Math"/>
                        </a:rPr>
                        <m:t>𝑛</m:t>
                      </m:r>
                      <m:r>
                        <a:rPr lang="en-US" b="0" i="1" smtClean="0">
                          <a:latin typeface="Cambria Math"/>
                        </a:rPr>
                        <m:t>)=2</m:t>
                      </m:r>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)−1</m:t>
                      </m:r>
                    </m:oMath>
                  </m:oMathPara>
                </a14:m>
                <a:endParaRPr lang="en-US" i="1" dirty="0" smtClean="0"/>
              </a:p>
              <a:p>
                <a:endParaRPr lang="en-US" i="1" dirty="0"/>
              </a:p>
              <a:p>
                <a:r>
                  <a:rPr lang="en-US" i="1" dirty="0"/>
                  <a:t>That </a:t>
                </a:r>
                <a:r>
                  <a:rPr lang="en-US" i="1" dirty="0" smtClean="0"/>
                  <a:t>is</a:t>
                </a:r>
              </a:p>
              <a:p>
                <a:endParaRPr lang="en-US" i="1" dirty="0"/>
              </a:p>
              <a:p>
                <a:pPr/>
                <a14:m>
                  <m:oMathPara xmlns:m="http://schemas.openxmlformats.org/officeDocument/2006/math">
                    <m:oMathParaPr>
                      <m:jc m:val="centerGroup"/>
                    </m:oMathParaPr>
                    <m:oMath xmlns:m="http://schemas.openxmlformats.org/officeDocument/2006/math">
                      <m:r>
                        <a:rPr lang="en-US" i="1">
                          <a:latin typeface="Cambria Math"/>
                        </a:rPr>
                        <m:t>𝑣</m:t>
                      </m:r>
                      <m:d>
                        <m:dPr>
                          <m:ctrlPr>
                            <a:rPr lang="en-US" i="1">
                              <a:latin typeface="Cambria Math"/>
                            </a:rPr>
                          </m:ctrlPr>
                        </m:dPr>
                        <m:e>
                          <m:r>
                            <a:rPr lang="en-US" i="1">
                              <a:latin typeface="Cambria Math"/>
                            </a:rPr>
                            <m:t>𝑛</m:t>
                          </m:r>
                        </m:e>
                      </m:d>
                      <m:r>
                        <a:rPr lang="en-US" i="1">
                          <a:latin typeface="Cambria Math"/>
                        </a:rPr>
                        <m:t>=</m:t>
                      </m:r>
                      <m:d>
                        <m:dPr>
                          <m:begChr m:val="{"/>
                          <m:endChr m:val=""/>
                          <m:ctrlPr>
                            <a:rPr lang="en-US" i="1">
                              <a:latin typeface="Cambria Math"/>
                            </a:rPr>
                          </m:ctrlPr>
                        </m:dPr>
                        <m:e>
                          <m:m>
                            <m:mPr>
                              <m:mcs>
                                <m:mc>
                                  <m:mcPr>
                                    <m:count m:val="2"/>
                                    <m:mcJc m:val="center"/>
                                  </m:mcPr>
                                </m:mc>
                              </m:mcs>
                              <m:ctrlPr>
                                <a:rPr lang="en-US" i="1">
                                  <a:latin typeface="Cambria Math"/>
                                </a:rPr>
                              </m:ctrlPr>
                            </m:mPr>
                            <m:mr>
                              <m:e>
                                <m:r>
                                  <a:rPr lang="en-US" i="1">
                                    <a:latin typeface="Cambria Math"/>
                                  </a:rPr>
                                  <m:t>1</m:t>
                                </m:r>
                              </m:e>
                              <m:e>
                                <m:r>
                                  <a:rPr lang="en-US" i="1">
                                    <a:latin typeface="Cambria Math"/>
                                  </a:rPr>
                                  <m:t>𝑖𝑓</m:t>
                                </m:r>
                                <m:r>
                                  <a:rPr lang="en-US" b="0" i="1" smtClean="0">
                                    <a:latin typeface="Cambria Math"/>
                                  </a:rPr>
                                  <m:t> </m:t>
                                </m:r>
                                <m:r>
                                  <a:rPr lang="en-US" i="1">
                                    <a:latin typeface="Cambria Math"/>
                                  </a:rPr>
                                  <m:t>𝑢</m:t>
                                </m:r>
                                <m:d>
                                  <m:dPr>
                                    <m:ctrlPr>
                                      <a:rPr lang="en-US" i="1">
                                        <a:latin typeface="Cambria Math"/>
                                      </a:rPr>
                                    </m:ctrlPr>
                                  </m:dPr>
                                  <m:e>
                                    <m:r>
                                      <a:rPr lang="en-US" i="1">
                                        <a:latin typeface="Cambria Math"/>
                                      </a:rPr>
                                      <m:t>𝑛</m:t>
                                    </m:r>
                                  </m:e>
                                </m:d>
                                <m:r>
                                  <a:rPr lang="en-US" i="1">
                                    <a:latin typeface="Cambria Math"/>
                                  </a:rPr>
                                  <m:t>=1</m:t>
                                </m:r>
                              </m:e>
                            </m:mr>
                            <m:mr>
                              <m:e>
                                <m:r>
                                  <a:rPr lang="en-US" i="1">
                                    <a:latin typeface="Cambria Math"/>
                                  </a:rPr>
                                  <m:t>−1</m:t>
                                </m:r>
                              </m:e>
                              <m:e>
                                <m:r>
                                  <a:rPr lang="en-US" i="1">
                                    <a:latin typeface="Cambria Math"/>
                                  </a:rPr>
                                  <m:t>𝑖𝑓</m:t>
                                </m:r>
                                <m:r>
                                  <a:rPr lang="en-US" b="0" i="1" smtClean="0">
                                    <a:latin typeface="Cambria Math"/>
                                  </a:rPr>
                                  <m:t> </m:t>
                                </m:r>
                                <m:r>
                                  <a:rPr lang="en-US" i="1">
                                    <a:latin typeface="Cambria Math"/>
                                  </a:rPr>
                                  <m:t>𝑢</m:t>
                                </m:r>
                                <m:d>
                                  <m:dPr>
                                    <m:ctrlPr>
                                      <a:rPr lang="en-US" i="1">
                                        <a:latin typeface="Cambria Math"/>
                                      </a:rPr>
                                    </m:ctrlPr>
                                  </m:dPr>
                                  <m:e>
                                    <m:r>
                                      <a:rPr lang="en-US" i="1">
                                        <a:latin typeface="Cambria Math"/>
                                      </a:rPr>
                                      <m:t>𝑛</m:t>
                                    </m:r>
                                  </m:e>
                                </m:d>
                                <m:r>
                                  <a:rPr lang="en-US" i="1">
                                    <a:latin typeface="Cambria Math"/>
                                  </a:rPr>
                                  <m:t>=0</m:t>
                                </m:r>
                              </m:e>
                            </m:mr>
                          </m:m>
                        </m:e>
                      </m:d>
                    </m:oMath>
                  </m:oMathPara>
                </a14:m>
                <a:endParaRPr lang="en-US" i="1" dirty="0" smtClean="0"/>
              </a:p>
              <a:p>
                <a:r>
                  <a:rPr lang="en-US" i="1" dirty="0" smtClean="0"/>
                  <a:t>”</a:t>
                </a:r>
                <a:endParaRPr lang="en-US" i="1" dirty="0"/>
              </a:p>
            </p:txBody>
          </p:sp>
        </mc:Choice>
        <mc:Fallback xmlns="">
          <p:sp>
            <p:nvSpPr>
              <p:cNvPr id="4" name="Rectangle 3"/>
              <p:cNvSpPr>
                <a:spLocks noRot="1" noChangeAspect="1" noMove="1" noResize="1" noEditPoints="1" noAdjustHandles="1" noChangeArrowheads="1" noChangeShapeType="1" noTextEdit="1"/>
              </p:cNvSpPr>
              <p:nvPr/>
            </p:nvSpPr>
            <p:spPr>
              <a:xfrm>
                <a:off x="533400" y="1219200"/>
                <a:ext cx="7924800" cy="1938992"/>
              </a:xfrm>
              <a:prstGeom prst="rect">
                <a:avLst/>
              </a:prstGeom>
              <a:blipFill rotWithShape="1">
                <a:blip r:embed="rId2"/>
                <a:stretch>
                  <a:fillRect l="-77" b="-41509"/>
                </a:stretch>
              </a:blipFill>
            </p:spPr>
            <p:txBody>
              <a:bodyPr/>
              <a:lstStyle/>
              <a:p>
                <a:r>
                  <a:rPr lang="en-US">
                    <a:noFill/>
                  </a:rPr>
                  <a:t> </a:t>
                </a:r>
              </a:p>
            </p:txBody>
          </p:sp>
        </mc:Fallback>
      </mc:AlternateContent>
      <p:sp>
        <p:nvSpPr>
          <p:cNvPr id="10" name="TextBox 9"/>
          <p:cNvSpPr txBox="1"/>
          <p:nvPr/>
        </p:nvSpPr>
        <p:spPr>
          <a:xfrm>
            <a:off x="479853" y="3152001"/>
            <a:ext cx="4958409"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30.4.3.3, Line 14, replace the equation with the following one:</a:t>
            </a:r>
            <a:endParaRPr lang="en-US" dirty="0"/>
          </a:p>
        </p:txBody>
      </p:sp>
      <mc:AlternateContent xmlns:mc="http://schemas.openxmlformats.org/markup-compatibility/2006" xmlns:a14="http://schemas.microsoft.com/office/drawing/2010/main">
        <mc:Choice Requires="a14">
          <p:sp>
            <p:nvSpPr>
              <p:cNvPr id="8" name="Rectangle 7"/>
              <p:cNvSpPr/>
              <p:nvPr/>
            </p:nvSpPr>
            <p:spPr>
              <a:xfrm>
                <a:off x="2488231" y="3733800"/>
                <a:ext cx="4015138"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𝑑</m:t>
                      </m:r>
                      <m:r>
                        <a:rPr lang="en-US" i="1">
                          <a:latin typeface="Cambria Math"/>
                        </a:rPr>
                        <m:t>(</m:t>
                      </m:r>
                      <m:r>
                        <a:rPr lang="en-US" i="1">
                          <a:latin typeface="Cambria Math"/>
                        </a:rPr>
                        <m:t>𝑛</m:t>
                      </m:r>
                      <m:r>
                        <a:rPr lang="en-US" i="1">
                          <a:latin typeface="Cambria Math"/>
                        </a:rPr>
                        <m:t>)=</m:t>
                      </m:r>
                      <m:r>
                        <a:rPr lang="en-US" b="0" i="1" smtClean="0">
                          <a:latin typeface="Cambria Math"/>
                        </a:rPr>
                        <m:t>𝑣</m:t>
                      </m:r>
                      <m:r>
                        <a:rPr lang="en-US" b="0" i="1" smtClean="0">
                          <a:latin typeface="Cambria Math"/>
                        </a:rPr>
                        <m:t>(</m:t>
                      </m:r>
                      <m:r>
                        <a:rPr lang="en-US" b="0" i="1" smtClean="0">
                          <a:latin typeface="Cambria Math"/>
                        </a:rPr>
                        <m:t>𝑛</m:t>
                      </m:r>
                      <m:r>
                        <a:rPr lang="en-US" b="0" i="1" smtClean="0">
                          <a:latin typeface="Cambria Math"/>
                        </a:rPr>
                        <m:t>)</m:t>
                      </m:r>
                      <m:r>
                        <a:rPr lang="en-US" i="1">
                          <a:latin typeface="Cambria Math"/>
                        </a:rPr>
                        <m:t>𝑐</m:t>
                      </m:r>
                      <m:r>
                        <a:rPr lang="en-US" i="1">
                          <a:latin typeface="Cambria Math"/>
                        </a:rPr>
                        <m:t>(</m:t>
                      </m:r>
                      <m:r>
                        <a:rPr lang="en-US" i="1">
                          <a:latin typeface="Cambria Math"/>
                        </a:rPr>
                        <m:t>𝑛</m:t>
                      </m:r>
                      <m:r>
                        <a:rPr lang="en-US" i="1">
                          <a:latin typeface="Cambria Math"/>
                        </a:rPr>
                        <m:t>),  </m:t>
                      </m:r>
                      <m:r>
                        <a:rPr lang="en-US" i="1">
                          <a:latin typeface="Cambria Math"/>
                        </a:rPr>
                        <m:t>𝑐</m:t>
                      </m:r>
                      <m:r>
                        <a:rPr lang="en-US" i="1">
                          <a:latin typeface="Cambria Math"/>
                        </a:rPr>
                        <m:t>(</m:t>
                      </m:r>
                      <m:r>
                        <a:rPr lang="en-US" i="1">
                          <a:latin typeface="Cambria Math"/>
                        </a:rPr>
                        <m:t>𝑛</m:t>
                      </m:r>
                      <m:r>
                        <a:rPr lang="en-US" i="1">
                          <a:latin typeface="Cambria Math"/>
                        </a:rPr>
                        <m:t>)∈{−1, 0, 1},   </m:t>
                      </m:r>
                      <m:r>
                        <a:rPr lang="en-US" i="1">
                          <a:latin typeface="Cambria Math"/>
                        </a:rPr>
                        <m:t>𝑛</m:t>
                      </m:r>
                      <m:r>
                        <a:rPr lang="en-US" i="1">
                          <a:latin typeface="Cambria Math"/>
                        </a:rPr>
                        <m:t>=0, 1, 2,…  </m:t>
                      </m: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2488231" y="3733800"/>
                <a:ext cx="4015138" cy="276999"/>
              </a:xfrm>
              <a:prstGeom prst="rect">
                <a:avLst/>
              </a:prstGeom>
              <a:blipFill rotWithShape="1">
                <a:blip r:embed="rId3"/>
                <a:stretch>
                  <a:fillRect b="-8889"/>
                </a:stretch>
              </a:blipFill>
            </p:spPr>
            <p:txBody>
              <a:bodyPr/>
              <a:lstStyle/>
              <a:p>
                <a:r>
                  <a:rPr lang="en-US">
                    <a:noFill/>
                  </a:rPr>
                  <a:t> </a:t>
                </a:r>
              </a:p>
            </p:txBody>
          </p:sp>
        </mc:Fallback>
      </mc:AlternateContent>
    </p:spTree>
    <p:extLst>
      <p:ext uri="{BB962C8B-B14F-4D97-AF65-F5344CB8AC3E}">
        <p14:creationId xmlns:p14="http://schemas.microsoft.com/office/powerpoint/2010/main" val="2446326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735301184"/>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533400"/>
                <a:gridCol w="381000"/>
                <a:gridCol w="1524000"/>
                <a:gridCol w="2423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2034</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t"/>
                      <a:r>
                        <a:rPr lang="it-IT" sz="1000" b="0" i="0" u="none" strike="noStrike">
                          <a:effectLst/>
                          <a:latin typeface="Arial"/>
                        </a:rPr>
                        <a:t>Add CCA in clause 30</a:t>
                      </a:r>
                    </a:p>
                  </a:txBody>
                  <a:tcPr marL="9525" marR="9525" marT="9525" marB="0"/>
                </a:tc>
                <a:tc>
                  <a:txBody>
                    <a:bodyPr/>
                    <a:lstStyle/>
                    <a:p>
                      <a:pPr algn="l" fontAlgn="t"/>
                      <a:r>
                        <a:rPr lang="en-US" sz="1200" b="0" i="0" u="none" strike="noStrike" dirty="0">
                          <a:effectLst/>
                          <a:latin typeface="Times New Roman"/>
                        </a:rPr>
                        <a:t>Add " The ULP-TASK PHY shall use the one of the CCA modes as described in 8.2.7" under new sub-clause.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533400" y="3048000"/>
            <a:ext cx="4834080"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28, following 30.8.10,  add a new sub-clause 30.8.11 as follows:</a:t>
            </a:r>
            <a:endParaRPr lang="en-US" dirty="0"/>
          </a:p>
        </p:txBody>
      </p:sp>
      <p:sp>
        <p:nvSpPr>
          <p:cNvPr id="6" name="Rectangle 5"/>
          <p:cNvSpPr/>
          <p:nvPr/>
        </p:nvSpPr>
        <p:spPr>
          <a:xfrm>
            <a:off x="685800" y="3505200"/>
            <a:ext cx="5106141" cy="646331"/>
          </a:xfrm>
          <a:prstGeom prst="rect">
            <a:avLst/>
          </a:prstGeom>
        </p:spPr>
        <p:txBody>
          <a:bodyPr wrap="none">
            <a:spAutoFit/>
          </a:bodyPr>
          <a:lstStyle/>
          <a:p>
            <a:r>
              <a:rPr lang="en-US" b="1" i="1" dirty="0" smtClean="0"/>
              <a:t>“ 30.8.11 Clear channel assessment (CCA)</a:t>
            </a:r>
          </a:p>
          <a:p>
            <a:r>
              <a:rPr lang="en-US" i="1" dirty="0" smtClean="0"/>
              <a:t>  The </a:t>
            </a:r>
            <a:r>
              <a:rPr lang="en-US" i="1" dirty="0"/>
              <a:t>ULP-TASK PHY shall use </a:t>
            </a:r>
            <a:r>
              <a:rPr lang="en-US" i="1" dirty="0" smtClean="0"/>
              <a:t>one </a:t>
            </a:r>
            <a:r>
              <a:rPr lang="en-US" i="1" dirty="0"/>
              <a:t>of the CCA modes as described in </a:t>
            </a:r>
            <a:r>
              <a:rPr lang="en-US" i="1" dirty="0" smtClean="0"/>
              <a:t>8.2.7. ”</a:t>
            </a:r>
          </a:p>
          <a:p>
            <a:endParaRPr lang="en-US" i="1" dirty="0"/>
          </a:p>
        </p:txBody>
      </p:sp>
    </p:spTree>
    <p:extLst>
      <p:ext uri="{BB962C8B-B14F-4D97-AF65-F5344CB8AC3E}">
        <p14:creationId xmlns:p14="http://schemas.microsoft.com/office/powerpoint/2010/main" val="1297878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44149</TotalTime>
  <Words>2421</Words>
  <Application>Microsoft Office PowerPoint</Application>
  <PresentationFormat>On-screen Show (4:3)</PresentationFormat>
  <Paragraphs>455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Chandrashekhar Thejaswi PS (11616300)</cp:lastModifiedBy>
  <cp:revision>923</cp:revision>
  <cp:lastPrinted>1998-02-10T13:28:06Z</cp:lastPrinted>
  <dcterms:created xsi:type="dcterms:W3CDTF">1999-11-08T18:59:45Z</dcterms:created>
  <dcterms:modified xsi:type="dcterms:W3CDTF">2015-02-04T05:28:47Z</dcterms:modified>
  <cp:contentStatus>Final</cp:contentStatus>
</cp:coreProperties>
</file>