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4"/>
  </p:notesMasterIdLst>
  <p:handoutMasterIdLst>
    <p:handoutMasterId r:id="rId15"/>
  </p:handoutMasterIdLst>
  <p:sldIdLst>
    <p:sldId id="259" r:id="rId2"/>
    <p:sldId id="258" r:id="rId3"/>
    <p:sldId id="260" r:id="rId4"/>
    <p:sldId id="265" r:id="rId5"/>
    <p:sldId id="263" r:id="rId6"/>
    <p:sldId id="262" r:id="rId7"/>
    <p:sldId id="261" r:id="rId8"/>
    <p:sldId id="266" r:id="rId9"/>
    <p:sldId id="269" r:id="rId10"/>
    <p:sldId id="264" r:id="rId11"/>
    <p:sldId id="267" r:id="rId12"/>
    <p:sldId id="268" r:id="rId13"/>
  </p:sldIdLst>
  <p:sldSz cx="9144000" cy="6858000" type="screen4x3"/>
  <p:notesSz cx="6934200" cy="9280525"/>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74" d="100"/>
          <a:sy n="74" d="100"/>
        </p:scale>
        <p:origin x="12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lvl1pPr>
          </a:lstStyle>
          <a:p>
            <a:r>
              <a:rPr lang="en-GB" alt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lvl1pPr>
          </a:lstStyle>
          <a:p>
            <a:r>
              <a:rPr lang="en-GB" altLang="en-US"/>
              <a:t>Page </a:t>
            </a:r>
            <a:fld id="{423A460D-6294-4E7B-8776-9F559A2E0222}" type="slidenum">
              <a:rPr lang="en-GB" altLang="en-US"/>
              <a:pPr/>
              <a:t>‹#›</a:t>
            </a:fld>
            <a:endParaRPr lang="en-GB" altLang="en-US"/>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079" name="Rectangle 7"/>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GB" altLang="en-US" sz="120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59539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lvl1pPr>
          </a:lstStyle>
          <a:p>
            <a:r>
              <a:rPr lang="en-GB" altLang="en-US"/>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lvl1pPr>
          </a:lstStyle>
          <a:p>
            <a:r>
              <a:rPr lang="en-GB" altLang="en-US"/>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GB" alt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lvl1pPr>
          </a:lstStyle>
          <a:p>
            <a:r>
              <a:rPr lang="en-GB" altLang="en-US"/>
              <a:t>Page </a:t>
            </a:r>
            <a:fld id="{016D9CE1-F14B-4AB6-81D8-5E6ABCA2BE0F}" type="slidenum">
              <a:rPr lang="en-GB" altLang="en-US"/>
              <a:pPr/>
              <a:t>‹#›</a:t>
            </a:fld>
            <a:endParaRPr lang="en-GB" altLang="en-US"/>
          </a:p>
        </p:txBody>
      </p:sp>
      <p:sp>
        <p:nvSpPr>
          <p:cNvPr id="2056" name="Rectangle 8"/>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69706142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3</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97126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5</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79432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6</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830638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7</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133297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9</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3928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10</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18698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734AC9C9-75A7-4578-9C6A-02D13F546C44}" type="slidenum">
              <a:rPr lang="en-GB" altLang="en-US"/>
              <a:pPr/>
              <a:t>11</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09996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GB" altLang="en-US"/>
              <a:t>doc.: IEEE 802.15-&lt;doc#&gt;</a:t>
            </a:r>
          </a:p>
        </p:txBody>
      </p:sp>
      <p:sp>
        <p:nvSpPr>
          <p:cNvPr id="5" name="Rectangle 3"/>
          <p:cNvSpPr>
            <a:spLocks noGrp="1" noChangeArrowheads="1"/>
          </p:cNvSpPr>
          <p:nvPr>
            <p:ph type="dt" idx="1"/>
          </p:nvPr>
        </p:nvSpPr>
        <p:spPr>
          <a:ln/>
        </p:spPr>
        <p:txBody>
          <a:bodyPr/>
          <a:lstStyle/>
          <a:p>
            <a:r>
              <a:rPr lang="en-GB" altLang="en-US"/>
              <a:t>&lt;month year&gt;</a:t>
            </a:r>
          </a:p>
        </p:txBody>
      </p:sp>
      <p:sp>
        <p:nvSpPr>
          <p:cNvPr id="6" name="Rectangle 6"/>
          <p:cNvSpPr>
            <a:spLocks noGrp="1" noChangeArrowheads="1"/>
          </p:cNvSpPr>
          <p:nvPr>
            <p:ph type="ftr" sz="quarter" idx="4"/>
          </p:nvPr>
        </p:nvSpPr>
        <p:spPr>
          <a:ln/>
        </p:spPr>
        <p:txBody>
          <a:bodyPr/>
          <a:lstStyle/>
          <a:p>
            <a:pPr lvl="4"/>
            <a:r>
              <a:rPr lang="en-GB" altLang="en-US"/>
              <a:t>&lt;author&gt;, &lt;company&gt;</a:t>
            </a:r>
          </a:p>
        </p:txBody>
      </p:sp>
      <p:sp>
        <p:nvSpPr>
          <p:cNvPr id="7" name="Rectangle 7"/>
          <p:cNvSpPr>
            <a:spLocks noGrp="1" noChangeArrowheads="1"/>
          </p:cNvSpPr>
          <p:nvPr>
            <p:ph type="sldNum" sz="quarter" idx="5"/>
          </p:nvPr>
        </p:nvSpPr>
        <p:spPr>
          <a:ln/>
        </p:spPr>
        <p:txBody>
          <a:bodyPr/>
          <a:lstStyle/>
          <a:p>
            <a:r>
              <a:rPr lang="en-GB" altLang="en-US"/>
              <a:t>Page </a:t>
            </a:r>
            <a:fld id="{2DFA111F-964C-48BC-A621-F174FD7E4AC5}" type="slidenum">
              <a:rPr lang="en-GB" altLang="en-US"/>
              <a:pPr/>
              <a:t>12</a:t>
            </a:fld>
            <a:endParaRPr lang="en-GB" altLang="en-US"/>
          </a:p>
        </p:txBody>
      </p:sp>
      <p:sp>
        <p:nvSpPr>
          <p:cNvPr id="24578" name="Rectangle 2"/>
          <p:cNvSpPr>
            <a:spLocks noGrp="1" noRot="1" noChangeAspect="1" noChangeArrowheads="1" noTextEdit="1"/>
          </p:cNvSpPr>
          <p:nvPr>
            <p:ph type="sldImg"/>
          </p:nvPr>
        </p:nvSpPr>
        <p:spPr>
          <a:xfrm>
            <a:off x="1154113" y="701675"/>
            <a:ext cx="4625975" cy="3468688"/>
          </a:xfrm>
          <a:ln/>
        </p:spPr>
      </p:sp>
      <p:sp>
        <p:nvSpPr>
          <p:cNvPr id="245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2772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1F6079E8-C4B1-45C3-A9AE-5BB9227577C9}" type="slidenum">
              <a:rPr lang="en-GB" altLang="en-US"/>
              <a:pPr/>
              <a:t>‹#›</a:t>
            </a:fld>
            <a:endParaRPr lang="en-GB" altLang="en-US"/>
          </a:p>
        </p:txBody>
      </p:sp>
    </p:spTree>
    <p:extLst>
      <p:ext uri="{BB962C8B-B14F-4D97-AF65-F5344CB8AC3E}">
        <p14:creationId xmlns:p14="http://schemas.microsoft.com/office/powerpoint/2010/main" val="240211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A66C71CC-F6D3-4C61-A66B-482212C79CC9}" type="slidenum">
              <a:rPr lang="en-GB" altLang="en-US"/>
              <a:pPr/>
              <a:t>‹#›</a:t>
            </a:fld>
            <a:endParaRPr lang="en-GB" altLang="en-US"/>
          </a:p>
        </p:txBody>
      </p:sp>
    </p:spTree>
    <p:extLst>
      <p:ext uri="{BB962C8B-B14F-4D97-AF65-F5344CB8AC3E}">
        <p14:creationId xmlns:p14="http://schemas.microsoft.com/office/powerpoint/2010/main" val="182086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B0EF54E1-509F-46E7-8840-AD619788204C}" type="slidenum">
              <a:rPr lang="en-GB" altLang="en-US"/>
              <a:pPr/>
              <a:t>‹#›</a:t>
            </a:fld>
            <a:endParaRPr lang="en-GB" altLang="en-US"/>
          </a:p>
        </p:txBody>
      </p:sp>
    </p:spTree>
    <p:extLst>
      <p:ext uri="{BB962C8B-B14F-4D97-AF65-F5344CB8AC3E}">
        <p14:creationId xmlns:p14="http://schemas.microsoft.com/office/powerpoint/2010/main" val="142243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0FACD7D9-81BC-40EE-8199-02566A3EEE53}" type="slidenum">
              <a:rPr lang="en-GB" altLang="en-US"/>
              <a:pPr/>
              <a:t>‹#›</a:t>
            </a:fld>
            <a:endParaRPr lang="en-GB" altLang="en-US"/>
          </a:p>
        </p:txBody>
      </p:sp>
    </p:spTree>
    <p:extLst>
      <p:ext uri="{BB962C8B-B14F-4D97-AF65-F5344CB8AC3E}">
        <p14:creationId xmlns:p14="http://schemas.microsoft.com/office/powerpoint/2010/main" val="219602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GB" altLang="en-US"/>
              <a:t>&lt;month year&gt;</a:t>
            </a:r>
          </a:p>
        </p:txBody>
      </p:sp>
      <p:sp>
        <p:nvSpPr>
          <p:cNvPr id="5" name="Footer Placeholder 4"/>
          <p:cNvSpPr>
            <a:spLocks noGrp="1"/>
          </p:cNvSpPr>
          <p:nvPr>
            <p:ph type="ftr" sz="quarter" idx="11"/>
          </p:nvPr>
        </p:nvSpPr>
        <p:spPr/>
        <p:txBody>
          <a:bodyPr/>
          <a:lstStyle>
            <a:lvl1pPr>
              <a:defRPr/>
            </a:lvl1pPr>
          </a:lstStyle>
          <a:p>
            <a:r>
              <a:rPr lang="en-GB" altLang="en-US"/>
              <a:t>&lt;author&gt;, &lt;company&gt;</a:t>
            </a:r>
          </a:p>
        </p:txBody>
      </p:sp>
      <p:sp>
        <p:nvSpPr>
          <p:cNvPr id="6" name="Slide Number Placeholder 5"/>
          <p:cNvSpPr>
            <a:spLocks noGrp="1"/>
          </p:cNvSpPr>
          <p:nvPr>
            <p:ph type="sldNum" sz="quarter" idx="12"/>
          </p:nvPr>
        </p:nvSpPr>
        <p:spPr/>
        <p:txBody>
          <a:bodyPr/>
          <a:lstStyle>
            <a:lvl1pPr>
              <a:defRPr/>
            </a:lvl1pPr>
          </a:lstStyle>
          <a:p>
            <a:r>
              <a:rPr lang="en-GB" altLang="en-US"/>
              <a:t>Slide </a:t>
            </a:r>
            <a:fld id="{A208BA44-5F63-442A-8869-3A8F96E79C20}" type="slidenum">
              <a:rPr lang="en-GB" altLang="en-US"/>
              <a:pPr/>
              <a:t>‹#›</a:t>
            </a:fld>
            <a:endParaRPr lang="en-GB" altLang="en-US"/>
          </a:p>
        </p:txBody>
      </p:sp>
    </p:spTree>
    <p:extLst>
      <p:ext uri="{BB962C8B-B14F-4D97-AF65-F5344CB8AC3E}">
        <p14:creationId xmlns:p14="http://schemas.microsoft.com/office/powerpoint/2010/main" val="2017102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B9E87F69-2422-4A6C-A995-61FB817B1A25}" type="slidenum">
              <a:rPr lang="en-GB" altLang="en-US"/>
              <a:pPr/>
              <a:t>‹#›</a:t>
            </a:fld>
            <a:endParaRPr lang="en-GB" altLang="en-US"/>
          </a:p>
        </p:txBody>
      </p:sp>
    </p:spTree>
    <p:extLst>
      <p:ext uri="{BB962C8B-B14F-4D97-AF65-F5344CB8AC3E}">
        <p14:creationId xmlns:p14="http://schemas.microsoft.com/office/powerpoint/2010/main" val="189898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en-GB" altLang="en-US"/>
              <a:t>&lt;month year&gt;</a:t>
            </a:r>
          </a:p>
        </p:txBody>
      </p:sp>
      <p:sp>
        <p:nvSpPr>
          <p:cNvPr id="8" name="Footer Placeholder 7"/>
          <p:cNvSpPr>
            <a:spLocks noGrp="1"/>
          </p:cNvSpPr>
          <p:nvPr>
            <p:ph type="ftr" sz="quarter" idx="11"/>
          </p:nvPr>
        </p:nvSpPr>
        <p:spPr/>
        <p:txBody>
          <a:bodyPr/>
          <a:lstStyle>
            <a:lvl1pPr>
              <a:defRPr/>
            </a:lvl1pPr>
          </a:lstStyle>
          <a:p>
            <a:r>
              <a:rPr lang="en-GB" altLang="en-US"/>
              <a:t>&lt;author&gt;, &lt;company&gt;</a:t>
            </a:r>
          </a:p>
        </p:txBody>
      </p:sp>
      <p:sp>
        <p:nvSpPr>
          <p:cNvPr id="9" name="Slide Number Placeholder 8"/>
          <p:cNvSpPr>
            <a:spLocks noGrp="1"/>
          </p:cNvSpPr>
          <p:nvPr>
            <p:ph type="sldNum" sz="quarter" idx="12"/>
          </p:nvPr>
        </p:nvSpPr>
        <p:spPr/>
        <p:txBody>
          <a:bodyPr/>
          <a:lstStyle>
            <a:lvl1pPr>
              <a:defRPr/>
            </a:lvl1pPr>
          </a:lstStyle>
          <a:p>
            <a:r>
              <a:rPr lang="en-GB" altLang="en-US"/>
              <a:t>Slide </a:t>
            </a:r>
            <a:fld id="{EB0418E9-507B-42D3-B765-E995BAFEE628}" type="slidenum">
              <a:rPr lang="en-GB" altLang="en-US"/>
              <a:pPr/>
              <a:t>‹#›</a:t>
            </a:fld>
            <a:endParaRPr lang="en-GB" altLang="en-US"/>
          </a:p>
        </p:txBody>
      </p:sp>
    </p:spTree>
    <p:extLst>
      <p:ext uri="{BB962C8B-B14F-4D97-AF65-F5344CB8AC3E}">
        <p14:creationId xmlns:p14="http://schemas.microsoft.com/office/powerpoint/2010/main" val="1478598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GB" altLang="en-US"/>
              <a:t>&lt;month year&gt;</a:t>
            </a:r>
          </a:p>
        </p:txBody>
      </p:sp>
      <p:sp>
        <p:nvSpPr>
          <p:cNvPr id="4" name="Footer Placeholder 3"/>
          <p:cNvSpPr>
            <a:spLocks noGrp="1"/>
          </p:cNvSpPr>
          <p:nvPr>
            <p:ph type="ftr" sz="quarter" idx="11"/>
          </p:nvPr>
        </p:nvSpPr>
        <p:spPr/>
        <p:txBody>
          <a:bodyPr/>
          <a:lstStyle>
            <a:lvl1pPr>
              <a:defRPr/>
            </a:lvl1pPr>
          </a:lstStyle>
          <a:p>
            <a:r>
              <a:rPr lang="en-GB" altLang="en-US"/>
              <a:t>&lt;author&gt;, &lt;company&gt;</a:t>
            </a:r>
          </a:p>
        </p:txBody>
      </p:sp>
      <p:sp>
        <p:nvSpPr>
          <p:cNvPr id="5" name="Slide Number Placeholder 4"/>
          <p:cNvSpPr>
            <a:spLocks noGrp="1"/>
          </p:cNvSpPr>
          <p:nvPr>
            <p:ph type="sldNum" sz="quarter" idx="12"/>
          </p:nvPr>
        </p:nvSpPr>
        <p:spPr/>
        <p:txBody>
          <a:bodyPr/>
          <a:lstStyle>
            <a:lvl1pPr>
              <a:defRPr/>
            </a:lvl1pPr>
          </a:lstStyle>
          <a:p>
            <a:r>
              <a:rPr lang="en-GB" altLang="en-US"/>
              <a:t>Slide </a:t>
            </a:r>
            <a:fld id="{BEC4FD13-84EB-4AD6-A267-F6F12EA9B576}" type="slidenum">
              <a:rPr lang="en-GB" altLang="en-US"/>
              <a:pPr/>
              <a:t>‹#›</a:t>
            </a:fld>
            <a:endParaRPr lang="en-GB" altLang="en-US"/>
          </a:p>
        </p:txBody>
      </p:sp>
    </p:spTree>
    <p:extLst>
      <p:ext uri="{BB962C8B-B14F-4D97-AF65-F5344CB8AC3E}">
        <p14:creationId xmlns:p14="http://schemas.microsoft.com/office/powerpoint/2010/main" val="41688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GB" altLang="en-US" dirty="0" smtClean="0"/>
              <a:t>January, 2015</a:t>
            </a:r>
            <a:endParaRPr lang="en-GB" altLang="en-US" dirty="0"/>
          </a:p>
        </p:txBody>
      </p:sp>
      <p:sp>
        <p:nvSpPr>
          <p:cNvPr id="3" name="Footer Placeholder 2"/>
          <p:cNvSpPr>
            <a:spLocks noGrp="1"/>
          </p:cNvSpPr>
          <p:nvPr>
            <p:ph type="ftr" sz="quarter" idx="11"/>
          </p:nvPr>
        </p:nvSpPr>
        <p:spPr/>
        <p:txBody>
          <a:bodyPr/>
          <a:lstStyle>
            <a:lvl1pPr>
              <a:defRPr/>
            </a:lvl1pPr>
          </a:lstStyle>
          <a:p>
            <a:r>
              <a:rPr lang="en-GB" altLang="en-US" dirty="0" smtClean="0"/>
              <a:t>Nikola Serafimovski, </a:t>
            </a:r>
            <a:r>
              <a:rPr lang="en-GB" altLang="en-US" dirty="0" err="1" smtClean="0"/>
              <a:t>pureLiFi</a:t>
            </a:r>
            <a:endParaRPr lang="en-GB" altLang="en-US" dirty="0"/>
          </a:p>
        </p:txBody>
      </p:sp>
      <p:sp>
        <p:nvSpPr>
          <p:cNvPr id="4" name="Slide Number Placeholder 3"/>
          <p:cNvSpPr>
            <a:spLocks noGrp="1"/>
          </p:cNvSpPr>
          <p:nvPr>
            <p:ph type="sldNum" sz="quarter" idx="12"/>
          </p:nvPr>
        </p:nvSpPr>
        <p:spPr/>
        <p:txBody>
          <a:bodyPr/>
          <a:lstStyle>
            <a:lvl1pPr>
              <a:defRPr/>
            </a:lvl1pPr>
          </a:lstStyle>
          <a:p>
            <a:r>
              <a:rPr lang="en-GB" altLang="en-US"/>
              <a:t>Slide </a:t>
            </a:r>
            <a:fld id="{625A58DA-5EE3-4814-854C-6DED183C1699}" type="slidenum">
              <a:rPr lang="en-GB" altLang="en-US"/>
              <a:pPr/>
              <a:t>‹#›</a:t>
            </a:fld>
            <a:endParaRPr lang="en-GB" altLang="en-US"/>
          </a:p>
        </p:txBody>
      </p:sp>
    </p:spTree>
    <p:extLst>
      <p:ext uri="{BB962C8B-B14F-4D97-AF65-F5344CB8AC3E}">
        <p14:creationId xmlns:p14="http://schemas.microsoft.com/office/powerpoint/2010/main" val="1918388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1DD7DB2E-7529-46A7-91C8-67DBCCFFD887}" type="slidenum">
              <a:rPr lang="en-GB" altLang="en-US"/>
              <a:pPr/>
              <a:t>‹#›</a:t>
            </a:fld>
            <a:endParaRPr lang="en-GB" altLang="en-US"/>
          </a:p>
        </p:txBody>
      </p:sp>
    </p:spTree>
    <p:extLst>
      <p:ext uri="{BB962C8B-B14F-4D97-AF65-F5344CB8AC3E}">
        <p14:creationId xmlns:p14="http://schemas.microsoft.com/office/powerpoint/2010/main" val="248369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GB" altLang="en-US"/>
              <a:t>&lt;month year&gt;</a:t>
            </a:r>
          </a:p>
        </p:txBody>
      </p:sp>
      <p:sp>
        <p:nvSpPr>
          <p:cNvPr id="6" name="Footer Placeholder 5"/>
          <p:cNvSpPr>
            <a:spLocks noGrp="1"/>
          </p:cNvSpPr>
          <p:nvPr>
            <p:ph type="ftr" sz="quarter" idx="11"/>
          </p:nvPr>
        </p:nvSpPr>
        <p:spPr/>
        <p:txBody>
          <a:bodyPr/>
          <a:lstStyle>
            <a:lvl1pPr>
              <a:defRPr/>
            </a:lvl1pPr>
          </a:lstStyle>
          <a:p>
            <a:r>
              <a:rPr lang="en-GB" altLang="en-US"/>
              <a:t>&lt;author&gt;, &lt;company&gt;</a:t>
            </a:r>
          </a:p>
        </p:txBody>
      </p:sp>
      <p:sp>
        <p:nvSpPr>
          <p:cNvPr id="7" name="Slide Number Placeholder 6"/>
          <p:cNvSpPr>
            <a:spLocks noGrp="1"/>
          </p:cNvSpPr>
          <p:nvPr>
            <p:ph type="sldNum" sz="quarter" idx="12"/>
          </p:nvPr>
        </p:nvSpPr>
        <p:spPr/>
        <p:txBody>
          <a:bodyPr/>
          <a:lstStyle>
            <a:lvl1pPr>
              <a:defRPr/>
            </a:lvl1pPr>
          </a:lstStyle>
          <a:p>
            <a:r>
              <a:rPr lang="en-GB" altLang="en-US"/>
              <a:t>Slide </a:t>
            </a:r>
            <a:fld id="{B3A0C9E1-13D0-405B-BC13-E96DA2D1F724}" type="slidenum">
              <a:rPr lang="en-GB" altLang="en-US"/>
              <a:pPr/>
              <a:t>‹#›</a:t>
            </a:fld>
            <a:endParaRPr lang="en-GB" altLang="en-US"/>
          </a:p>
        </p:txBody>
      </p:sp>
    </p:spTree>
    <p:extLst>
      <p:ext uri="{BB962C8B-B14F-4D97-AF65-F5344CB8AC3E}">
        <p14:creationId xmlns:p14="http://schemas.microsoft.com/office/powerpoint/2010/main" val="215461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lvl1pPr>
          </a:lstStyle>
          <a:p>
            <a:r>
              <a:rPr lang="en-GB" altLang="en-US" dirty="0" smtClean="0"/>
              <a:t>January, 2015</a:t>
            </a:r>
            <a:endParaRPr lang="en-GB" altLang="en-US"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lvl1pPr>
          </a:lstStyle>
          <a:p>
            <a:r>
              <a:rPr lang="en-GB" altLang="en-US" dirty="0" smtClean="0"/>
              <a:t>Nikola </a:t>
            </a:r>
            <a:r>
              <a:rPr lang="en-GB" altLang="en-US" dirty="0" err="1" smtClean="0"/>
              <a:t>Serrafimovski</a:t>
            </a:r>
            <a:r>
              <a:rPr lang="en-GB" altLang="en-US" dirty="0" smtClean="0"/>
              <a:t>, </a:t>
            </a:r>
            <a:r>
              <a:rPr lang="en-GB" altLang="en-US" dirty="0" err="1" smtClean="0"/>
              <a:t>pureLiFii</a:t>
            </a:r>
            <a:endParaRPr lang="en-GB" alt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lvl1pPr>
          </a:lstStyle>
          <a:p>
            <a:r>
              <a:rPr lang="en-GB" altLang="en-US"/>
              <a:t>Slide </a:t>
            </a:r>
            <a:fld id="{8611ABF7-DF5B-4165-8BB8-5262479DC706}" type="slidenum">
              <a:rPr lang="en-GB" altLang="en-US"/>
              <a:pPr/>
              <a:t>‹#›</a:t>
            </a:fld>
            <a:endParaRPr lang="en-GB" altLang="en-US"/>
          </a:p>
        </p:txBody>
      </p:sp>
      <p:sp>
        <p:nvSpPr>
          <p:cNvPr id="1031" name="Rectangle 7"/>
          <p:cNvSpPr>
            <a:spLocks noChangeArrowheads="1"/>
          </p:cNvSpPr>
          <p:nvPr/>
        </p:nvSpPr>
        <p:spPr bwMode="auto">
          <a:xfrm>
            <a:off x="3491880" y="394156"/>
            <a:ext cx="496632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lvl="4" algn="r"/>
            <a:r>
              <a:rPr lang="en-GB" altLang="en-US" sz="1400" b="1" dirty="0"/>
              <a:t>doc.: IEEE </a:t>
            </a:r>
            <a:r>
              <a:rPr lang="en-GB" altLang="en-US" sz="1400" b="1" dirty="0" smtClean="0"/>
              <a:t>802.15-15-15-0107-01-007a</a:t>
            </a:r>
            <a:endParaRPr lang="en-GB" alt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n-GB" altLang="en-US" dirty="0" smtClean="0"/>
              <a:t>January 2015</a:t>
            </a:r>
            <a:endParaRPr lang="en-GB" altLang="en-US" dirty="0"/>
          </a:p>
        </p:txBody>
      </p:sp>
      <p:sp>
        <p:nvSpPr>
          <p:cNvPr id="5" name="Footer Placeholder 2"/>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3"/>
          <p:cNvSpPr>
            <a:spLocks noGrp="1"/>
          </p:cNvSpPr>
          <p:nvPr>
            <p:ph type="sldNum" sz="quarter" idx="12"/>
          </p:nvPr>
        </p:nvSpPr>
        <p:spPr/>
        <p:txBody>
          <a:bodyPr/>
          <a:lstStyle/>
          <a:p>
            <a:r>
              <a:rPr lang="en-GB" altLang="en-US"/>
              <a:t>Slide </a:t>
            </a:r>
            <a:fld id="{E723F3E9-F1A7-43F5-9906-549E046F45AD}" type="slidenum">
              <a:rPr lang="en-GB" altLang="en-US"/>
              <a:pPr/>
              <a:t>1</a:t>
            </a:fld>
            <a:endParaRPr lang="en-GB" altLang="en-US"/>
          </a:p>
        </p:txBody>
      </p:sp>
      <p:sp>
        <p:nvSpPr>
          <p:cNvPr id="27651" name="Rectangle 3"/>
          <p:cNvSpPr>
            <a:spLocks noChangeArrowheads="1"/>
          </p:cNvSpPr>
          <p:nvPr/>
        </p:nvSpPr>
        <p:spPr bwMode="auto">
          <a:xfrm>
            <a:off x="152400" y="609600"/>
            <a:ext cx="8991600" cy="510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GB" altLang="en-US" sz="1600" b="1" dirty="0">
              <a:solidFill>
                <a:schemeClr val="tx2"/>
              </a:solidFill>
            </a:endParaRPr>
          </a:p>
          <a:p>
            <a:endParaRPr lang="en-GB" altLang="en-US" sz="1600" dirty="0">
              <a:solidFill>
                <a:schemeClr val="tx2"/>
              </a:solidFill>
            </a:endParaRPr>
          </a:p>
          <a:p>
            <a:r>
              <a:rPr lang="en-GB" altLang="en-US" sz="1600" b="1" dirty="0" smtClean="0">
                <a:solidFill>
                  <a:schemeClr val="tx2"/>
                </a:solidFill>
              </a:rPr>
              <a:t>Submission Title:</a:t>
            </a:r>
            <a:r>
              <a:rPr lang="en-GB" altLang="en-US" sz="1600" dirty="0" smtClean="0">
                <a:solidFill>
                  <a:schemeClr val="tx2"/>
                </a:solidFill>
              </a:rPr>
              <a:t> What is “</a:t>
            </a:r>
            <a:r>
              <a:rPr lang="en-GB" altLang="en-US" sz="1600" dirty="0" err="1" smtClean="0">
                <a:solidFill>
                  <a:schemeClr val="tx2"/>
                </a:solidFill>
              </a:rPr>
              <a:t>LiFi</a:t>
            </a:r>
            <a:r>
              <a:rPr lang="en-GB" altLang="en-US" sz="1600" dirty="0" smtClean="0">
                <a:solidFill>
                  <a:schemeClr val="tx2"/>
                </a:solidFill>
              </a:rPr>
              <a:t>”?	</a:t>
            </a:r>
          </a:p>
          <a:p>
            <a:r>
              <a:rPr lang="en-GB" altLang="en-US" sz="1600" b="1" dirty="0" smtClean="0">
                <a:solidFill>
                  <a:schemeClr val="tx2"/>
                </a:solidFill>
              </a:rPr>
              <a:t>Date Submitted: </a:t>
            </a:r>
            <a:r>
              <a:rPr lang="en-GB" altLang="en-US" sz="1600" dirty="0" smtClean="0">
                <a:solidFill>
                  <a:schemeClr val="tx2"/>
                </a:solidFill>
              </a:rPr>
              <a:t>January 2015</a:t>
            </a:r>
          </a:p>
          <a:p>
            <a:r>
              <a:rPr lang="en-GB" altLang="en-US" sz="1600" b="1" dirty="0" smtClean="0">
                <a:solidFill>
                  <a:schemeClr val="tx2"/>
                </a:solidFill>
              </a:rPr>
              <a:t>Source:</a:t>
            </a:r>
            <a:r>
              <a:rPr lang="en-GB" altLang="en-US" sz="1600" dirty="0" smtClean="0">
                <a:solidFill>
                  <a:schemeClr val="tx2"/>
                </a:solidFill>
              </a:rPr>
              <a:t> </a:t>
            </a:r>
            <a:r>
              <a:rPr lang="en-GB" altLang="en-US" sz="1600" dirty="0" err="1" smtClean="0">
                <a:solidFill>
                  <a:schemeClr val="tx2"/>
                </a:solidFill>
              </a:rPr>
              <a:t>Dr.</a:t>
            </a:r>
            <a:r>
              <a:rPr lang="en-GB" altLang="en-US" sz="1600" dirty="0" smtClean="0">
                <a:solidFill>
                  <a:schemeClr val="tx2"/>
                </a:solidFill>
              </a:rPr>
              <a:t> Nikola Serafimovski </a:t>
            </a:r>
            <a:r>
              <a:rPr lang="en-GB" altLang="en-US" sz="1600" b="1" dirty="0" smtClean="0">
                <a:solidFill>
                  <a:schemeClr val="tx2"/>
                </a:solidFill>
              </a:rPr>
              <a:t>Company:</a:t>
            </a:r>
            <a:r>
              <a:rPr lang="en-GB" altLang="en-US" sz="1600" dirty="0" smtClean="0">
                <a:solidFill>
                  <a:schemeClr val="tx2"/>
                </a:solidFill>
              </a:rPr>
              <a:t> </a:t>
            </a:r>
            <a:r>
              <a:rPr lang="en-GB" altLang="en-US" sz="1600" dirty="0" err="1" smtClean="0">
                <a:solidFill>
                  <a:schemeClr val="tx2"/>
                </a:solidFill>
              </a:rPr>
              <a:t>pureLiFi</a:t>
            </a:r>
            <a:r>
              <a:rPr lang="en-GB" altLang="en-US" sz="1600" dirty="0" smtClean="0">
                <a:solidFill>
                  <a:schemeClr val="tx2"/>
                </a:solidFill>
              </a:rPr>
              <a:t> Ltd.</a:t>
            </a:r>
          </a:p>
          <a:p>
            <a:r>
              <a:rPr lang="en-GB" altLang="en-US" sz="1600" b="1" dirty="0" smtClean="0">
                <a:solidFill>
                  <a:schemeClr val="tx2"/>
                </a:solidFill>
              </a:rPr>
              <a:t>Address:</a:t>
            </a:r>
            <a:r>
              <a:rPr lang="en-GB" altLang="en-US" sz="1600" dirty="0" smtClean="0">
                <a:solidFill>
                  <a:schemeClr val="tx2"/>
                </a:solidFill>
              </a:rPr>
              <a:t> </a:t>
            </a:r>
            <a:r>
              <a:rPr lang="en-GB" altLang="en-US" sz="1600" dirty="0" err="1" smtClean="0">
                <a:solidFill>
                  <a:schemeClr val="tx2"/>
                </a:solidFill>
              </a:rPr>
              <a:t>pureLiFi</a:t>
            </a:r>
            <a:r>
              <a:rPr lang="en-GB" altLang="en-US" sz="1600" dirty="0" smtClean="0">
                <a:solidFill>
                  <a:schemeClr val="tx2"/>
                </a:solidFill>
              </a:rPr>
              <a:t> Ltd. ETTC, Max Born Crescent, Edinburgh, EH9 3BF, UK</a:t>
            </a:r>
          </a:p>
          <a:p>
            <a:r>
              <a:rPr lang="en-GB" altLang="en-US" sz="1600" b="1" dirty="0" smtClean="0">
                <a:solidFill>
                  <a:schemeClr val="tx2"/>
                </a:solidFill>
              </a:rPr>
              <a:t>Voice: </a:t>
            </a:r>
            <a:r>
              <a:rPr lang="en-GB" altLang="en-US" sz="1600" dirty="0" smtClean="0">
                <a:solidFill>
                  <a:schemeClr val="tx2"/>
                </a:solidFill>
              </a:rPr>
              <a:t>+44-131-472-4704, </a:t>
            </a:r>
            <a:r>
              <a:rPr lang="en-GB" altLang="en-US" sz="1600" b="1" dirty="0" smtClean="0">
                <a:solidFill>
                  <a:schemeClr val="tx2"/>
                </a:solidFill>
              </a:rPr>
              <a:t>E-Mail:</a:t>
            </a:r>
            <a:r>
              <a:rPr lang="en-GB" altLang="en-US" sz="1600" dirty="0" smtClean="0">
                <a:solidFill>
                  <a:schemeClr val="tx2"/>
                </a:solidFill>
              </a:rPr>
              <a:t> nikola.serafimovski@purelifi.com	</a:t>
            </a:r>
          </a:p>
          <a:p>
            <a:pPr>
              <a:spcBef>
                <a:spcPts val="600"/>
              </a:spcBef>
              <a:spcAft>
                <a:spcPts val="600"/>
              </a:spcAft>
            </a:pPr>
            <a:r>
              <a:rPr lang="en-GB" altLang="en-US" sz="1600" b="1" dirty="0" smtClean="0">
                <a:solidFill>
                  <a:schemeClr val="tx2"/>
                </a:solidFill>
              </a:rPr>
              <a:t>Re:</a:t>
            </a:r>
            <a:endParaRPr lang="en-GB" altLang="en-US" sz="1600" dirty="0" smtClean="0">
              <a:solidFill>
                <a:schemeClr val="tx2"/>
              </a:solidFill>
            </a:endParaRPr>
          </a:p>
          <a:p>
            <a:r>
              <a:rPr lang="en-GB" altLang="en-US" dirty="0">
                <a:solidFill>
                  <a:schemeClr val="accent2"/>
                </a:solidFill>
              </a:rPr>
              <a:t>	</a:t>
            </a:r>
            <a:endParaRPr lang="en-GB" altLang="en-US" dirty="0">
              <a:solidFill>
                <a:schemeClr val="tx2"/>
              </a:solidFill>
            </a:endParaRPr>
          </a:p>
          <a:p>
            <a:pPr>
              <a:spcBef>
                <a:spcPts val="600"/>
              </a:spcBef>
              <a:spcAft>
                <a:spcPts val="600"/>
              </a:spcAft>
            </a:pPr>
            <a:r>
              <a:rPr lang="en-GB" altLang="en-US" sz="1600" b="1" dirty="0">
                <a:solidFill>
                  <a:schemeClr val="tx2"/>
                </a:solidFill>
              </a:rPr>
              <a:t>Abstract:</a:t>
            </a:r>
            <a:r>
              <a:rPr lang="en-GB" altLang="en-US" sz="1600" dirty="0">
                <a:solidFill>
                  <a:schemeClr val="tx2"/>
                </a:solidFill>
              </a:rPr>
              <a:t>	</a:t>
            </a:r>
            <a:r>
              <a:rPr lang="en-GB" altLang="en-US" sz="1600" dirty="0" smtClean="0">
                <a:solidFill>
                  <a:schemeClr val="tx2"/>
                </a:solidFill>
              </a:rPr>
              <a:t>“</a:t>
            </a:r>
            <a:r>
              <a:rPr lang="en-GB" altLang="en-US" sz="1600" b="1" dirty="0" err="1" smtClean="0">
                <a:solidFill>
                  <a:schemeClr val="tx2"/>
                </a:solidFill>
              </a:rPr>
              <a:t>LiFi</a:t>
            </a:r>
            <a:r>
              <a:rPr lang="en-GB" altLang="en-US" sz="1600" dirty="0" smtClean="0">
                <a:solidFill>
                  <a:schemeClr val="tx2"/>
                </a:solidFill>
              </a:rPr>
              <a:t>” is </a:t>
            </a:r>
            <a:r>
              <a:rPr lang="en-GB" sz="1600" dirty="0"/>
              <a:t>high-speed, bidirectional, networked and mobile wireless communications using </a:t>
            </a:r>
            <a:r>
              <a:rPr lang="en-GB" sz="1600" dirty="0" smtClean="0"/>
              <a:t>light. This document seeks to illustrate the concept and some of the associated use-case concepts. </a:t>
            </a:r>
          </a:p>
          <a:p>
            <a:pPr>
              <a:spcBef>
                <a:spcPts val="600"/>
              </a:spcBef>
              <a:spcAft>
                <a:spcPts val="600"/>
              </a:spcAft>
            </a:pPr>
            <a:r>
              <a:rPr lang="en-GB" altLang="en-US" sz="1600" b="1" dirty="0" smtClean="0">
                <a:solidFill>
                  <a:schemeClr val="tx2"/>
                </a:solidFill>
              </a:rPr>
              <a:t>Purpose:</a:t>
            </a:r>
          </a:p>
          <a:p>
            <a:pPr>
              <a:spcBef>
                <a:spcPts val="600"/>
              </a:spcBef>
              <a:spcAft>
                <a:spcPts val="600"/>
              </a:spcAft>
            </a:pPr>
            <a:r>
              <a:rPr lang="en-GB" altLang="en-US" sz="1600" b="1" dirty="0" smtClean="0">
                <a:solidFill>
                  <a:schemeClr val="tx2"/>
                </a:solidFill>
              </a:rPr>
              <a:t>Notice</a:t>
            </a:r>
            <a:r>
              <a:rPr lang="en-GB" altLang="en-US" sz="1600" b="1" dirty="0">
                <a:solidFill>
                  <a:schemeClr val="tx2"/>
                </a:solidFill>
              </a:rPr>
              <a:t>:</a:t>
            </a:r>
            <a:r>
              <a:rPr lang="en-GB" alt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GB" altLang="en-US" sz="1600" b="1" dirty="0">
                <a:solidFill>
                  <a:schemeClr val="tx2"/>
                </a:solidFill>
              </a:rPr>
              <a:t>Release:</a:t>
            </a:r>
            <a:r>
              <a:rPr lang="en-GB" alt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8"/>
          <p:cNvSpPr>
            <a:spLocks noGrp="1"/>
          </p:cNvSpPr>
          <p:nvPr>
            <p:ph idx="1"/>
          </p:nvPr>
        </p:nvSpPr>
        <p:spPr>
          <a:xfrm>
            <a:off x="685800" y="1981200"/>
            <a:ext cx="3972769" cy="4114800"/>
          </a:xfrm>
        </p:spPr>
        <p:txBody>
          <a:bodyPr/>
          <a:lstStyle/>
          <a:p>
            <a:r>
              <a:rPr lang="en-GB" sz="2400" dirty="0" smtClean="0"/>
              <a:t>Spectrum relief </a:t>
            </a:r>
          </a:p>
          <a:p>
            <a:pPr lvl="1"/>
            <a:r>
              <a:rPr lang="en-GB" sz="2000" dirty="0" smtClean="0"/>
              <a:t>Every-day mobile communications</a:t>
            </a:r>
          </a:p>
          <a:p>
            <a:pPr lvl="1"/>
            <a:endParaRPr lang="en-GB" sz="2400" dirty="0" smtClean="0"/>
          </a:p>
          <a:p>
            <a:r>
              <a:rPr lang="en-GB" sz="2400" dirty="0" smtClean="0"/>
              <a:t>Open plan offices</a:t>
            </a:r>
          </a:p>
          <a:p>
            <a:endParaRPr lang="en-GB" sz="2400" dirty="0"/>
          </a:p>
          <a:p>
            <a:r>
              <a:rPr lang="en-GB" sz="2400" dirty="0" smtClean="0"/>
              <a:t>Hotels</a:t>
            </a:r>
          </a:p>
          <a:p>
            <a:endParaRPr lang="en-GB" sz="2400" dirty="0"/>
          </a:p>
          <a:p>
            <a:r>
              <a:rPr lang="en-GB" sz="2400" dirty="0" smtClean="0"/>
              <a:t>Research Institutions</a:t>
            </a:r>
            <a:endParaRPr lang="en-GB" sz="2000" dirty="0" smtClean="0"/>
          </a:p>
          <a:p>
            <a:endParaRPr lang="en-GB" sz="2400" dirty="0"/>
          </a:p>
        </p:txBody>
      </p:sp>
      <p:sp>
        <p:nvSpPr>
          <p:cNvPr id="4" name="Date Placeholder 3"/>
          <p:cNvSpPr>
            <a:spLocks noGrp="1"/>
          </p:cNvSpPr>
          <p:nvPr>
            <p:ph type="dt" sz="half" idx="10"/>
          </p:nvPr>
        </p:nvSpPr>
        <p:spPr/>
        <p:txBody>
          <a:bodyPr/>
          <a:lstStyle/>
          <a:p>
            <a:r>
              <a:rPr lang="en-GB" altLang="en-US" dirty="0" smtClean="0"/>
              <a:t>January 2015</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10</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use-cases</a:t>
            </a:r>
            <a:endParaRPr lang="en-US" altLang="en-US" sz="3200" dirty="0"/>
          </a:p>
        </p:txBody>
      </p:sp>
      <p:pic>
        <p:nvPicPr>
          <p:cNvPr id="17" name="Picture 2" descr="http://www.enluxled.com/images/Applications/DL2-42W%20Gallaria%20Mall%20Cambridge%20MA.JPG"/>
          <p:cNvPicPr>
            <a:picLocks noChangeAspect="1" noChangeArrowheads="1"/>
          </p:cNvPicPr>
          <p:nvPr/>
        </p:nvPicPr>
        <p:blipFill>
          <a:blip r:embed="rId3" cstate="print"/>
          <a:srcRect/>
          <a:stretch>
            <a:fillRect/>
          </a:stretch>
        </p:blipFill>
        <p:spPr bwMode="auto">
          <a:xfrm>
            <a:off x="6588224" y="4394934"/>
            <a:ext cx="1944216" cy="1573906"/>
          </a:xfrm>
          <a:prstGeom prst="rect">
            <a:avLst/>
          </a:prstGeom>
          <a:noFill/>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58569" y="4038600"/>
            <a:ext cx="2049967" cy="1536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descr="https://www.smithsinterconnect.com/SmithsInterconnect/media/Markets/Wireless-Communication.jpg?width=556&amp;height=238&amp;ext=.jpg"/>
          <p:cNvPicPr>
            <a:picLocks noChangeAspect="1" noChangeArrowheads="1"/>
          </p:cNvPicPr>
          <p:nvPr/>
        </p:nvPicPr>
        <p:blipFill>
          <a:blip r:embed="rId5"/>
          <a:srcRect/>
          <a:stretch>
            <a:fillRect/>
          </a:stretch>
        </p:blipFill>
        <p:spPr bwMode="auto">
          <a:xfrm>
            <a:off x="4746226" y="1751976"/>
            <a:ext cx="3786214" cy="1620718"/>
          </a:xfrm>
          <a:prstGeom prst="rect">
            <a:avLst/>
          </a:prstGeom>
          <a:noFill/>
        </p:spPr>
      </p:pic>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7176" y="2648309"/>
            <a:ext cx="2657271" cy="1079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2059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2015</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11</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use-cases</a:t>
            </a:r>
            <a:endParaRPr lang="en-US" altLang="en-US"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975" y="1752600"/>
            <a:ext cx="4092620" cy="280344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7980" y="3429000"/>
            <a:ext cx="4092620" cy="2879992"/>
          </a:xfrm>
          <a:prstGeom prst="rect">
            <a:avLst/>
          </a:prstGeom>
        </p:spPr>
      </p:pic>
      <p:sp>
        <p:nvSpPr>
          <p:cNvPr id="7" name="TextBox 6"/>
          <p:cNvSpPr txBox="1"/>
          <p:nvPr/>
        </p:nvSpPr>
        <p:spPr>
          <a:xfrm>
            <a:off x="1678445" y="4638163"/>
            <a:ext cx="1775679" cy="461665"/>
          </a:xfrm>
          <a:prstGeom prst="rect">
            <a:avLst/>
          </a:prstGeom>
          <a:noFill/>
        </p:spPr>
        <p:txBody>
          <a:bodyPr wrap="none" rtlCol="0">
            <a:spAutoFit/>
          </a:bodyPr>
          <a:lstStyle/>
          <a:p>
            <a:r>
              <a:rPr lang="en-GB" sz="2400" dirty="0" smtClean="0"/>
              <a:t>Smart Office</a:t>
            </a:r>
            <a:endParaRPr lang="en-GB" sz="2400" dirty="0"/>
          </a:p>
        </p:txBody>
      </p:sp>
      <p:sp>
        <p:nvSpPr>
          <p:cNvPr id="25" name="TextBox 24"/>
          <p:cNvSpPr txBox="1"/>
          <p:nvPr/>
        </p:nvSpPr>
        <p:spPr>
          <a:xfrm>
            <a:off x="6160660" y="2884124"/>
            <a:ext cx="1747594" cy="461665"/>
          </a:xfrm>
          <a:prstGeom prst="rect">
            <a:avLst/>
          </a:prstGeom>
          <a:noFill/>
        </p:spPr>
        <p:txBody>
          <a:bodyPr wrap="none" rtlCol="0">
            <a:spAutoFit/>
          </a:bodyPr>
          <a:lstStyle/>
          <a:p>
            <a:pPr algn="ctr"/>
            <a:r>
              <a:rPr lang="en-GB" sz="2400" dirty="0" smtClean="0"/>
              <a:t>Smart Home</a:t>
            </a:r>
            <a:endParaRPr lang="en-GB" sz="2400" dirty="0"/>
          </a:p>
        </p:txBody>
      </p:sp>
    </p:spTree>
    <p:extLst>
      <p:ext uri="{BB962C8B-B14F-4D97-AF65-F5344CB8AC3E}">
        <p14:creationId xmlns:p14="http://schemas.microsoft.com/office/powerpoint/2010/main" val="35530315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85800" y="378281"/>
            <a:ext cx="1600200" cy="215444"/>
          </a:xfrm>
        </p:spPr>
        <p:txBody>
          <a:bodyPr/>
          <a:lstStyle/>
          <a:p>
            <a:r>
              <a:rPr lang="en-GB" altLang="en-US" dirty="0" smtClean="0"/>
              <a:t>March, 2015</a:t>
            </a:r>
          </a:p>
        </p:txBody>
      </p:sp>
      <p:sp>
        <p:nvSpPr>
          <p:cNvPr id="5" name="Footer Placeholder 4"/>
          <p:cNvSpPr>
            <a:spLocks noGrp="1"/>
          </p:cNvSpPr>
          <p:nvPr>
            <p:ph type="ftr" sz="quarter" idx="11"/>
          </p:nvPr>
        </p:nvSpPr>
        <p:spPr>
          <a:xfrm>
            <a:off x="5486400" y="6475413"/>
            <a:ext cx="3124200" cy="184666"/>
          </a:xfrm>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B860BFD3-225A-448B-9C55-86185F6D6A86}" type="slidenum">
              <a:rPr lang="en-GB" altLang="en-US"/>
              <a:pPr/>
              <a:t>12</a:t>
            </a:fld>
            <a:endParaRPr lang="en-GB" altLang="en-US"/>
          </a:p>
        </p:txBody>
      </p:sp>
      <p:sp>
        <p:nvSpPr>
          <p:cNvPr id="4098" name="Rectangle 2"/>
          <p:cNvSpPr>
            <a:spLocks noGrp="1" noChangeArrowheads="1"/>
          </p:cNvSpPr>
          <p:nvPr>
            <p:ph type="title"/>
          </p:nvPr>
        </p:nvSpPr>
        <p:spPr>
          <a:ln/>
        </p:spPr>
        <p:txBody>
          <a:bodyPr/>
          <a:lstStyle/>
          <a:p>
            <a:r>
              <a:rPr lang="en-US" altLang="en-US" sz="3200" dirty="0" smtClean="0"/>
              <a:t>Proof of Concept</a:t>
            </a:r>
            <a:endParaRPr lang="en-US" altLang="en-US" sz="3200" dirty="0"/>
          </a:p>
        </p:txBody>
      </p:sp>
      <p:sp>
        <p:nvSpPr>
          <p:cNvPr id="4099" name="Rectangle 3"/>
          <p:cNvSpPr>
            <a:spLocks noGrp="1" noChangeArrowheads="1"/>
          </p:cNvSpPr>
          <p:nvPr>
            <p:ph type="body" idx="1"/>
          </p:nvPr>
        </p:nvSpPr>
        <p:spPr>
          <a:ln/>
        </p:spPr>
        <p:txBody>
          <a:bodyPr/>
          <a:lstStyle/>
          <a:p>
            <a:r>
              <a:rPr lang="en-US" altLang="en-US" sz="2800" dirty="0" err="1" smtClean="0"/>
              <a:t>pureLiFi</a:t>
            </a:r>
            <a:r>
              <a:rPr lang="en-US" altLang="en-US" sz="2800" dirty="0" smtClean="0"/>
              <a:t> Li-1st </a:t>
            </a:r>
            <a:br>
              <a:rPr lang="en-US" altLang="en-US" sz="2800" dirty="0" smtClean="0"/>
            </a:br>
            <a:r>
              <a:rPr lang="en-US" altLang="en-US" sz="2800" dirty="0" smtClean="0"/>
              <a:t>(http://vimeo.com/90128750)</a:t>
            </a:r>
          </a:p>
          <a:p>
            <a:pPr lvl="1"/>
            <a:r>
              <a:rPr lang="en-US" altLang="en-US" sz="2400" dirty="0" smtClean="0"/>
              <a:t>point-to-point, high speed, bidirectional, off-the-shelf lights</a:t>
            </a:r>
          </a:p>
          <a:p>
            <a:endParaRPr lang="en-US" altLang="en-US" sz="2800" dirty="0" smtClean="0"/>
          </a:p>
          <a:p>
            <a:r>
              <a:rPr lang="en-US" altLang="en-US" sz="2800" dirty="0" err="1" smtClean="0"/>
              <a:t>pureLiFi</a:t>
            </a:r>
            <a:r>
              <a:rPr lang="en-US" altLang="en-US" sz="2800" dirty="0" smtClean="0"/>
              <a:t> Li-Flame </a:t>
            </a:r>
            <a:br>
              <a:rPr lang="en-US" altLang="en-US" sz="2800" dirty="0" smtClean="0"/>
            </a:br>
            <a:r>
              <a:rPr lang="en-US" altLang="en-US" sz="2800" dirty="0" smtClean="0"/>
              <a:t>(http://youtu.be/TIAS8BxGe_8) </a:t>
            </a:r>
          </a:p>
          <a:p>
            <a:pPr lvl="1"/>
            <a:r>
              <a:rPr lang="en-US" altLang="en-US" sz="2400" dirty="0" smtClean="0"/>
              <a:t>high speed, bidirectional, networked and mobile wireless communications using light</a:t>
            </a:r>
          </a:p>
        </p:txBody>
      </p:sp>
    </p:spTree>
    <p:extLst>
      <p:ext uri="{BB962C8B-B14F-4D97-AF65-F5344CB8AC3E}">
        <p14:creationId xmlns:p14="http://schemas.microsoft.com/office/powerpoint/2010/main" val="458981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2015</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298518A8-5BE6-4415-976F-37594B8BE7D1}" type="slidenum">
              <a:rPr lang="en-GB" altLang="en-US"/>
              <a:pPr/>
              <a:t>2</a:t>
            </a:fld>
            <a:endParaRPr lang="en-GB" altLang="en-US"/>
          </a:p>
        </p:txBody>
      </p:sp>
      <p:sp>
        <p:nvSpPr>
          <p:cNvPr id="26626" name="Rectangle 2"/>
          <p:cNvSpPr>
            <a:spLocks noGrp="1" noChangeArrowheads="1"/>
          </p:cNvSpPr>
          <p:nvPr>
            <p:ph type="ctrTitle"/>
          </p:nvPr>
        </p:nvSpPr>
        <p:spPr>
          <a:xfrm>
            <a:off x="685800" y="2286000"/>
            <a:ext cx="7772400" cy="1143000"/>
          </a:xfrm>
        </p:spPr>
        <p:txBody>
          <a:bodyPr anchor="ctr"/>
          <a:lstStyle/>
          <a:p>
            <a:r>
              <a:rPr lang="en-US" altLang="en-US" sz="3600" dirty="0" smtClean="0"/>
              <a:t>What is “</a:t>
            </a:r>
            <a:r>
              <a:rPr lang="en-US" altLang="en-US" sz="3600" dirty="0" err="1" smtClean="0"/>
              <a:t>LiFi</a:t>
            </a:r>
            <a:r>
              <a:rPr lang="en-US" altLang="en-US" sz="3600" dirty="0" smtClean="0"/>
              <a:t>”?</a:t>
            </a:r>
            <a:endParaRPr lang="en-US" alt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2015</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3</a:t>
            </a:fld>
            <a:endParaRPr lang="en-GB" altLang="en-US"/>
          </a:p>
        </p:txBody>
      </p:sp>
      <p:sp>
        <p:nvSpPr>
          <p:cNvPr id="4098" name="Rectangle 2"/>
          <p:cNvSpPr>
            <a:spLocks noGrp="1" noChangeArrowheads="1"/>
          </p:cNvSpPr>
          <p:nvPr>
            <p:ph type="title"/>
          </p:nvPr>
        </p:nvSpPr>
        <p:spPr>
          <a:ln/>
        </p:spPr>
        <p:txBody>
          <a:bodyPr/>
          <a:lstStyle/>
          <a:p>
            <a:r>
              <a:rPr lang="en-US" altLang="en-US" sz="3200" dirty="0" smtClean="0"/>
              <a:t>“</a:t>
            </a:r>
            <a:r>
              <a:rPr lang="en-US" altLang="en-US" sz="3200" dirty="0" err="1" smtClean="0"/>
              <a:t>LiFi</a:t>
            </a:r>
            <a:r>
              <a:rPr lang="en-US" altLang="en-US" sz="3200" dirty="0" smtClean="0"/>
              <a:t>”</a:t>
            </a:r>
            <a:endParaRPr lang="en-US" altLang="en-US" sz="3200" dirty="0"/>
          </a:p>
        </p:txBody>
      </p:sp>
      <p:sp>
        <p:nvSpPr>
          <p:cNvPr id="4099" name="Rectangle 3"/>
          <p:cNvSpPr>
            <a:spLocks noGrp="1" noChangeArrowheads="1"/>
          </p:cNvSpPr>
          <p:nvPr>
            <p:ph type="body" idx="1"/>
          </p:nvPr>
        </p:nvSpPr>
        <p:spPr>
          <a:xfrm>
            <a:off x="723900" y="2482552"/>
            <a:ext cx="7772400" cy="4114800"/>
          </a:xfrm>
          <a:ln/>
        </p:spPr>
        <p:txBody>
          <a:bodyPr/>
          <a:lstStyle/>
          <a:p>
            <a:r>
              <a:rPr lang="en-US" altLang="en-US" sz="2400" b="1" dirty="0" smtClean="0">
                <a:latin typeface="+mj-lt"/>
              </a:rPr>
              <a:t>High speed</a:t>
            </a:r>
          </a:p>
          <a:p>
            <a:pPr lvl="1"/>
            <a:r>
              <a:rPr lang="en-US" altLang="en-US" sz="2000" dirty="0" smtClean="0">
                <a:latin typeface="+mj-lt"/>
              </a:rPr>
              <a:t>Data rates of at least 10 Mbps per access point</a:t>
            </a:r>
            <a:endParaRPr lang="en-US" altLang="en-US" sz="2000" dirty="0">
              <a:latin typeface="+mj-lt"/>
            </a:endParaRPr>
          </a:p>
          <a:p>
            <a:r>
              <a:rPr lang="en-US" altLang="en-US" sz="2400" b="1" dirty="0" smtClean="0">
                <a:latin typeface="+mj-lt"/>
              </a:rPr>
              <a:t>Bidirectional </a:t>
            </a:r>
          </a:p>
          <a:p>
            <a:pPr lvl="1"/>
            <a:r>
              <a:rPr lang="en-US" altLang="en-US" sz="2000" dirty="0" smtClean="0">
                <a:latin typeface="+mj-lt"/>
              </a:rPr>
              <a:t>Light spectrum (190 nm – 10,000 nm wavelength) used for </a:t>
            </a:r>
            <a:br>
              <a:rPr lang="en-US" altLang="en-US" sz="2000" dirty="0" smtClean="0">
                <a:latin typeface="+mj-lt"/>
              </a:rPr>
            </a:br>
            <a:r>
              <a:rPr lang="en-US" altLang="en-US" sz="2000" dirty="0" smtClean="0">
                <a:latin typeface="+mj-lt"/>
              </a:rPr>
              <a:t>uplink and downlink</a:t>
            </a:r>
            <a:endParaRPr lang="en-US" altLang="en-US" sz="2000" dirty="0">
              <a:latin typeface="+mj-lt"/>
            </a:endParaRPr>
          </a:p>
          <a:p>
            <a:r>
              <a:rPr lang="en-US" altLang="en-US" sz="2400" b="1" dirty="0" smtClean="0">
                <a:latin typeface="+mj-lt"/>
              </a:rPr>
              <a:t>Networked</a:t>
            </a:r>
          </a:p>
          <a:p>
            <a:pPr lvl="1"/>
            <a:r>
              <a:rPr lang="en-US" altLang="en-US" sz="2000" dirty="0" smtClean="0">
                <a:latin typeface="+mj-lt"/>
              </a:rPr>
              <a:t>Facilitate network connectivity and management</a:t>
            </a:r>
            <a:endParaRPr lang="en-US" altLang="en-US" sz="2000" dirty="0">
              <a:latin typeface="+mj-lt"/>
            </a:endParaRPr>
          </a:p>
          <a:p>
            <a:r>
              <a:rPr lang="en-US" altLang="en-US" sz="2400" b="1" dirty="0" smtClean="0">
                <a:latin typeface="+mj-lt"/>
              </a:rPr>
              <a:t>Mobile</a:t>
            </a:r>
          </a:p>
          <a:p>
            <a:pPr lvl="1"/>
            <a:r>
              <a:rPr lang="en-US" altLang="en-US" sz="2000" dirty="0" smtClean="0">
                <a:latin typeface="+mj-lt"/>
              </a:rPr>
              <a:t>Support roaming users and multiple users per access point (hand-over and multiple access)</a:t>
            </a:r>
            <a:endParaRPr lang="en-US" altLang="en-US" sz="2000" dirty="0">
              <a:latin typeface="+mj-lt"/>
            </a:endParaRPr>
          </a:p>
        </p:txBody>
      </p:sp>
      <p:sp>
        <p:nvSpPr>
          <p:cNvPr id="7" name="Rectangle 2"/>
          <p:cNvSpPr txBox="1">
            <a:spLocks noChangeArrowheads="1"/>
          </p:cNvSpPr>
          <p:nvPr/>
        </p:nvSpPr>
        <p:spPr bwMode="auto">
          <a:xfrm>
            <a:off x="741970" y="1484784"/>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anose="02020603050405020304" pitchFamily="18" charset="0"/>
              </a:defRPr>
            </a:lvl2pPr>
            <a:lvl3pPr algn="ctr" rtl="0" eaLnBrk="1" fontAlgn="base" hangingPunct="1">
              <a:spcBef>
                <a:spcPct val="0"/>
              </a:spcBef>
              <a:spcAft>
                <a:spcPct val="0"/>
              </a:spcAft>
              <a:defRPr sz="3600">
                <a:solidFill>
                  <a:schemeClr val="tx2"/>
                </a:solidFill>
                <a:latin typeface="Times New Roman" panose="02020603050405020304" pitchFamily="18" charset="0"/>
              </a:defRPr>
            </a:lvl3pPr>
            <a:lvl4pPr algn="ctr" rtl="0" eaLnBrk="1" fontAlgn="base" hangingPunct="1">
              <a:spcBef>
                <a:spcPct val="0"/>
              </a:spcBef>
              <a:spcAft>
                <a:spcPct val="0"/>
              </a:spcAft>
              <a:defRPr sz="3600">
                <a:solidFill>
                  <a:schemeClr val="tx2"/>
                </a:solidFill>
                <a:latin typeface="Times New Roman" panose="02020603050405020304" pitchFamily="18" charset="0"/>
              </a:defRPr>
            </a:lvl4pPr>
            <a:lvl5pPr algn="ctr" rtl="0" eaLnBrk="1" fontAlgn="base" hangingPunct="1">
              <a:spcBef>
                <a:spcPct val="0"/>
              </a:spcBef>
              <a:spcAft>
                <a:spcPct val="0"/>
              </a:spcAft>
              <a:defRPr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sz="3600">
                <a:solidFill>
                  <a:schemeClr val="tx2"/>
                </a:solidFill>
                <a:latin typeface="Times New Roman" panose="02020603050405020304" pitchFamily="18" charset="0"/>
              </a:defRPr>
            </a:lvl9pPr>
          </a:lstStyle>
          <a:p>
            <a:r>
              <a:rPr lang="en-GB" sz="2400" dirty="0" smtClean="0"/>
              <a:t>high-speed, bidirectional, networked and mobile wireless communications using light.</a:t>
            </a:r>
            <a:endParaRPr lang="en-US" altLang="en-US" sz="2400" dirty="0"/>
          </a:p>
        </p:txBody>
      </p:sp>
    </p:spTree>
    <p:extLst>
      <p:ext uri="{BB962C8B-B14F-4D97-AF65-F5344CB8AC3E}">
        <p14:creationId xmlns:p14="http://schemas.microsoft.com/office/powerpoint/2010/main" val="295235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4</a:t>
            </a:fld>
            <a:endParaRPr lang="en-GB" altLang="en-US"/>
          </a:p>
        </p:txBody>
      </p:sp>
      <p:sp>
        <p:nvSpPr>
          <p:cNvPr id="7" name="Rectangle 2"/>
          <p:cNvSpPr>
            <a:spLocks noGrp="1" noChangeArrowheads="1"/>
          </p:cNvSpPr>
          <p:nvPr>
            <p:ph type="title"/>
          </p:nvPr>
        </p:nvSpPr>
        <p:spPr>
          <a:xfrm>
            <a:off x="685800" y="685800"/>
            <a:ext cx="7772400" cy="1066800"/>
          </a:xfrm>
          <a:ln/>
        </p:spPr>
        <p:txBody>
          <a:bodyPr/>
          <a:lstStyle/>
          <a:p>
            <a:r>
              <a:rPr lang="en-US" altLang="en-US" sz="3200" dirty="0" err="1" smtClean="0"/>
              <a:t>LiFi</a:t>
            </a:r>
            <a:r>
              <a:rPr lang="en-US" altLang="en-US" sz="3200" dirty="0" smtClean="0"/>
              <a:t>: High Level Concepts</a:t>
            </a:r>
            <a:endParaRPr lang="en-US" altLang="en-US" sz="3200" dirty="0"/>
          </a:p>
        </p:txBody>
      </p:sp>
      <p:sp>
        <p:nvSpPr>
          <p:cNvPr id="8" name="Rectangle 3"/>
          <p:cNvSpPr txBox="1">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latin typeface="+mj-lt"/>
              </a:rPr>
              <a:t>High  speed </a:t>
            </a:r>
          </a:p>
          <a:p>
            <a:pPr lvl="1"/>
            <a:r>
              <a:rPr lang="en-US" altLang="en-US" sz="2000" dirty="0">
                <a:latin typeface="+mj-lt"/>
              </a:rPr>
              <a:t>E</a:t>
            </a:r>
            <a:r>
              <a:rPr lang="en-US" altLang="en-US" sz="2000" dirty="0" smtClean="0">
                <a:latin typeface="+mj-lt"/>
              </a:rPr>
              <a:t>fficient use of optical bandwidth</a:t>
            </a:r>
          </a:p>
          <a:p>
            <a:r>
              <a:rPr lang="en-US" altLang="en-US" sz="2400" dirty="0" smtClean="0">
                <a:latin typeface="+mj-lt"/>
              </a:rPr>
              <a:t>Bidirectional </a:t>
            </a:r>
          </a:p>
          <a:p>
            <a:pPr lvl="1"/>
            <a:r>
              <a:rPr lang="en-US" altLang="en-US" sz="2000" dirty="0">
                <a:latin typeface="+mj-lt"/>
              </a:rPr>
              <a:t>S</a:t>
            </a:r>
            <a:r>
              <a:rPr lang="en-US" altLang="en-US" sz="2000" dirty="0" smtClean="0">
                <a:latin typeface="+mj-lt"/>
              </a:rPr>
              <a:t>upport full uplink and downlink communications without additional RF resources</a:t>
            </a:r>
          </a:p>
          <a:p>
            <a:r>
              <a:rPr lang="en-US" altLang="en-US" sz="2400" dirty="0" smtClean="0">
                <a:latin typeface="+mj-lt"/>
              </a:rPr>
              <a:t>Networked &amp; Mobile </a:t>
            </a:r>
          </a:p>
          <a:p>
            <a:pPr lvl="1"/>
            <a:r>
              <a:rPr lang="en-US" altLang="en-US" sz="2000" dirty="0">
                <a:latin typeface="+mj-lt"/>
              </a:rPr>
              <a:t>U</a:t>
            </a:r>
            <a:r>
              <a:rPr lang="en-US" altLang="en-US" sz="2000" dirty="0" smtClean="0">
                <a:latin typeface="+mj-lt"/>
              </a:rPr>
              <a:t>ser expectations of wireless technology</a:t>
            </a:r>
          </a:p>
          <a:p>
            <a:r>
              <a:rPr lang="en-US" altLang="en-US" sz="2400" dirty="0" smtClean="0">
                <a:latin typeface="+mj-lt"/>
              </a:rPr>
              <a:t>Secure &amp; Safe </a:t>
            </a:r>
          </a:p>
          <a:p>
            <a:pPr lvl="1"/>
            <a:r>
              <a:rPr lang="en-US" altLang="en-US" sz="2000" dirty="0">
                <a:latin typeface="+mj-lt"/>
              </a:rPr>
              <a:t>P</a:t>
            </a:r>
            <a:r>
              <a:rPr lang="en-US" altLang="en-US" sz="2000" dirty="0" smtClean="0">
                <a:latin typeface="+mj-lt"/>
              </a:rPr>
              <a:t>rivacy, cybersecurity and EMI concerns</a:t>
            </a:r>
          </a:p>
          <a:p>
            <a:pPr marL="0" indent="0">
              <a:buNone/>
            </a:pPr>
            <a:endParaRPr lang="en-US" altLang="en-US" sz="2000" dirty="0">
              <a:latin typeface="+mj-lt"/>
            </a:endParaRPr>
          </a:p>
        </p:txBody>
      </p:sp>
    </p:spTree>
    <p:extLst>
      <p:ext uri="{BB962C8B-B14F-4D97-AF65-F5344CB8AC3E}">
        <p14:creationId xmlns:p14="http://schemas.microsoft.com/office/powerpoint/2010/main" val="2836349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2015</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5</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bidirectional and multiple access support</a:t>
            </a:r>
            <a:endParaRPr lang="en-US" altLang="en-US" sz="3200" dirty="0"/>
          </a:p>
        </p:txBody>
      </p:sp>
      <p:sp>
        <p:nvSpPr>
          <p:cNvPr id="7" name="Rectangle 6"/>
          <p:cNvSpPr/>
          <p:nvPr/>
        </p:nvSpPr>
        <p:spPr>
          <a:xfrm>
            <a:off x="328769" y="1710998"/>
            <a:ext cx="4162839" cy="3847207"/>
          </a:xfrm>
          <a:prstGeom prst="rect">
            <a:avLst/>
          </a:prstGeom>
        </p:spPr>
        <p:txBody>
          <a:bodyPr wrap="square">
            <a:spAutoFit/>
          </a:bodyPr>
          <a:lstStyle/>
          <a:p>
            <a:pPr marL="342900" indent="-342900">
              <a:buFont typeface="Arial" panose="020B0604020202020204" pitchFamily="34" charset="0"/>
              <a:buChar char="•"/>
            </a:pPr>
            <a:r>
              <a:rPr lang="en-US" altLang="en-US" sz="2400" b="1" dirty="0" smtClean="0"/>
              <a:t>Bidirectional</a:t>
            </a:r>
            <a:endParaRPr lang="en-US" altLang="en-US" sz="2400" b="1" dirty="0"/>
          </a:p>
          <a:p>
            <a:pPr marL="800100" lvl="1" indent="-342900">
              <a:buFont typeface="Times New Roman" panose="02020603050405020304" pitchFamily="18" charset="0"/>
              <a:buChar char="‒"/>
            </a:pPr>
            <a:r>
              <a:rPr lang="en-US" altLang="en-US" sz="2000" dirty="0" err="1" smtClean="0"/>
              <a:t>LiFi</a:t>
            </a:r>
            <a:r>
              <a:rPr lang="en-US" altLang="en-US" sz="2000" dirty="0" smtClean="0"/>
              <a:t> operates entirely in the light spectrum and can help alleviate the spectrum crunch</a:t>
            </a:r>
          </a:p>
          <a:p>
            <a:pPr marL="800100" lvl="1" indent="-342900">
              <a:buFont typeface="Times New Roman" panose="02020603050405020304" pitchFamily="18" charset="0"/>
              <a:buChar char="‒"/>
            </a:pPr>
            <a:r>
              <a:rPr lang="en-US" altLang="en-US" sz="2000" dirty="0" smtClean="0"/>
              <a:t>Users request access to the AP which may be connected to the network</a:t>
            </a:r>
          </a:p>
          <a:p>
            <a:pPr marL="800100" lvl="1" indent="-342900">
              <a:buFont typeface="Times New Roman" panose="02020603050405020304" pitchFamily="18" charset="0"/>
              <a:buChar char="‒"/>
            </a:pPr>
            <a:r>
              <a:rPr lang="en-US" altLang="en-US" sz="2000" dirty="0" smtClean="0"/>
              <a:t>Users may see multiple APs</a:t>
            </a:r>
          </a:p>
          <a:p>
            <a:pPr marL="800100" lvl="1" indent="-342900">
              <a:buFont typeface="Times New Roman" panose="02020603050405020304" pitchFamily="18" charset="0"/>
              <a:buChar char="‒"/>
            </a:pPr>
            <a:r>
              <a:rPr lang="en-US" altLang="en-US" sz="2000" dirty="0" smtClean="0"/>
              <a:t>APs may see multiple users</a:t>
            </a:r>
          </a:p>
          <a:p>
            <a:pPr marL="800100" lvl="1" indent="-342900">
              <a:buFont typeface="Times New Roman" panose="02020603050405020304" pitchFamily="18" charset="0"/>
              <a:buChar char="‒"/>
            </a:pPr>
            <a:r>
              <a:rPr lang="en-US" altLang="en-US" sz="2000" dirty="0" smtClean="0"/>
              <a:t>The inherent directionality of light beams is used to define strict coverage regions</a:t>
            </a:r>
            <a:endParaRPr lang="en-US" altLang="en-US" sz="20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469" y="1645890"/>
            <a:ext cx="5087979" cy="4663430"/>
          </a:xfrm>
          <a:prstGeom prst="rect">
            <a:avLst/>
          </a:prstGeom>
        </p:spPr>
      </p:pic>
    </p:spTree>
    <p:extLst>
      <p:ext uri="{BB962C8B-B14F-4D97-AF65-F5344CB8AC3E}">
        <p14:creationId xmlns:p14="http://schemas.microsoft.com/office/powerpoint/2010/main" val="107580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2015</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6</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mobility and hand-over support</a:t>
            </a:r>
            <a:endParaRPr lang="en-US" altLang="en-US" sz="3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2214" y="1628800"/>
            <a:ext cx="5094242" cy="4608512"/>
          </a:xfrm>
          <a:prstGeom prst="rect">
            <a:avLst/>
          </a:prstGeom>
        </p:spPr>
      </p:pic>
      <p:sp>
        <p:nvSpPr>
          <p:cNvPr id="9" name="Rectangle 8"/>
          <p:cNvSpPr/>
          <p:nvPr/>
        </p:nvSpPr>
        <p:spPr>
          <a:xfrm>
            <a:off x="251520" y="1844675"/>
            <a:ext cx="3442759" cy="5078313"/>
          </a:xfrm>
          <a:prstGeom prst="rect">
            <a:avLst/>
          </a:prstGeom>
        </p:spPr>
        <p:txBody>
          <a:bodyPr wrap="square">
            <a:spAutoFit/>
          </a:bodyPr>
          <a:lstStyle/>
          <a:p>
            <a:pPr marL="342900" indent="-342900">
              <a:buFont typeface="Arial" panose="020B0604020202020204" pitchFamily="34" charset="0"/>
              <a:buChar char="•"/>
            </a:pPr>
            <a:r>
              <a:rPr lang="en-US" altLang="en-US" sz="2400" b="1" dirty="0" smtClean="0"/>
              <a:t>Networked &amp; Mobile</a:t>
            </a:r>
            <a:endParaRPr lang="en-US" altLang="en-US" sz="2400" b="1" dirty="0"/>
          </a:p>
          <a:p>
            <a:pPr marL="800100" lvl="1" indent="-342900">
              <a:buFont typeface="Times New Roman" panose="02020603050405020304" pitchFamily="18" charset="0"/>
              <a:buChar char="‒"/>
            </a:pPr>
            <a:r>
              <a:rPr lang="en-US" altLang="en-US" sz="2000" dirty="0" smtClean="0"/>
              <a:t>Users can move from one light source to another and retain their session</a:t>
            </a:r>
          </a:p>
          <a:p>
            <a:pPr marL="800100" lvl="1" indent="-342900">
              <a:buFont typeface="Times New Roman" panose="02020603050405020304" pitchFamily="18" charset="0"/>
              <a:buChar char="‒"/>
            </a:pPr>
            <a:r>
              <a:rPr lang="en-US" altLang="en-US" sz="2000" dirty="0" smtClean="0"/>
              <a:t>Users do not need to be aligned with the light source and may connect to the strongest light source</a:t>
            </a:r>
          </a:p>
          <a:p>
            <a:pPr marL="800100" lvl="1" indent="-342900">
              <a:buFont typeface="Times New Roman" panose="02020603050405020304" pitchFamily="18" charset="0"/>
              <a:buChar char="‒"/>
            </a:pPr>
            <a:r>
              <a:rPr lang="en-US" altLang="en-US" sz="2000" dirty="0" smtClean="0"/>
              <a:t>The signal may be detected from reflections as well as direct line of sight</a:t>
            </a:r>
          </a:p>
          <a:p>
            <a:pPr marL="800100" lvl="1" indent="-342900">
              <a:buFont typeface="Arial" panose="020B0604020202020204" pitchFamily="34" charset="0"/>
              <a:buChar char="•"/>
            </a:pPr>
            <a:endParaRPr lang="en-US" altLang="en-US" sz="2000" dirty="0" smtClean="0"/>
          </a:p>
          <a:p>
            <a:pPr lvl="1"/>
            <a:endParaRPr lang="en-US" altLang="en-US" sz="2000" dirty="0"/>
          </a:p>
        </p:txBody>
      </p:sp>
    </p:spTree>
    <p:extLst>
      <p:ext uri="{BB962C8B-B14F-4D97-AF65-F5344CB8AC3E}">
        <p14:creationId xmlns:p14="http://schemas.microsoft.com/office/powerpoint/2010/main" val="14505656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2015</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7</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Complementary to existing RF</a:t>
            </a:r>
            <a:endParaRPr lang="en-US" altLang="en-US" sz="3200" dirty="0"/>
          </a:p>
        </p:txBody>
      </p:sp>
      <p:pic>
        <p:nvPicPr>
          <p:cNvPr id="9" name="Picture 8"/>
          <p:cNvPicPr>
            <a:picLocks noChangeAspect="1"/>
          </p:cNvPicPr>
          <p:nvPr/>
        </p:nvPicPr>
        <p:blipFill>
          <a:blip r:embed="rId3"/>
          <a:stretch>
            <a:fillRect/>
          </a:stretch>
        </p:blipFill>
        <p:spPr>
          <a:xfrm>
            <a:off x="685800" y="1988840"/>
            <a:ext cx="7924800" cy="4233834"/>
          </a:xfrm>
          <a:prstGeom prst="rect">
            <a:avLst/>
          </a:prstGeom>
        </p:spPr>
      </p:pic>
    </p:spTree>
    <p:extLst>
      <p:ext uri="{BB962C8B-B14F-4D97-AF65-F5344CB8AC3E}">
        <p14:creationId xmlns:p14="http://schemas.microsoft.com/office/powerpoint/2010/main" val="128483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smtClean="0"/>
              <a:t>&lt;month year&gt;</a:t>
            </a:r>
            <a:endParaRPr lang="en-GB" altLang="en-US"/>
          </a:p>
        </p:txBody>
      </p:sp>
      <p:sp>
        <p:nvSpPr>
          <p:cNvPr id="5" name="Footer Placeholder 4"/>
          <p:cNvSpPr>
            <a:spLocks noGrp="1"/>
          </p:cNvSpPr>
          <p:nvPr>
            <p:ph type="ftr" sz="quarter" idx="11"/>
          </p:nvPr>
        </p:nvSpPr>
        <p:spPr/>
        <p:txBody>
          <a:bodyPr/>
          <a:lstStyle/>
          <a:p>
            <a:r>
              <a:rPr lang="en-GB" altLang="en-US" smtClean="0"/>
              <a:t>&lt;author&gt;, &lt;company&gt;</a:t>
            </a:r>
            <a:endParaRPr lang="en-GB" altLang="en-US"/>
          </a:p>
        </p:txBody>
      </p:sp>
      <p:sp>
        <p:nvSpPr>
          <p:cNvPr id="6" name="Slide Number Placeholder 5"/>
          <p:cNvSpPr>
            <a:spLocks noGrp="1"/>
          </p:cNvSpPr>
          <p:nvPr>
            <p:ph type="sldNum" sz="quarter" idx="12"/>
          </p:nvPr>
        </p:nvSpPr>
        <p:spPr/>
        <p:txBody>
          <a:bodyPr/>
          <a:lstStyle/>
          <a:p>
            <a:r>
              <a:rPr lang="en-GB" altLang="en-US" smtClean="0"/>
              <a:t>Slide </a:t>
            </a:r>
            <a:fld id="{0FACD7D9-81BC-40EE-8199-02566A3EEE53}" type="slidenum">
              <a:rPr lang="en-GB" altLang="en-US" smtClean="0"/>
              <a:pPr/>
              <a:t>8</a:t>
            </a:fld>
            <a:endParaRPr lang="en-GB" altLang="en-US"/>
          </a:p>
        </p:txBody>
      </p:sp>
      <p:sp>
        <p:nvSpPr>
          <p:cNvPr id="9" name="Content Placeholder 8"/>
          <p:cNvSpPr>
            <a:spLocks noGrp="1"/>
          </p:cNvSpPr>
          <p:nvPr>
            <p:ph idx="1"/>
          </p:nvPr>
        </p:nvSpPr>
        <p:spPr/>
        <p:txBody>
          <a:bodyPr/>
          <a:lstStyle/>
          <a:p>
            <a:r>
              <a:rPr lang="en-GB" sz="2400" dirty="0" smtClean="0"/>
              <a:t>Security</a:t>
            </a:r>
          </a:p>
          <a:p>
            <a:pPr lvl="1"/>
            <a:r>
              <a:rPr lang="en-GB" sz="2000" dirty="0" smtClean="0"/>
              <a:t>If no photons escape, there is no external network intrusion</a:t>
            </a:r>
          </a:p>
          <a:p>
            <a:r>
              <a:rPr lang="en-GB" sz="2400" dirty="0" smtClean="0"/>
              <a:t>Localization</a:t>
            </a:r>
          </a:p>
          <a:p>
            <a:pPr lvl="1"/>
            <a:r>
              <a:rPr lang="en-GB" sz="2000" dirty="0" smtClean="0"/>
              <a:t>Strictly defined illumination area, sharp SINR cut-off, enables geo-fencing and asset tracking</a:t>
            </a:r>
          </a:p>
          <a:p>
            <a:r>
              <a:rPr lang="en-GB" sz="2400" dirty="0" smtClean="0"/>
              <a:t>Safety</a:t>
            </a:r>
          </a:p>
          <a:p>
            <a:pPr lvl="1"/>
            <a:r>
              <a:rPr lang="en-GB" sz="2000" dirty="0" smtClean="0"/>
              <a:t>No RF radiation alleviating health and EMI concerns</a:t>
            </a:r>
          </a:p>
          <a:p>
            <a:r>
              <a:rPr lang="en-GB" sz="2400" dirty="0" smtClean="0"/>
              <a:t>Data Density</a:t>
            </a:r>
          </a:p>
          <a:p>
            <a:pPr lvl="1"/>
            <a:r>
              <a:rPr lang="en-GB" sz="2000" dirty="0" smtClean="0"/>
              <a:t>Smaller Li-Fi cells allow significantly greater spatial reuse of bandwidth</a:t>
            </a:r>
          </a:p>
          <a:p>
            <a:endParaRPr lang="en-GB" sz="2400" dirty="0" smtClean="0"/>
          </a:p>
          <a:p>
            <a:endParaRPr lang="en-GB" sz="2400" dirty="0"/>
          </a:p>
        </p:txBody>
      </p:sp>
      <p:sp>
        <p:nvSpPr>
          <p:cNvPr id="10" name="Title 9"/>
          <p:cNvSpPr>
            <a:spLocks noGrp="1"/>
          </p:cNvSpPr>
          <p:nvPr>
            <p:ph type="title"/>
          </p:nvPr>
        </p:nvSpPr>
        <p:spPr/>
        <p:txBody>
          <a:bodyPr/>
          <a:lstStyle/>
          <a:p>
            <a:r>
              <a:rPr lang="en-GB" dirty="0" err="1" smtClean="0"/>
              <a:t>LiFi</a:t>
            </a:r>
            <a:r>
              <a:rPr lang="en-GB" dirty="0" smtClean="0"/>
              <a:t>: Competitive Advantages</a:t>
            </a:r>
            <a:endParaRPr lang="en-GB" dirty="0"/>
          </a:p>
        </p:txBody>
      </p:sp>
    </p:spTree>
    <p:extLst>
      <p:ext uri="{BB962C8B-B14F-4D97-AF65-F5344CB8AC3E}">
        <p14:creationId xmlns:p14="http://schemas.microsoft.com/office/powerpoint/2010/main" val="235828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altLang="en-US" dirty="0" smtClean="0"/>
              <a:t>January 2015</a:t>
            </a:r>
            <a:endParaRPr lang="en-GB" altLang="en-US" dirty="0"/>
          </a:p>
        </p:txBody>
      </p:sp>
      <p:sp>
        <p:nvSpPr>
          <p:cNvPr id="5" name="Footer Placeholder 4"/>
          <p:cNvSpPr>
            <a:spLocks noGrp="1"/>
          </p:cNvSpPr>
          <p:nvPr>
            <p:ph type="ftr" sz="quarter" idx="11"/>
          </p:nvPr>
        </p:nvSpPr>
        <p:spPr/>
        <p:txBody>
          <a:bodyPr/>
          <a:lstStyle/>
          <a:p>
            <a:r>
              <a:rPr lang="en-GB" altLang="en-US" dirty="0" smtClean="0"/>
              <a:t>Nikola Serafimovski, </a:t>
            </a:r>
            <a:r>
              <a:rPr lang="en-GB" altLang="en-US" dirty="0" err="1" smtClean="0"/>
              <a:t>pureLiFi</a:t>
            </a:r>
            <a:endParaRPr lang="en-GB" altLang="en-US" dirty="0"/>
          </a:p>
        </p:txBody>
      </p:sp>
      <p:sp>
        <p:nvSpPr>
          <p:cNvPr id="6" name="Slide Number Placeholder 5"/>
          <p:cNvSpPr>
            <a:spLocks noGrp="1"/>
          </p:cNvSpPr>
          <p:nvPr>
            <p:ph type="sldNum" sz="quarter" idx="12"/>
          </p:nvPr>
        </p:nvSpPr>
        <p:spPr/>
        <p:txBody>
          <a:bodyPr/>
          <a:lstStyle/>
          <a:p>
            <a:r>
              <a:rPr lang="en-GB" altLang="en-US"/>
              <a:t>Slide </a:t>
            </a:r>
            <a:fld id="{E8A147EB-0857-43F8-8EA1-9D167A84BA8B}" type="slidenum">
              <a:rPr lang="en-GB" altLang="en-US"/>
              <a:pPr/>
              <a:t>9</a:t>
            </a:fld>
            <a:endParaRPr lang="en-GB" altLang="en-US"/>
          </a:p>
        </p:txBody>
      </p:sp>
      <p:sp>
        <p:nvSpPr>
          <p:cNvPr id="4098" name="Rectangle 2"/>
          <p:cNvSpPr>
            <a:spLocks noGrp="1" noChangeArrowheads="1"/>
          </p:cNvSpPr>
          <p:nvPr>
            <p:ph type="title"/>
          </p:nvPr>
        </p:nvSpPr>
        <p:spPr>
          <a:ln/>
        </p:spPr>
        <p:txBody>
          <a:bodyPr/>
          <a:lstStyle/>
          <a:p>
            <a:r>
              <a:rPr lang="en-US" altLang="en-US" sz="3200" dirty="0" err="1" smtClean="0"/>
              <a:t>LiFi</a:t>
            </a:r>
            <a:r>
              <a:rPr lang="en-US" altLang="en-US" sz="3200" dirty="0" smtClean="0"/>
              <a:t>: use-cases</a:t>
            </a:r>
            <a:endParaRPr lang="en-US" altLang="en-US" sz="3200" dirty="0"/>
          </a:p>
        </p:txBody>
      </p:sp>
      <p:pic>
        <p:nvPicPr>
          <p:cNvPr id="1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8599" y="1737164"/>
            <a:ext cx="1818652" cy="152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http://chabadnj.org/UserFiles/aIMG_4705.JPG"/>
          <p:cNvPicPr>
            <a:picLocks noChangeAspect="1" noChangeArrowheads="1"/>
          </p:cNvPicPr>
          <p:nvPr/>
        </p:nvPicPr>
        <p:blipFill>
          <a:blip r:embed="rId4" cstate="print"/>
          <a:srcRect/>
          <a:stretch>
            <a:fillRect/>
          </a:stretch>
        </p:blipFill>
        <p:spPr bwMode="auto">
          <a:xfrm>
            <a:off x="6681843" y="2374327"/>
            <a:ext cx="1776357" cy="1319124"/>
          </a:xfrm>
          <a:prstGeom prst="rect">
            <a:avLst/>
          </a:prstGeom>
          <a:noFill/>
        </p:spPr>
      </p:pic>
      <p:pic>
        <p:nvPicPr>
          <p:cNvPr id="2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4001092"/>
            <a:ext cx="1900082" cy="1237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08054" y="4616374"/>
            <a:ext cx="1808362" cy="1355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Content Placeholder 8"/>
          <p:cNvSpPr>
            <a:spLocks noGrp="1"/>
          </p:cNvSpPr>
          <p:nvPr>
            <p:ph idx="1"/>
          </p:nvPr>
        </p:nvSpPr>
        <p:spPr>
          <a:xfrm>
            <a:off x="685800" y="1981200"/>
            <a:ext cx="7772400" cy="4114800"/>
          </a:xfrm>
        </p:spPr>
        <p:txBody>
          <a:bodyPr/>
          <a:lstStyle/>
          <a:p>
            <a:r>
              <a:rPr lang="en-GB" sz="2400" dirty="0" smtClean="0"/>
              <a:t>Security Conference rooms</a:t>
            </a:r>
          </a:p>
          <a:p>
            <a:endParaRPr lang="en-GB" sz="2400" dirty="0" smtClean="0"/>
          </a:p>
          <a:p>
            <a:r>
              <a:rPr lang="en-GB" sz="2400" dirty="0" smtClean="0"/>
              <a:t>Hangers and storage </a:t>
            </a:r>
            <a:r>
              <a:rPr lang="en-GB" sz="2400" dirty="0" err="1" smtClean="0"/>
              <a:t>depos</a:t>
            </a:r>
            <a:endParaRPr lang="en-GB" sz="2400" dirty="0" smtClean="0"/>
          </a:p>
          <a:p>
            <a:endParaRPr lang="en-GB" sz="2400" dirty="0"/>
          </a:p>
          <a:p>
            <a:r>
              <a:rPr lang="en-GB" sz="2400" dirty="0" smtClean="0"/>
              <a:t>Airplanes and Airports</a:t>
            </a:r>
          </a:p>
          <a:p>
            <a:endParaRPr lang="en-GB" sz="2400" dirty="0"/>
          </a:p>
          <a:p>
            <a:r>
              <a:rPr lang="en-GB" sz="2400" dirty="0" smtClean="0"/>
              <a:t>EMI sensitive environments</a:t>
            </a:r>
          </a:p>
          <a:p>
            <a:pPr lvl="1"/>
            <a:r>
              <a:rPr lang="en-GB" sz="2000" dirty="0" smtClean="0"/>
              <a:t>Hospitals, Petrochemical plants,</a:t>
            </a:r>
            <a:br>
              <a:rPr lang="en-GB" sz="2000" dirty="0" smtClean="0"/>
            </a:br>
            <a:r>
              <a:rPr lang="en-GB" sz="2000" dirty="0" smtClean="0"/>
              <a:t>Nuclear facilities, etc.</a:t>
            </a:r>
          </a:p>
          <a:p>
            <a:endParaRPr lang="en-GB" sz="2400" dirty="0"/>
          </a:p>
        </p:txBody>
      </p:sp>
    </p:spTree>
    <p:extLst>
      <p:ext uri="{BB962C8B-B14F-4D97-AF65-F5344CB8AC3E}">
        <p14:creationId xmlns:p14="http://schemas.microsoft.com/office/powerpoint/2010/main" val="26915515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altLang="en-US"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IEEE-P802_15</Template>
  <TotalTime>5345</TotalTime>
  <Words>582</Words>
  <Application>Microsoft Office PowerPoint</Application>
  <PresentationFormat>On-screen Show (4:3)</PresentationFormat>
  <Paragraphs>150</Paragraphs>
  <Slides>12</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Times New Roman</vt:lpstr>
      <vt:lpstr>Office Theme</vt:lpstr>
      <vt:lpstr>PowerPoint Presentation</vt:lpstr>
      <vt:lpstr>What is “LiFi”?</vt:lpstr>
      <vt:lpstr>“LiFi”</vt:lpstr>
      <vt:lpstr>LiFi: High Level Concepts</vt:lpstr>
      <vt:lpstr>LiFi: bidirectional and multiple access support</vt:lpstr>
      <vt:lpstr>LiFi: mobility and hand-over support</vt:lpstr>
      <vt:lpstr>LiFi: Complementary to existing RF</vt:lpstr>
      <vt:lpstr>LiFi: Competitive Advantages</vt:lpstr>
      <vt:lpstr>LiFi: use-cases</vt:lpstr>
      <vt:lpstr>LiFi: use-cases</vt:lpstr>
      <vt:lpstr>LiFi: use-cases</vt:lpstr>
      <vt:lpstr>Proof of Concept</vt:lpstr>
    </vt:vector>
  </TitlesOfParts>
  <Company>GTE Laboratories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IEEE 802.15 &lt;subject&gt;</dc:subject>
  <dc:creator>Nikola Serafimovski</dc:creator>
  <cp:keywords/>
  <dc:description>&lt;doc#&gt;</dc:description>
  <cp:lastModifiedBy>Nikola Serafimovski</cp:lastModifiedBy>
  <cp:revision>30</cp:revision>
  <cp:lastPrinted>1998-02-10T13:28:06Z</cp:lastPrinted>
  <dcterms:created xsi:type="dcterms:W3CDTF">2015-01-23T11:14:43Z</dcterms:created>
  <dcterms:modified xsi:type="dcterms:W3CDTF">2015-01-29T13:09:26Z</dcterms:modified>
</cp:coreProperties>
</file>