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
  </p:notesMasterIdLst>
  <p:handoutMasterIdLst>
    <p:handoutMasterId r:id="rId10"/>
  </p:handoutMasterIdLst>
  <p:sldIdLst>
    <p:sldId id="259" r:id="rId2"/>
    <p:sldId id="258" r:id="rId3"/>
    <p:sldId id="256" r:id="rId4"/>
    <p:sldId id="260" r:id="rId5"/>
    <p:sldId id="261" r:id="rId6"/>
    <p:sldId id="264" r:id="rId7"/>
    <p:sldId id="263" r:id="rId8"/>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26" autoAdjust="0"/>
  </p:normalViewPr>
  <p:slideViewPr>
    <p:cSldViewPr>
      <p:cViewPr>
        <p:scale>
          <a:sx n="78" d="100"/>
          <a:sy n="78" d="100"/>
        </p:scale>
        <p:origin x="11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555AC103-35B1-435D-BAA4-568E27C6B4EE}"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077248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2F6D8E8F-1771-4EB3-9C5B-33B70583C406}"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4439443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3</a:t>
            </a:fld>
            <a:endParaRPr lang="en-GB"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4778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4</a:t>
            </a:fld>
            <a:endParaRPr lang="en-GB"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2577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5</a:t>
            </a:fld>
            <a:endParaRPr lang="en-GB"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7634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6</a:t>
            </a:fld>
            <a:endParaRPr lang="en-GB"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0611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7</a:t>
            </a:fld>
            <a:endParaRPr lang="en-GB"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3053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7FC71F3F-93EF-4E3B-9568-2FB280D7E2F7}" type="slidenum">
              <a:rPr lang="en-GB" altLang="en-US"/>
              <a:pPr/>
              <a:t>‹#›</a:t>
            </a:fld>
            <a:endParaRPr lang="en-GB" altLang="en-US"/>
          </a:p>
        </p:txBody>
      </p:sp>
    </p:spTree>
    <p:extLst>
      <p:ext uri="{BB962C8B-B14F-4D97-AF65-F5344CB8AC3E}">
        <p14:creationId xmlns:p14="http://schemas.microsoft.com/office/powerpoint/2010/main" val="390702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EC57F9B7-967B-4B5F-AEEB-1ADFC1A3B5E0}" type="slidenum">
              <a:rPr lang="en-GB" altLang="en-US"/>
              <a:pPr/>
              <a:t>‹#›</a:t>
            </a:fld>
            <a:endParaRPr lang="en-GB" altLang="en-US"/>
          </a:p>
        </p:txBody>
      </p:sp>
    </p:spTree>
    <p:extLst>
      <p:ext uri="{BB962C8B-B14F-4D97-AF65-F5344CB8AC3E}">
        <p14:creationId xmlns:p14="http://schemas.microsoft.com/office/powerpoint/2010/main" val="296449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a:xfrm>
            <a:off x="5486400" y="6475413"/>
            <a:ext cx="3124200" cy="184666"/>
          </a:xfrm>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lvl1pPr>
              <a:defRPr/>
            </a:lvl1pPr>
          </a:lstStyle>
          <a:p>
            <a:r>
              <a:rPr lang="en-GB" altLang="en-US"/>
              <a:t>Slide </a:t>
            </a:r>
            <a:fld id="{0BA7739A-4148-4F42-A374-5E202C9FF359}" type="slidenum">
              <a:rPr lang="en-GB" altLang="en-US"/>
              <a:pPr/>
              <a:t>‹#›</a:t>
            </a:fld>
            <a:endParaRPr lang="en-GB" altLang="en-US"/>
          </a:p>
        </p:txBody>
      </p:sp>
    </p:spTree>
    <p:extLst>
      <p:ext uri="{BB962C8B-B14F-4D97-AF65-F5344CB8AC3E}">
        <p14:creationId xmlns:p14="http://schemas.microsoft.com/office/powerpoint/2010/main" val="321983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6E318ACB-DC9C-451B-AA09-4A19AC5061AC}" type="slidenum">
              <a:rPr lang="en-GB" altLang="en-US"/>
              <a:pPr/>
              <a:t>‹#›</a:t>
            </a:fld>
            <a:endParaRPr lang="en-GB" altLang="en-US"/>
          </a:p>
        </p:txBody>
      </p:sp>
    </p:spTree>
    <p:extLst>
      <p:ext uri="{BB962C8B-B14F-4D97-AF65-F5344CB8AC3E}">
        <p14:creationId xmlns:p14="http://schemas.microsoft.com/office/powerpoint/2010/main" val="202799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E45CFCDE-6731-4B44-9BBB-64B6E4514DF5}" type="slidenum">
              <a:rPr lang="en-GB" altLang="en-US"/>
              <a:pPr/>
              <a:t>‹#›</a:t>
            </a:fld>
            <a:endParaRPr lang="en-GB" altLang="en-US"/>
          </a:p>
        </p:txBody>
      </p:sp>
    </p:spTree>
    <p:extLst>
      <p:ext uri="{BB962C8B-B14F-4D97-AF65-F5344CB8AC3E}">
        <p14:creationId xmlns:p14="http://schemas.microsoft.com/office/powerpoint/2010/main" val="287324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906785C6-9BDB-4B95-9F85-6A75C1270A35}" type="slidenum">
              <a:rPr lang="en-GB" altLang="en-US"/>
              <a:pPr/>
              <a:t>‹#›</a:t>
            </a:fld>
            <a:endParaRPr lang="en-GB" altLang="en-US"/>
          </a:p>
        </p:txBody>
      </p:sp>
    </p:spTree>
    <p:extLst>
      <p:ext uri="{BB962C8B-B14F-4D97-AF65-F5344CB8AC3E}">
        <p14:creationId xmlns:p14="http://schemas.microsoft.com/office/powerpoint/2010/main" val="99212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GB" altLang="en-US"/>
              <a:t>Slide </a:t>
            </a:r>
            <a:fld id="{8362835A-DCF8-4D18-9FCF-DB3DCB1326B0}" type="slidenum">
              <a:rPr lang="en-GB" altLang="en-US"/>
              <a:pPr/>
              <a:t>‹#›</a:t>
            </a:fld>
            <a:endParaRPr lang="en-GB" altLang="en-US"/>
          </a:p>
        </p:txBody>
      </p:sp>
    </p:spTree>
    <p:extLst>
      <p:ext uri="{BB962C8B-B14F-4D97-AF65-F5344CB8AC3E}">
        <p14:creationId xmlns:p14="http://schemas.microsoft.com/office/powerpoint/2010/main" val="371125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GB" altLang="en-US"/>
              <a:t>Slide </a:t>
            </a:r>
            <a:fld id="{335AACA3-D683-4DD9-8BC1-D744BED96636}" type="slidenum">
              <a:rPr lang="en-GB" altLang="en-US"/>
              <a:pPr/>
              <a:t>‹#›</a:t>
            </a:fld>
            <a:endParaRPr lang="en-GB" altLang="en-US"/>
          </a:p>
        </p:txBody>
      </p:sp>
    </p:spTree>
    <p:extLst>
      <p:ext uri="{BB962C8B-B14F-4D97-AF65-F5344CB8AC3E}">
        <p14:creationId xmlns:p14="http://schemas.microsoft.com/office/powerpoint/2010/main" val="50820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GB" altLang="en-US" dirty="0" smtClean="0"/>
              <a:t>March, 2015</a:t>
            </a:r>
            <a:endParaRPr lang="en-GB" alt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4" name="Slide Number Placeholder 3"/>
          <p:cNvSpPr>
            <a:spLocks noGrp="1"/>
          </p:cNvSpPr>
          <p:nvPr>
            <p:ph type="sldNum" sz="quarter" idx="12"/>
          </p:nvPr>
        </p:nvSpPr>
        <p:spPr/>
        <p:txBody>
          <a:bodyPr/>
          <a:lstStyle>
            <a:lvl1pPr>
              <a:defRPr/>
            </a:lvl1pPr>
          </a:lstStyle>
          <a:p>
            <a:r>
              <a:rPr lang="en-GB" altLang="en-US"/>
              <a:t>Slide </a:t>
            </a:r>
            <a:fld id="{DAF4EA51-0D16-4092-96BE-0772DAB0D28E}" type="slidenum">
              <a:rPr lang="en-GB" altLang="en-US"/>
              <a:pPr/>
              <a:t>‹#›</a:t>
            </a:fld>
            <a:endParaRPr lang="en-GB" altLang="en-US"/>
          </a:p>
        </p:txBody>
      </p:sp>
    </p:spTree>
    <p:extLst>
      <p:ext uri="{BB962C8B-B14F-4D97-AF65-F5344CB8AC3E}">
        <p14:creationId xmlns:p14="http://schemas.microsoft.com/office/powerpoint/2010/main" val="317086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A71F1EAE-DDC9-46FD-B3A7-4BC98929FD4D}" type="slidenum">
              <a:rPr lang="en-GB" altLang="en-US"/>
              <a:pPr/>
              <a:t>‹#›</a:t>
            </a:fld>
            <a:endParaRPr lang="en-GB" altLang="en-US"/>
          </a:p>
        </p:txBody>
      </p:sp>
    </p:spTree>
    <p:extLst>
      <p:ext uri="{BB962C8B-B14F-4D97-AF65-F5344CB8AC3E}">
        <p14:creationId xmlns:p14="http://schemas.microsoft.com/office/powerpoint/2010/main" val="90530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a:xfrm>
            <a:off x="5486400" y="6475413"/>
            <a:ext cx="3124200" cy="184666"/>
          </a:xfrm>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7" name="Slide Number Placeholder 6"/>
          <p:cNvSpPr>
            <a:spLocks noGrp="1"/>
          </p:cNvSpPr>
          <p:nvPr>
            <p:ph type="sldNum" sz="quarter" idx="12"/>
          </p:nvPr>
        </p:nvSpPr>
        <p:spPr/>
        <p:txBody>
          <a:bodyPr/>
          <a:lstStyle>
            <a:lvl1pPr>
              <a:defRPr/>
            </a:lvl1pPr>
          </a:lstStyle>
          <a:p>
            <a:r>
              <a:rPr lang="en-GB" altLang="en-US"/>
              <a:t>Slide </a:t>
            </a:r>
            <a:fld id="{E3499100-A78F-42B9-9879-A200AB8F63F1}" type="slidenum">
              <a:rPr lang="en-GB" altLang="en-US"/>
              <a:pPr/>
              <a:t>‹#›</a:t>
            </a:fld>
            <a:endParaRPr lang="en-GB" altLang="en-US"/>
          </a:p>
        </p:txBody>
      </p:sp>
    </p:spTree>
    <p:extLst>
      <p:ext uri="{BB962C8B-B14F-4D97-AF65-F5344CB8AC3E}">
        <p14:creationId xmlns:p14="http://schemas.microsoft.com/office/powerpoint/2010/main" val="343409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423C154A-258A-44AD-A07D-D05972C6C4BB}" type="slidenum">
              <a:rPr lang="en-GB" altLang="en-US"/>
              <a:pPr/>
              <a:t>‹#›</a:t>
            </a:fld>
            <a:endParaRPr lang="en-GB" altLang="en-US"/>
          </a:p>
        </p:txBody>
      </p:sp>
      <p:sp>
        <p:nvSpPr>
          <p:cNvPr id="1031" name="Rectangle 7"/>
          <p:cNvSpPr>
            <a:spLocks noChangeArrowheads="1"/>
          </p:cNvSpPr>
          <p:nvPr/>
        </p:nvSpPr>
        <p:spPr bwMode="auto">
          <a:xfrm>
            <a:off x="3347864" y="394156"/>
            <a:ext cx="51103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GB" altLang="en-US" sz="1400" b="1" dirty="0"/>
              <a:t>doc.: IEEE </a:t>
            </a:r>
            <a:r>
              <a:rPr lang="en-GB" altLang="en-US" sz="1400" b="1" dirty="0" smtClean="0"/>
              <a:t>802.15-15-15-0097-00-0007</a:t>
            </a:r>
            <a:endParaRPr lang="en-GB"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dirty="0" smtClean="0"/>
              <a:t>March, 2015</a:t>
            </a:r>
            <a:endParaRPr lang="en-GB" altLang="en-US" dirty="0"/>
          </a:p>
        </p:txBody>
      </p:sp>
      <p:sp>
        <p:nvSpPr>
          <p:cNvPr id="5" name="Footer Placeholder 2"/>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3"/>
          <p:cNvSpPr>
            <a:spLocks noGrp="1"/>
          </p:cNvSpPr>
          <p:nvPr>
            <p:ph type="sldNum" sz="quarter" idx="12"/>
          </p:nvPr>
        </p:nvSpPr>
        <p:spPr/>
        <p:txBody>
          <a:bodyPr/>
          <a:lstStyle/>
          <a:p>
            <a:r>
              <a:rPr lang="en-GB" altLang="en-US"/>
              <a:t>Slide </a:t>
            </a:r>
            <a:fld id="{1317D4A9-8B22-436A-9FD8-87F66C45DA63}" type="slidenum">
              <a:rPr lang="en-GB" altLang="en-US"/>
              <a:pPr/>
              <a:t>1</a:t>
            </a:fld>
            <a:endParaRPr lang="en-GB" altLang="en-US"/>
          </a:p>
        </p:txBody>
      </p:sp>
      <p:sp>
        <p:nvSpPr>
          <p:cNvPr id="27651" name="Rectangle 3"/>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r>
              <a:rPr lang="en-GB" altLang="en-US" sz="1600" b="1" dirty="0">
                <a:solidFill>
                  <a:schemeClr val="tx2"/>
                </a:solidFill>
              </a:rPr>
              <a:t>Submission Title:</a:t>
            </a:r>
            <a:r>
              <a:rPr lang="en-GB" altLang="en-US" sz="1600" dirty="0">
                <a:solidFill>
                  <a:schemeClr val="tx2"/>
                </a:solidFill>
              </a:rPr>
              <a:t> </a:t>
            </a:r>
            <a:r>
              <a:rPr lang="en-GB" altLang="en-US" sz="1600" dirty="0" err="1" smtClean="0">
                <a:solidFill>
                  <a:schemeClr val="tx2"/>
                </a:solidFill>
              </a:rPr>
              <a:t>LiFi</a:t>
            </a:r>
            <a:r>
              <a:rPr lang="en-GB" altLang="en-US" sz="1600" dirty="0" smtClean="0">
                <a:solidFill>
                  <a:schemeClr val="tx2"/>
                </a:solidFill>
              </a:rPr>
              <a:t> use-cases and High Level Concepts</a:t>
            </a:r>
            <a:r>
              <a:rPr lang="en-GB" altLang="en-US" sz="1600" dirty="0">
                <a:solidFill>
                  <a:schemeClr val="tx2"/>
                </a:solidFill>
              </a:rPr>
              <a:t>	</a:t>
            </a:r>
          </a:p>
          <a:p>
            <a:r>
              <a:rPr lang="en-GB" altLang="en-US" sz="1600" b="1" dirty="0">
                <a:solidFill>
                  <a:schemeClr val="tx2"/>
                </a:solidFill>
              </a:rPr>
              <a:t>Date Submitted: </a:t>
            </a:r>
            <a:r>
              <a:rPr lang="en-GB" altLang="en-US" sz="1600" dirty="0" smtClean="0">
                <a:solidFill>
                  <a:schemeClr val="tx2"/>
                </a:solidFill>
              </a:rPr>
              <a:t>20 January, 2015</a:t>
            </a:r>
            <a:endParaRPr lang="en-GB" altLang="en-US" sz="1600" dirty="0">
              <a:solidFill>
                <a:schemeClr val="tx2"/>
              </a:solidFill>
            </a:endParaRPr>
          </a:p>
          <a:p>
            <a:r>
              <a:rPr lang="en-GB" altLang="en-US" sz="1600" b="1" dirty="0">
                <a:solidFill>
                  <a:schemeClr val="tx2"/>
                </a:solidFill>
              </a:rPr>
              <a:t>Source:</a:t>
            </a:r>
            <a:r>
              <a:rPr lang="en-GB" altLang="en-US" sz="1600" dirty="0">
                <a:solidFill>
                  <a:schemeClr val="tx2"/>
                </a:solidFill>
              </a:rPr>
              <a:t> </a:t>
            </a:r>
            <a:r>
              <a:rPr lang="en-GB" altLang="en-US" sz="1600" dirty="0" err="1" smtClean="0">
                <a:solidFill>
                  <a:schemeClr val="tx2"/>
                </a:solidFill>
              </a:rPr>
              <a:t>Dr.</a:t>
            </a:r>
            <a:r>
              <a:rPr lang="en-GB" altLang="en-US" sz="1600" dirty="0" smtClean="0">
                <a:solidFill>
                  <a:schemeClr val="tx2"/>
                </a:solidFill>
              </a:rPr>
              <a:t> Nikola Serafimovski </a:t>
            </a:r>
            <a:r>
              <a:rPr lang="en-GB" altLang="en-US" sz="1600" b="1" dirty="0" smtClean="0">
                <a:solidFill>
                  <a:schemeClr val="tx2"/>
                </a:solidFill>
              </a:rPr>
              <a:t>Company:</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a:t>
            </a:r>
            <a:endParaRPr lang="en-GB" altLang="en-US" sz="1600" dirty="0">
              <a:solidFill>
                <a:schemeClr val="tx2"/>
              </a:solidFill>
            </a:endParaRPr>
          </a:p>
          <a:p>
            <a:r>
              <a:rPr lang="en-GB" altLang="en-US" sz="1600" b="1" dirty="0" smtClean="0">
                <a:solidFill>
                  <a:schemeClr val="tx2"/>
                </a:solidFill>
              </a:rPr>
              <a:t>Address:</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 ETTC, Max Born Crescent, Edinburgh, EH9 3BF, UK</a:t>
            </a:r>
            <a:endParaRPr lang="en-GB" altLang="en-US" sz="1600" dirty="0">
              <a:solidFill>
                <a:schemeClr val="tx2"/>
              </a:solidFill>
            </a:endParaRPr>
          </a:p>
          <a:p>
            <a:r>
              <a:rPr lang="en-GB" altLang="en-US" sz="1600" b="1" dirty="0">
                <a:solidFill>
                  <a:schemeClr val="tx2"/>
                </a:solidFill>
              </a:rPr>
              <a:t>Voice</a:t>
            </a:r>
            <a:r>
              <a:rPr lang="en-GB" altLang="en-US" sz="1600" b="1" dirty="0" smtClean="0">
                <a:solidFill>
                  <a:schemeClr val="tx2"/>
                </a:solidFill>
              </a:rPr>
              <a:t>: </a:t>
            </a:r>
            <a:r>
              <a:rPr lang="en-GB" altLang="en-US" sz="1600" dirty="0" smtClean="0">
                <a:solidFill>
                  <a:schemeClr val="tx2"/>
                </a:solidFill>
              </a:rPr>
              <a:t>+44-131-472-4704, </a:t>
            </a:r>
            <a:r>
              <a:rPr lang="en-GB" altLang="en-US" sz="1600" b="1" dirty="0" smtClean="0">
                <a:solidFill>
                  <a:schemeClr val="tx2"/>
                </a:solidFill>
              </a:rPr>
              <a:t>E-Mail:</a:t>
            </a:r>
            <a:r>
              <a:rPr lang="en-GB" altLang="en-US" sz="1600" dirty="0" smtClean="0">
                <a:solidFill>
                  <a:schemeClr val="tx2"/>
                </a:solidFill>
              </a:rPr>
              <a:t> nikola.serafimovski@purelifi.com</a:t>
            </a:r>
            <a:r>
              <a:rPr lang="en-GB" altLang="en-US" sz="1600" dirty="0">
                <a:solidFill>
                  <a:schemeClr val="tx2"/>
                </a:solidFill>
              </a:rPr>
              <a:t>	</a:t>
            </a:r>
          </a:p>
          <a:p>
            <a:pPr>
              <a:spcBef>
                <a:spcPts val="600"/>
              </a:spcBef>
              <a:spcAft>
                <a:spcPts val="600"/>
              </a:spcAft>
            </a:pPr>
            <a:r>
              <a:rPr lang="en-GB" altLang="en-US" sz="1600" b="1" dirty="0">
                <a:solidFill>
                  <a:schemeClr val="tx2"/>
                </a:solidFill>
              </a:rPr>
              <a:t>Re</a:t>
            </a:r>
            <a:r>
              <a:rPr lang="en-GB" altLang="en-US" sz="1600" b="1" dirty="0" smtClean="0">
                <a:solidFill>
                  <a:schemeClr val="tx2"/>
                </a:solidFill>
              </a:rPr>
              <a:t>:</a:t>
            </a:r>
            <a:endParaRPr lang="en-GB" altLang="en-US" sz="1600" dirty="0" smtClean="0">
              <a:solidFill>
                <a:schemeClr val="tx2"/>
              </a:solidFill>
            </a:endParaRPr>
          </a:p>
          <a:p>
            <a:pPr>
              <a:spcBef>
                <a:spcPts val="600"/>
              </a:spcBef>
              <a:spcAft>
                <a:spcPts val="600"/>
              </a:spcAft>
            </a:pPr>
            <a:r>
              <a:rPr lang="en-GB" altLang="en-US" sz="1600" b="1" dirty="0" smtClean="0">
                <a:solidFill>
                  <a:schemeClr val="tx2"/>
                </a:solidFill>
              </a:rPr>
              <a:t>Abstract</a:t>
            </a:r>
            <a:r>
              <a:rPr lang="en-GB" altLang="en-US" sz="1600" b="1" dirty="0">
                <a:solidFill>
                  <a:schemeClr val="tx2"/>
                </a:solidFill>
              </a:rPr>
              <a:t>:</a:t>
            </a:r>
            <a:r>
              <a:rPr lang="en-GB" altLang="en-US" sz="1600" dirty="0">
                <a:solidFill>
                  <a:schemeClr val="tx2"/>
                </a:solidFill>
              </a:rPr>
              <a:t>	</a:t>
            </a:r>
            <a:r>
              <a:rPr lang="en-GB" altLang="en-US" sz="1600" dirty="0" smtClean="0">
                <a:solidFill>
                  <a:schemeClr val="tx2"/>
                </a:solidFill>
              </a:rPr>
              <a:t>High level description of the </a:t>
            </a:r>
            <a:r>
              <a:rPr lang="en-GB" altLang="en-US" sz="1600" dirty="0" err="1" smtClean="0">
                <a:solidFill>
                  <a:schemeClr val="tx2"/>
                </a:solidFill>
              </a:rPr>
              <a:t>LiFi</a:t>
            </a:r>
            <a:r>
              <a:rPr lang="en-GB" altLang="en-US" sz="1600" dirty="0" smtClean="0">
                <a:solidFill>
                  <a:schemeClr val="tx2"/>
                </a:solidFill>
              </a:rPr>
              <a:t> use-cases  along with requirement parameters for market deployment</a:t>
            </a:r>
            <a:endParaRPr lang="en-GB" altLang="en-US" sz="1600" dirty="0">
              <a:solidFill>
                <a:schemeClr val="tx2"/>
              </a:solidFill>
            </a:endParaRPr>
          </a:p>
          <a:p>
            <a:pPr>
              <a:spcBef>
                <a:spcPts val="600"/>
              </a:spcBef>
              <a:spcAft>
                <a:spcPts val="600"/>
              </a:spcAft>
            </a:pPr>
            <a:r>
              <a:rPr lang="en-GB" altLang="en-US" sz="1600" b="1" dirty="0">
                <a:solidFill>
                  <a:schemeClr val="tx2"/>
                </a:solidFill>
              </a:rPr>
              <a:t>Purpose:</a:t>
            </a:r>
            <a:r>
              <a:rPr lang="en-GB" altLang="en-US" sz="1600" dirty="0">
                <a:solidFill>
                  <a:schemeClr val="tx2"/>
                </a:solidFill>
              </a:rPr>
              <a:t>	</a:t>
            </a:r>
            <a:r>
              <a:rPr lang="en-GB" altLang="en-US" sz="1600" dirty="0" smtClean="0">
                <a:solidFill>
                  <a:schemeClr val="tx2"/>
                </a:solidFill>
              </a:rPr>
              <a:t>Provide an overview of the use-cases for </a:t>
            </a:r>
            <a:r>
              <a:rPr lang="en-GB" altLang="en-US" sz="1600" dirty="0" err="1" smtClean="0">
                <a:solidFill>
                  <a:schemeClr val="tx2"/>
                </a:solidFill>
              </a:rPr>
              <a:t>LiFi</a:t>
            </a:r>
            <a:r>
              <a:rPr lang="en-GB" altLang="en-US" sz="1600" dirty="0" smtClean="0">
                <a:solidFill>
                  <a:schemeClr val="tx2"/>
                </a:solidFill>
              </a:rPr>
              <a:t> deployment, the commercial deployment and some of the general constraints required for the successful use of the technology.</a:t>
            </a:r>
            <a:endParaRPr lang="en-GB" altLang="en-US" sz="1600" dirty="0">
              <a:solidFill>
                <a:schemeClr val="tx2"/>
              </a:solidFill>
            </a:endParaRPr>
          </a:p>
          <a:p>
            <a:r>
              <a:rPr lang="en-GB" altLang="en-US" sz="1600" b="1" dirty="0">
                <a:solidFill>
                  <a:schemeClr val="tx2"/>
                </a:solidFill>
              </a:rPr>
              <a:t>Notice:</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endParaRPr lang="en-GB" altLang="en-US" dirty="0"/>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0C61740B-E523-4ACE-A35B-376EFCBD5195}" type="slidenum">
              <a:rPr lang="en-GB" altLang="en-US"/>
              <a:pPr/>
              <a:t>2</a:t>
            </a:fld>
            <a:endParaRPr lang="en-GB"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err="1" smtClean="0"/>
              <a:t>LiFi</a:t>
            </a:r>
            <a:r>
              <a:rPr lang="en-US" altLang="en-US" sz="3600" dirty="0" smtClean="0"/>
              <a:t> Use-Cases</a:t>
            </a:r>
            <a:endParaRPr lang="en-US" altLang="en-US"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en-US" altLang="en-US" sz="3200" dirty="0" smtClean="0"/>
              <a:t>Current State and High Level Concepts</a:t>
            </a:r>
            <a:endParaRPr lang="en-US" alt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3</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Use-Cases</a:t>
            </a:r>
            <a:endParaRPr lang="en-US" altLang="en-US" sz="3200" dirty="0"/>
          </a:p>
        </p:txBody>
      </p:sp>
      <p:pic>
        <p:nvPicPr>
          <p:cNvPr id="8" name="Picture 2" descr="http://www.enluxled.com/images/Applications/DL2-42W%20Gallaria%20Mall%20Cambridge%20MA.JPG"/>
          <p:cNvPicPr>
            <a:picLocks noChangeAspect="1" noChangeArrowheads="1"/>
          </p:cNvPicPr>
          <p:nvPr/>
        </p:nvPicPr>
        <p:blipFill>
          <a:blip r:embed="rId3" cstate="print"/>
          <a:srcRect/>
          <a:stretch>
            <a:fillRect/>
          </a:stretch>
        </p:blipFill>
        <p:spPr bwMode="auto">
          <a:xfrm>
            <a:off x="2856091" y="4394934"/>
            <a:ext cx="1944216" cy="1573906"/>
          </a:xfrm>
          <a:prstGeom prst="rect">
            <a:avLst/>
          </a:prstGeom>
          <a:noFill/>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436" y="4038600"/>
            <a:ext cx="2049967" cy="153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8599" y="1737164"/>
            <a:ext cx="1818652" cy="152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chabadnj.org/UserFiles/aIMG_4705.JPG"/>
          <p:cNvPicPr>
            <a:picLocks noChangeAspect="1" noChangeArrowheads="1"/>
          </p:cNvPicPr>
          <p:nvPr/>
        </p:nvPicPr>
        <p:blipFill>
          <a:blip r:embed="rId6" cstate="print"/>
          <a:srcRect/>
          <a:stretch>
            <a:fillRect/>
          </a:stretch>
        </p:blipFill>
        <p:spPr bwMode="auto">
          <a:xfrm>
            <a:off x="6681843" y="2374327"/>
            <a:ext cx="1776357" cy="1319124"/>
          </a:xfrm>
          <a:prstGeom prst="rect">
            <a:avLst/>
          </a:prstGeom>
          <a:noFill/>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4001092"/>
            <a:ext cx="1900082" cy="123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08054" y="4616374"/>
            <a:ext cx="1808362" cy="135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s://www.smithsinterconnect.com/SmithsInterconnect/media/Markets/Wireless-Communication.jpg?width=556&amp;height=238&amp;ext=.jpg"/>
          <p:cNvPicPr>
            <a:picLocks noChangeAspect="1" noChangeArrowheads="1"/>
          </p:cNvPicPr>
          <p:nvPr/>
        </p:nvPicPr>
        <p:blipFill>
          <a:blip r:embed="rId9"/>
          <a:srcRect/>
          <a:stretch>
            <a:fillRect/>
          </a:stretch>
        </p:blipFill>
        <p:spPr bwMode="auto">
          <a:xfrm>
            <a:off x="1014093" y="1751976"/>
            <a:ext cx="3786214" cy="1620718"/>
          </a:xfrm>
          <a:prstGeom prst="rect">
            <a:avLst/>
          </a:prstGeom>
          <a:noFill/>
        </p:spPr>
      </p:pic>
      <p:pic>
        <p:nvPicPr>
          <p:cNvPr id="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043" y="2648309"/>
            <a:ext cx="2657271" cy="107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4</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802.15.7r1</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Flexibility to deploy a range of more efficient PHY systems</a:t>
            </a:r>
          </a:p>
          <a:p>
            <a:endParaRPr lang="en-US" altLang="en-US" sz="2800" dirty="0" smtClean="0"/>
          </a:p>
          <a:p>
            <a:r>
              <a:rPr lang="en-US" altLang="en-US" sz="2800" dirty="0" smtClean="0"/>
              <a:t>Improved dimming support</a:t>
            </a:r>
          </a:p>
          <a:p>
            <a:endParaRPr lang="en-US" altLang="en-US" sz="2800" dirty="0" smtClean="0"/>
          </a:p>
          <a:p>
            <a:r>
              <a:rPr lang="en-US" altLang="en-US" sz="2800" dirty="0" smtClean="0"/>
              <a:t>Enhanced MAC</a:t>
            </a:r>
          </a:p>
          <a:p>
            <a:endParaRPr lang="en-US" altLang="en-US" sz="2800" dirty="0"/>
          </a:p>
          <a:p>
            <a:r>
              <a:rPr lang="en-US" altLang="en-US" sz="2800" dirty="0" smtClean="0"/>
              <a:t>Support for greater security</a:t>
            </a:r>
          </a:p>
          <a:p>
            <a:endParaRPr lang="en-US" altLang="en-US" sz="2800" dirty="0" smtClean="0"/>
          </a:p>
          <a:p>
            <a:endParaRPr lang="en-US" altLang="en-US" sz="2800" dirty="0" smtClean="0"/>
          </a:p>
        </p:txBody>
      </p:sp>
    </p:spTree>
    <p:extLst>
      <p:ext uri="{BB962C8B-B14F-4D97-AF65-F5344CB8AC3E}">
        <p14:creationId xmlns:p14="http://schemas.microsoft.com/office/powerpoint/2010/main" val="203497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5</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Proof of Concept</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Li-1st (http://vimeo.com/90128750)</a:t>
            </a:r>
          </a:p>
          <a:p>
            <a:pPr lvl="1"/>
            <a:r>
              <a:rPr lang="en-US" altLang="en-US" sz="2400" dirty="0" smtClean="0"/>
              <a:t>point-to-point, high speed, bidirectional, off-the-shelf lights</a:t>
            </a:r>
          </a:p>
          <a:p>
            <a:endParaRPr lang="en-US" altLang="en-US" sz="2800" dirty="0"/>
          </a:p>
          <a:p>
            <a:endParaRPr lang="en-US" altLang="en-US" sz="2800" dirty="0" smtClean="0"/>
          </a:p>
          <a:p>
            <a:r>
              <a:rPr lang="en-US" altLang="en-US" sz="2800" dirty="0" smtClean="0"/>
              <a:t>Li-Flame (http://youtu.be/TIAS8BxGe_8) </a:t>
            </a:r>
          </a:p>
          <a:p>
            <a:pPr lvl="1"/>
            <a:r>
              <a:rPr lang="en-US" altLang="en-US" sz="2400" dirty="0" smtClean="0"/>
              <a:t>high speed, bidirectional, networked and mobile wireless communications using light</a:t>
            </a:r>
          </a:p>
        </p:txBody>
      </p:sp>
    </p:spTree>
    <p:extLst>
      <p:ext uri="{BB962C8B-B14F-4D97-AF65-F5344CB8AC3E}">
        <p14:creationId xmlns:p14="http://schemas.microsoft.com/office/powerpoint/2010/main" val="280728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6</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Technical Principles</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Optical OFDM</a:t>
            </a:r>
          </a:p>
          <a:p>
            <a:pPr lvl="1"/>
            <a:r>
              <a:rPr lang="en-US" altLang="en-US" sz="2000" dirty="0" smtClean="0"/>
              <a:t>ACO-OFDM</a:t>
            </a:r>
          </a:p>
          <a:p>
            <a:pPr lvl="1"/>
            <a:r>
              <a:rPr lang="en-US" altLang="en-US" sz="2000" dirty="0" smtClean="0"/>
              <a:t>DCO-OFDM</a:t>
            </a:r>
          </a:p>
          <a:p>
            <a:pPr lvl="1"/>
            <a:r>
              <a:rPr lang="en-US" altLang="en-US" sz="2000" dirty="0" smtClean="0"/>
              <a:t>U-OFDM</a:t>
            </a:r>
          </a:p>
          <a:p>
            <a:pPr lvl="1"/>
            <a:r>
              <a:rPr lang="en-US" altLang="en-US" sz="2000" dirty="0" smtClean="0"/>
              <a:t>…..</a:t>
            </a:r>
          </a:p>
          <a:p>
            <a:pPr lvl="1"/>
            <a:endParaRPr lang="en-US" altLang="en-US" sz="2000" dirty="0"/>
          </a:p>
          <a:p>
            <a:endParaRPr lang="en-US" altLang="en-US" sz="2400" dirty="0" smtClean="0"/>
          </a:p>
        </p:txBody>
      </p:sp>
    </p:spTree>
    <p:extLst>
      <p:ext uri="{BB962C8B-B14F-4D97-AF65-F5344CB8AC3E}">
        <p14:creationId xmlns:p14="http://schemas.microsoft.com/office/powerpoint/2010/main" val="235449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7</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High Level Concepts</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High  speed </a:t>
            </a:r>
          </a:p>
          <a:p>
            <a:pPr lvl="1"/>
            <a:r>
              <a:rPr lang="en-US" altLang="en-US" sz="2400" dirty="0" smtClean="0"/>
              <a:t>efficient use of Optical Bandwidth</a:t>
            </a:r>
          </a:p>
          <a:p>
            <a:r>
              <a:rPr lang="en-US" altLang="en-US" sz="2800" dirty="0" smtClean="0"/>
              <a:t>Bidirectional </a:t>
            </a:r>
          </a:p>
          <a:p>
            <a:pPr lvl="1"/>
            <a:r>
              <a:rPr lang="en-US" altLang="en-US" sz="2400" dirty="0" smtClean="0"/>
              <a:t>to alleviate spectrum</a:t>
            </a:r>
          </a:p>
          <a:p>
            <a:r>
              <a:rPr lang="en-US" altLang="en-US" sz="2800" dirty="0" smtClean="0"/>
              <a:t>Networked &amp; Mobile </a:t>
            </a:r>
          </a:p>
          <a:p>
            <a:pPr lvl="1"/>
            <a:r>
              <a:rPr lang="en-US" altLang="en-US" sz="2400" dirty="0" smtClean="0"/>
              <a:t>user expectations of wireless technology</a:t>
            </a:r>
          </a:p>
          <a:p>
            <a:r>
              <a:rPr lang="en-US" altLang="en-US" sz="2800" dirty="0" smtClean="0"/>
              <a:t>Secure &amp; Safe </a:t>
            </a:r>
          </a:p>
          <a:p>
            <a:pPr lvl="1"/>
            <a:r>
              <a:rPr lang="en-US" altLang="en-US" sz="2400" dirty="0" smtClean="0"/>
              <a:t>Privacy, Cybersecurity and EMI concerns</a:t>
            </a:r>
          </a:p>
          <a:p>
            <a:endParaRPr lang="en-US" altLang="en-US" sz="2400" dirty="0" smtClean="0"/>
          </a:p>
        </p:txBody>
      </p:sp>
    </p:spTree>
    <p:extLst>
      <p:ext uri="{BB962C8B-B14F-4D97-AF65-F5344CB8AC3E}">
        <p14:creationId xmlns:p14="http://schemas.microsoft.com/office/powerpoint/2010/main" val="74481654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822</TotalTime>
  <Words>285</Words>
  <Application>Microsoft Office PowerPoint</Application>
  <PresentationFormat>On-screen Show (4:3)</PresentationFormat>
  <Paragraphs>86</Paragraphs>
  <Slides>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Times New Roman</vt:lpstr>
      <vt:lpstr>Arial</vt:lpstr>
      <vt:lpstr>Office Theme</vt:lpstr>
      <vt:lpstr>PowerPoint Presentation</vt:lpstr>
      <vt:lpstr>LiFi Use-Cases</vt:lpstr>
      <vt:lpstr>Use-Cases</vt:lpstr>
      <vt:lpstr>802.15.7r1</vt:lpstr>
      <vt:lpstr>Proof of Concept</vt:lpstr>
      <vt:lpstr>Technical Principles</vt:lpstr>
      <vt:lpstr>High Level Concepts</vt:lpstr>
    </vt:vector>
  </TitlesOfParts>
  <Company>GTE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Nikola Serafimovski</dc:creator>
  <cp:keywords/>
  <dc:description>&lt;doc#&gt;</dc:description>
  <cp:lastModifiedBy>Nikola Serafimovski</cp:lastModifiedBy>
  <cp:revision>11</cp:revision>
  <cp:lastPrinted>1998-02-10T13:28:06Z</cp:lastPrinted>
  <dcterms:created xsi:type="dcterms:W3CDTF">2015-01-19T18:57:41Z</dcterms:created>
  <dcterms:modified xsi:type="dcterms:W3CDTF">2015-01-20T08:40:06Z</dcterms:modified>
</cp:coreProperties>
</file>