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1"/>
  </p:notesMasterIdLst>
  <p:sldIdLst>
    <p:sldId id="256" r:id="rId2"/>
    <p:sldId id="293" r:id="rId3"/>
    <p:sldId id="283" r:id="rId4"/>
    <p:sldId id="274" r:id="rId5"/>
    <p:sldId id="294" r:id="rId6"/>
    <p:sldId id="292" r:id="rId7"/>
    <p:sldId id="296" r:id="rId8"/>
    <p:sldId id="291" r:id="rId9"/>
    <p:sldId id="298" r:id="rId10"/>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52" autoAdjust="0"/>
    <p:restoredTop sz="94783" autoAdjust="0"/>
  </p:normalViewPr>
  <p:slideViewPr>
    <p:cSldViewPr>
      <p:cViewPr varScale="1">
        <p:scale>
          <a:sx n="86" d="100"/>
          <a:sy n="86" d="100"/>
        </p:scale>
        <p:origin x="-48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91032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0"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3884316"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3884316" y="8685705"/>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0"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3884316"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3884316" y="8685705"/>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0"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3884316"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3884316" y="8685705"/>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0"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3884316"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3884316" y="8685705"/>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48" name="Shape 48"/>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&lt;</a:t>
            </a:r>
            <a:r>
              <a:rPr sz="1200" b="1" dirty="0" smtClean="0">
                <a:latin typeface="Times New Roman"/>
                <a:ea typeface="Times New Roman"/>
                <a:cs typeface="Times New Roman"/>
                <a:sym typeface="Times New Roman"/>
              </a:rPr>
              <a:t>15-1</a:t>
            </a:r>
            <a:r>
              <a:rPr lang="en-US" sz="1200" b="1" dirty="0" smtClean="0">
                <a:latin typeface="Times New Roman"/>
                <a:ea typeface="Times New Roman"/>
                <a:cs typeface="Times New Roman"/>
                <a:sym typeface="Times New Roman"/>
              </a:rPr>
              <a:t>5</a:t>
            </a:r>
            <a:r>
              <a:rPr sz="1200" b="1" dirty="0" smtClean="0">
                <a:latin typeface="Times New Roman"/>
                <a:ea typeface="Times New Roman"/>
                <a:cs typeface="Times New Roman"/>
                <a:sym typeface="Times New Roman"/>
              </a:rPr>
              <a:t>-0</a:t>
            </a:r>
            <a:r>
              <a:rPr lang="en-US" sz="1200" b="1" dirty="0" smtClean="0">
                <a:latin typeface="Times New Roman"/>
                <a:ea typeface="Times New Roman"/>
                <a:cs typeface="Times New Roman"/>
                <a:sym typeface="Times New Roman"/>
              </a:rPr>
              <a:t>091</a:t>
            </a:r>
            <a:r>
              <a:rPr sz="1200" b="1" dirty="0" smtClean="0">
                <a:latin typeface="Times New Roman"/>
                <a:ea typeface="Times New Roman"/>
                <a:cs typeface="Times New Roman"/>
                <a:sym typeface="Times New Roman"/>
              </a:rPr>
              <a:t>-0</a:t>
            </a:r>
            <a:r>
              <a:rPr lang="en-US" sz="1200" b="1" dirty="0" smtClean="0">
                <a:latin typeface="Times New Roman"/>
                <a:ea typeface="Times New Roman"/>
                <a:cs typeface="Times New Roman"/>
                <a:sym typeface="Times New Roman"/>
              </a:rPr>
              <a:t>1</a:t>
            </a:r>
            <a:r>
              <a:rPr sz="1200" b="1" dirty="0" smtClean="0">
                <a:latin typeface="Times New Roman"/>
                <a:ea typeface="Times New Roman"/>
                <a:cs typeface="Times New Roman"/>
                <a:sym typeface="Times New Roman"/>
              </a:rPr>
              <a:t>-0</a:t>
            </a:r>
            <a:r>
              <a:rPr lang="en-US" sz="1200" b="1" dirty="0" smtClean="0">
                <a:latin typeface="Times New Roman"/>
                <a:ea typeface="Times New Roman"/>
                <a:cs typeface="Times New Roman"/>
                <a:sym typeface="Times New Roman"/>
              </a:rPr>
              <a:t>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49" name="Shape 49"/>
          <p:cNvSpPr/>
          <p:nvPr/>
        </p:nvSpPr>
        <p:spPr>
          <a:xfrm>
            <a:off x="800103" y="6500814"/>
            <a:ext cx="898574"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50" name="Shape 50"/>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1" name="Shape 5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9"/>
          <p:cNvSpPr>
            <a:spLocks noGrp="1" noChangeArrowheads="1"/>
          </p:cNvSpPr>
          <p:nvPr>
            <p:ph type="sldNum" idx="10"/>
          </p:nvPr>
        </p:nvSpPr>
        <p:spPr>
          <a:xfrm>
            <a:off x="4356100" y="6597650"/>
            <a:ext cx="658813" cy="260350"/>
          </a:xfrm>
        </p:spPr>
        <p:txBody>
          <a:bodyPr/>
          <a:lstStyle>
            <a:lvl1pPr>
              <a:defRPr/>
            </a:lvl1pPr>
          </a:lstStyle>
          <a:p>
            <a:pPr>
              <a:defRPr/>
            </a:pPr>
            <a:r>
              <a:rPr lang="en-US" altLang="en-US"/>
              <a:t>Slide </a:t>
            </a:r>
            <a:fld id="{59802E41-703B-4CC7-97CC-EA054E341967}" type="slidenum">
              <a:rPr lang="en-US" altLang="en-US"/>
              <a:pPr>
                <a:defRPr/>
              </a:pPr>
              <a:t>‹#›</a:t>
            </a:fld>
            <a:endParaRPr lang="en-US" altLang="en-US"/>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Shape 7"/>
          <p:cNvSpPr>
            <a:spLocks noGrp="1"/>
          </p:cNvSpPr>
          <p:nvPr>
            <p:ph type="sldNum" sz="quarter" idx="2"/>
          </p:nvPr>
        </p:nvSpPr>
        <p:spPr>
          <a:xfrm>
            <a:off x="4527550" y="6475414"/>
            <a:ext cx="179536"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pPr lvl="0"/>
            <a:fld id="{86CB4B4D-7CA3-9044-876B-883B54F8677D}" type="slidenum">
              <a:rPr/>
              <a:pPr lvl="0"/>
              <a:t>‹#›</a:t>
            </a:fld>
            <a:endParaRPr/>
          </a:p>
        </p:txBody>
      </p:sp>
      <p:sp>
        <p:nvSpPr>
          <p:cNvPr id="8" name="Shape 8"/>
          <p:cNvSpPr/>
          <p:nvPr/>
        </p:nvSpPr>
        <p:spPr>
          <a:xfrm>
            <a:off x="646381" y="502875"/>
            <a:ext cx="739944"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Jan</a:t>
            </a:r>
            <a:r>
              <a:rPr sz="1200" b="1" dirty="0" smtClean="0"/>
              <a:t> 201</a:t>
            </a:r>
            <a:r>
              <a:rPr lang="en-US" sz="1200" b="1" dirty="0" smtClean="0"/>
              <a:t>5</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latin typeface="Times New Roman"/>
                <a:ea typeface="Times New Roman"/>
                <a:cs typeface="Times New Roman"/>
                <a:sym typeface="Times New Roman"/>
              </a:rPr>
              <a:t>15-15-0091-01-003e </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61" r:id="rId3"/>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1</a:t>
            </a:fld>
            <a:endParaRPr sz="1200" dirty="0"/>
          </a:p>
        </p:txBody>
      </p:sp>
      <p:sp>
        <p:nvSpPr>
          <p:cNvPr id="85" name="Shape 85"/>
          <p:cNvSpPr/>
          <p:nvPr/>
        </p:nvSpPr>
        <p:spPr>
          <a:xfrm>
            <a:off x="152400" y="609602"/>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Jan 2015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15 January</a:t>
            </a:r>
            <a:r>
              <a:rPr sz="1600" dirty="0" smtClean="0">
                <a:solidFill>
                  <a:srgbClr val="FF0000"/>
                </a:solidFill>
                <a:latin typeface="Times New Roman"/>
                <a:ea typeface="Times New Roman"/>
                <a:cs typeface="Times New Roman"/>
                <a:sym typeface="Times New Roman"/>
              </a:rPr>
              <a:t> 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Jan 2015</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Jan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  SG3e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a:solidFill>
                  <a:schemeClr val="tx1"/>
                </a:solidFill>
                <a:latin typeface="Times New Roman" pitchFamily="18" charset="0"/>
                <a:cs typeface="Times New Roman" pitchFamily="18" charset="0"/>
              </a:rPr>
              <a:t>Closing Report</a:t>
            </a: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1</a:t>
            </a:r>
            <a:r>
              <a:rPr lang="en-US" altLang="ja-JP" sz="2400" b="1" baseline="30000" dirty="0" smtClean="0">
                <a:solidFill>
                  <a:schemeClr val="tx1"/>
                </a:solidFill>
                <a:latin typeface="Times New Roman" pitchFamily="18" charset="0"/>
                <a:cs typeface="Times New Roman" pitchFamily="18" charset="0"/>
              </a:rPr>
              <a:t>st</a:t>
            </a:r>
            <a:r>
              <a:rPr lang="en-US" altLang="ja-JP" sz="2400" b="1" dirty="0" smtClean="0">
                <a:solidFill>
                  <a:schemeClr val="tx1"/>
                </a:solidFill>
                <a:latin typeface="Times New Roman" pitchFamily="18" charset="0"/>
                <a:cs typeface="Times New Roman" pitchFamily="18" charset="0"/>
              </a:rPr>
              <a:t> Meeting </a:t>
            </a:r>
            <a:r>
              <a:rPr lang="en-US" altLang="ja-JP" sz="2400" b="1" dirty="0">
                <a:solidFill>
                  <a:schemeClr val="tx1"/>
                </a:solidFill>
                <a:latin typeface="Times New Roman" pitchFamily="18" charset="0"/>
                <a:cs typeface="Times New Roman" pitchFamily="18" charset="0"/>
              </a:rPr>
              <a:t>as a </a:t>
            </a:r>
            <a:r>
              <a:rPr lang="en-US" altLang="ja-JP" sz="2400" b="1" dirty="0" smtClean="0">
                <a:solidFill>
                  <a:schemeClr val="tx1"/>
                </a:solidFill>
                <a:latin typeface="Times New Roman" pitchFamily="18" charset="0"/>
                <a:cs typeface="Times New Roman" pitchFamily="18" charset="0"/>
              </a:rPr>
              <a:t>Study Group</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a:solidFill>
                  <a:schemeClr val="tx1"/>
                </a:solidFill>
                <a:latin typeface="Times New Roman" pitchFamily="18" charset="0"/>
                <a:cs typeface="Times New Roman" pitchFamily="18" charset="0"/>
              </a:rPr>
              <a:t>Atlanta, GA, USA</a:t>
            </a: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a:solidFill>
                  <a:schemeClr val="tx1"/>
                </a:solidFill>
                <a:latin typeface="Times New Roman" pitchFamily="18" charset="0"/>
                <a:cs typeface="Times New Roman" pitchFamily="18" charset="0"/>
              </a:rPr>
              <a:t>Jan. </a:t>
            </a:r>
            <a:r>
              <a:rPr lang="en-US" altLang="ja-JP" sz="2400" b="1" dirty="0" smtClean="0">
                <a:solidFill>
                  <a:schemeClr val="tx1"/>
                </a:solidFill>
                <a:latin typeface="Times New Roman" pitchFamily="18" charset="0"/>
                <a:cs typeface="Times New Roman" pitchFamily="18" charset="0"/>
              </a:rPr>
              <a:t>12-15, </a:t>
            </a:r>
            <a:r>
              <a:rPr lang="en-US" altLang="ja-JP" sz="2400" b="1" dirty="0">
                <a:solidFill>
                  <a:schemeClr val="tx1"/>
                </a:solidFill>
                <a:latin typeface="Times New Roman" pitchFamily="18" charset="0"/>
                <a:cs typeface="Times New Roman" pitchFamily="18" charset="0"/>
              </a:rPr>
              <a:t>2015</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smtClean="0">
              <a:latin typeface="Times New Roman" pitchFamily="18" charset="0"/>
            </a:endParaRP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3794"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3</a:t>
            </a:fld>
            <a:endParaRPr lang="en-US"/>
          </a:p>
        </p:txBody>
      </p:sp>
      <p:sp>
        <p:nvSpPr>
          <p:cNvPr id="33797" name="Rectangle 2"/>
          <p:cNvSpPr>
            <a:spLocks noGrp="1" noChangeArrowheads="1"/>
          </p:cNvSpPr>
          <p:nvPr>
            <p:ph type="title" idx="4294967295"/>
          </p:nvPr>
        </p:nvSpPr>
        <p:spPr/>
        <p:txBody>
          <a:bodyPr/>
          <a:lstStyle/>
          <a:p>
            <a:r>
              <a:rPr lang="en-US" dirty="0" smtClean="0">
                <a:latin typeface="Times New Roman" charset="0"/>
                <a:ea typeface="ＭＳ Ｐゴシック" charset="0"/>
                <a:cs typeface="ＭＳ Ｐゴシック" charset="0"/>
              </a:rPr>
              <a:t>802.15.3e Officers</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457200" y="1752600"/>
            <a:ext cx="8382000" cy="4419600"/>
          </a:xfrm>
        </p:spPr>
        <p:txBody>
          <a:bodyPr/>
          <a:lstStyle/>
          <a:p>
            <a:pPr marL="914400" indent="-914400">
              <a:lnSpc>
                <a:spcPct val="80000"/>
              </a:lnSpc>
              <a:buFontTx/>
              <a:buNone/>
            </a:pPr>
            <a:r>
              <a:rPr lang="en-US" sz="2400" dirty="0" smtClean="0">
                <a:latin typeface="Arial" charset="0"/>
                <a:ea typeface="ＭＳ Ｐゴシック" charset="0"/>
                <a:cs typeface="ＭＳ Ｐゴシック" charset="0"/>
              </a:rPr>
              <a:t>Chair:		Thomas </a:t>
            </a:r>
            <a:r>
              <a:rPr lang="en-US" sz="2400" dirty="0" err="1" smtClean="0">
                <a:latin typeface="Arial" charset="0"/>
                <a:ea typeface="ＭＳ Ｐゴシック" charset="0"/>
                <a:cs typeface="ＭＳ Ｐゴシック" charset="0"/>
              </a:rPr>
              <a:t>Kürner</a:t>
            </a:r>
            <a:r>
              <a:rPr lang="en-US" sz="2400" dirty="0" smtClean="0">
                <a:latin typeface="Arial" charset="0"/>
                <a:ea typeface="ＭＳ Ｐゴシック" charset="0"/>
                <a:cs typeface="ＭＳ Ｐゴシック" charset="0"/>
              </a:rPr>
              <a:t>, </a:t>
            </a:r>
            <a:r>
              <a:rPr lang="de-DE" sz="2400" dirty="0">
                <a:latin typeface="Arial" charset="0"/>
                <a:ea typeface="ＭＳ Ｐゴシック" charset="0"/>
                <a:cs typeface="ＭＳ Ｐゴシック" charset="0"/>
              </a:rPr>
              <a:t>Institut für Nachrichtentechnik</a:t>
            </a:r>
          </a:p>
          <a:p>
            <a:pPr marL="914400" indent="-914400">
              <a:lnSpc>
                <a:spcPct val="80000"/>
              </a:lnSpc>
              <a:buFontTx/>
              <a:buNone/>
            </a:pPr>
            <a:r>
              <a:rPr lang="de-DE" sz="2400" dirty="0" smtClean="0">
                <a:latin typeface="Arial" charset="0"/>
                <a:ea typeface="ＭＳ Ｐゴシック" charset="0"/>
                <a:cs typeface="ＭＳ Ｐゴシック" charset="0"/>
              </a:rPr>
              <a:t>		Technische </a:t>
            </a:r>
            <a:r>
              <a:rPr lang="de-DE" sz="2400" dirty="0">
                <a:latin typeface="Arial" charset="0"/>
                <a:ea typeface="ＭＳ Ｐゴシック" charset="0"/>
                <a:cs typeface="ＭＳ Ｐゴシック" charset="0"/>
              </a:rPr>
              <a:t>Universität Braunschweig</a:t>
            </a:r>
          </a:p>
          <a:p>
            <a:pPr marL="914400" indent="-914400">
              <a:lnSpc>
                <a:spcPct val="80000"/>
              </a:lnSpc>
              <a:buFontTx/>
              <a:buNone/>
            </a:pPr>
            <a:endParaRPr lang="en-US" sz="2400" dirty="0" smtClean="0">
              <a:latin typeface="Arial" charset="0"/>
              <a:ea typeface="ＭＳ Ｐゴシック" charset="0"/>
              <a:cs typeface="ＭＳ Ｐゴシック" charset="0"/>
            </a:endParaRPr>
          </a:p>
          <a:p>
            <a:pPr marL="914400" indent="-914400">
              <a:lnSpc>
                <a:spcPct val="80000"/>
              </a:lnSpc>
              <a:buFontTx/>
              <a:buNone/>
            </a:pPr>
            <a:r>
              <a:rPr lang="en-US" sz="2400" dirty="0">
                <a:latin typeface="Arial" charset="0"/>
                <a:ea typeface="ＭＳ Ｐゴシック" charset="0"/>
                <a:cs typeface="ＭＳ Ｐゴシック" charset="0"/>
              </a:rPr>
              <a:t>	</a:t>
            </a:r>
            <a:r>
              <a:rPr lang="en-US" sz="2400" dirty="0" smtClean="0">
                <a:latin typeface="Arial" charset="0"/>
                <a:ea typeface="ＭＳ Ｐゴシック" charset="0"/>
                <a:cs typeface="ＭＳ Ｐゴシック" charset="0"/>
              </a:rPr>
              <a:t>	(Andrew Estrada, Sony, acting)</a:t>
            </a:r>
            <a:endParaRPr lang="en-US" sz="2400" dirty="0">
              <a:latin typeface="Arial" charset="0"/>
              <a:ea typeface="ＭＳ Ｐゴシック" charset="0"/>
              <a:cs typeface="ＭＳ Ｐゴシック" charset="0"/>
            </a:endParaRPr>
          </a:p>
          <a:p>
            <a:pPr marL="914400" indent="-914400">
              <a:lnSpc>
                <a:spcPct val="80000"/>
              </a:lnSpc>
              <a:buFontTx/>
              <a:buNone/>
            </a:pPr>
            <a:endParaRPr lang="en-US" sz="2400" dirty="0">
              <a:latin typeface="Arial" charset="0"/>
              <a:ea typeface="ＭＳ Ｐゴシック" charset="0"/>
              <a:cs typeface="ＭＳ Ｐゴシック" charset="0"/>
            </a:endParaRPr>
          </a:p>
          <a:p>
            <a:pPr marL="914400" indent="-914400">
              <a:lnSpc>
                <a:spcPct val="80000"/>
              </a:lnSpc>
              <a:buFontTx/>
              <a:buNone/>
            </a:pPr>
            <a:r>
              <a:rPr lang="en-US" sz="2400" dirty="0">
                <a:latin typeface="Arial" charset="0"/>
                <a:ea typeface="ＭＳ Ｐゴシック" charset="0"/>
                <a:cs typeface="ＭＳ Ｐゴシック" charset="0"/>
              </a:rPr>
              <a:t>Vice </a:t>
            </a:r>
            <a:r>
              <a:rPr lang="en-US" sz="2400" dirty="0" smtClean="0">
                <a:latin typeface="Arial" charset="0"/>
                <a:ea typeface="ＭＳ Ｐゴシック" charset="0"/>
                <a:cs typeface="ＭＳ Ｐゴシック" charset="0"/>
              </a:rPr>
              <a:t>Chair	None</a:t>
            </a:r>
          </a:p>
          <a:p>
            <a:pPr marL="914400" indent="-914400">
              <a:lnSpc>
                <a:spcPct val="80000"/>
              </a:lnSpc>
              <a:buFontTx/>
              <a:buNone/>
            </a:pPr>
            <a:endParaRPr lang="en-US" sz="2400" dirty="0">
              <a:latin typeface="Arial" charset="0"/>
              <a:ea typeface="ＭＳ Ｐゴシック" charset="0"/>
              <a:cs typeface="ＭＳ Ｐゴシック" charset="0"/>
            </a:endParaRPr>
          </a:p>
          <a:p>
            <a:pPr marL="914400" indent="-914400">
              <a:lnSpc>
                <a:spcPct val="80000"/>
              </a:lnSpc>
              <a:buFontTx/>
              <a:buNone/>
            </a:pPr>
            <a:r>
              <a:rPr lang="en-US" sz="2400" dirty="0" smtClean="0">
                <a:latin typeface="Arial" charset="0"/>
                <a:ea typeface="ＭＳ Ｐゴシック" charset="0"/>
                <a:cs typeface="ＭＳ Ｐゴシック" charset="0"/>
              </a:rPr>
              <a:t>Secretary	Ken </a:t>
            </a:r>
            <a:r>
              <a:rPr lang="en-US" sz="2400" dirty="0" err="1" smtClean="0">
                <a:latin typeface="Arial" charset="0"/>
                <a:ea typeface="ＭＳ Ｐゴシック" charset="0"/>
                <a:cs typeface="ＭＳ Ｐゴシック" charset="0"/>
              </a:rPr>
              <a:t>Hiraga</a:t>
            </a:r>
            <a:r>
              <a:rPr lang="en-US" sz="2400" dirty="0" smtClean="0">
                <a:latin typeface="Arial" charset="0"/>
                <a:ea typeface="ＭＳ Ｐゴシック" charset="0"/>
                <a:cs typeface="ＭＳ Ｐゴシック" charset="0"/>
              </a:rPr>
              <a:t>, </a:t>
            </a:r>
            <a:r>
              <a:rPr lang="en-US" sz="2400" dirty="0" smtClean="0">
                <a:latin typeface="Arial" charset="0"/>
                <a:ea typeface="ＭＳ Ｐゴシック" charset="0"/>
                <a:cs typeface="ＭＳ Ｐゴシック" charset="0"/>
              </a:rPr>
              <a:t>NTT</a:t>
            </a:r>
          </a:p>
          <a:p>
            <a:pPr marL="914400" indent="-914400">
              <a:lnSpc>
                <a:spcPct val="80000"/>
              </a:lnSpc>
              <a:buFontTx/>
              <a:buNone/>
            </a:pPr>
            <a:endParaRPr lang="en-US" sz="2400" dirty="0">
              <a:latin typeface="Arial" charset="0"/>
              <a:ea typeface="ＭＳ Ｐゴシック" charset="0"/>
              <a:cs typeface="ＭＳ Ｐゴシック" charset="0"/>
            </a:endParaRPr>
          </a:p>
          <a:p>
            <a:pPr marL="914400" indent="-914400">
              <a:lnSpc>
                <a:spcPct val="80000"/>
              </a:lnSpc>
              <a:buFontTx/>
              <a:buNone/>
            </a:pPr>
            <a:r>
              <a:rPr lang="en-US" sz="2400" dirty="0" smtClean="0">
                <a:latin typeface="Arial" charset="0"/>
                <a:ea typeface="ＭＳ Ｐゴシック" charset="0"/>
                <a:cs typeface="ＭＳ Ｐゴシック" charset="0"/>
              </a:rPr>
              <a:t>Technical Editor	Ko Togashi, Toshiba</a:t>
            </a:r>
          </a:p>
          <a:p>
            <a:pPr marL="914400" indent="-914400">
              <a:lnSpc>
                <a:spcPct val="80000"/>
              </a:lnSpc>
              <a:buFontTx/>
              <a:buNone/>
            </a:pPr>
            <a:r>
              <a:rPr lang="en-US" sz="2400" dirty="0">
                <a:latin typeface="Arial" charset="0"/>
                <a:ea typeface="ＭＳ Ｐゴシック" charset="0"/>
                <a:cs typeface="ＭＳ Ｐゴシック" charset="0"/>
              </a:rPr>
              <a:t>	</a:t>
            </a:r>
            <a:r>
              <a:rPr lang="en-US" sz="2400" dirty="0" smtClean="0">
                <a:latin typeface="Arial" charset="0"/>
                <a:ea typeface="ＭＳ Ｐゴシック" charset="0"/>
                <a:cs typeface="ＭＳ Ｐゴシック" charset="0"/>
              </a:rPr>
              <a:t>		Andrew Estrada, Sony</a:t>
            </a:r>
            <a:endParaRPr lang="en-US" sz="24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23857498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2014&gt;</a:t>
            </a:r>
            <a:endParaRPr lang="en-US" sz="1400"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6096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Objectives</a:t>
            </a:r>
            <a:endParaRPr lang="en-US" sz="2800" dirty="0">
              <a:latin typeface="Times New Roman" charset="0"/>
              <a:ea typeface="ＭＳ Ｐゴシック" charset="0"/>
              <a:cs typeface="ＭＳ Ｐゴシック" charset="0"/>
            </a:endParaRPr>
          </a:p>
        </p:txBody>
      </p:sp>
      <p:sp>
        <p:nvSpPr>
          <p:cNvPr id="8" name="Rectangle 3"/>
          <p:cNvSpPr txBox="1">
            <a:spLocks noChangeArrowheads="1"/>
          </p:cNvSpPr>
          <p:nvPr/>
        </p:nvSpPr>
        <p:spPr>
          <a:xfrm>
            <a:off x="228600" y="1676400"/>
            <a:ext cx="8686800" cy="4648200"/>
          </a:xfrm>
          <a:prstGeom prst="rect">
            <a:avLst/>
          </a:prstGeom>
        </p:spPr>
        <p:txBody>
          <a:bodyPr/>
          <a:lst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a:lstStyle>
          <a:p>
            <a:pPr>
              <a:lnSpc>
                <a:spcPct val="80000"/>
              </a:lnSpc>
            </a:pPr>
            <a:r>
              <a:rPr lang="en-US" sz="2800" dirty="0">
                <a:latin typeface="+mj-lt"/>
              </a:rPr>
              <a:t>Monday-Tuesday 12-13 Jan 2015:</a:t>
            </a:r>
          </a:p>
          <a:p>
            <a:pPr lvl="1">
              <a:lnSpc>
                <a:spcPct val="80000"/>
              </a:lnSpc>
            </a:pPr>
            <a:r>
              <a:rPr lang="en-US" sz="2800" dirty="0">
                <a:latin typeface="+mj-lt"/>
              </a:rPr>
              <a:t>Approve Leadership</a:t>
            </a:r>
          </a:p>
          <a:p>
            <a:pPr lvl="1">
              <a:lnSpc>
                <a:spcPct val="80000"/>
              </a:lnSpc>
            </a:pPr>
            <a:r>
              <a:rPr lang="en-US" sz="2800" dirty="0">
                <a:latin typeface="+mj-lt"/>
              </a:rPr>
              <a:t>Work on Draft PAR and CSD</a:t>
            </a:r>
          </a:p>
          <a:p>
            <a:pPr lvl="1">
              <a:lnSpc>
                <a:spcPct val="80000"/>
              </a:lnSpc>
            </a:pPr>
            <a:r>
              <a:rPr lang="en-US" sz="2800" dirty="0" smtClean="0">
                <a:latin typeface="+mj-lt"/>
              </a:rPr>
              <a:t>Start work on TGD</a:t>
            </a:r>
            <a:endParaRPr lang="en-US" sz="2800" dirty="0">
              <a:latin typeface="+mj-lt"/>
            </a:endParaRPr>
          </a:p>
          <a:p>
            <a:pPr>
              <a:lnSpc>
                <a:spcPct val="80000"/>
              </a:lnSpc>
            </a:pPr>
            <a:endParaRPr lang="en-US" sz="2800" dirty="0">
              <a:latin typeface="+mj-lt"/>
            </a:endParaRPr>
          </a:p>
          <a:p>
            <a:pPr>
              <a:lnSpc>
                <a:spcPct val="80000"/>
              </a:lnSpc>
            </a:pPr>
            <a:r>
              <a:rPr lang="en-US" sz="2800" dirty="0" smtClean="0">
                <a:latin typeface="+mj-lt"/>
              </a:rPr>
              <a:t>Status</a:t>
            </a:r>
          </a:p>
          <a:p>
            <a:pPr lvl="1">
              <a:lnSpc>
                <a:spcPct val="80000"/>
              </a:lnSpc>
            </a:pPr>
            <a:r>
              <a:rPr lang="en-US" sz="2800" dirty="0" smtClean="0">
                <a:latin typeface="+mj-lt"/>
              </a:rPr>
              <a:t>Study Group officially started on 7 Nov 2014</a:t>
            </a:r>
            <a:endParaRPr lang="en-US" sz="2800" dirty="0">
              <a:latin typeface="+mj-lt"/>
            </a:endParaRPr>
          </a:p>
          <a:p>
            <a:pPr>
              <a:lnSpc>
                <a:spcPct val="80000"/>
              </a:lnSpc>
            </a:pPr>
            <a:endParaRPr lang="en-US" sz="2800" dirty="0">
              <a:latin typeface="+mj-lt"/>
            </a:endParaRPr>
          </a:p>
        </p:txBody>
      </p:sp>
    </p:spTree>
    <p:extLst>
      <p:ext uri="{BB962C8B-B14F-4D97-AF65-F5344CB8AC3E}">
        <p14:creationId xmlns:p14="http://schemas.microsoft.com/office/powerpoint/2010/main" val="3654303287"/>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2014&gt;</a:t>
            </a:r>
            <a:endParaRPr lang="en-US" sz="1400"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6096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8" name="Rectangle 3"/>
          <p:cNvSpPr txBox="1">
            <a:spLocks noChangeArrowheads="1"/>
          </p:cNvSpPr>
          <p:nvPr/>
        </p:nvSpPr>
        <p:spPr>
          <a:xfrm>
            <a:off x="228600" y="1676400"/>
            <a:ext cx="8686800" cy="4648200"/>
          </a:xfrm>
          <a:prstGeom prst="rect">
            <a:avLst/>
          </a:prstGeom>
        </p:spPr>
        <p:txBody>
          <a:bodyPr/>
          <a:lst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a:lstStyle>
          <a:p>
            <a:pPr>
              <a:lnSpc>
                <a:spcPct val="80000"/>
              </a:lnSpc>
            </a:pPr>
            <a:r>
              <a:rPr lang="en-US" sz="2800" dirty="0" smtClean="0">
                <a:latin typeface="+mj-lt"/>
              </a:rPr>
              <a:t>Contributions</a:t>
            </a:r>
            <a:r>
              <a:rPr lang="en-US" sz="2800" dirty="0" smtClean="0">
                <a:latin typeface="+mj-lt"/>
              </a:rPr>
              <a:t>:</a:t>
            </a:r>
          </a:p>
          <a:p>
            <a:pPr lvl="1">
              <a:lnSpc>
                <a:spcPct val="80000"/>
              </a:lnSpc>
            </a:pPr>
            <a:r>
              <a:rPr lang="en-US" sz="2800" dirty="0" smtClean="0">
                <a:latin typeface="+mj-lt"/>
              </a:rPr>
              <a:t>New use case for 15.3e PAR and CSD </a:t>
            </a:r>
            <a:br>
              <a:rPr lang="en-US" sz="2800" dirty="0" smtClean="0">
                <a:latin typeface="+mj-lt"/>
              </a:rPr>
            </a:br>
            <a:r>
              <a:rPr lang="en-US" sz="2800" dirty="0" smtClean="0">
                <a:latin typeface="+mj-lt"/>
              </a:rPr>
              <a:t>(</a:t>
            </a:r>
            <a:r>
              <a:rPr lang="en-US" sz="2800" dirty="0" err="1" smtClean="0">
                <a:latin typeface="+mj-lt"/>
              </a:rPr>
              <a:t>dcn</a:t>
            </a:r>
            <a:r>
              <a:rPr lang="en-US" sz="2800" dirty="0" smtClean="0">
                <a:latin typeface="+mj-lt"/>
              </a:rPr>
              <a:t>: 15-15-0015-000) </a:t>
            </a:r>
            <a:r>
              <a:rPr lang="en-US" sz="2800" dirty="0" err="1" smtClean="0">
                <a:latin typeface="+mj-lt"/>
              </a:rPr>
              <a:t>Gyung</a:t>
            </a:r>
            <a:r>
              <a:rPr lang="en-US" sz="2800" dirty="0" smtClean="0">
                <a:latin typeface="+mj-lt"/>
              </a:rPr>
              <a:t>-Chu </a:t>
            </a:r>
            <a:r>
              <a:rPr lang="en-US" sz="2800" dirty="0" err="1" smtClean="0">
                <a:latin typeface="+mj-lt"/>
              </a:rPr>
              <a:t>Sihn</a:t>
            </a:r>
            <a:r>
              <a:rPr lang="en-US" sz="2800" dirty="0" smtClean="0">
                <a:latin typeface="+mj-lt"/>
              </a:rPr>
              <a:t>, ETRI</a:t>
            </a:r>
          </a:p>
          <a:p>
            <a:pPr lvl="1">
              <a:lnSpc>
                <a:spcPct val="80000"/>
              </a:lnSpc>
            </a:pPr>
            <a:r>
              <a:rPr lang="en-US" sz="2800" dirty="0" smtClean="0">
                <a:latin typeface="+mj-lt"/>
              </a:rPr>
              <a:t>Proposed change to 3e CSD </a:t>
            </a:r>
            <a:br>
              <a:rPr lang="en-US" sz="2800" dirty="0" smtClean="0">
                <a:latin typeface="+mj-lt"/>
              </a:rPr>
            </a:br>
            <a:r>
              <a:rPr lang="en-US" sz="2800" dirty="0" smtClean="0">
                <a:latin typeface="+mj-lt"/>
              </a:rPr>
              <a:t>(</a:t>
            </a:r>
            <a:r>
              <a:rPr lang="en-US" sz="2800" dirty="0" err="1" smtClean="0">
                <a:latin typeface="+mj-lt"/>
              </a:rPr>
              <a:t>dcn</a:t>
            </a:r>
            <a:r>
              <a:rPr lang="en-US" sz="2800" dirty="0" smtClean="0">
                <a:latin typeface="+mj-lt"/>
              </a:rPr>
              <a:t>: 15-15-0014-000) </a:t>
            </a:r>
            <a:r>
              <a:rPr lang="en-US" sz="2800" dirty="0" err="1"/>
              <a:t>Gyung</a:t>
            </a:r>
            <a:r>
              <a:rPr lang="en-US" sz="2800" dirty="0"/>
              <a:t>-Chu </a:t>
            </a:r>
            <a:r>
              <a:rPr lang="en-US" sz="2800" dirty="0" err="1"/>
              <a:t>Sihn</a:t>
            </a:r>
            <a:r>
              <a:rPr lang="en-US" sz="2800" dirty="0"/>
              <a:t>, ETRI</a:t>
            </a:r>
            <a:endParaRPr lang="en-US" sz="2800" dirty="0" smtClean="0">
              <a:latin typeface="+mj-lt"/>
            </a:endParaRPr>
          </a:p>
          <a:p>
            <a:pPr lvl="1">
              <a:lnSpc>
                <a:spcPct val="80000"/>
              </a:lnSpc>
            </a:pPr>
            <a:r>
              <a:rPr lang="en-US" sz="2800" dirty="0" smtClean="0">
                <a:latin typeface="+mj-lt"/>
              </a:rPr>
              <a:t>Proposed change to 3e PAR</a:t>
            </a:r>
            <a:r>
              <a:rPr lang="en-US" sz="2800" dirty="0" smtClean="0">
                <a:latin typeface="+mj-lt"/>
              </a:rPr>
              <a:t> </a:t>
            </a:r>
            <a:br>
              <a:rPr lang="en-US" sz="2800" dirty="0" smtClean="0">
                <a:latin typeface="+mj-lt"/>
              </a:rPr>
            </a:br>
            <a:r>
              <a:rPr lang="en-US" sz="2800" dirty="0" smtClean="0">
                <a:latin typeface="+mj-lt"/>
              </a:rPr>
              <a:t>(</a:t>
            </a:r>
            <a:r>
              <a:rPr lang="en-US" sz="2800" dirty="0" err="1" smtClean="0">
                <a:latin typeface="+mj-lt"/>
              </a:rPr>
              <a:t>dcn</a:t>
            </a:r>
            <a:r>
              <a:rPr lang="en-US" sz="2800" dirty="0" smtClean="0">
                <a:latin typeface="+mj-lt"/>
              </a:rPr>
              <a:t>: 15-15-0013-000) </a:t>
            </a:r>
            <a:r>
              <a:rPr lang="en-US" sz="2800" dirty="0" err="1"/>
              <a:t>Gyung</a:t>
            </a:r>
            <a:r>
              <a:rPr lang="en-US" sz="2800" dirty="0"/>
              <a:t>-Chu </a:t>
            </a:r>
            <a:r>
              <a:rPr lang="en-US" sz="2800" dirty="0" err="1"/>
              <a:t>Sihn</a:t>
            </a:r>
            <a:r>
              <a:rPr lang="en-US" sz="2800" dirty="0"/>
              <a:t>, ETRI</a:t>
            </a:r>
            <a:endParaRPr lang="en-US" sz="2800" dirty="0" smtClean="0">
              <a:latin typeface="+mj-lt"/>
            </a:endParaRPr>
          </a:p>
          <a:p>
            <a:pPr marL="457200" lvl="1" indent="0">
              <a:lnSpc>
                <a:spcPct val="80000"/>
              </a:lnSpc>
              <a:buNone/>
            </a:pPr>
            <a:r>
              <a:rPr lang="en-US" sz="2800" dirty="0" smtClean="0">
                <a:latin typeface="+mj-lt"/>
              </a:rPr>
              <a:t> </a:t>
            </a:r>
          </a:p>
          <a:p>
            <a:pPr>
              <a:lnSpc>
                <a:spcPct val="80000"/>
              </a:lnSpc>
            </a:pPr>
            <a:r>
              <a:rPr lang="en-US" sz="2800" dirty="0" smtClean="0">
                <a:latin typeface="+mj-lt"/>
              </a:rPr>
              <a:t>Motions</a:t>
            </a:r>
          </a:p>
          <a:p>
            <a:pPr lvl="1">
              <a:lnSpc>
                <a:spcPct val="80000"/>
              </a:lnSpc>
            </a:pPr>
            <a:r>
              <a:rPr lang="en-US" sz="2800" dirty="0" smtClean="0">
                <a:latin typeface="+mj-lt"/>
              </a:rPr>
              <a:t>Approved Study Group leadership</a:t>
            </a:r>
          </a:p>
          <a:p>
            <a:pPr lvl="1">
              <a:lnSpc>
                <a:spcPct val="80000"/>
              </a:lnSpc>
            </a:pPr>
            <a:r>
              <a:rPr lang="en-US" sz="2800" dirty="0" smtClean="0">
                <a:latin typeface="+mj-lt"/>
              </a:rPr>
              <a:t>Approved r04 of PAR and CSD</a:t>
            </a:r>
          </a:p>
          <a:p>
            <a:pPr lvl="1">
              <a:lnSpc>
                <a:spcPct val="80000"/>
              </a:lnSpc>
            </a:pPr>
            <a:endParaRPr lang="en-US" sz="2800" dirty="0" smtClean="0">
              <a:latin typeface="+mj-lt"/>
            </a:endParaRPr>
          </a:p>
        </p:txBody>
      </p:sp>
    </p:spTree>
    <p:extLst>
      <p:ext uri="{BB962C8B-B14F-4D97-AF65-F5344CB8AC3E}">
        <p14:creationId xmlns:p14="http://schemas.microsoft.com/office/powerpoint/2010/main" val="1918299159"/>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609600" y="609600"/>
            <a:ext cx="7772400" cy="762000"/>
          </a:xfrm>
        </p:spPr>
        <p:txBody>
          <a:bodyPr/>
          <a:lstStyle/>
          <a:p>
            <a:r>
              <a:rPr lang="en-US" b="1" dirty="0" smtClean="0">
                <a:latin typeface="Times New Roman" charset="0"/>
                <a:ea typeface="ＭＳ Ｐゴシック" charset="0"/>
                <a:cs typeface="ＭＳ Ｐゴシック" charset="0"/>
              </a:rPr>
              <a:t>PAR and CSD Approval</a:t>
            </a:r>
            <a:endParaRPr lang="en-US" sz="2800" dirty="0">
              <a:latin typeface="Times New Roman" charset="0"/>
              <a:ea typeface="ＭＳ Ｐゴシック" charset="0"/>
              <a:cs typeface="ＭＳ Ｐゴシック" charset="0"/>
            </a:endParaRPr>
          </a:p>
        </p:txBody>
      </p:sp>
      <p:sp>
        <p:nvSpPr>
          <p:cNvPr id="8" name="Rectangle 3"/>
          <p:cNvSpPr txBox="1">
            <a:spLocks noChangeArrowheads="1"/>
          </p:cNvSpPr>
          <p:nvPr/>
        </p:nvSpPr>
        <p:spPr>
          <a:xfrm>
            <a:off x="228600" y="1676400"/>
            <a:ext cx="8763000" cy="4648200"/>
          </a:xfrm>
          <a:prstGeom prst="rect">
            <a:avLst/>
          </a:prstGeom>
        </p:spPr>
        <p:txBody>
          <a:bodyPr/>
          <a:lst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a:lstStyle>
          <a:p>
            <a:pPr>
              <a:lnSpc>
                <a:spcPct val="80000"/>
              </a:lnSpc>
            </a:pPr>
            <a:r>
              <a:rPr lang="en-US" sz="2800" dirty="0" smtClean="0">
                <a:latin typeface="+mj-lt"/>
              </a:rPr>
              <a:t>Motion: to approve PAR and CSD (doc: 15-14-0716-04-003e and doc</a:t>
            </a:r>
            <a:r>
              <a:rPr lang="en-US" sz="2800" dirty="0"/>
              <a:t> </a:t>
            </a:r>
            <a:r>
              <a:rPr lang="en-US" sz="2800" dirty="0" smtClean="0"/>
              <a:t>15-14-0715-04-003e</a:t>
            </a:r>
            <a:r>
              <a:rPr lang="en-US" sz="2800" dirty="0" smtClean="0">
                <a:latin typeface="+mj-lt"/>
              </a:rPr>
              <a:t>) and to seek permission from the 802.15 WG to forward the PAR and CSD to the 802 EC with the provision that the WG Chair can make necessary editorial changes in support of the project submission. </a:t>
            </a:r>
          </a:p>
          <a:p>
            <a:pPr>
              <a:lnSpc>
                <a:spcPct val="80000"/>
              </a:lnSpc>
            </a:pPr>
            <a:endParaRPr lang="en-US" sz="2800" dirty="0" smtClean="0">
              <a:latin typeface="+mj-lt"/>
            </a:endParaRPr>
          </a:p>
          <a:p>
            <a:pPr>
              <a:lnSpc>
                <a:spcPct val="80000"/>
              </a:lnSpc>
            </a:pPr>
            <a:r>
              <a:rPr lang="en-US" sz="2800" dirty="0" smtClean="0">
                <a:latin typeface="+mj-lt"/>
              </a:rPr>
              <a:t>Moved by: Ken </a:t>
            </a:r>
            <a:r>
              <a:rPr lang="en-US" sz="2800" dirty="0" err="1" smtClean="0">
                <a:latin typeface="+mj-lt"/>
              </a:rPr>
              <a:t>Hiraga</a:t>
            </a:r>
            <a:endParaRPr lang="en-US" sz="2800" dirty="0" smtClean="0">
              <a:latin typeface="+mj-lt"/>
            </a:endParaRPr>
          </a:p>
          <a:p>
            <a:pPr>
              <a:lnSpc>
                <a:spcPct val="80000"/>
              </a:lnSpc>
            </a:pPr>
            <a:r>
              <a:rPr lang="en-US" sz="2800" dirty="0" smtClean="0">
                <a:latin typeface="+mj-lt"/>
              </a:rPr>
              <a:t>Seconded by: Kiyoshi </a:t>
            </a:r>
            <a:r>
              <a:rPr lang="en-US" sz="2800" dirty="0" err="1" smtClean="0">
                <a:latin typeface="+mj-lt"/>
              </a:rPr>
              <a:t>Toshimitsu</a:t>
            </a:r>
            <a:endParaRPr lang="en-US" sz="2800" dirty="0" smtClean="0">
              <a:latin typeface="+mj-lt"/>
            </a:endParaRPr>
          </a:p>
          <a:p>
            <a:pPr>
              <a:lnSpc>
                <a:spcPct val="80000"/>
              </a:lnSpc>
            </a:pPr>
            <a:endParaRPr lang="en-US" sz="2800" dirty="0">
              <a:latin typeface="+mj-lt"/>
            </a:endParaRPr>
          </a:p>
          <a:p>
            <a:pPr>
              <a:lnSpc>
                <a:spcPct val="80000"/>
              </a:lnSpc>
            </a:pPr>
            <a:r>
              <a:rPr lang="en-US" sz="2800" dirty="0" smtClean="0">
                <a:latin typeface="+mj-lt"/>
              </a:rPr>
              <a:t>Approved by unanimous consent</a:t>
            </a:r>
          </a:p>
          <a:p>
            <a:pPr>
              <a:lnSpc>
                <a:spcPct val="80000"/>
              </a:lnSpc>
            </a:pPr>
            <a:endParaRPr lang="en-US" sz="2800" dirty="0">
              <a:latin typeface="+mj-lt"/>
            </a:endParaRPr>
          </a:p>
          <a:p>
            <a:pPr>
              <a:lnSpc>
                <a:spcPct val="80000"/>
              </a:lnSpc>
            </a:pPr>
            <a:endParaRPr lang="en-US" sz="2800" dirty="0" smtClean="0">
              <a:latin typeface="+mj-lt"/>
            </a:endParaRPr>
          </a:p>
          <a:p>
            <a:pPr>
              <a:lnSpc>
                <a:spcPct val="80000"/>
              </a:lnSpc>
            </a:pPr>
            <a:endParaRPr lang="en-US" sz="2800" dirty="0">
              <a:latin typeface="+mj-lt"/>
            </a:endParaRPr>
          </a:p>
        </p:txBody>
      </p:sp>
    </p:spTree>
    <p:extLst>
      <p:ext uri="{BB962C8B-B14F-4D97-AF65-F5344CB8AC3E}">
        <p14:creationId xmlns:p14="http://schemas.microsoft.com/office/powerpoint/2010/main" val="3814424279"/>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Next Steps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Work on Technical Guidance Document (TGD)</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Conference </a:t>
            </a:r>
            <a:r>
              <a:rPr lang="en-US" sz="2800" dirty="0"/>
              <a:t>calls</a:t>
            </a:r>
          </a:p>
          <a:p>
            <a:pPr marL="800100" lvl="4" indent="-457200">
              <a:buFont typeface="Arial" panose="020B0604020202020204" pitchFamily="34" charset="0"/>
              <a:buChar char="•"/>
            </a:pPr>
            <a:r>
              <a:rPr lang="en-US" sz="2400" dirty="0"/>
              <a:t>29 January 2015, 7.30-8.30 am Berlin </a:t>
            </a:r>
            <a:r>
              <a:rPr lang="en-US" sz="2400" dirty="0" smtClean="0"/>
              <a:t>time</a:t>
            </a:r>
          </a:p>
          <a:p>
            <a:pPr marL="800100" lvl="4" indent="-457200">
              <a:buFont typeface="Arial" panose="020B0604020202020204" pitchFamily="34" charset="0"/>
              <a:buChar char="•"/>
            </a:pPr>
            <a:r>
              <a:rPr lang="en-US" sz="2400" dirty="0" smtClean="0"/>
              <a:t>12 </a:t>
            </a:r>
            <a:r>
              <a:rPr lang="en-US" sz="2400" dirty="0"/>
              <a:t>February 2015, 7.30-8.30 am Berlin time</a:t>
            </a:r>
          </a:p>
          <a:p>
            <a:pPr marL="800100" lvl="4" indent="-457200">
              <a:buFont typeface="Arial" panose="020B0604020202020204" pitchFamily="34" charset="0"/>
              <a:buChar char="•"/>
            </a:pPr>
            <a:r>
              <a:rPr lang="en-US" sz="2400" dirty="0"/>
              <a:t>26 February 2015, 7.30-8.30 am Berlin time</a:t>
            </a:r>
          </a:p>
          <a:p>
            <a:endParaRPr lang="en-US" dirty="0"/>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609600" y="609600"/>
            <a:ext cx="7772400" cy="762000"/>
          </a:xfrm>
        </p:spPr>
        <p:txBody>
          <a:bodyPr/>
          <a:lstStyle/>
          <a:p>
            <a:r>
              <a:rPr lang="en-US" b="1" dirty="0" smtClean="0">
                <a:latin typeface="Times New Roman" charset="0"/>
                <a:ea typeface="ＭＳ Ｐゴシック" charset="0"/>
                <a:cs typeface="ＭＳ Ｐゴシック" charset="0"/>
              </a:rPr>
              <a:t>WG Motion: PAR/CSD Approval</a:t>
            </a:r>
            <a:endParaRPr lang="en-US" sz="2800" dirty="0">
              <a:latin typeface="Times New Roman" charset="0"/>
              <a:ea typeface="ＭＳ Ｐゴシック" charset="0"/>
              <a:cs typeface="ＭＳ Ｐゴシック" charset="0"/>
            </a:endParaRPr>
          </a:p>
        </p:txBody>
      </p:sp>
      <p:sp>
        <p:nvSpPr>
          <p:cNvPr id="8" name="Rectangle 3"/>
          <p:cNvSpPr txBox="1">
            <a:spLocks noChangeArrowheads="1"/>
          </p:cNvSpPr>
          <p:nvPr/>
        </p:nvSpPr>
        <p:spPr>
          <a:xfrm>
            <a:off x="228600" y="1676400"/>
            <a:ext cx="8686800" cy="4648200"/>
          </a:xfrm>
          <a:prstGeom prst="rect">
            <a:avLst/>
          </a:prstGeom>
        </p:spPr>
        <p:txBody>
          <a:bodyPr/>
          <a:lst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a:lstStyle>
          <a:p>
            <a:pPr lvl="0">
              <a:lnSpc>
                <a:spcPct val="80000"/>
              </a:lnSpc>
            </a:pPr>
            <a:r>
              <a:rPr lang="en-US" sz="2800" dirty="0"/>
              <a:t>Motion: </a:t>
            </a:r>
            <a:r>
              <a:rPr lang="en-US" altLang="ja-JP" sz="2800" dirty="0"/>
              <a:t>request </a:t>
            </a:r>
            <a:r>
              <a:rPr lang="en-US" altLang="zh-CN" sz="2800" dirty="0"/>
              <a:t>that the 802.15 WG seek 802 EC approval at the </a:t>
            </a:r>
            <a:r>
              <a:rPr lang="en-US" altLang="zh-CN" sz="2800" dirty="0" smtClean="0"/>
              <a:t>March 2015 </a:t>
            </a:r>
            <a:r>
              <a:rPr lang="en-US" altLang="zh-CN" sz="2800" dirty="0"/>
              <a:t>Plenary to forward the SG3e PAR (</a:t>
            </a:r>
            <a:r>
              <a:rPr lang="en-US" altLang="zh-CN" sz="2800" dirty="0" err="1"/>
              <a:t>dcn</a:t>
            </a:r>
            <a:r>
              <a:rPr lang="en-US" altLang="zh-CN" sz="2800" dirty="0"/>
              <a:t> </a:t>
            </a:r>
            <a:r>
              <a:rPr lang="en-US" sz="2800" dirty="0"/>
              <a:t>15-14-0715-04</a:t>
            </a:r>
            <a:r>
              <a:rPr lang="en-US" altLang="zh-CN" sz="2800" dirty="0"/>
              <a:t>) and CSD (</a:t>
            </a:r>
            <a:r>
              <a:rPr lang="en-US" altLang="zh-CN" sz="2800" dirty="0" err="1"/>
              <a:t>dcn</a:t>
            </a:r>
            <a:r>
              <a:rPr lang="en-US" altLang="zh-CN" sz="2800" dirty="0"/>
              <a:t> </a:t>
            </a:r>
            <a:r>
              <a:rPr lang="en-US" sz="2800" dirty="0"/>
              <a:t>15-14-0716-04</a:t>
            </a:r>
            <a:r>
              <a:rPr lang="en-US" altLang="zh-CN" sz="2800" dirty="0"/>
              <a:t>)  to </a:t>
            </a:r>
            <a:r>
              <a:rPr lang="en-US" altLang="zh-CN" sz="2800" dirty="0" err="1"/>
              <a:t>NesCom</a:t>
            </a:r>
            <a:r>
              <a:rPr lang="en-US" altLang="zh-CN" sz="2800" dirty="0"/>
              <a:t>, and additionally authorize the 802.15 WG Chair to make any necessary changes to these docs required to support the submission.</a:t>
            </a:r>
          </a:p>
          <a:p>
            <a:pPr>
              <a:lnSpc>
                <a:spcPct val="80000"/>
              </a:lnSpc>
            </a:pPr>
            <a:endParaRPr lang="en-US" sz="2800" dirty="0" smtClean="0">
              <a:latin typeface="+mj-lt"/>
            </a:endParaRPr>
          </a:p>
          <a:p>
            <a:pPr>
              <a:lnSpc>
                <a:spcPct val="80000"/>
              </a:lnSpc>
            </a:pPr>
            <a:r>
              <a:rPr lang="en-US" sz="2800" dirty="0" smtClean="0">
                <a:latin typeface="+mj-lt"/>
              </a:rPr>
              <a:t>Moved by</a:t>
            </a:r>
            <a:r>
              <a:rPr lang="en-US" sz="2800" dirty="0" smtClean="0">
                <a:latin typeface="+mj-lt"/>
              </a:rPr>
              <a:t>: James Gilb</a:t>
            </a:r>
            <a:endParaRPr lang="en-US" sz="2800" dirty="0" smtClean="0">
              <a:latin typeface="+mj-lt"/>
            </a:endParaRPr>
          </a:p>
          <a:p>
            <a:pPr>
              <a:lnSpc>
                <a:spcPct val="80000"/>
              </a:lnSpc>
            </a:pPr>
            <a:r>
              <a:rPr lang="en-US" sz="2800" dirty="0" smtClean="0">
                <a:latin typeface="+mj-lt"/>
              </a:rPr>
              <a:t>Seconded by: </a:t>
            </a:r>
            <a:r>
              <a:rPr lang="en-US" sz="2800" dirty="0" smtClean="0">
                <a:latin typeface="+mj-lt"/>
              </a:rPr>
              <a:t>Ben Rolfe</a:t>
            </a:r>
          </a:p>
          <a:p>
            <a:pPr>
              <a:lnSpc>
                <a:spcPct val="80000"/>
              </a:lnSpc>
            </a:pPr>
            <a:endParaRPr lang="en-US" sz="2800" dirty="0">
              <a:latin typeface="+mj-lt"/>
            </a:endParaRPr>
          </a:p>
          <a:p>
            <a:pPr>
              <a:lnSpc>
                <a:spcPct val="80000"/>
              </a:lnSpc>
            </a:pPr>
            <a:r>
              <a:rPr lang="en-US" sz="2800" dirty="0" smtClean="0">
                <a:latin typeface="+mj-lt"/>
              </a:rPr>
              <a:t>Y/N/A 31/0/2</a:t>
            </a:r>
            <a:endParaRPr lang="en-US" sz="2800" dirty="0">
              <a:latin typeface="+mj-lt"/>
            </a:endParaRPr>
          </a:p>
          <a:p>
            <a:pPr>
              <a:lnSpc>
                <a:spcPct val="80000"/>
              </a:lnSpc>
            </a:pPr>
            <a:endParaRPr lang="en-US" sz="2800" dirty="0" smtClean="0">
              <a:latin typeface="+mj-lt"/>
            </a:endParaRPr>
          </a:p>
          <a:p>
            <a:pPr>
              <a:lnSpc>
                <a:spcPct val="80000"/>
              </a:lnSpc>
            </a:pPr>
            <a:endParaRPr lang="en-US" sz="2800" dirty="0">
              <a:latin typeface="+mj-lt"/>
            </a:endParaRPr>
          </a:p>
        </p:txBody>
      </p:sp>
    </p:spTree>
    <p:extLst>
      <p:ext uri="{BB962C8B-B14F-4D97-AF65-F5344CB8AC3E}">
        <p14:creationId xmlns:p14="http://schemas.microsoft.com/office/powerpoint/2010/main" val="278709490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Thank You</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4132</TotalTime>
  <Words>351</Words>
  <Application>Microsoft Office PowerPoint</Application>
  <PresentationFormat>On-screen Show (4:3)</PresentationFormat>
  <Paragraphs>111</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vt:lpstr>
      <vt:lpstr>PowerPoint Presentation</vt:lpstr>
      <vt:lpstr>PowerPoint Presentation</vt:lpstr>
      <vt:lpstr>802.15.3e Officers</vt:lpstr>
      <vt:lpstr>Meeting Objectives</vt:lpstr>
      <vt:lpstr>Meeting Accomplishments</vt:lpstr>
      <vt:lpstr>PAR and CSD Approval</vt:lpstr>
      <vt:lpstr>Next Steps</vt:lpstr>
      <vt:lpstr>WG Motion: PAR/CSD Approval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101</cp:revision>
  <dcterms:modified xsi:type="dcterms:W3CDTF">2015-01-16T00:37:07Z</dcterms:modified>
</cp:coreProperties>
</file>