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258" r:id="rId3"/>
    <p:sldId id="267" r:id="rId4"/>
    <p:sldId id="269" r:id="rId5"/>
    <p:sldId id="270"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p:scale>
          <a:sx n="70" d="100"/>
          <a:sy n="70" d="100"/>
        </p:scale>
        <p:origin x="-116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a:t>Page </a:t>
            </a:r>
            <a:fld id="{B09F1C56-5D2A-4561-96E1-FA8061C2F428}" type="slidenum">
              <a:rPr lang="en-US" altLang="ja-JP"/>
              <a:pPr>
                <a:defRPr/>
              </a:pPr>
              <a:t>‹#›</a:t>
            </a:fld>
            <a:endParaRPr lang="en-US" altLang="ja-JP"/>
          </a:p>
        </p:txBody>
      </p:sp>
      <p:sp>
        <p:nvSpPr>
          <p:cNvPr id="717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smtClean="0"/>
              <a:t>Submission</a:t>
            </a:r>
          </a:p>
        </p:txBody>
      </p:sp>
      <p:sp>
        <p:nvSpPr>
          <p:cNvPr id="717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33560210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a:t>Page </a:t>
            </a:r>
            <a:fld id="{CF06450B-20DC-4495-B35B-5D48515B3F68}" type="slidenum">
              <a:rPr lang="en-US" altLang="ja-JP"/>
              <a:pPr>
                <a:defRPr/>
              </a:pPr>
              <a:t>‹#›</a:t>
            </a:fld>
            <a:endParaRPr lang="en-US" altLang="ja-JP"/>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169082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5866ADCA-C324-44AA-9963-C383FAABF5B4}" type="slidenum">
              <a:rPr lang="en-US" altLang="ja-JP"/>
              <a:pPr/>
              <a:t>3</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5866ADCA-C324-44AA-9963-C383FAABF5B4}" type="slidenum">
              <a:rPr lang="en-US" altLang="ja-JP"/>
              <a:pPr/>
              <a:t>4</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5866ADCA-C324-44AA-9963-C383FAABF5B4}" type="slidenum">
              <a:rPr lang="en-US" altLang="ja-JP"/>
              <a:pPr/>
              <a:t>5</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ltLang="ja-JP" dirty="0" err="1" smtClean="0"/>
              <a:t>Mineo</a:t>
            </a:r>
            <a:r>
              <a:rPr lang="en-US" altLang="ja-JP" dirty="0" smtClean="0"/>
              <a:t> </a:t>
            </a:r>
            <a:r>
              <a:rPr lang="en-US" altLang="ja-JP" dirty="0" err="1" smtClean="0"/>
              <a:t>Takai</a:t>
            </a:r>
            <a:r>
              <a:rPr lang="en-US" altLang="ja-JP" dirty="0" smtClean="0"/>
              <a:t>, Space-Time Engineering</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04AB6BA-6047-44C3-A90C-73881F8BEB97}" type="slidenum">
              <a:rPr lang="en-US" altLang="ja-JP"/>
              <a:pPr>
                <a:defRPr/>
              </a:pPr>
              <a:t>‹#›</a:t>
            </a:fld>
            <a:endParaRPr lang="en-US" altLang="ja-JP"/>
          </a:p>
        </p:txBody>
      </p:sp>
    </p:spTree>
    <p:extLst>
      <p:ext uri="{BB962C8B-B14F-4D97-AF65-F5344CB8AC3E}">
        <p14:creationId xmlns:p14="http://schemas.microsoft.com/office/powerpoint/2010/main" val="374770704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5" name="Rectangle 5"/>
          <p:cNvSpPr>
            <a:spLocks noGrp="1" noChangeArrowheads="1"/>
          </p:cNvSpPr>
          <p:nvPr>
            <p:ph type="ftr" sz="quarter" idx="11"/>
          </p:nvPr>
        </p:nvSpPr>
        <p:spPr>
          <a:xfrm>
            <a:off x="5486400" y="6475413"/>
            <a:ext cx="3124200" cy="369332"/>
          </a:xfrm>
          <a:ln/>
        </p:spPr>
        <p:txBody>
          <a:bodyPr/>
          <a:lstStyle>
            <a:lvl1pPr>
              <a:defRPr/>
            </a:lvl1pPr>
          </a:lstStyle>
          <a:p>
            <a:pPr>
              <a:defRPr/>
            </a:pPr>
            <a:r>
              <a:rPr lang="en-US" altLang="ja-JP" dirty="0" err="1" smtClean="0"/>
              <a:t>Mineo</a:t>
            </a:r>
            <a:r>
              <a:rPr lang="en-US" altLang="ja-JP" dirty="0" smtClean="0"/>
              <a:t> </a:t>
            </a:r>
            <a:r>
              <a:rPr lang="en-US" altLang="ja-JP" dirty="0" err="1" smtClean="0"/>
              <a:t>Takai</a:t>
            </a:r>
            <a:r>
              <a:rPr lang="en-US" altLang="ja-JP" dirty="0" smtClean="0"/>
              <a:t>, Space-Time Engineering</a:t>
            </a:r>
          </a:p>
          <a:p>
            <a:pPr>
              <a:defRPr/>
            </a:pP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0ACDA59C-F7AC-4CB4-9626-74F0F6302B2D}" type="slidenum">
              <a:rPr lang="en-US" altLang="ja-JP"/>
              <a:pPr>
                <a:defRPr/>
              </a:pPr>
              <a:t>‹#›</a:t>
            </a:fld>
            <a:endParaRPr lang="en-US" altLang="ja-JP"/>
          </a:p>
        </p:txBody>
      </p:sp>
    </p:spTree>
    <p:extLst>
      <p:ext uri="{BB962C8B-B14F-4D97-AF65-F5344CB8AC3E}">
        <p14:creationId xmlns:p14="http://schemas.microsoft.com/office/powerpoint/2010/main" val="276247361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dirty="0" err="1" smtClean="0"/>
              <a:t>Mineo</a:t>
            </a:r>
            <a:r>
              <a:rPr lang="en-US" altLang="ja-JP" dirty="0" smtClean="0"/>
              <a:t> </a:t>
            </a:r>
            <a:r>
              <a:rPr lang="en-US" altLang="ja-JP" dirty="0" err="1" smtClean="0"/>
              <a:t>Takai</a:t>
            </a:r>
            <a:r>
              <a:rPr lang="en-US" altLang="ja-JP" dirty="0" smtClean="0"/>
              <a:t>, Space-Time Engineering</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B017A039-3508-4A66-9FBE-85414CBEA192}" type="slidenum">
              <a:rPr lang="en-US" altLang="ja-JP"/>
              <a:pPr>
                <a:defRPr/>
              </a:pPr>
              <a:t>‹#›</a:t>
            </a:fld>
            <a:endParaRPr lang="en-US" altLang="ja-JP"/>
          </a:p>
        </p:txBody>
      </p:sp>
    </p:spTree>
    <p:extLst>
      <p:ext uri="{BB962C8B-B14F-4D97-AF65-F5344CB8AC3E}">
        <p14:creationId xmlns:p14="http://schemas.microsoft.com/office/powerpoint/2010/main" val="361607674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January 2015</a:t>
            </a:r>
            <a:endParaRPr lang="en-US" altLang="ja-JP"/>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dirty="0" err="1" smtClean="0"/>
              <a:t>Mineo</a:t>
            </a:r>
            <a:r>
              <a:rPr lang="en-US" altLang="ja-JP" dirty="0" smtClean="0"/>
              <a:t> </a:t>
            </a:r>
            <a:r>
              <a:rPr lang="en-US" altLang="ja-JP" dirty="0" err="1" smtClean="0"/>
              <a:t>Takai</a:t>
            </a:r>
            <a:r>
              <a:rPr lang="en-US" altLang="ja-JP" dirty="0" smtClean="0"/>
              <a:t>, Space-Time Engineering</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a:t>Slide </a:t>
            </a:r>
            <a:fld id="{5181F2F6-CA70-4B5F-B991-5972137978E2}" type="slidenum">
              <a:rPr lang="en-US" altLang="ja-JP"/>
              <a:pPr>
                <a:defRPr/>
              </a:pPr>
              <a: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802.15-15-0086-00-004s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sz="1400" smtClean="0"/>
              <a:t>January 2015</a:t>
            </a:r>
            <a:endParaRPr lang="en-US" altLang="ja-JP" sz="1400"/>
          </a:p>
        </p:txBody>
      </p:sp>
      <p:sp>
        <p:nvSpPr>
          <p:cNvPr id="2051" name="フッター プレースホルダー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a:t>Shoichi Kitazawa,ATR</a:t>
            </a:r>
          </a:p>
        </p:txBody>
      </p:sp>
      <p:sp>
        <p:nvSpPr>
          <p:cNvPr id="2052" name="スライド番号プレースホルダー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a:t>Slide </a:t>
            </a:r>
            <a:fld id="{9DC0D22F-56AA-4DBF-A603-5C75B8AFB83F}" type="slidenum">
              <a:rPr lang="en-US" altLang="ja-JP"/>
              <a:pPr/>
              <a:t>1</a:t>
            </a:fld>
            <a:endParaRPr lang="en-US" altLang="ja-JP"/>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[Proposed Spectrum Resource Measurement Report Structure]</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[15 January 2015]</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err="1" smtClean="0">
                <a:solidFill>
                  <a:schemeClr val="tx2"/>
                </a:solidFill>
                <a:ea typeface="ＭＳ Ｐゴシック" charset="-128"/>
              </a:rPr>
              <a:t>Mineo</a:t>
            </a:r>
            <a:r>
              <a:rPr lang="en-US" altLang="ja-JP" sz="1600" dirty="0" smtClean="0">
                <a:solidFill>
                  <a:schemeClr val="tx2"/>
                </a:solidFill>
                <a:ea typeface="ＭＳ Ｐゴシック" charset="-128"/>
              </a:rPr>
              <a:t> </a:t>
            </a:r>
            <a:r>
              <a:rPr lang="en-US" altLang="ja-JP" sz="1600" dirty="0" err="1" smtClean="0">
                <a:solidFill>
                  <a:schemeClr val="tx2"/>
                </a:solidFill>
                <a:ea typeface="ＭＳ Ｐゴシック" charset="-128"/>
              </a:rPr>
              <a:t>Takai</a:t>
            </a:r>
            <a:r>
              <a:rPr lang="en-US" altLang="ja-JP" sz="1600" dirty="0" smtClean="0">
                <a:solidFill>
                  <a:schemeClr val="tx2"/>
                </a:solidFill>
                <a:ea typeface="ＭＳ Ｐゴシック" charset="-128"/>
              </a:rPr>
              <a:t>] </a:t>
            </a:r>
            <a:r>
              <a:rPr lang="en-US" altLang="ja-JP" sz="1600" dirty="0">
                <a:solidFill>
                  <a:schemeClr val="tx2"/>
                </a:solidFill>
                <a:ea typeface="ＭＳ Ｐゴシック" charset="-128"/>
              </a:rPr>
              <a:t>Company </a:t>
            </a:r>
            <a:r>
              <a:rPr lang="en-US" altLang="ja-JP" sz="1600" dirty="0" smtClean="0">
                <a:solidFill>
                  <a:schemeClr val="tx2"/>
                </a:solidFill>
                <a:ea typeface="ＭＳ Ｐゴシック" charset="-128"/>
              </a:rPr>
              <a:t>[Space-Time Engineering]</a:t>
            </a:r>
            <a:endParaRPr lang="en-US" altLang="ja-JP" sz="1600" dirty="0">
              <a:solidFill>
                <a:schemeClr val="tx2"/>
              </a:solidFill>
              <a:ea typeface="ＭＳ Ｐゴシック" charset="-128"/>
            </a:endParaRPr>
          </a:p>
          <a:p>
            <a:pPr>
              <a:defRPr/>
            </a:pPr>
            <a:r>
              <a:rPr lang="en-US" altLang="ja-JP" sz="1600" dirty="0">
                <a:solidFill>
                  <a:schemeClr val="tx2"/>
                </a:solidFill>
                <a:ea typeface="ＭＳ Ｐゴシック" charset="-128"/>
              </a:rPr>
              <a:t>Address </a:t>
            </a:r>
            <a:r>
              <a:rPr lang="en-US" altLang="ja-JP" sz="1600" dirty="0" smtClean="0">
                <a:solidFill>
                  <a:schemeClr val="tx2"/>
                </a:solidFill>
                <a:ea typeface="ＭＳ Ｐゴシック" charset="-128"/>
              </a:rPr>
              <a:t>[Rolling Hills Estates, CA 90274, USA]</a:t>
            </a:r>
            <a:endParaRPr lang="en-US" altLang="ja-JP" sz="1600" dirty="0">
              <a:solidFill>
                <a:schemeClr val="tx2"/>
              </a:solidFill>
              <a:ea typeface="ＭＳ Ｐゴシック" charset="-128"/>
            </a:endParaRPr>
          </a:p>
          <a:p>
            <a:pPr>
              <a:defRPr/>
            </a:pPr>
            <a:r>
              <a:rPr lang="en-US" altLang="ja-JP" sz="1600" dirty="0">
                <a:solidFill>
                  <a:schemeClr val="tx2"/>
                </a:solidFill>
                <a:ea typeface="ＭＳ Ｐゴシック" charset="-128"/>
              </a:rPr>
              <a:t>Voice</a:t>
            </a:r>
            <a:r>
              <a:rPr lang="en-US" altLang="ja-JP" sz="1600" dirty="0" smtClean="0">
                <a:ea typeface="ＭＳ Ｐゴシック" charset="-128"/>
              </a:rPr>
              <a:t>:[+1-310-541-1360</a:t>
            </a:r>
            <a:r>
              <a:rPr lang="en-US" altLang="ja-JP" sz="1600" dirty="0" smtClean="0">
                <a:solidFill>
                  <a:schemeClr val="tx2"/>
                </a:solidFill>
                <a:ea typeface="ＭＳ Ｐゴシック" charset="-128"/>
              </a:rPr>
              <a:t>], </a:t>
            </a:r>
            <a:r>
              <a:rPr lang="en-US" altLang="ja-JP" sz="1600" dirty="0">
                <a:solidFill>
                  <a:schemeClr val="tx2"/>
                </a:solidFill>
                <a:ea typeface="ＭＳ Ｐゴシック" charset="-128"/>
              </a:rPr>
              <a:t>FAX: [], E-Mail</a:t>
            </a:r>
            <a:r>
              <a:rPr lang="en-US" altLang="ja-JP" sz="1600" dirty="0" smtClean="0">
                <a:solidFill>
                  <a:schemeClr val="tx2"/>
                </a:solidFill>
                <a:ea typeface="ＭＳ Ｐゴシック" charset="-128"/>
              </a:rPr>
              <a:t>:[mineo@ieee.org]</a:t>
            </a:r>
            <a:r>
              <a:rPr lang="en-US" altLang="ja-JP" sz="1600" dirty="0">
                <a:solidFill>
                  <a:schemeClr val="tx2"/>
                </a:solidFill>
                <a:ea typeface="ＭＳ Ｐゴシック" charset="-128"/>
              </a:rPr>
              <a:t>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charset="-128"/>
              </a:rPr>
              <a:t>This document proposes a spectrum resource measurement report structure.]</a:t>
            </a:r>
            <a:endParaRPr lang="en-US" altLang="ja-JP" sz="1600" dirty="0">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a:ea typeface="ＭＳ Ｐゴシック" charset="-128"/>
              </a:rPr>
              <a:t>For discussion</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sz="1400" dirty="0" smtClean="0"/>
              <a:t>January 2015</a:t>
            </a:r>
            <a:endParaRPr lang="en-US" altLang="ja-JP" sz="1400" dirty="0"/>
          </a:p>
        </p:txBody>
      </p:sp>
      <p:sp>
        <p:nvSpPr>
          <p:cNvPr id="3075" name="フッター プレースホルダー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ja-JP" dirty="0" err="1"/>
              <a:t>Mineo</a:t>
            </a:r>
            <a:r>
              <a:rPr lang="en-US" altLang="ja-JP" dirty="0"/>
              <a:t> </a:t>
            </a:r>
            <a:r>
              <a:rPr lang="en-US" altLang="ja-JP" dirty="0" err="1"/>
              <a:t>Takai</a:t>
            </a:r>
            <a:r>
              <a:rPr lang="en-US" altLang="ja-JP" dirty="0"/>
              <a:t>, Space-Time Engineering</a:t>
            </a:r>
          </a:p>
        </p:txBody>
      </p:sp>
      <p:sp>
        <p:nvSpPr>
          <p:cNvPr id="3076" name="スライド番号プレースホルダー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a:t>Slide </a:t>
            </a:r>
            <a:fld id="{AA7F241F-B012-463B-865C-72DACF298A61}" type="slidenum">
              <a:rPr lang="en-US" altLang="ja-JP"/>
              <a:pPr/>
              <a:t>2</a:t>
            </a:fld>
            <a:endParaRPr lang="en-US" altLang="ja-JP"/>
          </a:p>
        </p:txBody>
      </p:sp>
      <p:sp>
        <p:nvSpPr>
          <p:cNvPr id="3077" name="Rectangle 2"/>
          <p:cNvSpPr>
            <a:spLocks noGrp="1" noChangeArrowheads="1"/>
          </p:cNvSpPr>
          <p:nvPr>
            <p:ph type="ctrTitle"/>
          </p:nvPr>
        </p:nvSpPr>
        <p:spPr>
          <a:xfrm>
            <a:off x="683568" y="1628800"/>
            <a:ext cx="7772400" cy="1143000"/>
          </a:xfrm>
        </p:spPr>
        <p:txBody>
          <a:bodyPr/>
          <a:lstStyle/>
          <a:p>
            <a:r>
              <a:rPr lang="en-US" altLang="ja-JP" dirty="0" smtClean="0">
                <a:ea typeface="ＭＳ Ｐゴシック" charset="-128"/>
              </a:rPr>
              <a:t>Proposed Spectrum Resource Measurement Report Structure</a:t>
            </a:r>
            <a:endParaRPr lang="ja-JP" altLang="ja-JP" dirty="0" smtClean="0">
              <a:ea typeface="ＭＳ Ｐゴシック" charset="-128"/>
            </a:endParaRPr>
          </a:p>
        </p:txBody>
      </p:sp>
      <p:graphicFrame>
        <p:nvGraphicFramePr>
          <p:cNvPr id="7" name="Object 11"/>
          <p:cNvGraphicFramePr>
            <a:graphicFrameLocks noChangeAspect="1"/>
          </p:cNvGraphicFramePr>
          <p:nvPr>
            <p:extLst>
              <p:ext uri="{D42A27DB-BD31-4B8C-83A1-F6EECF244321}">
                <p14:modId xmlns:p14="http://schemas.microsoft.com/office/powerpoint/2010/main" val="1493368825"/>
              </p:ext>
            </p:extLst>
          </p:nvPr>
        </p:nvGraphicFramePr>
        <p:xfrm>
          <a:off x="554038" y="3762375"/>
          <a:ext cx="7991475" cy="2665413"/>
        </p:xfrm>
        <a:graphic>
          <a:graphicData uri="http://schemas.openxmlformats.org/presentationml/2006/ole">
            <mc:AlternateContent xmlns:mc="http://schemas.openxmlformats.org/markup-compatibility/2006">
              <mc:Choice xmlns:v="urn:schemas-microsoft-com:vml" Requires="v">
                <p:oleObj spid="_x0000_s3108" name="Document" r:id="rId3" imgW="8245941" imgH="2755064" progId="Word.Document.8">
                  <p:embed/>
                </p:oleObj>
              </mc:Choice>
              <mc:Fallback>
                <p:oleObj name="Document" r:id="rId3" imgW="8245941" imgH="2755064" progId="Word.Document.8">
                  <p:embed/>
                  <p:pic>
                    <p:nvPicPr>
                      <p:cNvPr id="0" name="Picture 20"/>
                      <p:cNvPicPr>
                        <a:picLocks noChangeAspect="1" noChangeArrowheads="1"/>
                      </p:cNvPicPr>
                      <p:nvPr/>
                    </p:nvPicPr>
                    <p:blipFill>
                      <a:blip r:embed="rId4"/>
                      <a:srcRect/>
                      <a:stretch>
                        <a:fillRect/>
                      </a:stretch>
                    </p:blipFill>
                    <p:spPr bwMode="auto">
                      <a:xfrm>
                        <a:off x="554038" y="3762375"/>
                        <a:ext cx="7991475" cy="26654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Rectangle 12"/>
          <p:cNvSpPr>
            <a:spLocks noChangeArrowheads="1"/>
          </p:cNvSpPr>
          <p:nvPr/>
        </p:nvSpPr>
        <p:spPr bwMode="auto">
          <a:xfrm>
            <a:off x="564253" y="34290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085850" indent="-228600">
              <a:spcBef>
                <a:spcPct val="20000"/>
              </a:spcBef>
              <a:buChar char="•"/>
              <a:defRPr>
                <a:solidFill>
                  <a:schemeClr val="tx1"/>
                </a:solidFill>
                <a:latin typeface="Times New Roman" pitchFamily="18" charset="0"/>
              </a:defRPr>
            </a:lvl3pPr>
            <a:lvl4pPr marL="1428750" indent="-228600">
              <a:spcBef>
                <a:spcPct val="20000"/>
              </a:spcBef>
              <a:buChar char="–"/>
              <a:defRPr sz="1600">
                <a:solidFill>
                  <a:schemeClr val="tx1"/>
                </a:solidFill>
                <a:latin typeface="Times New Roman" pitchFamily="18" charset="0"/>
              </a:defRPr>
            </a:lvl4pPr>
            <a:lvl5pPr marL="1771650" indent="-228600">
              <a:spcBef>
                <a:spcPct val="20000"/>
              </a:spcBef>
              <a:buChar char="•"/>
              <a:defRPr sz="1600">
                <a:solidFill>
                  <a:schemeClr val="tx1"/>
                </a:solidFill>
                <a:latin typeface="Times New Roman" pitchFamily="18" charset="0"/>
              </a:defRPr>
            </a:lvl5pPr>
            <a:lvl6pPr marL="2228850" indent="-228600" eaLnBrk="0" fontAlgn="base" hangingPunct="0">
              <a:spcBef>
                <a:spcPct val="20000"/>
              </a:spcBef>
              <a:spcAft>
                <a:spcPct val="0"/>
              </a:spcAft>
              <a:buChar char="•"/>
              <a:defRPr sz="1600">
                <a:solidFill>
                  <a:schemeClr val="tx1"/>
                </a:solidFill>
                <a:latin typeface="Times New Roman" pitchFamily="18" charset="0"/>
              </a:defRPr>
            </a:lvl6pPr>
            <a:lvl7pPr marL="2686050" indent="-228600" eaLnBrk="0" fontAlgn="base" hangingPunct="0">
              <a:spcBef>
                <a:spcPct val="20000"/>
              </a:spcBef>
              <a:spcAft>
                <a:spcPct val="0"/>
              </a:spcAft>
              <a:buChar char="•"/>
              <a:defRPr sz="1600">
                <a:solidFill>
                  <a:schemeClr val="tx1"/>
                </a:solidFill>
                <a:latin typeface="Times New Roman" pitchFamily="18" charset="0"/>
              </a:defRPr>
            </a:lvl7pPr>
            <a:lvl8pPr marL="3143250" indent="-228600" eaLnBrk="0" fontAlgn="base" hangingPunct="0">
              <a:spcBef>
                <a:spcPct val="20000"/>
              </a:spcBef>
              <a:spcAft>
                <a:spcPct val="0"/>
              </a:spcAft>
              <a:buChar char="•"/>
              <a:defRPr sz="1600">
                <a:solidFill>
                  <a:schemeClr val="tx1"/>
                </a:solidFill>
                <a:latin typeface="Times New Roman" pitchFamily="18" charset="0"/>
              </a:defRPr>
            </a:lvl8pPr>
            <a:lvl9pPr marL="360045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ja-JP" sz="2000" dirty="0">
                <a:ea typeface="ＭＳ Ｐゴシック" charset="-128"/>
              </a:rPr>
              <a:t>Authors:</a:t>
            </a:r>
            <a:endParaRPr lang="en-US" altLang="ja-JP" sz="2000" b="0" dirty="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January 2015</a:t>
            </a:r>
            <a:endParaRPr lang="en-US" altLang="ja-JP"/>
          </a:p>
        </p:txBody>
      </p:sp>
      <p:sp>
        <p:nvSpPr>
          <p:cNvPr id="5" name="フッター プレースホルダー 4"/>
          <p:cNvSpPr>
            <a:spLocks noGrp="1"/>
          </p:cNvSpPr>
          <p:nvPr>
            <p:ph type="ftr" sz="quarter" idx="11"/>
          </p:nvPr>
        </p:nvSpPr>
        <p:spPr>
          <a:xfrm>
            <a:off x="5486400" y="6475413"/>
            <a:ext cx="3124200" cy="184666"/>
          </a:xfrm>
        </p:spPr>
        <p:txBody>
          <a:bodyPr/>
          <a:lstStyle/>
          <a:p>
            <a:pPr>
              <a:defRPr/>
            </a:pPr>
            <a:r>
              <a:rPr lang="en-US" altLang="ja-JP" dirty="0" err="1"/>
              <a:t>Mineo</a:t>
            </a:r>
            <a:r>
              <a:rPr lang="en-US" altLang="ja-JP" dirty="0"/>
              <a:t> </a:t>
            </a:r>
            <a:r>
              <a:rPr lang="en-US" altLang="ja-JP" dirty="0" err="1"/>
              <a:t>Takai</a:t>
            </a:r>
            <a:r>
              <a:rPr lang="en-US" altLang="ja-JP" dirty="0"/>
              <a:t>, Space-Time Engineering</a:t>
            </a:r>
          </a:p>
        </p:txBody>
      </p:sp>
      <p:sp>
        <p:nvSpPr>
          <p:cNvPr id="6" name="スライド番号プレースホルダー 5"/>
          <p:cNvSpPr>
            <a:spLocks noGrp="1"/>
          </p:cNvSpPr>
          <p:nvPr>
            <p:ph type="sldNum" sz="quarter" idx="12"/>
          </p:nvPr>
        </p:nvSpPr>
        <p:spPr/>
        <p:txBody>
          <a:bodyPr/>
          <a:lstStyle/>
          <a:p>
            <a:r>
              <a:rPr lang="en-US" altLang="ja-JP"/>
              <a:t>Slide </a:t>
            </a:r>
            <a:fld id="{10B4F79A-F97D-4415-A6BA-56D54E5A1E71}" type="slidenum">
              <a:rPr lang="en-US" altLang="ja-JP"/>
              <a:pPr/>
              <a:t>3</a:t>
            </a:fld>
            <a:endParaRPr lang="en-US" altLang="ja-JP"/>
          </a:p>
        </p:txBody>
      </p:sp>
      <p:sp>
        <p:nvSpPr>
          <p:cNvPr id="4098" name="Rectangle 2"/>
          <p:cNvSpPr>
            <a:spLocks noGrp="1" noChangeArrowheads="1"/>
          </p:cNvSpPr>
          <p:nvPr>
            <p:ph type="title"/>
          </p:nvPr>
        </p:nvSpPr>
        <p:spPr>
          <a:xfrm>
            <a:off x="323528" y="685800"/>
            <a:ext cx="8424936" cy="1066800"/>
          </a:xfrm>
          <a:ln/>
        </p:spPr>
        <p:txBody>
          <a:bodyPr/>
          <a:lstStyle/>
          <a:p>
            <a:r>
              <a:rPr lang="en-US" altLang="ja-JP" sz="2800" dirty="0" smtClean="0">
                <a:ea typeface="ＭＳ Ｐゴシック" charset="-128"/>
              </a:rPr>
              <a:t>SRM requests by Spectrum Resource Management Entity</a:t>
            </a:r>
            <a:endParaRPr lang="ja-JP" altLang="ja-JP" sz="2800" dirty="0"/>
          </a:p>
        </p:txBody>
      </p:sp>
      <p:sp>
        <p:nvSpPr>
          <p:cNvPr id="4099" name="Rectangle 3"/>
          <p:cNvSpPr>
            <a:spLocks noGrp="1" noChangeArrowheads="1"/>
          </p:cNvSpPr>
          <p:nvPr>
            <p:ph type="body" idx="1"/>
          </p:nvPr>
        </p:nvSpPr>
        <p:spPr>
          <a:xfrm>
            <a:off x="685800" y="1988840"/>
            <a:ext cx="7772400" cy="4248472"/>
          </a:xfrm>
          <a:ln/>
        </p:spPr>
        <p:txBody>
          <a:bodyPr/>
          <a:lstStyle/>
          <a:p>
            <a:r>
              <a:rPr lang="en-US" altLang="ja-JP" sz="2000" dirty="0" smtClean="0">
                <a:latin typeface="+mj-lt"/>
              </a:rPr>
              <a:t>Spectrum Resource Management Entity (SRME) may send Spectrum Resource Measurement (SRM) requests to its registered networks in order to better understand current spectrum resource usage for its effective spectrum management.</a:t>
            </a:r>
          </a:p>
        </p:txBody>
      </p:sp>
      <p:cxnSp>
        <p:nvCxnSpPr>
          <p:cNvPr id="7" name="直線コネクタ 9"/>
          <p:cNvCxnSpPr>
            <a:stCxn id="49" idx="2"/>
            <a:endCxn id="26" idx="3"/>
          </p:cNvCxnSpPr>
          <p:nvPr/>
        </p:nvCxnSpPr>
        <p:spPr bwMode="auto">
          <a:xfrm flipH="1">
            <a:off x="3631900" y="3875223"/>
            <a:ext cx="3216907" cy="1067699"/>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円/楕円 10"/>
          <p:cNvSpPr/>
          <p:nvPr/>
        </p:nvSpPr>
        <p:spPr bwMode="auto">
          <a:xfrm>
            <a:off x="6120994" y="4359573"/>
            <a:ext cx="288032" cy="288032"/>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9" name="円/楕円 15"/>
          <p:cNvSpPr/>
          <p:nvPr/>
        </p:nvSpPr>
        <p:spPr bwMode="auto">
          <a:xfrm rot="2265361">
            <a:off x="6242046" y="3445623"/>
            <a:ext cx="288032" cy="288032"/>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 name="円/楕円 16"/>
          <p:cNvSpPr/>
          <p:nvPr/>
        </p:nvSpPr>
        <p:spPr bwMode="auto">
          <a:xfrm>
            <a:off x="7701396" y="4018578"/>
            <a:ext cx="288032" cy="288032"/>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1" name="円/楕円 17"/>
          <p:cNvSpPr/>
          <p:nvPr/>
        </p:nvSpPr>
        <p:spPr bwMode="auto">
          <a:xfrm>
            <a:off x="7346287" y="3275400"/>
            <a:ext cx="288032" cy="288032"/>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2" name="直線コネクタ 12"/>
          <p:cNvCxnSpPr>
            <a:stCxn id="49" idx="7"/>
            <a:endCxn id="11" idx="3"/>
          </p:cNvCxnSpPr>
          <p:nvPr/>
        </p:nvCxnSpPr>
        <p:spPr bwMode="auto">
          <a:xfrm flipV="1">
            <a:off x="7156086" y="3521251"/>
            <a:ext cx="232382" cy="226693"/>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直線コネクタ 14"/>
          <p:cNvCxnSpPr>
            <a:stCxn id="49" idx="6"/>
            <a:endCxn id="10" idx="1"/>
          </p:cNvCxnSpPr>
          <p:nvPr/>
        </p:nvCxnSpPr>
        <p:spPr bwMode="auto">
          <a:xfrm>
            <a:off x="7208807" y="3875223"/>
            <a:ext cx="534770" cy="18553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直線コネクタ 19"/>
          <p:cNvCxnSpPr>
            <a:stCxn id="49" idx="3"/>
            <a:endCxn id="8" idx="7"/>
          </p:cNvCxnSpPr>
          <p:nvPr/>
        </p:nvCxnSpPr>
        <p:spPr bwMode="auto">
          <a:xfrm flipH="1">
            <a:off x="6366845" y="4002502"/>
            <a:ext cx="534683" cy="39925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直線コネクタ 21"/>
          <p:cNvCxnSpPr>
            <a:stCxn id="49" idx="1"/>
            <a:endCxn id="9" idx="7"/>
          </p:cNvCxnSpPr>
          <p:nvPr/>
        </p:nvCxnSpPr>
        <p:spPr bwMode="auto">
          <a:xfrm flipH="1" flipV="1">
            <a:off x="6528929" y="3571479"/>
            <a:ext cx="372599" cy="17646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8"/>
          <p:cNvCxnSpPr>
            <a:stCxn id="26" idx="1"/>
            <a:endCxn id="27" idx="3"/>
          </p:cNvCxnSpPr>
          <p:nvPr/>
        </p:nvCxnSpPr>
        <p:spPr bwMode="auto">
          <a:xfrm flipH="1">
            <a:off x="1919904" y="4942922"/>
            <a:ext cx="880886" cy="13134"/>
          </a:xfrm>
          <a:prstGeom prst="line">
            <a:avLst/>
          </a:prstGeom>
          <a:ln w="25400" cmpd="sng">
            <a:solidFill>
              <a:srgbClr val="002060"/>
            </a:solidFill>
          </a:ln>
        </p:spPr>
        <p:style>
          <a:lnRef idx="1">
            <a:schemeClr val="accent1"/>
          </a:lnRef>
          <a:fillRef idx="0">
            <a:schemeClr val="accent1"/>
          </a:fillRef>
          <a:effectRef idx="0">
            <a:schemeClr val="accent1"/>
          </a:effectRef>
          <a:fontRef idx="minor">
            <a:schemeClr val="tx1"/>
          </a:fontRef>
        </p:style>
      </p:cxnSp>
      <p:pic>
        <p:nvPicPr>
          <p:cNvPr id="26" name="Picture 4" descr="C:\Users\sekiguchi\AppData\Local\Microsoft\Windows\Temporary Internet Files\Content.IE5\UTMJV8BN\MC900223550[1].wmf"/>
          <p:cNvPicPr>
            <a:picLocks noChangeAspect="1" noChangeArrowheads="1"/>
          </p:cNvPicPr>
          <p:nvPr/>
        </p:nvPicPr>
        <p:blipFill>
          <a:blip r:embed="rId3" cstate="print"/>
          <a:srcRect/>
          <a:stretch>
            <a:fillRect/>
          </a:stretch>
        </p:blipFill>
        <p:spPr bwMode="auto">
          <a:xfrm>
            <a:off x="2800790" y="4753418"/>
            <a:ext cx="831110" cy="379008"/>
          </a:xfrm>
          <a:prstGeom prst="rect">
            <a:avLst/>
          </a:prstGeom>
          <a:noFill/>
          <a:ln w="9525">
            <a:noFill/>
            <a:miter lim="800000"/>
            <a:headEnd/>
            <a:tailEnd/>
          </a:ln>
        </p:spPr>
      </p:pic>
      <p:pic>
        <p:nvPicPr>
          <p:cNvPr id="27" name="Picture 3" descr="C:\Users\yano\AppData\Local\Microsoft\Windows\Temporary Internet Files\Content.IE5\RVZS0AZZ\MC900428969[1].wmf"/>
          <p:cNvPicPr>
            <a:picLocks noChangeAspect="1" noChangeArrowheads="1"/>
          </p:cNvPicPr>
          <p:nvPr/>
        </p:nvPicPr>
        <p:blipFill>
          <a:blip r:embed="rId4" cstate="print"/>
          <a:srcRect/>
          <a:stretch>
            <a:fillRect/>
          </a:stretch>
        </p:blipFill>
        <p:spPr bwMode="auto">
          <a:xfrm>
            <a:off x="1055904" y="4356691"/>
            <a:ext cx="864000" cy="1198729"/>
          </a:xfrm>
          <a:prstGeom prst="rect">
            <a:avLst/>
          </a:prstGeom>
          <a:noFill/>
          <a:ln w="9525">
            <a:noFill/>
            <a:miter lim="800000"/>
            <a:headEnd/>
            <a:tailEnd/>
          </a:ln>
        </p:spPr>
      </p:pic>
      <p:sp>
        <p:nvSpPr>
          <p:cNvPr id="29" name="テキスト ボックス 34"/>
          <p:cNvSpPr txBox="1"/>
          <p:nvPr/>
        </p:nvSpPr>
        <p:spPr>
          <a:xfrm>
            <a:off x="6612463" y="4177541"/>
            <a:ext cx="1268296" cy="502702"/>
          </a:xfrm>
          <a:prstGeom prst="rect">
            <a:avLst/>
          </a:prstGeom>
          <a:noFill/>
        </p:spPr>
        <p:txBody>
          <a:bodyPr wrap="none" rtlCol="0">
            <a:spAutoFit/>
          </a:bodyPr>
          <a:lstStyle/>
          <a:p>
            <a:pPr>
              <a:lnSpc>
                <a:spcPts val="1600"/>
              </a:lnSpc>
            </a:pPr>
            <a:r>
              <a:rPr lang="en-US" altLang="ja-JP" sz="1600" dirty="0" smtClean="0"/>
              <a:t>802.15.4</a:t>
            </a:r>
            <a:endParaRPr lang="en-US" altLang="ja-JP" sz="1600" dirty="0"/>
          </a:p>
          <a:p>
            <a:pPr>
              <a:lnSpc>
                <a:spcPts val="1600"/>
              </a:lnSpc>
            </a:pPr>
            <a:r>
              <a:rPr lang="en-US" altLang="ja-JP" sz="1600" dirty="0"/>
              <a:t>Coordinator</a:t>
            </a:r>
            <a:endParaRPr lang="ja-JP" altLang="en-US" sz="1600" dirty="0"/>
          </a:p>
        </p:txBody>
      </p:sp>
      <p:sp>
        <p:nvSpPr>
          <p:cNvPr id="30" name="円/楕円 57"/>
          <p:cNvSpPr/>
          <p:nvPr/>
        </p:nvSpPr>
        <p:spPr bwMode="auto">
          <a:xfrm>
            <a:off x="5626509" y="6030034"/>
            <a:ext cx="288032" cy="288032"/>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1" name="円/楕円 58"/>
          <p:cNvSpPr/>
          <p:nvPr/>
        </p:nvSpPr>
        <p:spPr bwMode="auto">
          <a:xfrm rot="4958973">
            <a:off x="5815720" y="5128438"/>
            <a:ext cx="288032" cy="288032"/>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2" name="円/楕円 59"/>
          <p:cNvSpPr/>
          <p:nvPr/>
        </p:nvSpPr>
        <p:spPr bwMode="auto">
          <a:xfrm>
            <a:off x="6562613" y="5958026"/>
            <a:ext cx="288032" cy="288032"/>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3" name="円/楕円 60"/>
          <p:cNvSpPr/>
          <p:nvPr/>
        </p:nvSpPr>
        <p:spPr bwMode="auto">
          <a:xfrm rot="15731016">
            <a:off x="6665481" y="4993533"/>
            <a:ext cx="288032" cy="288032"/>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34" name="直線コネクタ 61"/>
          <p:cNvCxnSpPr>
            <a:stCxn id="48" idx="7"/>
            <a:endCxn id="33" idx="0"/>
          </p:cNvCxnSpPr>
          <p:nvPr/>
        </p:nvCxnSpPr>
        <p:spPr bwMode="auto">
          <a:xfrm flipV="1">
            <a:off x="6271828" y="5157135"/>
            <a:ext cx="394991" cy="409603"/>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直線コネクタ 62"/>
          <p:cNvCxnSpPr>
            <a:stCxn id="48" idx="5"/>
            <a:endCxn id="32" idx="1"/>
          </p:cNvCxnSpPr>
          <p:nvPr/>
        </p:nvCxnSpPr>
        <p:spPr bwMode="auto">
          <a:xfrm>
            <a:off x="6271828" y="5821296"/>
            <a:ext cx="332966" cy="1789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直線コネクタ 63"/>
          <p:cNvCxnSpPr>
            <a:stCxn id="48" idx="3"/>
            <a:endCxn id="30" idx="7"/>
          </p:cNvCxnSpPr>
          <p:nvPr/>
        </p:nvCxnSpPr>
        <p:spPr bwMode="auto">
          <a:xfrm flipH="1">
            <a:off x="5872360" y="5821296"/>
            <a:ext cx="144910" cy="25091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直線コネクタ 64"/>
          <p:cNvCxnSpPr>
            <a:stCxn id="48" idx="1"/>
            <a:endCxn id="31" idx="6"/>
          </p:cNvCxnSpPr>
          <p:nvPr/>
        </p:nvCxnSpPr>
        <p:spPr bwMode="auto">
          <a:xfrm flipH="1" flipV="1">
            <a:off x="5978161" y="5415287"/>
            <a:ext cx="39109" cy="15145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 name="テキスト ボックス 65"/>
          <p:cNvSpPr txBox="1"/>
          <p:nvPr/>
        </p:nvSpPr>
        <p:spPr>
          <a:xfrm>
            <a:off x="6365138" y="5301068"/>
            <a:ext cx="1268296" cy="502702"/>
          </a:xfrm>
          <a:prstGeom prst="rect">
            <a:avLst/>
          </a:prstGeom>
          <a:noFill/>
        </p:spPr>
        <p:txBody>
          <a:bodyPr wrap="none" rtlCol="0">
            <a:spAutoFit/>
          </a:bodyPr>
          <a:lstStyle/>
          <a:p>
            <a:pPr>
              <a:lnSpc>
                <a:spcPts val="1600"/>
              </a:lnSpc>
            </a:pPr>
            <a:r>
              <a:rPr lang="en-US" altLang="ja-JP" sz="1600" dirty="0" smtClean="0"/>
              <a:t>802.15.4</a:t>
            </a:r>
            <a:endParaRPr lang="en-US" altLang="ja-JP" sz="1600" dirty="0"/>
          </a:p>
          <a:p>
            <a:pPr>
              <a:lnSpc>
                <a:spcPts val="1600"/>
              </a:lnSpc>
            </a:pPr>
            <a:r>
              <a:rPr lang="en-US" altLang="ja-JP" sz="1600" dirty="0"/>
              <a:t>Coordinator</a:t>
            </a:r>
            <a:endParaRPr lang="ja-JP" altLang="en-US" sz="1600" dirty="0"/>
          </a:p>
        </p:txBody>
      </p:sp>
      <p:cxnSp>
        <p:nvCxnSpPr>
          <p:cNvPr id="39" name="直線コネクタ 67"/>
          <p:cNvCxnSpPr>
            <a:stCxn id="48" idx="2"/>
            <a:endCxn id="26" idx="3"/>
          </p:cNvCxnSpPr>
          <p:nvPr/>
        </p:nvCxnSpPr>
        <p:spPr bwMode="auto">
          <a:xfrm flipH="1" flipV="1">
            <a:off x="3631900" y="4942922"/>
            <a:ext cx="2332649" cy="751095"/>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8" name="円/楕円 54"/>
          <p:cNvSpPr/>
          <p:nvPr/>
        </p:nvSpPr>
        <p:spPr bwMode="auto">
          <a:xfrm>
            <a:off x="5964549" y="5514017"/>
            <a:ext cx="360000" cy="360000"/>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9" name="円/楕円 55"/>
          <p:cNvSpPr/>
          <p:nvPr/>
        </p:nvSpPr>
        <p:spPr bwMode="auto">
          <a:xfrm>
            <a:off x="6848807" y="3695223"/>
            <a:ext cx="360000" cy="360000"/>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50" name="直線矢印コネクタ 80"/>
          <p:cNvCxnSpPr/>
          <p:nvPr/>
        </p:nvCxnSpPr>
        <p:spPr>
          <a:xfrm flipV="1">
            <a:off x="3982879" y="4359575"/>
            <a:ext cx="733137" cy="288030"/>
          </a:xfrm>
          <a:prstGeom prst="straightConnector1">
            <a:avLst/>
          </a:prstGeom>
          <a:ln w="57150">
            <a:solidFill>
              <a:schemeClr val="accent6"/>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52" name="直線矢印コネクタ 82"/>
          <p:cNvCxnSpPr/>
          <p:nvPr/>
        </p:nvCxnSpPr>
        <p:spPr>
          <a:xfrm flipH="1">
            <a:off x="4658116" y="4547323"/>
            <a:ext cx="777980" cy="249829"/>
          </a:xfrm>
          <a:prstGeom prst="straightConnector1">
            <a:avLst/>
          </a:prstGeom>
          <a:ln w="57150">
            <a:solidFill>
              <a:schemeClr val="accent6"/>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59" name="正方形/長方形 111"/>
          <p:cNvSpPr/>
          <p:nvPr/>
        </p:nvSpPr>
        <p:spPr bwMode="auto">
          <a:xfrm>
            <a:off x="400317" y="3451552"/>
            <a:ext cx="2217294" cy="891433"/>
          </a:xfrm>
          <a:prstGeom prst="rect">
            <a:avLst/>
          </a:prstGeom>
          <a:noFill/>
          <a:ln w="12700" cap="flat" cmpd="sng" algn="ctr">
            <a:solidFill>
              <a:schemeClr val="tx1"/>
            </a:solidFill>
            <a:prstDash val="solid"/>
            <a:round/>
            <a:headEnd type="none" w="sm" len="sm"/>
            <a:tailEnd type="none" w="sm" len="sm"/>
          </a:ln>
          <a:effectLst/>
          <a:extLst/>
        </p:spPr>
        <p:txBody>
          <a:bodyPr vert="horz" wrap="square" lIns="72000" tIns="36000" rIns="72000" bIns="36000" numCol="1" rtlCol="0" anchor="t" anchorCtr="0" compatLnSpc="1">
            <a:prstTxWarp prst="textNoShape">
              <a:avLst/>
            </a:prstTxWarp>
          </a:bodyPr>
          <a:lstStyle/>
          <a:p>
            <a:pPr algn="ctr"/>
            <a:r>
              <a:rPr lang="en-US" altLang="ja-JP" sz="1800" dirty="0" smtClean="0">
                <a:latin typeface="+mn-lt"/>
              </a:rPr>
              <a:t>Spectrum Resource Management Entity (SRME)</a:t>
            </a:r>
            <a:endParaRPr lang="en-US" altLang="ja-JP" sz="1800" dirty="0">
              <a:latin typeface="+mn-lt"/>
            </a:endParaRPr>
          </a:p>
        </p:txBody>
      </p:sp>
      <p:sp>
        <p:nvSpPr>
          <p:cNvPr id="4129" name="TextBox 4128"/>
          <p:cNvSpPr txBox="1"/>
          <p:nvPr/>
        </p:nvSpPr>
        <p:spPr>
          <a:xfrm rot="20387162">
            <a:off x="3518189" y="3967434"/>
            <a:ext cx="1330814" cy="338554"/>
          </a:xfrm>
          <a:prstGeom prst="rect">
            <a:avLst/>
          </a:prstGeom>
          <a:noFill/>
          <a:ln>
            <a:solidFill>
              <a:schemeClr val="tx1"/>
            </a:solidFill>
          </a:ln>
        </p:spPr>
        <p:txBody>
          <a:bodyPr wrap="none" rtlCol="0">
            <a:spAutoFit/>
          </a:bodyPr>
          <a:lstStyle/>
          <a:p>
            <a:r>
              <a:rPr lang="en-US" sz="1600" dirty="0" smtClean="0"/>
              <a:t>SRM Request</a:t>
            </a:r>
            <a:endParaRPr lang="en-US" sz="1600" dirty="0"/>
          </a:p>
        </p:txBody>
      </p:sp>
      <p:sp>
        <p:nvSpPr>
          <p:cNvPr id="110" name="TextBox 109"/>
          <p:cNvSpPr txBox="1"/>
          <p:nvPr/>
        </p:nvSpPr>
        <p:spPr>
          <a:xfrm rot="20387162">
            <a:off x="4738800" y="4752289"/>
            <a:ext cx="1228221" cy="338554"/>
          </a:xfrm>
          <a:prstGeom prst="rect">
            <a:avLst/>
          </a:prstGeom>
          <a:noFill/>
          <a:ln>
            <a:solidFill>
              <a:schemeClr val="tx1"/>
            </a:solidFill>
          </a:ln>
        </p:spPr>
        <p:txBody>
          <a:bodyPr wrap="none" rtlCol="0">
            <a:spAutoFit/>
          </a:bodyPr>
          <a:lstStyle/>
          <a:p>
            <a:r>
              <a:rPr lang="en-US" sz="1600" dirty="0" smtClean="0"/>
              <a:t>SRM Report</a:t>
            </a:r>
            <a:endParaRPr lang="en-US" sz="1600" dirty="0"/>
          </a:p>
        </p:txBody>
      </p:sp>
    </p:spTree>
    <p:extLst>
      <p:ext uri="{BB962C8B-B14F-4D97-AF65-F5344CB8AC3E}">
        <p14:creationId xmlns:p14="http://schemas.microsoft.com/office/powerpoint/2010/main" val="9742457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January 2015</a:t>
            </a:r>
            <a:endParaRPr lang="en-US" altLang="ja-JP"/>
          </a:p>
        </p:txBody>
      </p:sp>
      <p:sp>
        <p:nvSpPr>
          <p:cNvPr id="5" name="フッター プレースホルダー 4"/>
          <p:cNvSpPr>
            <a:spLocks noGrp="1"/>
          </p:cNvSpPr>
          <p:nvPr>
            <p:ph type="ftr" sz="quarter" idx="11"/>
          </p:nvPr>
        </p:nvSpPr>
        <p:spPr>
          <a:xfrm>
            <a:off x="5486400" y="6475413"/>
            <a:ext cx="3124200" cy="184666"/>
          </a:xfrm>
        </p:spPr>
        <p:txBody>
          <a:bodyPr/>
          <a:lstStyle/>
          <a:p>
            <a:pPr>
              <a:defRPr/>
            </a:pPr>
            <a:r>
              <a:rPr lang="en-US" altLang="ja-JP" dirty="0" err="1"/>
              <a:t>Mineo</a:t>
            </a:r>
            <a:r>
              <a:rPr lang="en-US" altLang="ja-JP" dirty="0"/>
              <a:t> </a:t>
            </a:r>
            <a:r>
              <a:rPr lang="en-US" altLang="ja-JP" dirty="0" err="1"/>
              <a:t>Takai</a:t>
            </a:r>
            <a:r>
              <a:rPr lang="en-US" altLang="ja-JP" dirty="0"/>
              <a:t>, Space-Time Engineering</a:t>
            </a:r>
          </a:p>
        </p:txBody>
      </p:sp>
      <p:sp>
        <p:nvSpPr>
          <p:cNvPr id="6" name="スライド番号プレースホルダー 5"/>
          <p:cNvSpPr>
            <a:spLocks noGrp="1"/>
          </p:cNvSpPr>
          <p:nvPr>
            <p:ph type="sldNum" sz="quarter" idx="12"/>
          </p:nvPr>
        </p:nvSpPr>
        <p:spPr/>
        <p:txBody>
          <a:bodyPr/>
          <a:lstStyle/>
          <a:p>
            <a:r>
              <a:rPr lang="en-US" altLang="ja-JP"/>
              <a:t>Slide </a:t>
            </a:r>
            <a:fld id="{10B4F79A-F97D-4415-A6BA-56D54E5A1E71}" type="slidenum">
              <a:rPr lang="en-US" altLang="ja-JP"/>
              <a:pPr/>
              <a:t>4</a:t>
            </a:fld>
            <a:endParaRPr lang="en-US" altLang="ja-JP"/>
          </a:p>
        </p:txBody>
      </p:sp>
      <p:sp>
        <p:nvSpPr>
          <p:cNvPr id="4098" name="Rectangle 2"/>
          <p:cNvSpPr>
            <a:spLocks noGrp="1" noChangeArrowheads="1"/>
          </p:cNvSpPr>
          <p:nvPr>
            <p:ph type="title"/>
          </p:nvPr>
        </p:nvSpPr>
        <p:spPr>
          <a:xfrm>
            <a:off x="323528" y="685800"/>
            <a:ext cx="8424936" cy="1066800"/>
          </a:xfrm>
          <a:ln/>
        </p:spPr>
        <p:txBody>
          <a:bodyPr/>
          <a:lstStyle/>
          <a:p>
            <a:r>
              <a:rPr lang="en-US" altLang="ja-JP" sz="2800" dirty="0" smtClean="0">
                <a:ea typeface="ＭＳ Ｐゴシック" charset="-128"/>
              </a:rPr>
              <a:t>Two different types of SRM requests</a:t>
            </a:r>
            <a:endParaRPr lang="ja-JP" altLang="ja-JP" sz="2800" dirty="0"/>
          </a:p>
        </p:txBody>
      </p:sp>
      <p:sp>
        <p:nvSpPr>
          <p:cNvPr id="4099" name="Rectangle 3"/>
          <p:cNvSpPr>
            <a:spLocks noGrp="1" noChangeArrowheads="1"/>
          </p:cNvSpPr>
          <p:nvPr>
            <p:ph type="body" idx="1"/>
          </p:nvPr>
        </p:nvSpPr>
        <p:spPr>
          <a:xfrm>
            <a:off x="685800" y="1988840"/>
            <a:ext cx="7772400" cy="4248472"/>
          </a:xfrm>
          <a:ln/>
        </p:spPr>
        <p:txBody>
          <a:bodyPr/>
          <a:lstStyle/>
          <a:p>
            <a:r>
              <a:rPr lang="en-US" altLang="ja-JP" sz="2000" dirty="0" smtClean="0">
                <a:latin typeface="+mj-lt"/>
              </a:rPr>
              <a:t>Periodic (including one-time):</a:t>
            </a:r>
            <a:br>
              <a:rPr lang="en-US" altLang="ja-JP" sz="2000" dirty="0" smtClean="0">
                <a:latin typeface="+mj-lt"/>
              </a:rPr>
            </a:br>
            <a:r>
              <a:rPr lang="en-US" altLang="ja-JP" sz="2000" dirty="0" smtClean="0">
                <a:latin typeface="+mj-lt"/>
              </a:rPr>
              <a:t>An SRM report is to be sent </a:t>
            </a:r>
            <a:r>
              <a:rPr lang="en-US" altLang="ja-JP" sz="2000" dirty="0">
                <a:latin typeface="+mj-lt"/>
              </a:rPr>
              <a:t>at the time specified </a:t>
            </a:r>
            <a:r>
              <a:rPr lang="en-US" altLang="ja-JP" sz="2000" dirty="0" smtClean="0">
                <a:latin typeface="+mj-lt"/>
              </a:rPr>
              <a:t>in the SRM request, and then periodically when the reporting interval is specified in the request. </a:t>
            </a:r>
          </a:p>
          <a:p>
            <a:r>
              <a:rPr lang="en-US" altLang="ja-JP" sz="2000" dirty="0" smtClean="0">
                <a:latin typeface="+mj-lt"/>
              </a:rPr>
              <a:t>Conditional:</a:t>
            </a:r>
            <a:br>
              <a:rPr lang="en-US" altLang="ja-JP" sz="2000" dirty="0" smtClean="0">
                <a:latin typeface="+mj-lt"/>
              </a:rPr>
            </a:br>
            <a:r>
              <a:rPr lang="en-US" altLang="ja-JP" sz="2000" dirty="0" smtClean="0">
                <a:latin typeface="+mj-lt"/>
              </a:rPr>
              <a:t>An SRM report is to be sent when  conditions specified in the SRM request are met.</a:t>
            </a:r>
          </a:p>
          <a:p>
            <a:endParaRPr lang="en-US" altLang="ja-JP" sz="2000" dirty="0">
              <a:latin typeface="+mj-lt"/>
            </a:endParaRPr>
          </a:p>
          <a:p>
            <a:r>
              <a:rPr lang="en-US" altLang="ja-JP" sz="2000" dirty="0" smtClean="0">
                <a:latin typeface="+mj-lt"/>
              </a:rPr>
              <a:t>Both types of SRM request should include metric(s) to be measured, and optionally the measurement interval.</a:t>
            </a:r>
          </a:p>
        </p:txBody>
      </p:sp>
    </p:spTree>
    <p:extLst>
      <p:ext uri="{BB962C8B-B14F-4D97-AF65-F5344CB8AC3E}">
        <p14:creationId xmlns:p14="http://schemas.microsoft.com/office/powerpoint/2010/main" val="23684459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bwMode="auto">
          <a:xfrm>
            <a:off x="5220072" y="5229200"/>
            <a:ext cx="700312" cy="720080"/>
          </a:xfrm>
          <a:prstGeom prst="rect">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endParaRPr>
          </a:p>
        </p:txBody>
      </p:sp>
      <p:sp>
        <p:nvSpPr>
          <p:cNvPr id="4" name="日付プレースホルダー 3"/>
          <p:cNvSpPr>
            <a:spLocks noGrp="1"/>
          </p:cNvSpPr>
          <p:nvPr>
            <p:ph type="dt" sz="half" idx="10"/>
          </p:nvPr>
        </p:nvSpPr>
        <p:spPr/>
        <p:txBody>
          <a:bodyPr/>
          <a:lstStyle/>
          <a:p>
            <a:r>
              <a:rPr lang="en-US" altLang="ja-JP" smtClean="0"/>
              <a:t>January 2015</a:t>
            </a:r>
            <a:endParaRPr lang="en-US" altLang="ja-JP"/>
          </a:p>
        </p:txBody>
      </p:sp>
      <p:sp>
        <p:nvSpPr>
          <p:cNvPr id="5" name="フッター プレースホルダー 4"/>
          <p:cNvSpPr>
            <a:spLocks noGrp="1"/>
          </p:cNvSpPr>
          <p:nvPr>
            <p:ph type="ftr" sz="quarter" idx="11"/>
          </p:nvPr>
        </p:nvSpPr>
        <p:spPr>
          <a:xfrm>
            <a:off x="5486400" y="6475413"/>
            <a:ext cx="3124200" cy="184666"/>
          </a:xfrm>
        </p:spPr>
        <p:txBody>
          <a:bodyPr/>
          <a:lstStyle/>
          <a:p>
            <a:pPr>
              <a:defRPr/>
            </a:pPr>
            <a:r>
              <a:rPr lang="en-US" altLang="ja-JP" dirty="0" err="1"/>
              <a:t>Mineo</a:t>
            </a:r>
            <a:r>
              <a:rPr lang="en-US" altLang="ja-JP" dirty="0"/>
              <a:t> </a:t>
            </a:r>
            <a:r>
              <a:rPr lang="en-US" altLang="ja-JP" dirty="0" err="1"/>
              <a:t>Takai</a:t>
            </a:r>
            <a:r>
              <a:rPr lang="en-US" altLang="ja-JP" dirty="0"/>
              <a:t>, Space-Time Engineering</a:t>
            </a:r>
          </a:p>
        </p:txBody>
      </p:sp>
      <p:sp>
        <p:nvSpPr>
          <p:cNvPr id="6" name="スライド番号プレースホルダー 5"/>
          <p:cNvSpPr>
            <a:spLocks noGrp="1"/>
          </p:cNvSpPr>
          <p:nvPr>
            <p:ph type="sldNum" sz="quarter" idx="12"/>
          </p:nvPr>
        </p:nvSpPr>
        <p:spPr/>
        <p:txBody>
          <a:bodyPr/>
          <a:lstStyle/>
          <a:p>
            <a:r>
              <a:rPr lang="en-US" altLang="ja-JP"/>
              <a:t>Slide </a:t>
            </a:r>
            <a:fld id="{10B4F79A-F97D-4415-A6BA-56D54E5A1E71}" type="slidenum">
              <a:rPr lang="en-US" altLang="ja-JP"/>
              <a:pPr/>
              <a:t>5</a:t>
            </a:fld>
            <a:endParaRPr lang="en-US" altLang="ja-JP"/>
          </a:p>
        </p:txBody>
      </p:sp>
      <p:sp>
        <p:nvSpPr>
          <p:cNvPr id="4098" name="Rectangle 2"/>
          <p:cNvSpPr>
            <a:spLocks noGrp="1" noChangeArrowheads="1"/>
          </p:cNvSpPr>
          <p:nvPr>
            <p:ph type="title"/>
          </p:nvPr>
        </p:nvSpPr>
        <p:spPr>
          <a:xfrm>
            <a:off x="323528" y="685800"/>
            <a:ext cx="8424936" cy="1066800"/>
          </a:xfrm>
          <a:ln/>
        </p:spPr>
        <p:txBody>
          <a:bodyPr/>
          <a:lstStyle/>
          <a:p>
            <a:r>
              <a:rPr lang="en-US" altLang="ja-JP" sz="2800" dirty="0" smtClean="0">
                <a:ea typeface="ＭＳ Ｐゴシック" charset="-128"/>
              </a:rPr>
              <a:t>Proposed SRM </a:t>
            </a:r>
            <a:r>
              <a:rPr lang="en-US" altLang="ja-JP" sz="2800" dirty="0" smtClean="0">
                <a:ea typeface="ＭＳ Ｐゴシック" charset="-128"/>
              </a:rPr>
              <a:t>report structure</a:t>
            </a:r>
            <a:endParaRPr lang="ja-JP" altLang="ja-JP" sz="2800" dirty="0"/>
          </a:p>
        </p:txBody>
      </p:sp>
      <p:sp>
        <p:nvSpPr>
          <p:cNvPr id="4099" name="Rectangle 3"/>
          <p:cNvSpPr>
            <a:spLocks noGrp="1" noChangeArrowheads="1"/>
          </p:cNvSpPr>
          <p:nvPr>
            <p:ph type="body" idx="1"/>
          </p:nvPr>
        </p:nvSpPr>
        <p:spPr>
          <a:xfrm>
            <a:off x="685800" y="1988840"/>
            <a:ext cx="7772400" cy="4248472"/>
          </a:xfrm>
          <a:ln/>
        </p:spPr>
        <p:txBody>
          <a:bodyPr/>
          <a:lstStyle/>
          <a:p>
            <a:r>
              <a:rPr lang="en-US" altLang="ja-JP" sz="2000" dirty="0" smtClean="0">
                <a:latin typeface="+mj-lt"/>
              </a:rPr>
              <a:t>SRM report header should include at least the following:</a:t>
            </a:r>
          </a:p>
          <a:p>
            <a:pPr lvl="1"/>
            <a:r>
              <a:rPr lang="en-US" altLang="ja-JP" sz="1600" dirty="0" smtClean="0">
                <a:latin typeface="+mj-lt"/>
              </a:rPr>
              <a:t>Reporting </a:t>
            </a:r>
            <a:r>
              <a:rPr lang="en-US" altLang="ja-JP" sz="1600" dirty="0" smtClean="0">
                <a:latin typeface="+mj-lt"/>
              </a:rPr>
              <a:t>device</a:t>
            </a:r>
            <a:r>
              <a:rPr lang="en-US" altLang="ja-JP" sz="1600" dirty="0" smtClean="0">
                <a:latin typeface="+mj-lt"/>
              </a:rPr>
              <a:t> </a:t>
            </a:r>
            <a:r>
              <a:rPr lang="en-US" altLang="ja-JP" sz="1600" dirty="0" smtClean="0">
                <a:latin typeface="+mj-lt"/>
              </a:rPr>
              <a:t>ID</a:t>
            </a:r>
          </a:p>
          <a:p>
            <a:pPr lvl="1"/>
            <a:r>
              <a:rPr lang="en-US" altLang="ja-JP" sz="1600" dirty="0" smtClean="0">
                <a:latin typeface="+mj-lt"/>
              </a:rPr>
              <a:t>Measurement time</a:t>
            </a:r>
            <a:endParaRPr lang="en-US" altLang="ja-JP" sz="1600" dirty="0" smtClean="0">
              <a:latin typeface="+mj-lt"/>
            </a:endParaRPr>
          </a:p>
          <a:p>
            <a:pPr lvl="1"/>
            <a:r>
              <a:rPr lang="en-US" altLang="ja-JP" sz="1600" dirty="0" smtClean="0">
                <a:latin typeface="+mj-lt"/>
              </a:rPr>
              <a:t>Number of measurements included in the report</a:t>
            </a:r>
          </a:p>
          <a:p>
            <a:r>
              <a:rPr lang="en-US" altLang="ja-JP" sz="2000" dirty="0" smtClean="0">
                <a:latin typeface="+mj-lt"/>
              </a:rPr>
              <a:t>SRM report payload </a:t>
            </a:r>
            <a:r>
              <a:rPr lang="en-US" altLang="ja-JP" sz="2000" dirty="0" smtClean="0">
                <a:latin typeface="+mj-lt"/>
              </a:rPr>
              <a:t>can include multiple pairs of measurement </a:t>
            </a:r>
            <a:r>
              <a:rPr lang="en-US" altLang="ja-JP" sz="2000" dirty="0" smtClean="0">
                <a:latin typeface="+mj-lt"/>
              </a:rPr>
              <a:t>metric type and </a:t>
            </a:r>
            <a:r>
              <a:rPr lang="en-US" altLang="ja-JP" sz="2000" dirty="0" smtClean="0">
                <a:latin typeface="+mj-lt"/>
              </a:rPr>
              <a:t>value as long as those measurements were performed by the same device at the same time.</a:t>
            </a:r>
          </a:p>
          <a:p>
            <a:r>
              <a:rPr lang="en-US" altLang="ja-JP" sz="2000" dirty="0" smtClean="0">
                <a:latin typeface="+mj-lt"/>
              </a:rPr>
              <a:t>All the measurement metric types and the details (precision, unit etc.) of their associated value(s) are to be defined in TG4s.</a:t>
            </a:r>
            <a:endParaRPr lang="en-US" altLang="ja-JP" sz="1600" dirty="0" smtClean="0">
              <a:latin typeface="+mj-lt"/>
            </a:endParaRPr>
          </a:p>
        </p:txBody>
      </p:sp>
      <p:sp>
        <p:nvSpPr>
          <p:cNvPr id="7" name="Rectangle 6"/>
          <p:cNvSpPr/>
          <p:nvPr/>
        </p:nvSpPr>
        <p:spPr bwMode="auto">
          <a:xfrm>
            <a:off x="1547664" y="5229200"/>
            <a:ext cx="1492400" cy="720080"/>
          </a:xfrm>
          <a:prstGeom prst="rect">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rPr>
              <a:t>Header</a:t>
            </a:r>
          </a:p>
        </p:txBody>
      </p:sp>
      <p:sp>
        <p:nvSpPr>
          <p:cNvPr id="12" name="Rectangle 11"/>
          <p:cNvSpPr/>
          <p:nvPr/>
        </p:nvSpPr>
        <p:spPr bwMode="auto">
          <a:xfrm>
            <a:off x="3040064" y="5229200"/>
            <a:ext cx="432048" cy="720080"/>
          </a:xfrm>
          <a:prstGeom prst="rect">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vert270"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rPr>
              <a:t>Type</a:t>
            </a:r>
          </a:p>
        </p:txBody>
      </p:sp>
      <p:sp>
        <p:nvSpPr>
          <p:cNvPr id="13" name="Rectangle 12"/>
          <p:cNvSpPr/>
          <p:nvPr/>
        </p:nvSpPr>
        <p:spPr bwMode="auto">
          <a:xfrm>
            <a:off x="3472112" y="5229200"/>
            <a:ext cx="667840" cy="720080"/>
          </a:xfrm>
          <a:prstGeom prst="rect">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rPr>
              <a:t>Value</a:t>
            </a:r>
          </a:p>
        </p:txBody>
      </p:sp>
      <p:sp>
        <p:nvSpPr>
          <p:cNvPr id="18" name="Rectangle 17"/>
          <p:cNvSpPr/>
          <p:nvPr/>
        </p:nvSpPr>
        <p:spPr bwMode="auto">
          <a:xfrm>
            <a:off x="4139952" y="5229200"/>
            <a:ext cx="432048" cy="720080"/>
          </a:xfrm>
          <a:prstGeom prst="rect">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vert270"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rPr>
              <a:t>Type</a:t>
            </a:r>
          </a:p>
        </p:txBody>
      </p:sp>
      <p:sp>
        <p:nvSpPr>
          <p:cNvPr id="19" name="Rectangle 18"/>
          <p:cNvSpPr/>
          <p:nvPr/>
        </p:nvSpPr>
        <p:spPr bwMode="auto">
          <a:xfrm>
            <a:off x="4572000" y="5229200"/>
            <a:ext cx="667840" cy="720080"/>
          </a:xfrm>
          <a:prstGeom prst="rect">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rPr>
              <a:t>Value</a:t>
            </a:r>
          </a:p>
        </p:txBody>
      </p:sp>
      <p:sp>
        <p:nvSpPr>
          <p:cNvPr id="20" name="Rectangle 19"/>
          <p:cNvSpPr/>
          <p:nvPr/>
        </p:nvSpPr>
        <p:spPr bwMode="auto">
          <a:xfrm>
            <a:off x="5920384" y="5229200"/>
            <a:ext cx="432048" cy="720080"/>
          </a:xfrm>
          <a:prstGeom prst="rect">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vert270"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rPr>
              <a:t>Type</a:t>
            </a:r>
          </a:p>
        </p:txBody>
      </p:sp>
      <p:sp>
        <p:nvSpPr>
          <p:cNvPr id="21" name="Rectangle 20"/>
          <p:cNvSpPr/>
          <p:nvPr/>
        </p:nvSpPr>
        <p:spPr bwMode="auto">
          <a:xfrm>
            <a:off x="6352432" y="5229200"/>
            <a:ext cx="667840" cy="720080"/>
          </a:xfrm>
          <a:prstGeom prst="rect">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rPr>
              <a:t>Value</a:t>
            </a:r>
          </a:p>
        </p:txBody>
      </p:sp>
      <p:sp>
        <p:nvSpPr>
          <p:cNvPr id="8" name="TextBox 7"/>
          <p:cNvSpPr txBox="1"/>
          <p:nvPr/>
        </p:nvSpPr>
        <p:spPr>
          <a:xfrm>
            <a:off x="5303693" y="5258896"/>
            <a:ext cx="492443" cy="461665"/>
          </a:xfrm>
          <a:prstGeom prst="rect">
            <a:avLst/>
          </a:prstGeom>
          <a:noFill/>
        </p:spPr>
        <p:txBody>
          <a:bodyPr wrap="none" rtlCol="0">
            <a:spAutoFit/>
          </a:bodyPr>
          <a:lstStyle/>
          <a:p>
            <a:r>
              <a:rPr lang="en-US" sz="2400" dirty="0" smtClean="0">
                <a:latin typeface="+mn-lt"/>
              </a:rPr>
              <a:t>…</a:t>
            </a:r>
            <a:endParaRPr lang="en-US" sz="2400" dirty="0">
              <a:latin typeface="+mn-lt"/>
            </a:endParaRPr>
          </a:p>
        </p:txBody>
      </p:sp>
    </p:spTree>
    <p:extLst>
      <p:ext uri="{BB962C8B-B14F-4D97-AF65-F5344CB8AC3E}">
        <p14:creationId xmlns:p14="http://schemas.microsoft.com/office/powerpoint/2010/main" val="236844593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for_kitazawa">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IEEE-P802_15_for_kitazawa</Template>
  <TotalTime>2962</TotalTime>
  <Words>289</Words>
  <Application>Microsoft Office PowerPoint</Application>
  <PresentationFormat>On-screen Show (4:3)</PresentationFormat>
  <Paragraphs>71</Paragraphs>
  <Slides>5</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7" baseType="lpstr">
      <vt:lpstr>IEEE-P802_15_for_kitazawa</vt:lpstr>
      <vt:lpstr>Document</vt:lpstr>
      <vt:lpstr>PowerPoint Presentation</vt:lpstr>
      <vt:lpstr>Proposed Spectrum Resource Measurement Report Structure</vt:lpstr>
      <vt:lpstr>SRM requests by Spectrum Resource Management Entity</vt:lpstr>
      <vt:lpstr>Two different types of SRM requests</vt:lpstr>
      <vt:lpstr>Proposed SRM report structure</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Shoichi Kitazawa</dc:creator>
  <dc:description>&lt;doc#&gt;</dc:description>
  <cp:lastModifiedBy>mineo</cp:lastModifiedBy>
  <cp:revision>39</cp:revision>
  <cp:lastPrinted>1998-02-10T13:28:06Z</cp:lastPrinted>
  <dcterms:created xsi:type="dcterms:W3CDTF">2015-01-08T22:37:05Z</dcterms:created>
  <dcterms:modified xsi:type="dcterms:W3CDTF">2015-01-15T19:55:43Z</dcterms:modified>
</cp:coreProperties>
</file>