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59" r:id="rId2"/>
    <p:sldId id="262" r:id="rId3"/>
    <p:sldId id="263" r:id="rId4"/>
    <p:sldId id="264" r:id="rId5"/>
    <p:sldId id="265" r:id="rId6"/>
    <p:sldId id="267" r:id="rId7"/>
    <p:sldId id="268"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p:scale>
          <a:sx n="72" d="100"/>
          <a:sy n="72" d="100"/>
        </p:scale>
        <p:origin x="-1752" y="-413"/>
      </p:cViewPr>
      <p:guideLst>
        <p:guide orient="horz" pos="2160"/>
        <p:guide pos="2880"/>
      </p:guideLst>
    </p:cSldViewPr>
  </p:slideViewPr>
  <p:notesTextViewPr>
    <p:cViewPr>
      <p:scale>
        <a:sx n="1" d="1"/>
        <a:sy n="1" d="1"/>
      </p:scale>
      <p:origin x="0" y="0"/>
    </p:cViewPr>
  </p:notesTextViewPr>
  <p:notesViewPr>
    <p:cSldViewPr>
      <p:cViewPr varScale="1">
        <p:scale>
          <a:sx n="65" d="100"/>
          <a:sy n="65" d="100"/>
        </p:scale>
        <p:origin x="-3173" y="-72"/>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r>
              <a:rPr lang="en-US" altLang="ko-KR"/>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r>
              <a:rPr lang="en-US" altLang="ko-KR"/>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r>
              <a:rPr lang="en-US" altLang="ko-KR"/>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r>
              <a:rPr lang="en-US" altLang="ko-KR"/>
              <a:t>Page </a:t>
            </a:r>
            <a:fld id="{F3BE1878-F6F4-4E66-B0A9-0DC2C6D83F40}" type="slidenum">
              <a:rPr lang="en-US" altLang="ko-K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ko-KR" sz="1200">
                <a:ea typeface="굴림"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40633153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r>
              <a:rPr lang="en-US" altLang="ko-KR"/>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r>
              <a:rPr lang="en-US" altLang="ko-KR"/>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r>
              <a:rPr lang="en-US" altLang="ko-KR"/>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r>
              <a:rPr lang="en-US" altLang="ko-KR"/>
              <a:t>Page </a:t>
            </a:r>
            <a:fld id="{722584E4-5C99-48A1-B50B-09A179DEB0F0}" type="slidenum">
              <a:rPr lang="en-US" altLang="ko-K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a:ea typeface="굴림"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104679610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lvl1pPr>
              <a:defRPr/>
            </a:lvl1pPr>
          </a:lstStyle>
          <a:p>
            <a:r>
              <a:rPr lang="en-US" altLang="ko-KR" smtClean="0"/>
              <a:t>Jan. 2015</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389B5054-13E1-4CF6-BEEF-5524A2E66EC3}" type="slidenum">
              <a:rPr lang="en-US" altLang="ko-KR"/>
              <a:pPr/>
              <a:t>‹#›</a:t>
            </a:fld>
            <a:endParaRPr lang="en-US" altLang="ko-KR"/>
          </a:p>
        </p:txBody>
      </p:sp>
    </p:spTree>
    <p:extLst>
      <p:ext uri="{BB962C8B-B14F-4D97-AF65-F5344CB8AC3E}">
        <p14:creationId xmlns:p14="http://schemas.microsoft.com/office/powerpoint/2010/main" val="614752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a:lvl1pPr>
          </a:lstStyle>
          <a:p>
            <a:r>
              <a:rPr lang="en-US" altLang="ko-KR" smtClean="0"/>
              <a:t>Jan. 2015</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CDE46E7E-3960-4637-AA10-33D76C39FA32}" type="slidenum">
              <a:rPr lang="en-US" altLang="ko-KR"/>
              <a:pPr/>
              <a:t>‹#›</a:t>
            </a:fld>
            <a:endParaRPr lang="en-US" altLang="ko-KR"/>
          </a:p>
        </p:txBody>
      </p:sp>
    </p:spTree>
    <p:extLst>
      <p:ext uri="{BB962C8B-B14F-4D97-AF65-F5344CB8AC3E}">
        <p14:creationId xmlns:p14="http://schemas.microsoft.com/office/powerpoint/2010/main" val="920578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a:xfrm>
            <a:off x="685800" y="378281"/>
            <a:ext cx="1600200" cy="215444"/>
          </a:xfrm>
        </p:spPr>
        <p:txBody>
          <a:bodyPr/>
          <a:lstStyle>
            <a:lvl1pPr>
              <a:defRPr/>
            </a:lvl1pPr>
          </a:lstStyle>
          <a:p>
            <a:r>
              <a:rPr lang="en-US" altLang="ko-KR" smtClean="0"/>
              <a:t>Jan. 2015</a:t>
            </a:r>
            <a:endParaRPr lang="en-US" altLang="ko-KR" dirty="0"/>
          </a:p>
        </p:txBody>
      </p:sp>
      <p:sp>
        <p:nvSpPr>
          <p:cNvPr id="6" name="바닥글 개체 틀 5"/>
          <p:cNvSpPr>
            <a:spLocks noGrp="1"/>
          </p:cNvSpPr>
          <p:nvPr>
            <p:ph type="ftr" sz="quarter" idx="11"/>
          </p:nvPr>
        </p:nvSpPr>
        <p:spPr/>
        <p:txBody>
          <a:bodyPr/>
          <a:lstStyle>
            <a:lvl1pPr>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7" name="슬라이드 번호 개체 틀 6"/>
          <p:cNvSpPr>
            <a:spLocks noGrp="1"/>
          </p:cNvSpPr>
          <p:nvPr>
            <p:ph type="sldNum" sz="quarter" idx="12"/>
          </p:nvPr>
        </p:nvSpPr>
        <p:spPr/>
        <p:txBody>
          <a:bodyPr/>
          <a:lstStyle>
            <a:lvl1pPr>
              <a:defRPr/>
            </a:lvl1pPr>
          </a:lstStyle>
          <a:p>
            <a:r>
              <a:rPr lang="en-US" altLang="ko-KR"/>
              <a:t>Slide </a:t>
            </a:r>
            <a:fld id="{FA1A92EB-FD3A-4206-924D-AFD5A8C5D34D}" type="slidenum">
              <a:rPr lang="en-US" altLang="ko-KR"/>
              <a:pPr/>
              <a:t>‹#›</a:t>
            </a:fld>
            <a:endParaRPr lang="en-US" altLang="ko-KR"/>
          </a:p>
        </p:txBody>
      </p:sp>
    </p:spTree>
    <p:extLst>
      <p:ext uri="{BB962C8B-B14F-4D97-AF65-F5344CB8AC3E}">
        <p14:creationId xmlns:p14="http://schemas.microsoft.com/office/powerpoint/2010/main" val="1724466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a:xfrm>
            <a:off x="685800" y="378281"/>
            <a:ext cx="1600200" cy="215444"/>
          </a:xfrm>
        </p:spPr>
        <p:txBody>
          <a:bodyPr/>
          <a:lstStyle>
            <a:lvl1pPr>
              <a:defRPr/>
            </a:lvl1pPr>
          </a:lstStyle>
          <a:p>
            <a:r>
              <a:rPr lang="en-US" altLang="ko-KR" smtClean="0"/>
              <a:t>Jan. 2015</a:t>
            </a:r>
            <a:endParaRPr lang="en-US" altLang="ko-KR" dirty="0" smtClean="0"/>
          </a:p>
        </p:txBody>
      </p:sp>
      <p:sp>
        <p:nvSpPr>
          <p:cNvPr id="4" name="바닥글 개체 틀 3"/>
          <p:cNvSpPr>
            <a:spLocks noGrp="1"/>
          </p:cNvSpPr>
          <p:nvPr>
            <p:ph type="ftr" sz="quarter" idx="11"/>
          </p:nvPr>
        </p:nvSpPr>
        <p:spPr/>
        <p:txBody>
          <a:bodyPr/>
          <a:lstStyle>
            <a:lvl1pPr>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5" name="슬라이드 번호 개체 틀 4"/>
          <p:cNvSpPr>
            <a:spLocks noGrp="1"/>
          </p:cNvSpPr>
          <p:nvPr>
            <p:ph type="sldNum" sz="quarter" idx="12"/>
          </p:nvPr>
        </p:nvSpPr>
        <p:spPr/>
        <p:txBody>
          <a:bodyPr/>
          <a:lstStyle>
            <a:lvl1pPr>
              <a:defRPr/>
            </a:lvl1pPr>
          </a:lstStyle>
          <a:p>
            <a:r>
              <a:rPr lang="en-US" altLang="ko-KR"/>
              <a:t>Slide </a:t>
            </a:r>
            <a:fld id="{C2B9271A-0F4D-48E9-AFF5-50FE656ACC44}" type="slidenum">
              <a:rPr lang="en-US" altLang="ko-KR"/>
              <a:pPr/>
              <a:t>‹#›</a:t>
            </a:fld>
            <a:endParaRPr lang="en-US" altLang="ko-KR"/>
          </a:p>
        </p:txBody>
      </p:sp>
    </p:spTree>
    <p:extLst>
      <p:ext uri="{BB962C8B-B14F-4D97-AF65-F5344CB8AC3E}">
        <p14:creationId xmlns:p14="http://schemas.microsoft.com/office/powerpoint/2010/main" val="4097453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a:xfrm>
            <a:off x="685800" y="378281"/>
            <a:ext cx="1600200" cy="215444"/>
          </a:xfrm>
        </p:spPr>
        <p:txBody>
          <a:bodyPr/>
          <a:lstStyle>
            <a:lvl1pPr>
              <a:defRPr/>
            </a:lvl1pPr>
          </a:lstStyle>
          <a:p>
            <a:r>
              <a:rPr lang="en-US" altLang="ko-KR" smtClean="0"/>
              <a:t>Jan. 2015</a:t>
            </a:r>
            <a:endParaRPr lang="en-US" altLang="ko-KR" dirty="0" smtClean="0"/>
          </a:p>
        </p:txBody>
      </p:sp>
      <p:sp>
        <p:nvSpPr>
          <p:cNvPr id="3" name="바닥글 개체 틀 2"/>
          <p:cNvSpPr>
            <a:spLocks noGrp="1"/>
          </p:cNvSpPr>
          <p:nvPr>
            <p:ph type="ftr" sz="quarter" idx="11"/>
          </p:nvPr>
        </p:nvSpPr>
        <p:spPr/>
        <p:txBody>
          <a:bodyPr/>
          <a:lstStyle>
            <a:lvl1pPr>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4" name="슬라이드 번호 개체 틀 3"/>
          <p:cNvSpPr>
            <a:spLocks noGrp="1"/>
          </p:cNvSpPr>
          <p:nvPr>
            <p:ph type="sldNum" sz="quarter" idx="12"/>
          </p:nvPr>
        </p:nvSpPr>
        <p:spPr/>
        <p:txBody>
          <a:bodyPr/>
          <a:lstStyle>
            <a:lvl1pPr>
              <a:defRPr/>
            </a:lvl1pPr>
          </a:lstStyle>
          <a:p>
            <a:r>
              <a:rPr lang="en-US" altLang="ko-KR"/>
              <a:t>Slide </a:t>
            </a:r>
            <a:fld id="{219D85FC-3B21-4478-B49B-8AD4596994CB}" type="slidenum">
              <a:rPr lang="en-US" altLang="ko-KR"/>
              <a:pPr/>
              <a:t>‹#›</a:t>
            </a:fld>
            <a:endParaRPr lang="en-US" altLang="ko-KR"/>
          </a:p>
        </p:txBody>
      </p:sp>
    </p:spTree>
    <p:extLst>
      <p:ext uri="{BB962C8B-B14F-4D97-AF65-F5344CB8AC3E}">
        <p14:creationId xmlns:p14="http://schemas.microsoft.com/office/powerpoint/2010/main" val="162133497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ko-KR" altLang="en-US" smtClean="0"/>
              <a:t>마스터 제목 스타일 편집</a:t>
            </a:r>
            <a:endParaRPr lang="en-US" altLang="ko-KR"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ltLang="ko-KR"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굴림" charset="-127"/>
              </a:defRPr>
            </a:lvl1pPr>
          </a:lstStyle>
          <a:p>
            <a:r>
              <a:rPr lang="en-US" altLang="ko-KR" smtClean="0"/>
              <a:t>Jan. 2015</a:t>
            </a:r>
            <a:endParaRPr lang="en-US" altLang="ko-KR"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굴림" charset="-127"/>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굴림" charset="-127"/>
              </a:defRPr>
            </a:lvl1pPr>
          </a:lstStyle>
          <a:p>
            <a:r>
              <a:rPr lang="en-US" altLang="ko-KR"/>
              <a:t>Slide </a:t>
            </a:r>
            <a:fld id="{ACACE2C6-21A7-4478-A030-325071138761}" type="slidenum">
              <a:rPr lang="en-US" altLang="ko-KR"/>
              <a:pPr/>
              <a:t>‹#›</a:t>
            </a:fld>
            <a:endParaRPr lang="en-US" altLang="ko-KR"/>
          </a:p>
        </p:txBody>
      </p:sp>
      <p:sp>
        <p:nvSpPr>
          <p:cNvPr id="1031" name="Rectangle 7"/>
          <p:cNvSpPr>
            <a:spLocks noChangeArrowheads="1"/>
          </p:cNvSpPr>
          <p:nvPr/>
        </p:nvSpPr>
        <p:spPr bwMode="auto">
          <a:xfrm>
            <a:off x="3779912" y="394156"/>
            <a:ext cx="46782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ko-KR" sz="1400" b="1" dirty="0">
                <a:ea typeface="굴림" charset="-127"/>
              </a:rPr>
              <a:t>doc.: IEEE </a:t>
            </a:r>
            <a:r>
              <a:rPr lang="en-US" altLang="ko-KR" sz="1400" b="1" dirty="0" smtClean="0">
                <a:ea typeface="굴림" charset="-127"/>
              </a:rPr>
              <a:t>802.15-15-</a:t>
            </a:r>
            <a:r>
              <a:rPr lang="en-US" altLang="ko-KR" sz="1400" b="1" dirty="0" smtClean="0">
                <a:effectLst/>
              </a:rPr>
              <a:t>0083-00-0008</a:t>
            </a:r>
            <a:endParaRPr lang="en-US" altLang="ko-KR" sz="1400" b="1" dirty="0">
              <a:ea typeface="굴림"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a:ea typeface="굴림"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Lst>
  <p:timing>
    <p:tnLst>
      <p:par>
        <p:cTn id="1" dur="indefinite" restart="never" nodeType="tmRoot"/>
      </p:par>
    </p:tnLst>
  </p:timing>
  <p:hf hdr="0"/>
  <p:txStyles>
    <p:title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1"/>
          <p:cNvSpPr>
            <a:spLocks noGrp="1"/>
          </p:cNvSpPr>
          <p:nvPr>
            <p:ph type="dt" sz="half" idx="10"/>
          </p:nvPr>
        </p:nvSpPr>
        <p:spPr/>
        <p:txBody>
          <a:bodyPr/>
          <a:lstStyle/>
          <a:p>
            <a:r>
              <a:rPr lang="en-US" altLang="ko-KR" smtClean="0"/>
              <a:t>Jan. 2015</a:t>
            </a:r>
            <a:endParaRPr lang="en-US" altLang="ko-KR"/>
          </a:p>
        </p:txBody>
      </p:sp>
      <p:sp>
        <p:nvSpPr>
          <p:cNvPr id="5" name="바닥글 개체 틀 2"/>
          <p:cNvSpPr>
            <a:spLocks noGrp="1"/>
          </p:cNvSpPr>
          <p:nvPr>
            <p:ph type="ftr" sz="quarter" idx="11"/>
          </p:nvPr>
        </p:nvSpPr>
        <p:spPr/>
        <p:txBody>
          <a:bodyPr/>
          <a:lstStyle/>
          <a:p>
            <a:r>
              <a:rPr lang="en-US" altLang="ko-KR" smtClean="0"/>
              <a:t>Byung-Jae Kwak et al., ETRI</a:t>
            </a:r>
            <a:endParaRPr lang="en-US" altLang="ko-KR"/>
          </a:p>
        </p:txBody>
      </p:sp>
      <p:sp>
        <p:nvSpPr>
          <p:cNvPr id="6" name="슬라이드 번호 개체 틀 3"/>
          <p:cNvSpPr>
            <a:spLocks noGrp="1"/>
          </p:cNvSpPr>
          <p:nvPr>
            <p:ph type="sldNum" sz="quarter" idx="12"/>
          </p:nvPr>
        </p:nvSpPr>
        <p:spPr/>
        <p:txBody>
          <a:bodyPr/>
          <a:lstStyle/>
          <a:p>
            <a:r>
              <a:rPr lang="en-US" altLang="ko-KR"/>
              <a:t>Slide </a:t>
            </a:r>
            <a:fld id="{C5F4934B-61AE-46D7-A55C-10227069B1CA}" type="slidenum">
              <a:rPr lang="en-US" altLang="ko-KR"/>
              <a:pPr/>
              <a:t>1</a:t>
            </a:fld>
            <a:endParaRPr lang="en-US" altLang="ko-KR"/>
          </a:p>
        </p:txBody>
      </p:sp>
      <p:sp>
        <p:nvSpPr>
          <p:cNvPr id="27651" name="Rectangle 3"/>
          <p:cNvSpPr>
            <a:spLocks noChangeArrowheads="1"/>
          </p:cNvSpPr>
          <p:nvPr/>
        </p:nvSpPr>
        <p:spPr bwMode="auto">
          <a:xfrm>
            <a:off x="152400" y="609600"/>
            <a:ext cx="8991600" cy="4616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ko-KR" sz="1800" b="1" u="sng" dirty="0">
                <a:solidFill>
                  <a:schemeClr val="tx2"/>
                </a:solidFill>
                <a:effectLst>
                  <a:outerShdw blurRad="38100" dist="38100" dir="2700000" algn="tl">
                    <a:srgbClr val="C0C0C0"/>
                  </a:outerShdw>
                </a:effectLst>
                <a:ea typeface="굴림" charset="-127"/>
              </a:rPr>
              <a:t>Project: IEEE P802.15 Working Group for Wireless Personal Area Networks (WPANs)</a:t>
            </a:r>
            <a:endParaRPr lang="en-US" altLang="ko-KR" sz="1600" b="1" dirty="0">
              <a:solidFill>
                <a:schemeClr val="tx2"/>
              </a:solidFill>
              <a:ea typeface="굴림" charset="-127"/>
            </a:endParaRPr>
          </a:p>
          <a:p>
            <a:endParaRPr lang="en-US" altLang="ko-KR" sz="1600" dirty="0">
              <a:solidFill>
                <a:schemeClr val="tx2"/>
              </a:solidFill>
              <a:ea typeface="굴림" charset="-127"/>
            </a:endParaRPr>
          </a:p>
          <a:p>
            <a:r>
              <a:rPr lang="en-US" altLang="ko-KR" sz="1600" b="1" dirty="0">
                <a:solidFill>
                  <a:schemeClr val="tx2"/>
                </a:solidFill>
                <a:ea typeface="굴림" charset="-127"/>
              </a:rPr>
              <a:t>Submission Title</a:t>
            </a:r>
            <a:r>
              <a:rPr lang="en-US" altLang="ko-KR" sz="1600" b="1" dirty="0" smtClean="0">
                <a:solidFill>
                  <a:schemeClr val="tx2"/>
                </a:solidFill>
                <a:ea typeface="굴림" charset="-127"/>
              </a:rPr>
              <a:t>:</a:t>
            </a:r>
            <a:r>
              <a:rPr lang="en-US" altLang="ko-KR" sz="1600" dirty="0">
                <a:solidFill>
                  <a:schemeClr val="tx2"/>
                </a:solidFill>
                <a:ea typeface="굴림" charset="-127"/>
              </a:rPr>
              <a:t> </a:t>
            </a:r>
            <a:r>
              <a:rPr lang="en-US" altLang="ko-KR" sz="1600" dirty="0" smtClean="0">
                <a:solidFill>
                  <a:schemeClr val="tx2"/>
                </a:solidFill>
                <a:ea typeface="굴림" charset="-127"/>
              </a:rPr>
              <a:t>Multi-hop transmission in </a:t>
            </a:r>
            <a:r>
              <a:rPr lang="en-US" altLang="ko-KR" sz="1600" dirty="0" smtClean="0">
                <a:solidFill>
                  <a:schemeClr val="tx2"/>
                </a:solidFill>
                <a:ea typeface="굴림" charset="-127"/>
              </a:rPr>
              <a:t>CAP/CFP periods</a:t>
            </a:r>
            <a:endParaRPr lang="en-US" altLang="ko-KR" sz="1600" dirty="0">
              <a:solidFill>
                <a:schemeClr val="tx2"/>
              </a:solidFill>
              <a:ea typeface="굴림" charset="-127"/>
            </a:endParaRPr>
          </a:p>
          <a:p>
            <a:r>
              <a:rPr lang="en-US" altLang="ko-KR" sz="1600" b="1" dirty="0">
                <a:solidFill>
                  <a:schemeClr val="tx2"/>
                </a:solidFill>
                <a:ea typeface="굴림" charset="-127"/>
              </a:rPr>
              <a:t>Date Submitted: </a:t>
            </a:r>
            <a:r>
              <a:rPr lang="en-US" altLang="ko-KR" sz="1600" dirty="0" smtClean="0">
                <a:solidFill>
                  <a:schemeClr val="tx2"/>
                </a:solidFill>
                <a:ea typeface="굴림" charset="-127"/>
              </a:rPr>
              <a:t>Jan. 2015</a:t>
            </a:r>
            <a:r>
              <a:rPr lang="en-US" altLang="ko-KR" sz="1600" dirty="0">
                <a:solidFill>
                  <a:schemeClr val="tx2"/>
                </a:solidFill>
                <a:ea typeface="굴림" charset="-127"/>
              </a:rPr>
              <a:t>	</a:t>
            </a:r>
          </a:p>
          <a:p>
            <a:r>
              <a:rPr lang="en-US" altLang="ko-KR" sz="1600" b="1" dirty="0">
                <a:solidFill>
                  <a:schemeClr val="tx2"/>
                </a:solidFill>
                <a:ea typeface="굴림" charset="-127"/>
              </a:rPr>
              <a:t>Source:</a:t>
            </a:r>
            <a:r>
              <a:rPr lang="en-US" altLang="ko-KR" sz="1600" dirty="0">
                <a:solidFill>
                  <a:schemeClr val="tx2"/>
                </a:solidFill>
                <a:ea typeface="굴림" charset="-127"/>
              </a:rPr>
              <a:t> </a:t>
            </a:r>
            <a:r>
              <a:rPr lang="en-US" altLang="ko-KR" sz="1600" dirty="0" smtClean="0">
                <a:solidFill>
                  <a:schemeClr val="tx2"/>
                </a:solidFill>
                <a:ea typeface="굴림" charset="-127"/>
              </a:rPr>
              <a:t>[</a:t>
            </a:r>
            <a:r>
              <a:rPr lang="en-US" altLang="ko-KR" sz="1600" dirty="0" err="1" smtClean="0">
                <a:solidFill>
                  <a:schemeClr val="tx2"/>
                </a:solidFill>
                <a:ea typeface="굴림" charset="-127"/>
              </a:rPr>
              <a:t>Woongsoo</a:t>
            </a:r>
            <a:r>
              <a:rPr lang="en-US" altLang="ko-KR" sz="1600" dirty="0" smtClean="0">
                <a:solidFill>
                  <a:schemeClr val="tx2"/>
                </a:solidFill>
                <a:ea typeface="굴림" charset="-127"/>
              </a:rPr>
              <a:t> Na, </a:t>
            </a:r>
            <a:r>
              <a:rPr lang="en-US" altLang="ko-KR" sz="1600" dirty="0" err="1" smtClean="0">
                <a:solidFill>
                  <a:schemeClr val="tx2"/>
                </a:solidFill>
                <a:ea typeface="굴림" charset="-127"/>
              </a:rPr>
              <a:t>Sungrae</a:t>
            </a:r>
            <a:r>
              <a:rPr lang="en-US" altLang="ko-KR" sz="1600" dirty="0" smtClean="0">
                <a:solidFill>
                  <a:schemeClr val="tx2"/>
                </a:solidFill>
                <a:ea typeface="굴림" charset="-127"/>
              </a:rPr>
              <a:t> Cho]</a:t>
            </a:r>
          </a:p>
          <a:p>
            <a:r>
              <a:rPr lang="en-US" altLang="ko-KR" sz="1600" dirty="0" smtClean="0">
                <a:solidFill>
                  <a:schemeClr val="tx2"/>
                </a:solidFill>
                <a:ea typeface="굴림" charset="-127"/>
              </a:rPr>
              <a:t>Company: [Chung-</a:t>
            </a:r>
            <a:r>
              <a:rPr lang="en-US" altLang="ko-KR" sz="1600" dirty="0" err="1" smtClean="0">
                <a:solidFill>
                  <a:schemeClr val="tx2"/>
                </a:solidFill>
                <a:ea typeface="굴림" charset="-127"/>
              </a:rPr>
              <a:t>Ang</a:t>
            </a:r>
            <a:r>
              <a:rPr lang="en-US" altLang="ko-KR" sz="1600" dirty="0" smtClean="0">
                <a:solidFill>
                  <a:schemeClr val="tx2"/>
                </a:solidFill>
                <a:ea typeface="굴림" charset="-127"/>
              </a:rPr>
              <a:t> University, Korea]</a:t>
            </a:r>
            <a:endParaRPr lang="en-US" altLang="ko-KR" sz="1600" dirty="0">
              <a:solidFill>
                <a:schemeClr val="tx2"/>
              </a:solidFill>
              <a:ea typeface="굴림" charset="-127"/>
            </a:endParaRPr>
          </a:p>
          <a:p>
            <a:r>
              <a:rPr lang="en-US" altLang="ko-KR" sz="1600" dirty="0" smtClean="0">
                <a:solidFill>
                  <a:schemeClr val="tx2"/>
                </a:solidFill>
                <a:ea typeface="굴림" charset="-127"/>
              </a:rPr>
              <a:t>Address:</a:t>
            </a:r>
            <a:endParaRPr lang="en-US" altLang="ko-KR" sz="1600" dirty="0">
              <a:solidFill>
                <a:schemeClr val="tx2"/>
              </a:solidFill>
              <a:ea typeface="굴림" charset="-127"/>
            </a:endParaRPr>
          </a:p>
          <a:p>
            <a:r>
              <a:rPr lang="en-US" altLang="ko-KR" sz="1600" dirty="0" smtClean="0">
                <a:solidFill>
                  <a:schemeClr val="tx2"/>
                </a:solidFill>
                <a:ea typeface="굴림" charset="-127"/>
              </a:rPr>
              <a:t>E-Mail: [wsna@uclab.re.kr, srcho@uclab.re.kr)</a:t>
            </a:r>
          </a:p>
          <a:p>
            <a:r>
              <a:rPr lang="en-US" altLang="ko-KR" sz="1600" b="1" dirty="0" smtClean="0">
                <a:solidFill>
                  <a:schemeClr val="tx2"/>
                </a:solidFill>
                <a:ea typeface="굴림" charset="-127"/>
              </a:rPr>
              <a:t>Re</a:t>
            </a:r>
            <a:r>
              <a:rPr lang="en-US" altLang="ko-KR" sz="1600" b="1" dirty="0">
                <a:solidFill>
                  <a:schemeClr val="tx2"/>
                </a:solidFill>
                <a:ea typeface="굴림" charset="-127"/>
              </a:rPr>
              <a:t>:</a:t>
            </a:r>
            <a:r>
              <a:rPr lang="en-US" altLang="ko-KR" sz="1600" dirty="0">
                <a:solidFill>
                  <a:schemeClr val="tx2"/>
                </a:solidFill>
                <a:ea typeface="굴림" charset="-127"/>
              </a:rPr>
              <a:t> </a:t>
            </a:r>
            <a:r>
              <a:rPr lang="en-US" altLang="ko-KR" sz="1600" dirty="0" smtClean="0">
                <a:solidFill>
                  <a:schemeClr val="tx2"/>
                </a:solidFill>
                <a:ea typeface="굴림" charset="-127"/>
              </a:rPr>
              <a:t>P802.15.8 Draft D0.6</a:t>
            </a:r>
            <a:endParaRPr lang="en-US" altLang="ko-KR" sz="1600" dirty="0">
              <a:solidFill>
                <a:schemeClr val="tx2"/>
              </a:solidFill>
              <a:ea typeface="굴림" charset="-127"/>
            </a:endParaRPr>
          </a:p>
          <a:p>
            <a:pPr>
              <a:spcBef>
                <a:spcPts val="600"/>
              </a:spcBef>
              <a:spcAft>
                <a:spcPts val="600"/>
              </a:spcAft>
            </a:pPr>
            <a:r>
              <a:rPr lang="en-US" altLang="ko-KR" sz="1600" b="1" dirty="0" smtClean="0">
                <a:solidFill>
                  <a:schemeClr val="tx2"/>
                </a:solidFill>
                <a:ea typeface="굴림" charset="-127"/>
              </a:rPr>
              <a:t>Abstract</a:t>
            </a:r>
            <a:r>
              <a:rPr lang="en-US" altLang="ko-KR" sz="1600" b="1" dirty="0">
                <a:solidFill>
                  <a:schemeClr val="tx2"/>
                </a:solidFill>
                <a:ea typeface="굴림" charset="-127"/>
              </a:rPr>
              <a:t>:</a:t>
            </a:r>
            <a:r>
              <a:rPr lang="en-US" altLang="ko-KR" sz="1600" dirty="0">
                <a:solidFill>
                  <a:schemeClr val="tx2"/>
                </a:solidFill>
                <a:ea typeface="굴림" charset="-127"/>
              </a:rPr>
              <a:t>	</a:t>
            </a:r>
            <a:r>
              <a:rPr lang="en-US" altLang="ko-KR" sz="1600" dirty="0" smtClean="0">
                <a:solidFill>
                  <a:schemeClr val="tx2"/>
                </a:solidFill>
                <a:ea typeface="굴림" charset="-127"/>
              </a:rPr>
              <a:t>Multi-hop </a:t>
            </a:r>
            <a:r>
              <a:rPr lang="en-US" altLang="ko-KR" sz="1600" dirty="0">
                <a:solidFill>
                  <a:schemeClr val="tx2"/>
                </a:solidFill>
                <a:ea typeface="굴림" charset="-127"/>
              </a:rPr>
              <a:t>transmission in </a:t>
            </a:r>
            <a:r>
              <a:rPr lang="en-US" altLang="ko-KR" sz="1600" dirty="0" smtClean="0">
                <a:solidFill>
                  <a:schemeClr val="tx2"/>
                </a:solidFill>
                <a:ea typeface="굴림" charset="-127"/>
              </a:rPr>
              <a:t>CAP/CFP periods.</a:t>
            </a:r>
            <a:endParaRPr lang="en-US" altLang="ko-KR" sz="1600" dirty="0">
              <a:solidFill>
                <a:schemeClr val="tx2"/>
              </a:solidFill>
              <a:ea typeface="굴림" charset="-127"/>
            </a:endParaRPr>
          </a:p>
          <a:p>
            <a:pPr>
              <a:spcBef>
                <a:spcPts val="600"/>
              </a:spcBef>
              <a:spcAft>
                <a:spcPts val="600"/>
              </a:spcAft>
            </a:pPr>
            <a:r>
              <a:rPr lang="en-US" altLang="ko-KR" sz="1600" b="1" dirty="0">
                <a:solidFill>
                  <a:schemeClr val="tx2"/>
                </a:solidFill>
                <a:ea typeface="굴림" charset="-127"/>
              </a:rPr>
              <a:t>Purpose</a:t>
            </a:r>
            <a:r>
              <a:rPr lang="en-US" altLang="ko-KR" sz="1600" b="1" dirty="0" smtClean="0">
                <a:solidFill>
                  <a:schemeClr val="tx2"/>
                </a:solidFill>
                <a:ea typeface="굴림" charset="-127"/>
              </a:rPr>
              <a:t>:</a:t>
            </a:r>
            <a:r>
              <a:rPr lang="en-US" altLang="ko-KR" sz="1600" dirty="0">
                <a:solidFill>
                  <a:schemeClr val="tx2"/>
                </a:solidFill>
                <a:ea typeface="굴림" charset="-127"/>
              </a:rPr>
              <a:t> </a:t>
            </a:r>
            <a:r>
              <a:rPr lang="en-US" altLang="ko-KR" sz="1600" dirty="0" smtClean="0">
                <a:solidFill>
                  <a:schemeClr val="tx2"/>
                </a:solidFill>
                <a:ea typeface="굴림" charset="-127"/>
              </a:rPr>
              <a:t>Approval.</a:t>
            </a:r>
            <a:endParaRPr lang="en-US" altLang="ko-KR" sz="1600" dirty="0">
              <a:solidFill>
                <a:schemeClr val="tx2"/>
              </a:solidFill>
              <a:ea typeface="굴림" charset="-127"/>
            </a:endParaRPr>
          </a:p>
          <a:p>
            <a:r>
              <a:rPr lang="en-US" altLang="ko-KR" sz="1600" b="1" dirty="0">
                <a:solidFill>
                  <a:schemeClr val="tx2"/>
                </a:solidFill>
                <a:ea typeface="굴림" charset="-127"/>
              </a:rPr>
              <a:t>Notice:</a:t>
            </a:r>
            <a:r>
              <a:rPr lang="en-US" altLang="ko-KR" sz="1600" dirty="0">
                <a:solidFill>
                  <a:schemeClr val="tx2"/>
                </a:solidFill>
                <a:ea typeface="굴림"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2"/>
                </a:solidFill>
                <a:ea typeface="굴림" charset="-127"/>
              </a:rPr>
              <a:t>Release:</a:t>
            </a:r>
            <a:r>
              <a:rPr lang="en-US" altLang="ko-KR" sz="1600" dirty="0">
                <a:solidFill>
                  <a:schemeClr val="tx2"/>
                </a:solidFill>
                <a:ea typeface="굴림" charset="-127"/>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p:txBody>
          <a:bodyPr/>
          <a:lstStyle/>
          <a:p>
            <a:r>
              <a:rPr lang="en-US" altLang="ko-KR" dirty="0" smtClean="0"/>
              <a:t>Multi-hop transmission in CAP/CFP Periods</a:t>
            </a:r>
            <a:endParaRPr lang="ko-KR" altLang="en-US" dirty="0"/>
          </a:p>
        </p:txBody>
      </p:sp>
      <p:sp>
        <p:nvSpPr>
          <p:cNvPr id="3" name="부제목 2"/>
          <p:cNvSpPr>
            <a:spLocks noGrp="1"/>
          </p:cNvSpPr>
          <p:nvPr>
            <p:ph type="subTitle" idx="1"/>
          </p:nvPr>
        </p:nvSpPr>
        <p:spPr/>
        <p:txBody>
          <a:bodyPr/>
          <a:lstStyle/>
          <a:p>
            <a:r>
              <a:rPr lang="en-US" altLang="ko-KR" dirty="0" smtClean="0"/>
              <a:t>Jan. 2015</a:t>
            </a:r>
          </a:p>
          <a:p>
            <a:endParaRPr lang="en-US" altLang="ko-KR" dirty="0"/>
          </a:p>
          <a:p>
            <a:r>
              <a:rPr lang="en-US" altLang="ko-KR" dirty="0" err="1" smtClean="0"/>
              <a:t>Woongsoo</a:t>
            </a:r>
            <a:r>
              <a:rPr lang="en-US" altLang="ko-KR" dirty="0" smtClean="0"/>
              <a:t> Na (Chung-</a:t>
            </a:r>
            <a:r>
              <a:rPr lang="en-US" altLang="ko-KR" dirty="0" err="1" smtClean="0"/>
              <a:t>Ang</a:t>
            </a:r>
            <a:r>
              <a:rPr lang="en-US" altLang="ko-KR" dirty="0" smtClean="0"/>
              <a:t> University)</a:t>
            </a:r>
            <a:endParaRPr lang="ko-KR" altLang="en-US" dirty="0"/>
          </a:p>
        </p:txBody>
      </p:sp>
      <p:sp>
        <p:nvSpPr>
          <p:cNvPr id="4" name="날짜 개체 틀 3"/>
          <p:cNvSpPr>
            <a:spLocks noGrp="1"/>
          </p:cNvSpPr>
          <p:nvPr>
            <p:ph type="dt" sz="half" idx="10"/>
          </p:nvPr>
        </p:nvSpPr>
        <p:spPr/>
        <p:txBody>
          <a:bodyPr/>
          <a:lstStyle/>
          <a:p>
            <a:r>
              <a:rPr lang="en-US" altLang="ko-KR" smtClean="0"/>
              <a:t>Jan. 2015</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389B5054-13E1-4CF6-BEEF-5524A2E66EC3}" type="slidenum">
              <a:rPr lang="en-US" altLang="ko-KR" smtClean="0"/>
              <a:pPr/>
              <a:t>2</a:t>
            </a:fld>
            <a:endParaRPr lang="en-US" altLang="ko-KR"/>
          </a:p>
        </p:txBody>
      </p:sp>
    </p:spTree>
    <p:extLst>
      <p:ext uri="{BB962C8B-B14F-4D97-AF65-F5344CB8AC3E}">
        <p14:creationId xmlns:p14="http://schemas.microsoft.com/office/powerpoint/2010/main" val="8876028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Contents</a:t>
            </a:r>
            <a:endParaRPr lang="ko-KR" altLang="en-US" dirty="0"/>
          </a:p>
        </p:txBody>
      </p:sp>
      <p:sp>
        <p:nvSpPr>
          <p:cNvPr id="3" name="내용 개체 틀 2"/>
          <p:cNvSpPr>
            <a:spLocks noGrp="1"/>
          </p:cNvSpPr>
          <p:nvPr>
            <p:ph idx="1"/>
          </p:nvPr>
        </p:nvSpPr>
        <p:spPr/>
        <p:txBody>
          <a:bodyPr/>
          <a:lstStyle/>
          <a:p>
            <a:r>
              <a:rPr lang="en-US" altLang="ko-KR" dirty="0" smtClean="0"/>
              <a:t>Description of Multi-hop transmission in CAP period (Unicast)</a:t>
            </a:r>
          </a:p>
          <a:p>
            <a:r>
              <a:rPr lang="en-US" altLang="ko-KR" dirty="0" err="1" smtClean="0"/>
              <a:t>Decripition</a:t>
            </a:r>
            <a:r>
              <a:rPr lang="en-US" altLang="ko-KR" dirty="0" smtClean="0"/>
              <a:t> of Multi-hop transmission in CAP period (Multicast)</a:t>
            </a:r>
          </a:p>
          <a:p>
            <a:r>
              <a:rPr lang="en-US" altLang="ko-KR" dirty="0"/>
              <a:t>Description of Multi-hop transmission in </a:t>
            </a:r>
            <a:r>
              <a:rPr lang="en-US" altLang="ko-KR" dirty="0" smtClean="0"/>
              <a:t>CFP </a:t>
            </a:r>
            <a:r>
              <a:rPr lang="en-US" altLang="ko-KR" dirty="0"/>
              <a:t>period (Unicast)</a:t>
            </a:r>
          </a:p>
          <a:p>
            <a:r>
              <a:rPr lang="en-US" altLang="ko-KR" dirty="0" err="1"/>
              <a:t>Decripition</a:t>
            </a:r>
            <a:r>
              <a:rPr lang="en-US" altLang="ko-KR" dirty="0"/>
              <a:t> of Multi-hop transmission in </a:t>
            </a:r>
            <a:r>
              <a:rPr lang="en-US" altLang="ko-KR" dirty="0" smtClean="0"/>
              <a:t>CFP </a:t>
            </a:r>
            <a:r>
              <a:rPr lang="en-US" altLang="ko-KR" dirty="0"/>
              <a:t>period (Multicast)</a:t>
            </a:r>
          </a:p>
          <a:p>
            <a:endParaRPr lang="en-US" altLang="ko-KR" dirty="0" smtClean="0"/>
          </a:p>
        </p:txBody>
      </p:sp>
      <p:sp>
        <p:nvSpPr>
          <p:cNvPr id="4" name="날짜 개체 틀 3"/>
          <p:cNvSpPr>
            <a:spLocks noGrp="1"/>
          </p:cNvSpPr>
          <p:nvPr>
            <p:ph type="dt" sz="half" idx="10"/>
          </p:nvPr>
        </p:nvSpPr>
        <p:spPr/>
        <p:txBody>
          <a:bodyPr/>
          <a:lstStyle/>
          <a:p>
            <a:r>
              <a:rPr lang="en-US" altLang="ko-KR" smtClean="0"/>
              <a:t>Jan. 2015</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3</a:t>
            </a:fld>
            <a:endParaRPr lang="en-US" altLang="ko-KR"/>
          </a:p>
        </p:txBody>
      </p:sp>
    </p:spTree>
    <p:extLst>
      <p:ext uri="{BB962C8B-B14F-4D97-AF65-F5344CB8AC3E}">
        <p14:creationId xmlns:p14="http://schemas.microsoft.com/office/powerpoint/2010/main" val="27114222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Unicast Multi-hop Data Transmission in CAP (Unicast)</a:t>
            </a:r>
            <a:endParaRPr lang="ko-KR" altLang="en-US" dirty="0"/>
          </a:p>
        </p:txBody>
      </p:sp>
      <p:sp>
        <p:nvSpPr>
          <p:cNvPr id="3" name="내용 개체 틀 2"/>
          <p:cNvSpPr>
            <a:spLocks noGrp="1"/>
          </p:cNvSpPr>
          <p:nvPr>
            <p:ph idx="1"/>
          </p:nvPr>
        </p:nvSpPr>
        <p:spPr>
          <a:xfrm>
            <a:off x="467544" y="1981200"/>
            <a:ext cx="8280920" cy="4114800"/>
          </a:xfrm>
        </p:spPr>
        <p:txBody>
          <a:bodyPr/>
          <a:lstStyle/>
          <a:p>
            <a:r>
              <a:rPr lang="en-US" altLang="ko-KR" dirty="0" smtClean="0"/>
              <a:t>A PD can transmit data frame in CAP.</a:t>
            </a:r>
          </a:p>
          <a:p>
            <a:r>
              <a:rPr lang="en-US" altLang="ko-KR" dirty="0" smtClean="0"/>
              <a:t>A source PD waits random time period and transmits data frame If channel is idle.</a:t>
            </a:r>
          </a:p>
          <a:p>
            <a:r>
              <a:rPr lang="en-US" altLang="ko-KR" dirty="0" smtClean="0"/>
              <a:t>If a relay PD receives multi-hop data frame from neighbor, it also waits random time and transmits data frame in CAP period.</a:t>
            </a:r>
            <a:endParaRPr lang="ko-KR" altLang="en-US" dirty="0"/>
          </a:p>
        </p:txBody>
      </p:sp>
      <p:sp>
        <p:nvSpPr>
          <p:cNvPr id="4" name="날짜 개체 틀 3"/>
          <p:cNvSpPr>
            <a:spLocks noGrp="1"/>
          </p:cNvSpPr>
          <p:nvPr>
            <p:ph type="dt" sz="half" idx="10"/>
          </p:nvPr>
        </p:nvSpPr>
        <p:spPr/>
        <p:txBody>
          <a:bodyPr/>
          <a:lstStyle/>
          <a:p>
            <a:r>
              <a:rPr lang="en-US" altLang="ko-KR" smtClean="0"/>
              <a:t>Jan. 2015</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4</a:t>
            </a:fld>
            <a:endParaRPr lang="en-US" altLang="ko-KR"/>
          </a:p>
        </p:txBody>
      </p:sp>
    </p:spTree>
    <p:extLst>
      <p:ext uri="{BB962C8B-B14F-4D97-AF65-F5344CB8AC3E}">
        <p14:creationId xmlns:p14="http://schemas.microsoft.com/office/powerpoint/2010/main" val="17567812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Unicast Multi-hop Data Transmission in CAP </a:t>
            </a:r>
            <a:r>
              <a:rPr lang="en-US" altLang="ko-KR" dirty="0" smtClean="0"/>
              <a:t>(Multicast (or </a:t>
            </a:r>
            <a:r>
              <a:rPr lang="en-US" altLang="ko-KR" dirty="0" err="1" smtClean="0"/>
              <a:t>groupcast</a:t>
            </a:r>
            <a:r>
              <a:rPr lang="en-US" altLang="ko-KR" dirty="0" smtClean="0"/>
              <a:t>))</a:t>
            </a:r>
            <a:endParaRPr lang="ko-KR" altLang="en-US" dirty="0"/>
          </a:p>
        </p:txBody>
      </p:sp>
      <p:sp>
        <p:nvSpPr>
          <p:cNvPr id="3" name="내용 개체 틀 2"/>
          <p:cNvSpPr>
            <a:spLocks noGrp="1"/>
          </p:cNvSpPr>
          <p:nvPr>
            <p:ph idx="1"/>
          </p:nvPr>
        </p:nvSpPr>
        <p:spPr>
          <a:xfrm>
            <a:off x="323528" y="1981200"/>
            <a:ext cx="8568952" cy="4114800"/>
          </a:xfrm>
        </p:spPr>
        <p:txBody>
          <a:bodyPr/>
          <a:lstStyle/>
          <a:p>
            <a:r>
              <a:rPr lang="en-US" altLang="ko-KR" sz="2400" dirty="0"/>
              <a:t>A PD can transmit </a:t>
            </a:r>
            <a:r>
              <a:rPr lang="en-US" altLang="ko-KR" sz="2400" dirty="0" smtClean="0"/>
              <a:t>multicast data frames </a:t>
            </a:r>
            <a:r>
              <a:rPr lang="en-US" altLang="ko-KR" sz="2400" dirty="0"/>
              <a:t>in CAP.</a:t>
            </a:r>
          </a:p>
          <a:p>
            <a:r>
              <a:rPr lang="en-US" altLang="ko-KR" sz="2400" dirty="0"/>
              <a:t>A source PD waits random time period and transmits </a:t>
            </a:r>
            <a:r>
              <a:rPr lang="en-US" altLang="ko-KR" sz="2400" dirty="0" smtClean="0"/>
              <a:t>multicast data </a:t>
            </a:r>
            <a:r>
              <a:rPr lang="en-US" altLang="ko-KR" sz="2400" dirty="0"/>
              <a:t>frame </a:t>
            </a:r>
            <a:r>
              <a:rPr lang="en-US" altLang="ko-KR" sz="2400" dirty="0" smtClean="0"/>
              <a:t>if </a:t>
            </a:r>
            <a:r>
              <a:rPr lang="en-US" altLang="ko-KR" sz="2400" dirty="0"/>
              <a:t>channel is idle.</a:t>
            </a:r>
          </a:p>
          <a:p>
            <a:r>
              <a:rPr lang="en-US" altLang="ko-KR" sz="2400" dirty="0"/>
              <a:t>If a relay PD receives multi-hop data frame from neighbor, </a:t>
            </a:r>
            <a:r>
              <a:rPr lang="en-US" altLang="ko-KR" sz="2400" dirty="0" smtClean="0"/>
              <a:t>it checks the source of received frame is same multicast group or not.</a:t>
            </a:r>
          </a:p>
          <a:p>
            <a:r>
              <a:rPr lang="en-US" altLang="ko-KR" sz="2400" dirty="0" smtClean="0"/>
              <a:t>If the source is same multicast data frame, it </a:t>
            </a:r>
            <a:r>
              <a:rPr lang="en-US" altLang="ko-KR" sz="2400" dirty="0"/>
              <a:t>also waits random time and transmits data frame in CAP period.</a:t>
            </a:r>
            <a:endParaRPr lang="ko-KR" altLang="en-US" sz="2400" dirty="0"/>
          </a:p>
          <a:p>
            <a:r>
              <a:rPr lang="en-US" altLang="ko-KR" sz="2400" dirty="0" smtClean="0"/>
              <a:t>Otherwise, it does not transmit anything.</a:t>
            </a:r>
          </a:p>
          <a:p>
            <a:endParaRPr lang="ko-KR" altLang="en-US" sz="2400" dirty="0"/>
          </a:p>
        </p:txBody>
      </p:sp>
      <p:sp>
        <p:nvSpPr>
          <p:cNvPr id="4" name="날짜 개체 틀 3"/>
          <p:cNvSpPr>
            <a:spLocks noGrp="1"/>
          </p:cNvSpPr>
          <p:nvPr>
            <p:ph type="dt" sz="half" idx="10"/>
          </p:nvPr>
        </p:nvSpPr>
        <p:spPr/>
        <p:txBody>
          <a:bodyPr/>
          <a:lstStyle/>
          <a:p>
            <a:r>
              <a:rPr lang="en-US" altLang="ko-KR" smtClean="0"/>
              <a:t>Jan. 2015</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5</a:t>
            </a:fld>
            <a:endParaRPr lang="en-US" altLang="ko-KR"/>
          </a:p>
        </p:txBody>
      </p:sp>
    </p:spTree>
    <p:extLst>
      <p:ext uri="{BB962C8B-B14F-4D97-AF65-F5344CB8AC3E}">
        <p14:creationId xmlns:p14="http://schemas.microsoft.com/office/powerpoint/2010/main" val="2295227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Unicast Multi-hop Data Transmission in CFP (Unicast)</a:t>
            </a:r>
            <a:endParaRPr lang="ko-KR" altLang="en-US" dirty="0"/>
          </a:p>
        </p:txBody>
      </p:sp>
      <p:sp>
        <p:nvSpPr>
          <p:cNvPr id="3" name="내용 개체 틀 2"/>
          <p:cNvSpPr>
            <a:spLocks noGrp="1"/>
          </p:cNvSpPr>
          <p:nvPr>
            <p:ph idx="1"/>
          </p:nvPr>
        </p:nvSpPr>
        <p:spPr>
          <a:xfrm>
            <a:off x="467544" y="1981200"/>
            <a:ext cx="8280920" cy="4114800"/>
          </a:xfrm>
        </p:spPr>
        <p:txBody>
          <a:bodyPr/>
          <a:lstStyle/>
          <a:p>
            <a:r>
              <a:rPr lang="en-US" altLang="ko-KR" sz="2400" dirty="0" smtClean="0"/>
              <a:t>A PD can transmit data frame in CFP.</a:t>
            </a:r>
          </a:p>
          <a:p>
            <a:r>
              <a:rPr lang="en-US" altLang="ko-KR" sz="2400" dirty="0" smtClean="0"/>
              <a:t>A source PD determines a relay PD and transmits candidate RSs to its neighbors including the relay PD.</a:t>
            </a:r>
          </a:p>
          <a:p>
            <a:r>
              <a:rPr lang="en-US" altLang="ko-KR" sz="2400" dirty="0" smtClean="0"/>
              <a:t>The receiver replies scheduling resource  to TXPD </a:t>
            </a:r>
            <a:r>
              <a:rPr lang="en-US" altLang="ko-KR" sz="2400" dirty="0"/>
              <a:t>based on resource </a:t>
            </a:r>
            <a:r>
              <a:rPr lang="en-US" altLang="ko-KR" sz="2400" dirty="0" smtClean="0"/>
              <a:t>information and determines another relay PD. </a:t>
            </a:r>
          </a:p>
          <a:p>
            <a:r>
              <a:rPr lang="en-US" altLang="ko-KR" sz="2400" dirty="0" smtClean="0"/>
              <a:t>Again, the receiver transmits candidate RSs to another relay PD. </a:t>
            </a:r>
          </a:p>
          <a:p>
            <a:r>
              <a:rPr lang="en-US" altLang="ko-KR" sz="2400" dirty="0" smtClean="0"/>
              <a:t>It continues until destination PD is scheduled.</a:t>
            </a:r>
          </a:p>
        </p:txBody>
      </p:sp>
      <p:sp>
        <p:nvSpPr>
          <p:cNvPr id="4" name="날짜 개체 틀 3"/>
          <p:cNvSpPr>
            <a:spLocks noGrp="1"/>
          </p:cNvSpPr>
          <p:nvPr>
            <p:ph type="dt" sz="half" idx="10"/>
          </p:nvPr>
        </p:nvSpPr>
        <p:spPr/>
        <p:txBody>
          <a:bodyPr/>
          <a:lstStyle/>
          <a:p>
            <a:r>
              <a:rPr lang="en-US" altLang="ko-KR" smtClean="0"/>
              <a:t>Jan. 2015</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6</a:t>
            </a:fld>
            <a:endParaRPr lang="en-US" altLang="ko-KR"/>
          </a:p>
        </p:txBody>
      </p:sp>
    </p:spTree>
    <p:extLst>
      <p:ext uri="{BB962C8B-B14F-4D97-AF65-F5344CB8AC3E}">
        <p14:creationId xmlns:p14="http://schemas.microsoft.com/office/powerpoint/2010/main" val="20782748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Unicast Multi-hop Data Transmission in </a:t>
            </a:r>
            <a:r>
              <a:rPr lang="en-US" altLang="ko-KR" dirty="0" smtClean="0"/>
              <a:t>CFP (Multicast (or </a:t>
            </a:r>
            <a:r>
              <a:rPr lang="en-US" altLang="ko-KR" dirty="0" err="1" smtClean="0"/>
              <a:t>groupcast</a:t>
            </a:r>
            <a:r>
              <a:rPr lang="en-US" altLang="ko-KR" dirty="0" smtClean="0"/>
              <a:t>))</a:t>
            </a:r>
            <a:endParaRPr lang="ko-KR" altLang="en-US" dirty="0"/>
          </a:p>
        </p:txBody>
      </p:sp>
      <p:sp>
        <p:nvSpPr>
          <p:cNvPr id="3" name="내용 개체 틀 2"/>
          <p:cNvSpPr>
            <a:spLocks noGrp="1"/>
          </p:cNvSpPr>
          <p:nvPr>
            <p:ph idx="1"/>
          </p:nvPr>
        </p:nvSpPr>
        <p:spPr>
          <a:xfrm>
            <a:off x="323528" y="1981200"/>
            <a:ext cx="8568952" cy="4114800"/>
          </a:xfrm>
        </p:spPr>
        <p:txBody>
          <a:bodyPr/>
          <a:lstStyle/>
          <a:p>
            <a:r>
              <a:rPr lang="en-US" altLang="ko-KR" sz="2400" dirty="0"/>
              <a:t>A PD can transmit data frame in CFP.</a:t>
            </a:r>
          </a:p>
          <a:p>
            <a:r>
              <a:rPr lang="en-US" altLang="ko-KR" sz="2400" dirty="0"/>
              <a:t>A source PD determines a relay PD and transmits candidate RSs to its neighbors including the relay PD.</a:t>
            </a:r>
          </a:p>
          <a:p>
            <a:r>
              <a:rPr lang="en-US" altLang="ko-KR" sz="2400" dirty="0"/>
              <a:t>The receiver replies scheduling resource  to TXPD based on resource information and determines another relay PD. </a:t>
            </a:r>
          </a:p>
          <a:p>
            <a:r>
              <a:rPr lang="en-US" altLang="ko-KR" sz="2400" dirty="0"/>
              <a:t>Again, the receiver transmits candidate RSs to another relay PD. </a:t>
            </a:r>
          </a:p>
          <a:p>
            <a:r>
              <a:rPr lang="en-US" altLang="ko-KR" sz="2400" dirty="0"/>
              <a:t>It continues until </a:t>
            </a:r>
            <a:r>
              <a:rPr lang="en-US" altLang="ko-KR" sz="2400" dirty="0" smtClean="0"/>
              <a:t>all multicast group members are </a:t>
            </a:r>
            <a:r>
              <a:rPr lang="en-US" altLang="ko-KR" sz="2400" dirty="0"/>
              <a:t>scheduled</a:t>
            </a:r>
            <a:r>
              <a:rPr lang="en-US" altLang="ko-KR" sz="2400" dirty="0" smtClean="0"/>
              <a:t>.</a:t>
            </a:r>
          </a:p>
          <a:p>
            <a:endParaRPr lang="en-US" altLang="ko-KR" sz="2400" dirty="0"/>
          </a:p>
        </p:txBody>
      </p:sp>
      <p:sp>
        <p:nvSpPr>
          <p:cNvPr id="4" name="날짜 개체 틀 3"/>
          <p:cNvSpPr>
            <a:spLocks noGrp="1"/>
          </p:cNvSpPr>
          <p:nvPr>
            <p:ph type="dt" sz="half" idx="10"/>
          </p:nvPr>
        </p:nvSpPr>
        <p:spPr/>
        <p:txBody>
          <a:bodyPr/>
          <a:lstStyle/>
          <a:p>
            <a:r>
              <a:rPr lang="en-US" altLang="ko-KR" smtClean="0"/>
              <a:t>Jan. 2015</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7</a:t>
            </a:fld>
            <a:endParaRPr lang="en-US" altLang="ko-KR"/>
          </a:p>
        </p:txBody>
      </p:sp>
    </p:spTree>
    <p:extLst>
      <p:ext uri="{BB962C8B-B14F-4D97-AF65-F5344CB8AC3E}">
        <p14:creationId xmlns:p14="http://schemas.microsoft.com/office/powerpoint/2010/main" val="3251513298"/>
      </p:ext>
    </p:extLst>
  </p:cSld>
  <p:clrMapOvr>
    <a:masterClrMapping/>
  </p:clrMapOvr>
</p:sld>
</file>

<file path=ppt/theme/theme1.xml><?xml version="1.0" encoding="utf-8"?>
<a:theme xmlns:a="http://schemas.openxmlformats.org/drawingml/2006/main" name="template">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Template>
  <TotalTime>593</TotalTime>
  <Words>465</Words>
  <Application>Microsoft Office PowerPoint</Application>
  <PresentationFormat>화면 슬라이드 쇼(4:3)</PresentationFormat>
  <Paragraphs>65</Paragraphs>
  <Slides>7</Slides>
  <Notes>0</Notes>
  <HiddenSlides>0</HiddenSlides>
  <MMClips>0</MMClips>
  <ScaleCrop>false</ScaleCrop>
  <HeadingPairs>
    <vt:vector size="4" baseType="variant">
      <vt:variant>
        <vt:lpstr>테마</vt:lpstr>
      </vt:variant>
      <vt:variant>
        <vt:i4>1</vt:i4>
      </vt:variant>
      <vt:variant>
        <vt:lpstr>슬라이드 제목</vt:lpstr>
      </vt:variant>
      <vt:variant>
        <vt:i4>7</vt:i4>
      </vt:variant>
    </vt:vector>
  </HeadingPairs>
  <TitlesOfParts>
    <vt:vector size="8" baseType="lpstr">
      <vt:lpstr>template</vt:lpstr>
      <vt:lpstr>PowerPoint 프레젠테이션</vt:lpstr>
      <vt:lpstr>Multi-hop transmission in CAP/CFP Periods</vt:lpstr>
      <vt:lpstr>Contents</vt:lpstr>
      <vt:lpstr>Unicast Multi-hop Data Transmission in CAP (Unicast)</vt:lpstr>
      <vt:lpstr>Unicast Multi-hop Data Transmission in CAP (Multicast (or groupcast))</vt:lpstr>
      <vt:lpstr>Unicast Multi-hop Data Transmission in CFP (Unicast)</vt:lpstr>
      <vt:lpstr>Unicast Multi-hop Data Transmission in CFP (Multicast (or groupcast))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subject>IEEE 802.15 &lt;subject&gt;</dc:subject>
  <dc:creator>BJ Kwak</dc:creator>
  <dc:description>&lt;doc#&gt;</dc:description>
  <cp:lastModifiedBy>WoongsooNa</cp:lastModifiedBy>
  <cp:revision>67</cp:revision>
  <cp:lastPrinted>1998-02-10T13:28:06Z</cp:lastPrinted>
  <dcterms:created xsi:type="dcterms:W3CDTF">2014-03-12T01:39:25Z</dcterms:created>
  <dcterms:modified xsi:type="dcterms:W3CDTF">2015-01-15T19:18:08Z</dcterms:modified>
</cp:coreProperties>
</file>