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1" r:id="rId1"/>
  </p:sldMasterIdLst>
  <p:notesMasterIdLst>
    <p:notesMasterId r:id="rId3"/>
  </p:notesMasterIdLst>
  <p:handoutMasterIdLst>
    <p:handoutMasterId r:id="rId4"/>
  </p:handoutMasterIdLst>
  <p:sldIdLst>
    <p:sldId id="312" r:id="rId2"/>
  </p:sldIdLst>
  <p:sldSz cx="9144000" cy="6858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C0"/>
    <a:srgbClr val="FFFF66"/>
    <a:srgbClr val="F4EE00"/>
    <a:srgbClr val="B8B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1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22" d="100"/>
          <a:sy n="122" d="100"/>
        </p:scale>
        <p:origin x="49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DBF508DA-D81F-4E81-A728-29F2C342B40C}" type="datetimeFigureOut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0CD6D99-96F6-4343-ADEA-6BE212839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762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A14EA60A-3278-4768-A35E-5E50BAB4D32F}" type="datetimeFigureOut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2227062-6CB7-4D91-9701-E300460F9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6854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899" y="2511961"/>
            <a:ext cx="8423541" cy="1862975"/>
          </a:xfrm>
        </p:spPr>
        <p:txBody>
          <a:bodyPr anchor="b">
            <a:normAutofit/>
          </a:bodyPr>
          <a:lstStyle>
            <a:lvl1pPr algn="l">
              <a:defRPr sz="3600" spc="20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899" y="4482290"/>
            <a:ext cx="8423541" cy="1463040"/>
          </a:xfrm>
        </p:spPr>
        <p:txBody>
          <a:bodyPr lIns="91440" rIns="91440" anchor="t">
            <a:normAutofit/>
          </a:bodyPr>
          <a:lstStyle>
            <a:lvl1pPr marL="8890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45C82ED-89B2-4CB3-8EC1-3E9EA8A435D2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418" y="0"/>
            <a:ext cx="2778596" cy="1852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156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7D0D4-31FD-4838-B053-72E20638C632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6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6BAC9-C394-4EE6-B388-59BC87A27CC5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31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04FF-EFE7-4692-A5DC-61D5DF9231DD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55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342899" y="4482290"/>
            <a:ext cx="8423541" cy="1463040"/>
          </a:xfrm>
        </p:spPr>
        <p:txBody>
          <a:bodyPr lIns="91440" rIns="91440" anchor="t">
            <a:normAutofit/>
          </a:bodyPr>
          <a:lstStyle>
            <a:lvl1pPr marL="8890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en-US" dirty="0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3B28-4D2C-489B-912A-579048908CAE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15" name="フッター プレースホルダー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342899" y="2511961"/>
            <a:ext cx="8423541" cy="1862975"/>
          </a:xfrm>
        </p:spPr>
        <p:txBody>
          <a:bodyPr anchor="b">
            <a:normAutofit/>
          </a:bodyPr>
          <a:lstStyle>
            <a:lvl1pPr algn="l">
              <a:defRPr sz="3600" spc="20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418" y="0"/>
            <a:ext cx="2778596" cy="1852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125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173E-DA9D-46F9-9FA4-BDFF205BF022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668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12BA-2F12-4354-BFB3-B59F104BAC06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479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A637-5B4E-41F3-A6A8-CC3027C64E9F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398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4A7E-16D0-40D7-BE06-B38468109D4D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53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2D666-67F4-4A96-98A4-9E45D3661D5D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455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9CEE-C748-4B3D-A7F6-0026CC92F293}" type="datetime1">
              <a:rPr kumimoji="1" lang="ja-JP" altLang="en-US" smtClean="0"/>
              <a:t>2015/1/16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05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138098"/>
            <a:ext cx="7290054" cy="9354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1422036"/>
            <a:ext cx="7290055" cy="488732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67600" y="4256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</a:defRPr>
            </a:lvl1pPr>
          </a:lstStyle>
          <a:p>
            <a:fld id="{D1A6C005-BCEB-41DA-9B91-3FAAAA5F207C}" type="datetime1">
              <a:rPr lang="ja-JP" altLang="en-US" smtClean="0"/>
              <a:t>2015/1/16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3841" y="6570987"/>
            <a:ext cx="335582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636" y="6570987"/>
            <a:ext cx="54746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</a:defRPr>
            </a:lvl1pPr>
          </a:lstStyle>
          <a:p>
            <a:fld id="{CDE7A912-9EFF-4AF9-B538-1099D9891D7F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507636"/>
            <a:ext cx="0" cy="914400"/>
          </a:xfrm>
          <a:prstGeom prst="line">
            <a:avLst/>
          </a:prstGeom>
          <a:ln w="19050">
            <a:solidFill>
              <a:srgbClr val="0041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383458" y="1085358"/>
            <a:ext cx="8070317" cy="0"/>
          </a:xfrm>
          <a:prstGeom prst="line">
            <a:avLst/>
          </a:prstGeom>
          <a:ln w="19050">
            <a:solidFill>
              <a:srgbClr val="0041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20636" y="6543870"/>
            <a:ext cx="8578877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845968" y="6584260"/>
            <a:ext cx="0" cy="24777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 userDrawn="1"/>
        </p:nvSpPr>
        <p:spPr>
          <a:xfrm>
            <a:off x="5613743" y="0"/>
            <a:ext cx="3542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400" b="0" baseline="0" dirty="0" smtClean="0">
                <a:solidFill>
                  <a:srgbClr val="0041C0"/>
                </a:solidFill>
                <a:effectLst/>
                <a:latin typeface="Arial Black" panose="020B0A04020102020204" pitchFamily="34" charset="0"/>
              </a:rPr>
              <a:t>Doc.: </a:t>
            </a:r>
            <a:r>
              <a:rPr lang="en-US" altLang="ja-JP" sz="1400" b="0" baseline="0" dirty="0" smtClean="0">
                <a:solidFill>
                  <a:srgbClr val="0041C0"/>
                </a:solidFill>
                <a:effectLst/>
                <a:latin typeface="Arial Black" panose="020B0A04020102020204" pitchFamily="34" charset="0"/>
              </a:rPr>
              <a:t>IEEE802.</a:t>
            </a:r>
            <a:r>
              <a:rPr lang="en-US" altLang="ja-JP" sz="1400" b="0" dirty="0" smtClean="0">
                <a:solidFill>
                  <a:srgbClr val="0041C0"/>
                </a:solidFill>
                <a:effectLst/>
                <a:latin typeface="Arial Black" panose="020B0A04020102020204" pitchFamily="34" charset="0"/>
              </a:rPr>
              <a:t>15-15-0076-01-0007</a:t>
            </a:r>
            <a:endParaRPr kumimoji="1" lang="ja-JP" altLang="en-US" sz="1400" b="0" dirty="0" smtClean="0">
              <a:solidFill>
                <a:srgbClr val="0041C0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0" y="0"/>
            <a:ext cx="11417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b="0" dirty="0" smtClean="0">
                <a:solidFill>
                  <a:srgbClr val="0041C0"/>
                </a:solidFill>
                <a:effectLst/>
                <a:latin typeface="Arial Black" panose="020B0A04020102020204" pitchFamily="34" charset="0"/>
              </a:rPr>
              <a:t>Jan</a:t>
            </a:r>
            <a:r>
              <a:rPr lang="en-US" altLang="ja-JP" sz="1400" b="1" dirty="0" smtClean="0">
                <a:solidFill>
                  <a:srgbClr val="0041C0"/>
                </a:solidFill>
                <a:effectLst/>
                <a:latin typeface="Arial Black" panose="020B0A04020102020204" pitchFamily="34" charset="0"/>
              </a:rPr>
              <a:t>. 2015</a:t>
            </a:r>
            <a:endParaRPr kumimoji="1" lang="ja-JP" altLang="en-US" sz="1400" dirty="0" smtClean="0">
              <a:solidFill>
                <a:srgbClr val="0041C0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6297716" y="6564902"/>
            <a:ext cx="2871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41C0"/>
                </a:solidFill>
                <a:latin typeface="Arial Black" panose="020B0A04020102020204" pitchFamily="34" charset="0"/>
              </a:rPr>
              <a:t>Hideki Aoyama [Panasonic]</a:t>
            </a:r>
            <a:endParaRPr kumimoji="1" lang="ja-JP" altLang="en-US" sz="1400" dirty="0" smtClean="0">
              <a:solidFill>
                <a:srgbClr val="0041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105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kumimoji="1" sz="3200" kern="1200" cap="none" spc="100" baseline="0">
          <a:solidFill>
            <a:srgbClr val="0041C0"/>
          </a:solidFill>
          <a:latin typeface="+mj-ea"/>
          <a:ea typeface="+mj-ea"/>
          <a:cs typeface="+mj-cs"/>
        </a:defRPr>
      </a:lvl1pPr>
    </p:titleStyle>
    <p:bodyStyle>
      <a:lvl1pPr marL="265113" indent="-265113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rgbClr val="0041C0"/>
        </a:buClr>
        <a:buSzPct val="100000"/>
        <a:buFont typeface="Wingdings" panose="05000000000000000000" pitchFamily="2" charset="2"/>
        <a:buChar char=""/>
        <a:defRPr kumimoji="1" sz="2100" kern="1200">
          <a:solidFill>
            <a:schemeClr val="tx1"/>
          </a:solidFill>
          <a:latin typeface="+mn-ea"/>
          <a:ea typeface="+mn-ea"/>
          <a:cs typeface="+mn-cs"/>
        </a:defRPr>
      </a:lvl1pPr>
      <a:lvl2pPr marL="536575" indent="-2714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0041C0"/>
        </a:buClr>
        <a:buFont typeface="Wingdings" panose="05000000000000000000" pitchFamily="2" charset="2"/>
        <a:buChar char=""/>
        <a:tabLst>
          <a:tab pos="536575" algn="l"/>
        </a:tabLst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2pPr>
      <a:lvl3pPr marL="808038" indent="-2667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0041C0"/>
        </a:buClr>
        <a:buFont typeface="Wingdings" panose="05000000000000000000" pitchFamily="2" charset="2"/>
        <a:buChar char=""/>
        <a:defRPr kumimoji="1" sz="1400" kern="1200">
          <a:solidFill>
            <a:schemeClr val="tx1"/>
          </a:solidFill>
          <a:latin typeface="+mn-ea"/>
          <a:ea typeface="+mn-ea"/>
          <a:cs typeface="+mn-cs"/>
        </a:defRPr>
      </a:lvl3pPr>
      <a:lvl4pPr marL="896938" indent="-1825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0041C0"/>
        </a:buClr>
        <a:buFont typeface="Wingdings" panose="05000000000000000000" pitchFamily="2" charset="2"/>
        <a:buChar char=""/>
        <a:defRPr kumimoji="1" sz="1400" kern="1200">
          <a:solidFill>
            <a:schemeClr val="tx1"/>
          </a:solidFill>
          <a:latin typeface="+mn-ea"/>
          <a:ea typeface="+mn-ea"/>
          <a:cs typeface="+mn-cs"/>
        </a:defRPr>
      </a:lvl4pPr>
      <a:lvl5pPr marL="1168400" indent="-231775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0041C0"/>
        </a:buClr>
        <a:buFont typeface="Wingdings" panose="05000000000000000000" pitchFamily="2" charset="2"/>
        <a:buChar char=""/>
        <a:defRPr kumimoji="1" sz="1400" kern="1200">
          <a:solidFill>
            <a:schemeClr val="tx1"/>
          </a:solidFill>
          <a:latin typeface="+mn-ea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Performance elements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Communication performance</a:t>
            </a:r>
          </a:p>
          <a:p>
            <a:pPr lvl="1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Data rate</a:t>
            </a:r>
          </a:p>
          <a:p>
            <a:pPr lvl="2"/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Response time</a:t>
            </a:r>
          </a:p>
          <a:p>
            <a:pPr lvl="1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Communication range</a:t>
            </a:r>
          </a:p>
          <a:p>
            <a:pPr lvl="2"/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</a:p>
          <a:p>
            <a:pPr lvl="2"/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Angle</a:t>
            </a:r>
            <a:endParaRPr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Noise tolerance</a:t>
            </a:r>
          </a:p>
          <a:p>
            <a:pPr lvl="2"/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Tolerance for ambient (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modulated/Sun) light</a:t>
            </a:r>
          </a:p>
          <a:p>
            <a:pPr lvl="1"/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Direct/Reflected light</a:t>
            </a:r>
          </a:p>
          <a:p>
            <a:pPr lvl="1"/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MIMO (Multiple camera/transmitter)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Light performance</a:t>
            </a:r>
            <a:endParaRPr lang="en-US" altLang="ja-JP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Dimming</a:t>
            </a:r>
          </a:p>
          <a:p>
            <a:pPr lvl="1"/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Color control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Flicker for human/video camera</a:t>
            </a:r>
            <a:endParaRPr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A912-9EFF-4AF9-B538-1099D9891D7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31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ンテグラル">
  <a:themeElements>
    <a:clrScheme name="PanasonicBlu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0041C0"/>
      </a:accent1>
      <a:accent2>
        <a:srgbClr val="FF0000"/>
      </a:accent2>
      <a:accent3>
        <a:srgbClr val="FFC000"/>
      </a:accent3>
      <a:accent4>
        <a:srgbClr val="00B050"/>
      </a:accent4>
      <a:accent5>
        <a:srgbClr val="7030A0"/>
      </a:accent5>
      <a:accent6>
        <a:srgbClr val="B26B02"/>
      </a:accent6>
      <a:hlink>
        <a:srgbClr val="FFC000"/>
      </a:hlink>
      <a:folHlink>
        <a:srgbClr val="7030A0"/>
      </a:folHlink>
    </a:clrScheme>
    <a:fontScheme name="インテグラル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インテグラル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>
    <a:spDef>
      <a:spPr>
        <a:ln w="12700"/>
      </a:spPr>
      <a:bodyPr rtlCol="0" anchor="ctr"/>
      <a:lstStyle>
        <a:defPPr algn="ctr">
          <a:defRPr kumimoji="1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4904</TotalTime>
  <Words>38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インテグラル</vt:lpstr>
      <vt:lpstr>Performance elements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スマートフォン・クラウド連携スマート家電による新しいユーザ価値提供</dc:title>
  <dc:creator>青山秀紀</dc:creator>
  <cp:lastModifiedBy>aoyama</cp:lastModifiedBy>
  <cp:revision>219</cp:revision>
  <cp:lastPrinted>2013-12-10T23:57:28Z</cp:lastPrinted>
  <dcterms:created xsi:type="dcterms:W3CDTF">2013-10-14T23:54:20Z</dcterms:created>
  <dcterms:modified xsi:type="dcterms:W3CDTF">2015-01-15T16:58:44Z</dcterms:modified>
</cp:coreProperties>
</file>