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56" r:id="rId4"/>
    <p:sldId id="260" r:id="rId5"/>
    <p:sldId id="263" r:id="rId6"/>
    <p:sldId id="262" r:id="rId7"/>
    <p:sldId id="261" r:id="rId8"/>
    <p:sldId id="264" r:id="rId9"/>
    <p:sldId id="265"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86" y="-72"/>
      </p:cViewPr>
      <p:guideLst>
        <p:guide orient="horz" pos="2160"/>
        <p:guide pos="2880"/>
      </p:guideLst>
    </p:cSldViewPr>
  </p:slideViewPr>
  <p:notesTextViewPr>
    <p:cViewPr>
      <p:scale>
        <a:sx n="1" d="1"/>
        <a:sy n="1" d="1"/>
      </p:scale>
      <p:origin x="0" y="0"/>
    </p:cViewPr>
  </p:notesTextViewPr>
  <p:notesViewPr>
    <p:cSldViewPr>
      <p:cViewPr varScale="1">
        <p:scale>
          <a:sx n="60" d="100"/>
          <a:sy n="60" d="100"/>
        </p:scale>
        <p:origin x="-2088"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802.15-15-0072-01-004s</a:t>
            </a:r>
            <a:endParaRPr lang="en-US" altLang="ja-JP"/>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March 2015</a:t>
            </a:r>
            <a:endParaRPr lang="en-US" altLang="ja-JP"/>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Mitsuru Iwaoka, Yokogawa Electric Co.</a:t>
            </a:r>
            <a:endParaRPr lang="en-US" altLang="ja-JP"/>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959FD869-5BAC-4F81-8126-7DB1090C42F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40386786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smtClean="0"/>
              <a:t>doc.: IEEE 802.15-15-0072-01-004s</a:t>
            </a:r>
            <a:endParaRPr lang="en-US" altLang="ja-JP" dirty="0"/>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March 2015</a:t>
            </a:r>
            <a:endParaRPr lang="en-US" altLang="ja-JP"/>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Mitsuru Iwaoka, Yokogawa Electric Co.</a:t>
            </a:r>
            <a:endParaRPr lang="en-US" altLang="ja-JP"/>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2AD2F37F-7F24-44CE-A3EB-98A2072199B8}"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341142107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802.15-15-0072-01-004s</a:t>
            </a:r>
            <a:endParaRPr lang="en-US" altLang="ja-JP"/>
          </a:p>
        </p:txBody>
      </p:sp>
      <p:sp>
        <p:nvSpPr>
          <p:cNvPr id="5" name="日付プレースホルダー 4"/>
          <p:cNvSpPr>
            <a:spLocks noGrp="1"/>
          </p:cNvSpPr>
          <p:nvPr>
            <p:ph type="dt" idx="11"/>
          </p:nvPr>
        </p:nvSpPr>
        <p:spPr/>
        <p:txBody>
          <a:bodyPr/>
          <a:lstStyle/>
          <a:p>
            <a:r>
              <a:rPr lang="en-US" altLang="ja-JP" smtClean="0"/>
              <a:t>March 2015</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Mitsuru Iwaoka, Yokogawa Electric Co.</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2AD2F37F-7F24-44CE-A3EB-98A2072199B8}" type="slidenum">
              <a:rPr lang="en-US" altLang="ja-JP" smtClean="0"/>
              <a:pPr/>
              <a:t>1</a:t>
            </a:fld>
            <a:endParaRPr lang="en-US" altLang="ja-JP"/>
          </a:p>
        </p:txBody>
      </p:sp>
    </p:spTree>
    <p:extLst>
      <p:ext uri="{BB962C8B-B14F-4D97-AF65-F5344CB8AC3E}">
        <p14:creationId xmlns:p14="http://schemas.microsoft.com/office/powerpoint/2010/main" val="3166399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802.15-15-0072-01-004s</a:t>
            </a:r>
            <a:endParaRPr lang="en-US" altLang="ja-JP"/>
          </a:p>
        </p:txBody>
      </p:sp>
      <p:sp>
        <p:nvSpPr>
          <p:cNvPr id="5" name="日付プレースホルダー 4"/>
          <p:cNvSpPr>
            <a:spLocks noGrp="1"/>
          </p:cNvSpPr>
          <p:nvPr>
            <p:ph type="dt" idx="11"/>
          </p:nvPr>
        </p:nvSpPr>
        <p:spPr/>
        <p:txBody>
          <a:bodyPr/>
          <a:lstStyle/>
          <a:p>
            <a:r>
              <a:rPr lang="en-US" altLang="ja-JP" smtClean="0"/>
              <a:t>March 2015</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Mitsuru Iwaoka, Yokogawa Electric Co.</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2AD2F37F-7F24-44CE-A3EB-98A2072199B8}" type="slidenum">
              <a:rPr lang="en-US" altLang="ja-JP" smtClean="0"/>
              <a:pPr/>
              <a:t>2</a:t>
            </a:fld>
            <a:endParaRPr lang="en-US" altLang="ja-JP"/>
          </a:p>
        </p:txBody>
      </p:sp>
    </p:spTree>
    <p:extLst>
      <p:ext uri="{BB962C8B-B14F-4D97-AF65-F5344CB8AC3E}">
        <p14:creationId xmlns:p14="http://schemas.microsoft.com/office/powerpoint/2010/main" val="3492322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802.15-15-0072-01-004s</a:t>
            </a:r>
            <a:endParaRPr lang="en-US" altLang="ja-JP"/>
          </a:p>
        </p:txBody>
      </p:sp>
      <p:sp>
        <p:nvSpPr>
          <p:cNvPr id="5" name="Rectangle 3"/>
          <p:cNvSpPr>
            <a:spLocks noGrp="1" noChangeArrowheads="1"/>
          </p:cNvSpPr>
          <p:nvPr>
            <p:ph type="dt" idx="1"/>
          </p:nvPr>
        </p:nvSpPr>
        <p:spPr>
          <a:ln/>
        </p:spPr>
        <p:txBody>
          <a:bodyPr/>
          <a:lstStyle/>
          <a:p>
            <a:r>
              <a:rPr lang="en-US" altLang="ja-JP" smtClean="0"/>
              <a:t>March 2015</a:t>
            </a:r>
            <a:endParaRPr lang="en-US" altLang="ja-JP"/>
          </a:p>
        </p:txBody>
      </p:sp>
      <p:sp>
        <p:nvSpPr>
          <p:cNvPr id="6" name="Rectangle 6"/>
          <p:cNvSpPr>
            <a:spLocks noGrp="1" noChangeArrowheads="1"/>
          </p:cNvSpPr>
          <p:nvPr>
            <p:ph type="ftr" sz="quarter" idx="4"/>
          </p:nvPr>
        </p:nvSpPr>
        <p:spPr>
          <a:ln/>
        </p:spPr>
        <p:txBody>
          <a:bodyPr/>
          <a:lstStyle/>
          <a:p>
            <a:pPr lvl="4"/>
            <a:r>
              <a:rPr lang="en-US" altLang="ja-JP" smtClean="0"/>
              <a:t>Mitsuru Iwaoka, Yokogawa Electric Co.</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F9F41500-A628-4D51-B6D8-6FA99C94D145}"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F7E205A-B6CA-4C9A-BC6E-FCE650F33D27}" type="slidenum">
              <a:rPr lang="en-US" altLang="ja-JP"/>
              <a:pPr/>
              <a:t>‹#›</a:t>
            </a:fld>
            <a:endParaRPr lang="en-US" altLang="ja-JP"/>
          </a:p>
        </p:txBody>
      </p:sp>
    </p:spTree>
    <p:extLst>
      <p:ext uri="{BB962C8B-B14F-4D97-AF65-F5344CB8AC3E}">
        <p14:creationId xmlns:p14="http://schemas.microsoft.com/office/powerpoint/2010/main" val="1982789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6C0FED2-3F14-4177-B70F-10824053E8D5}" type="slidenum">
              <a:rPr lang="en-US" altLang="ja-JP"/>
              <a:pPr/>
              <a:t>‹#›</a:t>
            </a:fld>
            <a:endParaRPr lang="en-US" altLang="ja-JP"/>
          </a:p>
        </p:txBody>
      </p:sp>
    </p:spTree>
    <p:extLst>
      <p:ext uri="{BB962C8B-B14F-4D97-AF65-F5344CB8AC3E}">
        <p14:creationId xmlns:p14="http://schemas.microsoft.com/office/powerpoint/2010/main" val="4212860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51224DF3-93A6-4B2B-A274-0E2181683662}" type="slidenum">
              <a:rPr lang="en-US" altLang="ja-JP"/>
              <a:pPr/>
              <a:t>‹#›</a:t>
            </a:fld>
            <a:endParaRPr lang="en-US" altLang="ja-JP"/>
          </a:p>
        </p:txBody>
      </p:sp>
    </p:spTree>
    <p:extLst>
      <p:ext uri="{BB962C8B-B14F-4D97-AF65-F5344CB8AC3E}">
        <p14:creationId xmlns:p14="http://schemas.microsoft.com/office/powerpoint/2010/main" val="1748620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3E326E4-A6BE-4132-B4B7-A3E96B18D1CB}" type="slidenum">
              <a:rPr lang="en-US" altLang="ja-JP"/>
              <a:pPr/>
              <a:t>‹#›</a:t>
            </a:fld>
            <a:endParaRPr lang="en-US" altLang="ja-JP"/>
          </a:p>
        </p:txBody>
      </p:sp>
    </p:spTree>
    <p:extLst>
      <p:ext uri="{BB962C8B-B14F-4D97-AF65-F5344CB8AC3E}">
        <p14:creationId xmlns:p14="http://schemas.microsoft.com/office/powerpoint/2010/main" val="2168564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596642DE-3CBB-43C6-8F24-CCEC6B6472E3}" type="slidenum">
              <a:rPr lang="en-US" altLang="ja-JP"/>
              <a:pPr/>
              <a:t>‹#›</a:t>
            </a:fld>
            <a:endParaRPr lang="en-US" altLang="ja-JP"/>
          </a:p>
        </p:txBody>
      </p:sp>
    </p:spTree>
    <p:extLst>
      <p:ext uri="{BB962C8B-B14F-4D97-AF65-F5344CB8AC3E}">
        <p14:creationId xmlns:p14="http://schemas.microsoft.com/office/powerpoint/2010/main" val="31188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March 2015</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BC2576DF-39E0-4707-91F7-381595CEBBDD}" type="slidenum">
              <a:rPr lang="en-US" altLang="ja-JP"/>
              <a:pPr/>
              <a:t>‹#›</a:t>
            </a:fld>
            <a:endParaRPr lang="en-US" altLang="ja-JP"/>
          </a:p>
        </p:txBody>
      </p:sp>
    </p:spTree>
    <p:extLst>
      <p:ext uri="{BB962C8B-B14F-4D97-AF65-F5344CB8AC3E}">
        <p14:creationId xmlns:p14="http://schemas.microsoft.com/office/powerpoint/2010/main" val="1710075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March 2015</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8474B816-E989-456A-AFDC-79D5A436EEFC}" type="slidenum">
              <a:rPr lang="en-US" altLang="ja-JP"/>
              <a:pPr/>
              <a:t>‹#›</a:t>
            </a:fld>
            <a:endParaRPr lang="en-US" altLang="ja-JP"/>
          </a:p>
        </p:txBody>
      </p:sp>
    </p:spTree>
    <p:extLst>
      <p:ext uri="{BB962C8B-B14F-4D97-AF65-F5344CB8AC3E}">
        <p14:creationId xmlns:p14="http://schemas.microsoft.com/office/powerpoint/2010/main" val="1253781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March 2015</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5FC1BEB-9A8A-4393-B083-E668377ED10E}" type="slidenum">
              <a:rPr lang="en-US" altLang="ja-JP"/>
              <a:pPr/>
              <a:t>‹#›</a:t>
            </a:fld>
            <a:endParaRPr lang="en-US" altLang="ja-JP"/>
          </a:p>
        </p:txBody>
      </p:sp>
    </p:spTree>
    <p:extLst>
      <p:ext uri="{BB962C8B-B14F-4D97-AF65-F5344CB8AC3E}">
        <p14:creationId xmlns:p14="http://schemas.microsoft.com/office/powerpoint/2010/main" val="1901457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March 2015</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EC01F2C0-9D45-4CAD-8353-5D1C79923649}" type="slidenum">
              <a:rPr lang="en-US" altLang="ja-JP"/>
              <a:pPr/>
              <a:t>‹#›</a:t>
            </a:fld>
            <a:endParaRPr lang="en-US" altLang="ja-JP"/>
          </a:p>
        </p:txBody>
      </p:sp>
    </p:spTree>
    <p:extLst>
      <p:ext uri="{BB962C8B-B14F-4D97-AF65-F5344CB8AC3E}">
        <p14:creationId xmlns:p14="http://schemas.microsoft.com/office/powerpoint/2010/main" val="42138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March 2015</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1614EEA3-2D34-46E9-99C6-28C7FC72D983}" type="slidenum">
              <a:rPr lang="en-US" altLang="ja-JP"/>
              <a:pPr/>
              <a:t>‹#›</a:t>
            </a:fld>
            <a:endParaRPr lang="en-US" altLang="ja-JP"/>
          </a:p>
        </p:txBody>
      </p:sp>
    </p:spTree>
    <p:extLst>
      <p:ext uri="{BB962C8B-B14F-4D97-AF65-F5344CB8AC3E}">
        <p14:creationId xmlns:p14="http://schemas.microsoft.com/office/powerpoint/2010/main" val="1727220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March 2015</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D3AA6E64-D3E4-436D-B73B-E00CB4F40F81}" type="slidenum">
              <a:rPr lang="en-US" altLang="ja-JP"/>
              <a:pPr/>
              <a:t>‹#›</a:t>
            </a:fld>
            <a:endParaRPr lang="en-US" altLang="ja-JP"/>
          </a:p>
        </p:txBody>
      </p:sp>
    </p:spTree>
    <p:extLst>
      <p:ext uri="{BB962C8B-B14F-4D97-AF65-F5344CB8AC3E}">
        <p14:creationId xmlns:p14="http://schemas.microsoft.com/office/powerpoint/2010/main" val="2191787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March 2015</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Mitsuru Iwaoka, Yokogawa Electric Co.</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34660B9D-6D88-48C8-968B-1C94B3E681DE}"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1162050" lvl="4" indent="0" algn="r"/>
            <a:r>
              <a:rPr lang="en-US" altLang="ja-JP" sz="1400" b="1" dirty="0">
                <a:ea typeface="ＭＳ Ｐゴシック" charset="-128"/>
              </a:rPr>
              <a:t>doc.: IEEE 802</a:t>
            </a:r>
            <a:r>
              <a:rPr lang="en-US" altLang="ja-JP" sz="1400" b="1" dirty="0" smtClean="0">
                <a:ea typeface="ＭＳ Ｐゴシック" charset="-128"/>
              </a:rPr>
              <a:t>.</a:t>
            </a:r>
            <a:r>
              <a:rPr lang="en-US" altLang="ja-JP" sz="1400" b="1" dirty="0" smtClean="0">
                <a:effectLst/>
              </a:rPr>
              <a:t> 15-15-0072-01-004s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March 2015</a:t>
            </a:r>
            <a:endParaRPr lang="en-US" altLang="ja-JP"/>
          </a:p>
        </p:txBody>
      </p:sp>
      <p:sp>
        <p:nvSpPr>
          <p:cNvPr id="5" name="フッター プレースホルダー 2"/>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3"/>
          <p:cNvSpPr>
            <a:spLocks noGrp="1"/>
          </p:cNvSpPr>
          <p:nvPr>
            <p:ph type="sldNum" sz="quarter" idx="12"/>
          </p:nvPr>
        </p:nvSpPr>
        <p:spPr/>
        <p:txBody>
          <a:bodyPr/>
          <a:lstStyle/>
          <a:p>
            <a:r>
              <a:rPr lang="en-US" altLang="ja-JP"/>
              <a:t>Slide </a:t>
            </a:r>
            <a:fld id="{58BDB894-B8A6-44BF-9513-3DD1A3A927EA}" type="slidenum">
              <a:rPr lang="en-US" altLang="ja-JP"/>
              <a:pPr/>
              <a:t>1</a:t>
            </a:fld>
            <a:endParaRPr lang="en-US" altLang="ja-JP"/>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[Metrics used in some Wireless Sensor Network standards]</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[12 March, 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[Mitsuru </a:t>
            </a:r>
            <a:r>
              <a:rPr lang="en-US" altLang="ja-JP" sz="1600" dirty="0" err="1" smtClean="0">
                <a:ea typeface="ＭＳ Ｐゴシック" charset="-128"/>
              </a:rPr>
              <a:t>Iwaoka</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[Yokogawa Electric Corp.]</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[2-9-32 </a:t>
            </a:r>
            <a:r>
              <a:rPr lang="en-US" altLang="ja-JP" sz="1600" dirty="0" err="1" smtClean="0">
                <a:ea typeface="ＭＳ Ｐゴシック" charset="-128"/>
              </a:rPr>
              <a:t>Nakacho</a:t>
            </a:r>
            <a:r>
              <a:rPr lang="en-US" altLang="ja-JP" sz="1600" dirty="0" smtClean="0">
                <a:ea typeface="ＭＳ Ｐゴシック" charset="-128"/>
              </a:rPr>
              <a:t>, </a:t>
            </a:r>
            <a:r>
              <a:rPr lang="en-US" altLang="ja-JP" sz="1600" dirty="0" err="1" smtClean="0">
                <a:ea typeface="ＭＳ Ｐゴシック" charset="-128"/>
              </a:rPr>
              <a:t>Musashino-shi</a:t>
            </a:r>
            <a:r>
              <a:rPr lang="en-US" altLang="ja-JP" sz="1600" dirty="0" smtClean="0">
                <a:ea typeface="ＭＳ Ｐゴシック" charset="-128"/>
              </a:rPr>
              <a:t>, Tokyo, 180-8750,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:[+81-422-52-5519], </a:t>
            </a:r>
            <a:r>
              <a:rPr lang="en-US" altLang="ja-JP" sz="1600" dirty="0">
                <a:ea typeface="ＭＳ Ｐゴシック" charset="-128"/>
              </a:rPr>
              <a:t>FAX: </a:t>
            </a:r>
            <a:r>
              <a:rPr lang="en-US" altLang="ja-JP" sz="1600" dirty="0" smtClean="0">
                <a:ea typeface="ＭＳ Ｐゴシック" charset="-128"/>
              </a:rPr>
              <a:t>[+81-422-52-6975], </a:t>
            </a:r>
            <a:r>
              <a:rPr lang="en-US" altLang="ja-JP" sz="1600" dirty="0">
                <a:ea typeface="ＭＳ Ｐゴシック" charset="-128"/>
              </a:rPr>
              <a:t>E-Mail</a:t>
            </a:r>
            <a:r>
              <a:rPr lang="en-US" altLang="ja-JP" sz="1600" dirty="0" smtClean="0">
                <a:ea typeface="ＭＳ Ｐゴシック" charset="-128"/>
              </a:rPr>
              <a:t>:[mitsuru.iwaoka.1961@ieee.org]</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[15-14-06570-00 “Call for Contributions”]</a:t>
            </a:r>
            <a:endParaRPr lang="en-US" altLang="ja-JP" dirty="0">
              <a:solidFill>
                <a:schemeClr val="tx2"/>
              </a:solidFill>
              <a:ea typeface="ＭＳ Ｐゴシック" charset="-128"/>
            </a:endParaRPr>
          </a:p>
          <a:p>
            <a:pPr>
              <a:spcBef>
                <a:spcPts val="600"/>
              </a:spcBef>
              <a:spcAft>
                <a:spcPts val="600"/>
              </a:spcAft>
            </a:pPr>
            <a:r>
              <a:rPr lang="en-US" altLang="ja-JP" sz="1600" b="1" dirty="0">
                <a:ea typeface="ＭＳ Ｐゴシック" charset="-128"/>
              </a:rPr>
              <a:t>Abstract:</a:t>
            </a:r>
            <a:r>
              <a:rPr lang="en-US" altLang="ja-JP" sz="1600" dirty="0">
                <a:ea typeface="ＭＳ Ｐゴシック" charset="-128"/>
              </a:rPr>
              <a:t>	</a:t>
            </a:r>
            <a:r>
              <a:rPr lang="en-US" altLang="ja-JP" sz="1600" dirty="0" smtClean="0">
                <a:ea typeface="ＭＳ Ｐゴシック" charset="-128"/>
              </a:rPr>
              <a:t>[This submission describes a set of Metrics that are used in some Wireless Sensor Network standards (ISA100.11a and </a:t>
            </a:r>
            <a:r>
              <a:rPr lang="en-US" altLang="ja-JP" sz="1600" dirty="0" err="1" smtClean="0">
                <a:ea typeface="ＭＳ Ｐゴシック" charset="-128"/>
              </a:rPr>
              <a:t>WirelessHART</a:t>
            </a:r>
            <a:r>
              <a:rPr lang="en-US" altLang="ja-JP" sz="1600" baseline="30000" dirty="0" err="1" smtClean="0">
                <a:ea typeface="ＭＳ Ｐゴシック" charset="-128"/>
              </a:rPr>
              <a:t>TM</a:t>
            </a:r>
            <a:r>
              <a:rPr lang="en-US" altLang="ja-JP" sz="1600" dirty="0" smtClean="0">
                <a:ea typeface="ＭＳ Ｐゴシック" charset="-128"/>
              </a:rPr>
              <a:t>) as a candidate for measurement items of 802.15.4s.]</a:t>
            </a:r>
            <a:endParaRPr lang="en-US" altLang="ja-JP" sz="1600" dirty="0">
              <a:ea typeface="ＭＳ Ｐゴシック" charset="-128"/>
            </a:endParaRPr>
          </a:p>
          <a:p>
            <a:pPr>
              <a:spcBef>
                <a:spcPts val="600"/>
              </a:spcBef>
              <a:spcAft>
                <a:spcPts val="600"/>
              </a:spcAft>
            </a:pPr>
            <a:r>
              <a:rPr lang="en-US" altLang="ja-JP" sz="1600" b="1" dirty="0">
                <a:ea typeface="ＭＳ Ｐゴシック" charset="-128"/>
              </a:rPr>
              <a:t>Purpose:</a:t>
            </a:r>
            <a:r>
              <a:rPr lang="en-US" altLang="ja-JP" sz="1600" dirty="0">
                <a:ea typeface="ＭＳ Ｐゴシック" charset="-128"/>
              </a:rPr>
              <a:t>	</a:t>
            </a:r>
            <a:r>
              <a:rPr lang="en-US" altLang="ja-JP" sz="1600" dirty="0" smtClean="0">
                <a:ea typeface="ＭＳ Ｐゴシック" charset="-128"/>
              </a:rPr>
              <a:t>[To support the creation of Technical Guidance Document in IEEE802.15.4s.]</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2CB43B4C-8D32-4C34-9D8C-BBB590681AE6}" type="slidenum">
              <a:rPr lang="en-US" altLang="ja-JP"/>
              <a:pPr/>
              <a:t>2</a:t>
            </a:fld>
            <a:endParaRPr lang="en-US" altLang="ja-JP"/>
          </a:p>
        </p:txBody>
      </p:sp>
      <p:sp>
        <p:nvSpPr>
          <p:cNvPr id="26626" name="Rectangle 2"/>
          <p:cNvSpPr>
            <a:spLocks noGrp="1" noChangeArrowheads="1"/>
          </p:cNvSpPr>
          <p:nvPr>
            <p:ph type="ctrTitle"/>
          </p:nvPr>
        </p:nvSpPr>
        <p:spPr>
          <a:xfrm>
            <a:off x="685800" y="2286000"/>
            <a:ext cx="7772400" cy="1143000"/>
          </a:xfrm>
        </p:spPr>
        <p:txBody>
          <a:bodyPr/>
          <a:lstStyle/>
          <a:p>
            <a:r>
              <a:rPr lang="en-US" altLang="ja-JP" dirty="0" smtClean="0"/>
              <a:t>Metrics used in some Wireless Sensor Network standards</a:t>
            </a:r>
            <a:endParaRPr lang="ja-JP" altLang="ja-JP" dirty="0"/>
          </a:p>
        </p:txBody>
      </p:sp>
      <p:sp>
        <p:nvSpPr>
          <p:cNvPr id="26627" name="Rectangle 3"/>
          <p:cNvSpPr>
            <a:spLocks noGrp="1" noChangeArrowheads="1"/>
          </p:cNvSpPr>
          <p:nvPr>
            <p:ph type="subTitle" idx="1"/>
          </p:nvPr>
        </p:nvSpPr>
        <p:spPr/>
        <p:txBody>
          <a:bodyPr>
            <a:normAutofit fontScale="92500" lnSpcReduction="20000"/>
          </a:bodyPr>
          <a:lstStyle/>
          <a:p>
            <a:r>
              <a:rPr lang="en-US" altLang="ja-JP" dirty="0" smtClean="0"/>
              <a:t>Mitsuru </a:t>
            </a:r>
            <a:r>
              <a:rPr lang="en-US" altLang="ja-JP" dirty="0" err="1" smtClean="0"/>
              <a:t>Iwaoka</a:t>
            </a:r>
            <a:endParaRPr lang="en-US" altLang="ja-JP" dirty="0" smtClean="0"/>
          </a:p>
          <a:p>
            <a:r>
              <a:rPr lang="en-US" altLang="ja-JP" dirty="0" err="1" smtClean="0"/>
              <a:t>Shusaku</a:t>
            </a:r>
            <a:r>
              <a:rPr lang="en-US" altLang="ja-JP" dirty="0" smtClean="0"/>
              <a:t> Shimada</a:t>
            </a:r>
          </a:p>
          <a:p>
            <a:endParaRPr lang="en-US" altLang="ja-JP" dirty="0" smtClean="0"/>
          </a:p>
          <a:p>
            <a:pPr algn="l"/>
            <a:r>
              <a:rPr lang="en-US" altLang="ja-JP" sz="2400" dirty="0" smtClean="0"/>
              <a:t>		R1: </a:t>
            </a:r>
            <a:r>
              <a:rPr lang="en-US" altLang="ja-JP" sz="2400" dirty="0" smtClean="0"/>
              <a:t>Correct measurement table</a:t>
            </a:r>
            <a:endParaRPr lang="ja-JP" altLang="ja-JP"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89C53E89-5AC4-4CAE-8E48-7A5F7A6B1FCB}" type="slidenum">
              <a:rPr lang="en-US" altLang="ja-JP"/>
              <a:pPr/>
              <a:t>3</a:t>
            </a:fld>
            <a:endParaRPr lang="en-US" altLang="ja-JP"/>
          </a:p>
        </p:txBody>
      </p:sp>
      <p:sp>
        <p:nvSpPr>
          <p:cNvPr id="4098" name="Rectangle 2"/>
          <p:cNvSpPr>
            <a:spLocks noGrp="1" noChangeArrowheads="1"/>
          </p:cNvSpPr>
          <p:nvPr>
            <p:ph type="title"/>
          </p:nvPr>
        </p:nvSpPr>
        <p:spPr>
          <a:ln/>
        </p:spPr>
        <p:txBody>
          <a:bodyPr/>
          <a:lstStyle/>
          <a:p>
            <a:r>
              <a:rPr lang="en-US" altLang="ja-JP" sz="3200" dirty="0" smtClean="0"/>
              <a:t>Preface</a:t>
            </a:r>
            <a:endParaRPr lang="ja-JP" altLang="ja-JP" sz="3200" dirty="0"/>
          </a:p>
        </p:txBody>
      </p:sp>
      <p:sp>
        <p:nvSpPr>
          <p:cNvPr id="4099" name="Rectangle 3"/>
          <p:cNvSpPr>
            <a:spLocks noGrp="1" noChangeArrowheads="1"/>
          </p:cNvSpPr>
          <p:nvPr>
            <p:ph type="body" idx="1"/>
          </p:nvPr>
        </p:nvSpPr>
        <p:spPr>
          <a:ln/>
        </p:spPr>
        <p:txBody>
          <a:bodyPr>
            <a:normAutofit fontScale="92500" lnSpcReduction="20000"/>
          </a:bodyPr>
          <a:lstStyle/>
          <a:p>
            <a:pPr>
              <a:lnSpc>
                <a:spcPct val="110000"/>
              </a:lnSpc>
            </a:pPr>
            <a:r>
              <a:rPr lang="en-US" altLang="ja-JP" sz="2800" dirty="0" smtClean="0"/>
              <a:t>Some </a:t>
            </a:r>
            <a:r>
              <a:rPr lang="en-US" altLang="ja-JP" sz="2800" dirty="0"/>
              <a:t>Wireless Sensor Network (WSN) standards </a:t>
            </a:r>
            <a:r>
              <a:rPr lang="en-US" altLang="ja-JP" sz="2800" dirty="0" smtClean="0"/>
              <a:t>(ISA100.11a and </a:t>
            </a:r>
            <a:r>
              <a:rPr lang="en-US" altLang="ja-JP" sz="2800" dirty="0" err="1" smtClean="0"/>
              <a:t>WirelessHART</a:t>
            </a:r>
            <a:r>
              <a:rPr lang="en-US" altLang="ja-JP" sz="2800" baseline="30000" dirty="0" err="1" smtClean="0"/>
              <a:t>TM</a:t>
            </a:r>
            <a:r>
              <a:rPr lang="en-US" altLang="ja-JP" sz="2800" dirty="0" smtClean="0"/>
              <a:t>) provide </a:t>
            </a:r>
            <a:r>
              <a:rPr lang="en-US" altLang="ja-JP" sz="2800" dirty="0"/>
              <a:t>a set of m</a:t>
            </a:r>
            <a:r>
              <a:rPr lang="en-US" altLang="ja-JP" sz="2800" dirty="0" smtClean="0"/>
              <a:t>etrics for:</a:t>
            </a:r>
            <a:endParaRPr lang="en-US" altLang="ja-JP" sz="1200" dirty="0"/>
          </a:p>
          <a:p>
            <a:pPr lvl="1">
              <a:lnSpc>
                <a:spcPct val="110000"/>
              </a:lnSpc>
            </a:pPr>
            <a:r>
              <a:rPr lang="en-US" altLang="ja-JP" sz="2400" dirty="0" smtClean="0"/>
              <a:t>Network health monitoring</a:t>
            </a:r>
          </a:p>
          <a:p>
            <a:pPr lvl="1">
              <a:lnSpc>
                <a:spcPct val="110000"/>
              </a:lnSpc>
            </a:pPr>
            <a:r>
              <a:rPr lang="en-US" altLang="ja-JP" sz="2400" dirty="0" smtClean="0"/>
              <a:t>Link health monitoring</a:t>
            </a:r>
          </a:p>
          <a:p>
            <a:pPr lvl="1">
              <a:lnSpc>
                <a:spcPct val="110000"/>
              </a:lnSpc>
            </a:pPr>
            <a:r>
              <a:rPr lang="en-US" altLang="ja-JP" sz="2400" dirty="0" smtClean="0"/>
              <a:t>Device health monitoring</a:t>
            </a:r>
          </a:p>
          <a:p>
            <a:pPr>
              <a:lnSpc>
                <a:spcPct val="110000"/>
              </a:lnSpc>
            </a:pPr>
            <a:r>
              <a:rPr lang="en-US" altLang="ja-JP" sz="2800" dirty="0" smtClean="0"/>
              <a:t>Some of these </a:t>
            </a:r>
            <a:r>
              <a:rPr lang="en-US" altLang="ja-JP" sz="2800" dirty="0"/>
              <a:t>m</a:t>
            </a:r>
            <a:r>
              <a:rPr lang="en-US" altLang="ja-JP" sz="2800" dirty="0" smtClean="0"/>
              <a:t>etrics are also useful for other 802.15.4 based networks.</a:t>
            </a:r>
          </a:p>
          <a:p>
            <a:pPr>
              <a:lnSpc>
                <a:spcPct val="110000"/>
              </a:lnSpc>
            </a:pPr>
            <a:r>
              <a:rPr lang="en-US" altLang="ja-JP" sz="2800" dirty="0" smtClean="0"/>
              <a:t>802.15.4s SRU should support a subset of these </a:t>
            </a:r>
            <a:r>
              <a:rPr lang="en-US" altLang="ja-JP" sz="2800" dirty="0"/>
              <a:t>m</a:t>
            </a:r>
            <a:r>
              <a:rPr lang="en-US" altLang="ja-JP" sz="2800" dirty="0" smtClean="0"/>
              <a:t>etrics.</a:t>
            </a:r>
            <a:endParaRPr lang="en-US" altLang="ja-JP"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 of Metrics</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06015791"/>
              </p:ext>
            </p:extLst>
          </p:nvPr>
        </p:nvGraphicFramePr>
        <p:xfrm>
          <a:off x="539552" y="1700808"/>
          <a:ext cx="8136904" cy="4693920"/>
        </p:xfrm>
        <a:graphic>
          <a:graphicData uri="http://schemas.openxmlformats.org/drawingml/2006/table">
            <a:tbl>
              <a:tblPr firstRow="1" bandRow="1">
                <a:tableStyleId>{5C22544A-7EE6-4342-B048-85BDC9FD1C3A}</a:tableStyleId>
              </a:tblPr>
              <a:tblGrid>
                <a:gridCol w="4896544"/>
                <a:gridCol w="1008112"/>
                <a:gridCol w="720080"/>
                <a:gridCol w="648072"/>
                <a:gridCol w="864096"/>
              </a:tblGrid>
              <a:tr h="293571">
                <a:tc>
                  <a:txBody>
                    <a:bodyPr/>
                    <a:lstStyle/>
                    <a:p>
                      <a:pPr algn="ctr"/>
                      <a:r>
                        <a:rPr kumimoji="1" lang="en-US" altLang="ja-JP" sz="1600" dirty="0" smtClean="0"/>
                        <a:t>Metrics</a:t>
                      </a:r>
                      <a:endParaRPr kumimoji="1" lang="ja-JP" altLang="en-US" sz="1600" dirty="0"/>
                    </a:p>
                  </a:txBody>
                  <a:tcPr/>
                </a:tc>
                <a:tc>
                  <a:txBody>
                    <a:bodyPr/>
                    <a:lstStyle/>
                    <a:p>
                      <a:pPr algn="ctr"/>
                      <a:r>
                        <a:rPr kumimoji="1" lang="en-US" altLang="ja-JP" sz="1600" dirty="0" smtClean="0"/>
                        <a:t>Network</a:t>
                      </a:r>
                      <a:endParaRPr kumimoji="1" lang="ja-JP" altLang="en-US" sz="1600" dirty="0"/>
                    </a:p>
                  </a:txBody>
                  <a:tcPr/>
                </a:tc>
                <a:tc>
                  <a:txBody>
                    <a:bodyPr/>
                    <a:lstStyle/>
                    <a:p>
                      <a:pPr algn="ctr"/>
                      <a:r>
                        <a:rPr kumimoji="1" lang="en-US" altLang="ja-JP" sz="1600" dirty="0" smtClean="0"/>
                        <a:t>Link</a:t>
                      </a:r>
                      <a:endParaRPr kumimoji="1" lang="ja-JP" altLang="en-US" sz="1600" dirty="0"/>
                    </a:p>
                  </a:txBody>
                  <a:tcPr/>
                </a:tc>
                <a:tc>
                  <a:txBody>
                    <a:bodyPr/>
                    <a:lstStyle/>
                    <a:p>
                      <a:pPr algn="ctr"/>
                      <a:r>
                        <a:rPr kumimoji="1" lang="en-US" altLang="ja-JP" sz="1600" dirty="0" smtClean="0"/>
                        <a:t>Ch.</a:t>
                      </a:r>
                      <a:endParaRPr kumimoji="1" lang="ja-JP" altLang="en-US" sz="1600" dirty="0"/>
                    </a:p>
                  </a:txBody>
                  <a:tcPr/>
                </a:tc>
                <a:tc>
                  <a:txBody>
                    <a:bodyPr/>
                    <a:lstStyle/>
                    <a:p>
                      <a:pPr algn="ctr"/>
                      <a:r>
                        <a:rPr kumimoji="1" lang="en-US" altLang="ja-JP" sz="1600" dirty="0" smtClean="0"/>
                        <a:t>Device</a:t>
                      </a:r>
                      <a:endParaRPr kumimoji="1" lang="ja-JP" altLang="en-US" sz="1600" dirty="0"/>
                    </a:p>
                  </a:txBody>
                  <a:tcPr/>
                </a:tc>
              </a:tr>
              <a:tr h="293571">
                <a:tc>
                  <a:txBody>
                    <a:bodyPr/>
                    <a:lstStyle/>
                    <a:p>
                      <a:r>
                        <a:rPr kumimoji="1" lang="en-US" altLang="ja-JP" sz="1600" dirty="0" smtClean="0"/>
                        <a:t>Number of joins</a:t>
                      </a:r>
                      <a:r>
                        <a:rPr kumimoji="1" lang="en-US" altLang="ja-JP" sz="1600" baseline="0" dirty="0" smtClean="0"/>
                        <a:t> to the network</a:t>
                      </a:r>
                      <a:endParaRPr kumimoji="1" lang="ja-JP" altLang="en-US" sz="1600" dirty="0"/>
                    </a:p>
                  </a:txBody>
                  <a:tcPr/>
                </a:tc>
                <a:tc>
                  <a:txBody>
                    <a:bodyPr/>
                    <a:lstStyle/>
                    <a:p>
                      <a:pPr algn="ctr"/>
                      <a:r>
                        <a:rPr kumimoji="1" lang="ja-JP" altLang="en-US" sz="1600" dirty="0" smtClean="0">
                          <a:sym typeface="Wingdings"/>
                        </a:rPr>
                        <a:t></a:t>
                      </a:r>
                      <a:endParaRPr kumimoji="1" lang="ja-JP" altLang="en-US" sz="1600" dirty="0"/>
                    </a:p>
                  </a:txBody>
                  <a:tcPr/>
                </a:tc>
                <a:tc>
                  <a:txBody>
                    <a:bodyPr/>
                    <a:lstStyle/>
                    <a:p>
                      <a:pPr algn="ctr"/>
                      <a:endParaRPr kumimoji="1" lang="ja-JP" altLang="en-US" sz="1600" dirty="0"/>
                    </a:p>
                  </a:txBody>
                  <a:tcPr/>
                </a:tc>
                <a:tc>
                  <a:txBody>
                    <a:bodyPr/>
                    <a:lstStyle/>
                    <a:p>
                      <a:pPr algn="ctr"/>
                      <a:endParaRPr kumimoji="1" lang="ja-JP" altLang="en-US" sz="1600" dirty="0"/>
                    </a:p>
                  </a:txBody>
                  <a:tcPr/>
                </a:tc>
                <a:tc>
                  <a:txBody>
                    <a:bodyPr/>
                    <a:lstStyle/>
                    <a:p>
                      <a:pPr algn="ctr"/>
                      <a:endParaRPr kumimoji="1" lang="ja-JP" altLang="en-US" sz="1600" dirty="0"/>
                    </a:p>
                  </a:txBody>
                  <a:tcPr/>
                </a:tc>
              </a:tr>
              <a:tr h="293571">
                <a:tc>
                  <a:txBody>
                    <a:bodyPr/>
                    <a:lstStyle/>
                    <a:p>
                      <a:r>
                        <a:rPr kumimoji="1" lang="en-US" altLang="ja-JP" sz="1600" dirty="0" smtClean="0"/>
                        <a:t>Latency</a:t>
                      </a:r>
                      <a:endParaRPr kumimoji="1" lang="ja-JP" altLang="en-US" sz="1600" dirty="0"/>
                    </a:p>
                  </a:txBody>
                  <a:tcPr/>
                </a:tc>
                <a:tc>
                  <a:txBody>
                    <a:bodyPr/>
                    <a:lstStyle/>
                    <a:p>
                      <a:pPr algn="ctr"/>
                      <a:r>
                        <a:rPr kumimoji="1" lang="ja-JP" altLang="en-US" sz="1600" dirty="0" smtClean="0">
                          <a:sym typeface="Wingdings"/>
                        </a:rPr>
                        <a:t></a:t>
                      </a:r>
                      <a:endParaRPr kumimoji="1" lang="ja-JP" altLang="en-US" sz="1600" dirty="0"/>
                    </a:p>
                  </a:txBody>
                  <a:tcPr/>
                </a:tc>
                <a:tc>
                  <a:txBody>
                    <a:bodyPr/>
                    <a:lstStyle/>
                    <a:p>
                      <a:pPr algn="ctr"/>
                      <a:endParaRPr kumimoji="1" lang="ja-JP" altLang="en-US" sz="1600" dirty="0"/>
                    </a:p>
                  </a:txBody>
                  <a:tcPr>
                    <a:lnB w="12700" cap="flat" cmpd="sng" algn="ctr">
                      <a:solidFill>
                        <a:schemeClr val="tx1"/>
                      </a:solidFill>
                      <a:prstDash val="solid"/>
                      <a:round/>
                      <a:headEnd type="none" w="med" len="med"/>
                      <a:tailEnd type="none" w="med" len="med"/>
                    </a:lnB>
                  </a:tcPr>
                </a:tc>
                <a:tc>
                  <a:txBody>
                    <a:bodyPr/>
                    <a:lstStyle/>
                    <a:p>
                      <a:pPr algn="ctr"/>
                      <a:endParaRPr kumimoji="1" lang="ja-JP" altLang="en-US" sz="1600" dirty="0"/>
                    </a:p>
                  </a:txBody>
                  <a:tcPr>
                    <a:lnB w="12700" cap="flat" cmpd="sng" algn="ctr">
                      <a:solidFill>
                        <a:schemeClr val="tx1"/>
                      </a:solidFill>
                      <a:prstDash val="solid"/>
                      <a:round/>
                      <a:headEnd type="none" w="med" len="med"/>
                      <a:tailEnd type="none" w="med" len="med"/>
                    </a:lnB>
                  </a:tcPr>
                </a:tc>
                <a:tc>
                  <a:txBody>
                    <a:bodyPr/>
                    <a:lstStyle/>
                    <a:p>
                      <a:pPr algn="ctr"/>
                      <a:endParaRPr kumimoji="1" lang="ja-JP" altLang="en-US" sz="1600" dirty="0"/>
                    </a:p>
                  </a:txBody>
                  <a:tcPr/>
                </a:tc>
              </a:tr>
              <a:tr h="293571">
                <a:tc>
                  <a:txBody>
                    <a:bodyPr/>
                    <a:lstStyle/>
                    <a:p>
                      <a:r>
                        <a:rPr kumimoji="1" lang="en-US" altLang="ja-JP" sz="1600" dirty="0" smtClean="0"/>
                        <a:t>Number of packets transmitted</a:t>
                      </a:r>
                      <a:endParaRPr kumimoji="1" lang="ja-JP" altLang="en-US" sz="1600" dirty="0"/>
                    </a:p>
                  </a:txBody>
                  <a:tcPr/>
                </a:tc>
                <a:tc>
                  <a:txBody>
                    <a:bodyPr/>
                    <a:lstStyle/>
                    <a:p>
                      <a:pPr algn="ctr"/>
                      <a:r>
                        <a:rPr kumimoji="1" lang="ja-JP" altLang="en-US" sz="1600" dirty="0" smtClean="0">
                          <a:sym typeface="Wingdings"/>
                        </a:rPr>
                        <a:t></a:t>
                      </a: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tcPr>
                </a:tc>
              </a:tr>
              <a:tr h="293571">
                <a:tc>
                  <a:txBody>
                    <a:bodyPr/>
                    <a:lstStyle/>
                    <a:p>
                      <a:r>
                        <a:rPr kumimoji="1" lang="en-US" altLang="ja-JP" sz="1600" dirty="0" smtClean="0"/>
                        <a:t>Number of packets received</a:t>
                      </a:r>
                      <a:endParaRPr kumimoji="1" lang="ja-JP" altLang="en-US" sz="1600" dirty="0"/>
                    </a:p>
                  </a:txBody>
                  <a:tcPr/>
                </a:tc>
                <a:tc>
                  <a:txBody>
                    <a:bodyPr/>
                    <a:lstStyle/>
                    <a:p>
                      <a:pPr algn="ctr"/>
                      <a:r>
                        <a:rPr kumimoji="1" lang="ja-JP" altLang="en-US" sz="1600" dirty="0" smtClean="0">
                          <a:sym typeface="Wingdings"/>
                        </a:rPr>
                        <a:t></a:t>
                      </a: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tcPr>
                </a:tc>
              </a:tr>
              <a:tr h="2935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Number of failed</a:t>
                      </a:r>
                      <a:r>
                        <a:rPr kumimoji="1" lang="en-US" altLang="ja-JP" sz="1600" baseline="0" dirty="0" smtClean="0"/>
                        <a:t> transmission</a:t>
                      </a:r>
                      <a:r>
                        <a:rPr kumimoji="1" lang="ja-JP" altLang="en-US" sz="1600" baseline="0" dirty="0" smtClean="0"/>
                        <a:t> </a:t>
                      </a:r>
                      <a:r>
                        <a:rPr kumimoji="1" lang="en-US" altLang="ja-JP" sz="1600" baseline="0" dirty="0" smtClean="0"/>
                        <a:t>(No </a:t>
                      </a:r>
                      <a:r>
                        <a:rPr kumimoji="1" lang="en-US" altLang="ja-JP" sz="1600" baseline="0" dirty="0" err="1" smtClean="0"/>
                        <a:t>Ack</a:t>
                      </a:r>
                      <a:r>
                        <a:rPr kumimoji="1" lang="en-US" altLang="ja-JP" sz="1600" baseline="0" dirty="0" smtClean="0"/>
                        <a:t>)</a:t>
                      </a:r>
                      <a:endParaRPr kumimoji="1" lang="ja-JP" altLang="en-US" sz="1600" dirty="0" smtClean="0"/>
                    </a:p>
                  </a:txBody>
                  <a:tcPr/>
                </a:tc>
                <a:tc>
                  <a:txBody>
                    <a:bodyPr/>
                    <a:lstStyle/>
                    <a:p>
                      <a:pPr algn="ctr"/>
                      <a:r>
                        <a:rPr kumimoji="1" lang="ja-JP" altLang="en-US" sz="1600" dirty="0" smtClean="0">
                          <a:sym typeface="Wingdings"/>
                        </a:rPr>
                        <a:t></a:t>
                      </a: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tcPr>
                </a:tc>
              </a:tr>
              <a:tr h="2935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Percentage</a:t>
                      </a:r>
                      <a:r>
                        <a:rPr kumimoji="1" lang="en-US" altLang="ja-JP" sz="1600" baseline="0" dirty="0" smtClean="0"/>
                        <a:t> </a:t>
                      </a:r>
                      <a:r>
                        <a:rPr kumimoji="1" lang="en-US" altLang="ja-JP" sz="1600" dirty="0" smtClean="0"/>
                        <a:t>of time of failed</a:t>
                      </a:r>
                      <a:r>
                        <a:rPr kumimoji="1" lang="en-US" altLang="ja-JP" sz="1600" baseline="0" dirty="0" smtClean="0"/>
                        <a:t> </a:t>
                      </a:r>
                      <a:r>
                        <a:rPr kumimoji="1" lang="en-US" altLang="ja-JP" sz="1600" dirty="0" smtClean="0"/>
                        <a:t>transmissions </a:t>
                      </a:r>
                      <a:r>
                        <a:rPr kumimoji="1" lang="en-US" altLang="ja-JP" sz="1600" baseline="0" dirty="0" smtClean="0"/>
                        <a:t>(No </a:t>
                      </a:r>
                      <a:r>
                        <a:rPr kumimoji="1" lang="en-US" altLang="ja-JP" sz="1600" baseline="0" dirty="0" err="1" smtClean="0"/>
                        <a:t>Ack</a:t>
                      </a:r>
                      <a:r>
                        <a:rPr kumimoji="1" lang="en-US" altLang="ja-JP" sz="1600" baseline="0" dirty="0" smtClean="0"/>
                        <a:t>)</a:t>
                      </a:r>
                      <a:endParaRPr kumimoji="1" lang="ja-JP" altLang="en-US" sz="1600" dirty="0" smtClean="0"/>
                    </a:p>
                  </a:txBody>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ym typeface="Wingdings"/>
                        </a:rPr>
                        <a:t></a:t>
                      </a:r>
                      <a:endParaRPr kumimoji="1" lang="ja-JP" altLang="en-US" sz="1600" dirty="0" smtClean="0"/>
                    </a:p>
                  </a:txBody>
                  <a:tcPr>
                    <a:lnR w="12700" cap="flat" cmpd="sng" algn="ctr">
                      <a:solidFill>
                        <a:schemeClr val="tx1"/>
                      </a:solidFill>
                      <a:prstDash val="solid"/>
                      <a:round/>
                      <a:headEnd type="none" w="med" len="med"/>
                      <a:tailEnd type="none" w="med" len="med"/>
                    </a:lnR>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tcPr>
                </a:tc>
              </a:tr>
              <a:tr h="293571">
                <a:tc>
                  <a:txBody>
                    <a:bodyPr/>
                    <a:lstStyle/>
                    <a:p>
                      <a:r>
                        <a:rPr kumimoji="1" lang="en-US" altLang="ja-JP" sz="1600" dirty="0" smtClean="0"/>
                        <a:t>Number of </a:t>
                      </a:r>
                      <a:r>
                        <a:rPr kumimoji="1" lang="en-US" altLang="ja-JP" sz="1600" dirty="0" smtClean="0"/>
                        <a:t>deferred </a:t>
                      </a:r>
                      <a:r>
                        <a:rPr kumimoji="1" lang="en-US" altLang="ja-JP" sz="1600" baseline="0" dirty="0" smtClean="0"/>
                        <a:t>transmission (CCA)</a:t>
                      </a:r>
                      <a:endParaRPr kumimoji="1" lang="ja-JP" altLang="en-US" sz="1600" dirty="0"/>
                    </a:p>
                  </a:txBody>
                  <a:tcPr/>
                </a:tc>
                <a:tc>
                  <a:txBody>
                    <a:bodyPr/>
                    <a:lstStyle/>
                    <a:p>
                      <a:pPr algn="ctr"/>
                      <a:r>
                        <a:rPr kumimoji="1" lang="ja-JP" altLang="en-US" sz="1600" dirty="0" smtClean="0">
                          <a:sym typeface="Wingdings"/>
                        </a:rPr>
                        <a:t></a:t>
                      </a: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tcPr>
                </a:tc>
              </a:tr>
              <a:tr h="2935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Percentage</a:t>
                      </a:r>
                      <a:r>
                        <a:rPr kumimoji="1" lang="en-US" altLang="ja-JP" sz="1600" baseline="0" dirty="0" smtClean="0"/>
                        <a:t> </a:t>
                      </a:r>
                      <a:r>
                        <a:rPr kumimoji="1" lang="en-US" altLang="ja-JP" sz="1600" dirty="0" smtClean="0"/>
                        <a:t>of time of</a:t>
                      </a:r>
                      <a:r>
                        <a:rPr kumimoji="1" lang="en-US" altLang="ja-JP" sz="1600" baseline="0" dirty="0" smtClean="0"/>
                        <a:t> </a:t>
                      </a:r>
                      <a:r>
                        <a:rPr kumimoji="1" lang="en-US" altLang="ja-JP" sz="1600" dirty="0" smtClean="0"/>
                        <a:t>deferred transmissions </a:t>
                      </a:r>
                      <a:r>
                        <a:rPr kumimoji="1" lang="en-US" altLang="ja-JP" sz="1600" baseline="0" dirty="0" smtClean="0"/>
                        <a:t>(CCA)</a:t>
                      </a:r>
                      <a:endParaRPr kumimoji="1" lang="ja-JP" altLang="en-US" sz="1600" dirty="0" smtClean="0"/>
                    </a:p>
                  </a:txBody>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ym typeface="Wingdings"/>
                        </a:rPr>
                        <a:t></a:t>
                      </a:r>
                      <a:endParaRPr kumimoji="1" lang="ja-JP" altLang="en-US" sz="1600" dirty="0" smtClean="0"/>
                    </a:p>
                  </a:txBody>
                  <a:tcPr>
                    <a:lnR w="12700" cap="flat" cmpd="sng" algn="ctr">
                      <a:solidFill>
                        <a:schemeClr val="tx1"/>
                      </a:solidFill>
                      <a:prstDash val="solid"/>
                      <a:round/>
                      <a:headEnd type="none" w="med" len="med"/>
                      <a:tailEnd type="none" w="med" len="med"/>
                    </a:lnR>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tcPr>
                </a:tc>
              </a:tr>
              <a:tr h="2935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Number</a:t>
                      </a:r>
                      <a:r>
                        <a:rPr kumimoji="1" lang="en-US" altLang="ja-JP" sz="1600" baseline="0" dirty="0" smtClean="0"/>
                        <a:t> of failed </a:t>
                      </a:r>
                      <a:r>
                        <a:rPr kumimoji="1" lang="en-US" altLang="ja-JP" sz="1600" baseline="0" dirty="0" smtClean="0"/>
                        <a:t>reception (CRC error)</a:t>
                      </a:r>
                      <a:endParaRPr kumimoji="1" lang="ja-JP" altLang="en-US" sz="1600" dirty="0"/>
                    </a:p>
                  </a:txBody>
                  <a:tcPr/>
                </a:tc>
                <a:tc>
                  <a:txBody>
                    <a:bodyPr/>
                    <a:lstStyle/>
                    <a:p>
                      <a:pPr algn="ctr"/>
                      <a:r>
                        <a:rPr kumimoji="1" lang="ja-JP" altLang="en-US" sz="1600" dirty="0" smtClean="0">
                          <a:sym typeface="Wingdings"/>
                        </a:rPr>
                        <a:t></a:t>
                      </a: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tcPr>
                </a:tc>
              </a:tr>
              <a:tr h="293571">
                <a:tc>
                  <a:txBody>
                    <a:bodyPr/>
                    <a:lstStyle/>
                    <a:p>
                      <a:r>
                        <a:rPr kumimoji="1" lang="en-US" altLang="ja-JP" sz="1600" dirty="0" smtClean="0"/>
                        <a:t>Received signal level (RSSI)</a:t>
                      </a:r>
                      <a:endParaRPr kumimoji="1" lang="ja-JP" altLang="en-US" sz="1600" dirty="0"/>
                    </a:p>
                  </a:txBody>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tcPr>
                </a:tc>
              </a:tr>
              <a:tr h="293571">
                <a:tc>
                  <a:txBody>
                    <a:bodyPr/>
                    <a:lstStyle/>
                    <a:p>
                      <a:r>
                        <a:rPr kumimoji="1" lang="en-US" altLang="ja-JP" sz="1600" dirty="0" smtClean="0"/>
                        <a:t>Received signal quality indicator (RSQI)</a:t>
                      </a:r>
                      <a:endParaRPr kumimoji="1" lang="ja-JP" altLang="en-US" sz="1600" dirty="0"/>
                    </a:p>
                  </a:txBody>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ym typeface="Wingdings"/>
                        </a:rPr>
                        <a:t></a:t>
                      </a:r>
                      <a:endParaRPr kumimoji="1" lang="ja-JP" altLang="en-US" sz="1600" dirty="0" smtClean="0"/>
                    </a:p>
                  </a:txBody>
                  <a:tcPr>
                    <a:lnL w="12700" cap="flat" cmpd="sng" algn="ctr">
                      <a:solidFill>
                        <a:schemeClr val="tx1"/>
                      </a:solidFill>
                      <a:prstDash val="solid"/>
                      <a:round/>
                      <a:headEnd type="none" w="med" len="med"/>
                      <a:tailEnd type="none" w="med" len="med"/>
                    </a:lnL>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tcPr>
                </a:tc>
              </a:tr>
              <a:tr h="293571">
                <a:tc>
                  <a:txBody>
                    <a:bodyPr/>
                    <a:lstStyle/>
                    <a:p>
                      <a:r>
                        <a:rPr kumimoji="1" lang="en-US" altLang="ja-JP" sz="1600" dirty="0" smtClean="0"/>
                        <a:t>Average </a:t>
                      </a:r>
                      <a:r>
                        <a:rPr kumimoji="1" lang="en-US" altLang="ja-JP" sz="1600" dirty="0" smtClean="0"/>
                        <a:t>/ Maximum </a:t>
                      </a:r>
                      <a:r>
                        <a:rPr kumimoji="1" lang="en-US" altLang="ja-JP" sz="1600" dirty="0" smtClean="0"/>
                        <a:t>Buffer Utilization</a:t>
                      </a:r>
                      <a:endParaRPr kumimoji="1" lang="ja-JP" altLang="en-US" sz="1600" dirty="0"/>
                    </a:p>
                  </a:txBody>
                  <a:tcPr/>
                </a:tc>
                <a:tc>
                  <a:txBody>
                    <a:bodyPr/>
                    <a:lstStyle/>
                    <a:p>
                      <a:pPr algn="ctr"/>
                      <a:endParaRPr kumimoji="1" lang="ja-JP" altLang="en-US" sz="1600"/>
                    </a:p>
                  </a:txBody>
                  <a:tcPr>
                    <a:lnR w="12700" cap="flat" cmpd="sng" algn="ctr">
                      <a:solidFill>
                        <a:schemeClr val="tx1"/>
                      </a:solidFill>
                      <a:prstDash val="solid"/>
                      <a:round/>
                      <a:headEnd type="none" w="med" len="med"/>
                      <a:tailEnd type="none" w="med" len="med"/>
                    </a:lnR>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tcPr>
                </a:tc>
              </a:tr>
              <a:tr h="293571">
                <a:tc>
                  <a:txBody>
                    <a:bodyPr/>
                    <a:lstStyle/>
                    <a:p>
                      <a:r>
                        <a:rPr kumimoji="1" lang="en-US" altLang="ja-JP" sz="1600" dirty="0" smtClean="0"/>
                        <a:t>Security</a:t>
                      </a:r>
                      <a:endParaRPr kumimoji="1" lang="ja-JP" alt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ym typeface="Wingdings"/>
                        </a:rPr>
                        <a:t></a:t>
                      </a:r>
                      <a:endParaRPr kumimoji="1" lang="ja-JP" altLang="en-US" sz="1600" dirty="0" smtClean="0"/>
                    </a:p>
                  </a:txBody>
                  <a:tcPr>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ym typeface="Wingdings"/>
                        </a:rPr>
                        <a:t></a:t>
                      </a:r>
                      <a:endParaRPr kumimoji="1" lang="ja-JP" altLang="en-US" sz="1600" dirty="0" smtClean="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tcPr>
                </a:tc>
              </a:tr>
            </a:tbl>
          </a:graphicData>
        </a:graphic>
      </p:graphicFrame>
      <p:sp>
        <p:nvSpPr>
          <p:cNvPr id="4" name="日付プレースホルダー 3"/>
          <p:cNvSpPr>
            <a:spLocks noGrp="1"/>
          </p:cNvSpPr>
          <p:nvPr>
            <p:ph type="dt" sz="half" idx="10"/>
          </p:nvPr>
        </p:nvSpPr>
        <p:spPr/>
        <p:txBody>
          <a:body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33E326E4-A6BE-4132-B4B7-A3E96B18D1CB}" type="slidenum">
              <a:rPr lang="en-US" altLang="ja-JP" smtClean="0"/>
              <a:pPr/>
              <a:t>4</a:t>
            </a:fld>
            <a:endParaRPr lang="en-US" altLang="ja-JP"/>
          </a:p>
        </p:txBody>
      </p:sp>
    </p:spTree>
    <p:extLst>
      <p:ext uri="{BB962C8B-B14F-4D97-AF65-F5344CB8AC3E}">
        <p14:creationId xmlns:p14="http://schemas.microsoft.com/office/powerpoint/2010/main" val="1111513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Metric: Throughput</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Throughput is not directly measured</a:t>
            </a:r>
            <a:endParaRPr kumimoji="1" lang="en-US" altLang="ja-JP" dirty="0" smtClean="0"/>
          </a:p>
          <a:p>
            <a:r>
              <a:rPr kumimoji="1" lang="en-US" altLang="ja-JP" dirty="0" smtClean="0"/>
              <a:t>Number of successfully transmitted packets are measured periodically.</a:t>
            </a:r>
          </a:p>
          <a:p>
            <a:pPr lvl="1"/>
            <a:r>
              <a:rPr lang="en-US" altLang="ja-JP" dirty="0" smtClean="0"/>
              <a:t>Throughput is estimated by</a:t>
            </a:r>
          </a:p>
          <a:p>
            <a:pPr lvl="2"/>
            <a:r>
              <a:rPr kumimoji="1" lang="en-US" altLang="ja-JP" dirty="0" smtClean="0"/>
              <a:t>Num. of successfully </a:t>
            </a:r>
            <a:r>
              <a:rPr kumimoji="1" lang="en-US" altLang="ja-JP" dirty="0" err="1" smtClean="0"/>
              <a:t>Tx</a:t>
            </a:r>
            <a:r>
              <a:rPr kumimoji="1" lang="en-US" altLang="ja-JP" dirty="0" smtClean="0"/>
              <a:t> packets / interval</a:t>
            </a:r>
          </a:p>
          <a:p>
            <a:r>
              <a:rPr kumimoji="1" lang="en-US" altLang="ja-JP" dirty="0" smtClean="0"/>
              <a:t> </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33E326E4-A6BE-4132-B4B7-A3E96B18D1CB}" type="slidenum">
              <a:rPr lang="en-US" altLang="ja-JP" smtClean="0"/>
              <a:pPr/>
              <a:t>5</a:t>
            </a:fld>
            <a:endParaRPr lang="en-US" altLang="ja-JP"/>
          </a:p>
        </p:txBody>
      </p:sp>
    </p:spTree>
    <p:extLst>
      <p:ext uri="{BB962C8B-B14F-4D97-AF65-F5344CB8AC3E}">
        <p14:creationId xmlns:p14="http://schemas.microsoft.com/office/powerpoint/2010/main" val="3295275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92696"/>
            <a:ext cx="7772400" cy="1066800"/>
          </a:xfrm>
        </p:spPr>
        <p:txBody>
          <a:bodyPr/>
          <a:lstStyle/>
          <a:p>
            <a:r>
              <a:rPr kumimoji="1" lang="en-US" altLang="ja-JP" dirty="0" smtClean="0"/>
              <a:t>Metric: Latency</a:t>
            </a:r>
            <a:endParaRPr kumimoji="1" lang="ja-JP" altLang="en-US" dirty="0"/>
          </a:p>
        </p:txBody>
      </p:sp>
      <p:sp>
        <p:nvSpPr>
          <p:cNvPr id="3" name="コンテンツ プレースホルダー 2"/>
          <p:cNvSpPr>
            <a:spLocks noGrp="1"/>
          </p:cNvSpPr>
          <p:nvPr>
            <p:ph idx="1"/>
          </p:nvPr>
        </p:nvSpPr>
        <p:spPr>
          <a:xfrm>
            <a:off x="685800" y="1981200"/>
            <a:ext cx="7772400" cy="4328120"/>
          </a:xfrm>
        </p:spPr>
        <p:txBody>
          <a:bodyPr>
            <a:normAutofit fontScale="85000" lnSpcReduction="20000"/>
          </a:bodyPr>
          <a:lstStyle/>
          <a:p>
            <a:pPr>
              <a:lnSpc>
                <a:spcPct val="110000"/>
              </a:lnSpc>
            </a:pPr>
            <a:r>
              <a:rPr lang="en-US" altLang="ja-JP" dirty="0" smtClean="0"/>
              <a:t>Two types of latency </a:t>
            </a:r>
            <a:r>
              <a:rPr lang="en-US" altLang="ja-JP" dirty="0"/>
              <a:t>m</a:t>
            </a:r>
            <a:r>
              <a:rPr lang="en-US" altLang="ja-JP" dirty="0" smtClean="0"/>
              <a:t>etric are used:</a:t>
            </a:r>
          </a:p>
          <a:p>
            <a:pPr lvl="1">
              <a:lnSpc>
                <a:spcPct val="110000"/>
              </a:lnSpc>
            </a:pPr>
            <a:r>
              <a:rPr lang="en-US" altLang="ja-JP" dirty="0" smtClean="0"/>
              <a:t>The </a:t>
            </a:r>
            <a:r>
              <a:rPr lang="en-US" altLang="ja-JP" dirty="0"/>
              <a:t>percentage of scheduled </a:t>
            </a:r>
            <a:r>
              <a:rPr lang="en-US" altLang="ja-JP" dirty="0" smtClean="0"/>
              <a:t>packets that </a:t>
            </a:r>
            <a:r>
              <a:rPr lang="en-US" altLang="ja-JP" dirty="0"/>
              <a:t>arrive later than expected. </a:t>
            </a:r>
            <a:endParaRPr lang="en-US" altLang="ja-JP" dirty="0" smtClean="0"/>
          </a:p>
          <a:p>
            <a:pPr lvl="2">
              <a:lnSpc>
                <a:spcPct val="110000"/>
              </a:lnSpc>
            </a:pPr>
            <a:r>
              <a:rPr lang="en-US" altLang="ja-JP" dirty="0" smtClean="0"/>
              <a:t>These packets </a:t>
            </a:r>
            <a:r>
              <a:rPr lang="en-US" altLang="ja-JP" dirty="0"/>
              <a:t>may be delayed due to delivery over </a:t>
            </a:r>
            <a:r>
              <a:rPr lang="en-US" altLang="ja-JP" dirty="0" smtClean="0"/>
              <a:t>secondary</a:t>
            </a:r>
            <a:r>
              <a:rPr lang="en-US" altLang="ja-JP" dirty="0"/>
              <a:t> </a:t>
            </a:r>
            <a:r>
              <a:rPr lang="en-US" altLang="ja-JP" dirty="0" smtClean="0"/>
              <a:t>paths </a:t>
            </a:r>
            <a:r>
              <a:rPr lang="en-US" altLang="ja-JP" dirty="0"/>
              <a:t>or due to congestion in intermediate devices</a:t>
            </a:r>
            <a:r>
              <a:rPr lang="en-US" altLang="ja-JP" dirty="0" smtClean="0"/>
              <a:t>.</a:t>
            </a:r>
          </a:p>
          <a:p>
            <a:pPr lvl="1">
              <a:lnSpc>
                <a:spcPct val="110000"/>
              </a:lnSpc>
            </a:pPr>
            <a:r>
              <a:rPr lang="en-US" altLang="ja-JP" dirty="0" smtClean="0"/>
              <a:t>Latency </a:t>
            </a:r>
            <a:r>
              <a:rPr lang="en-US" altLang="ja-JP" dirty="0"/>
              <a:t>is computed from the packet timestamp and the time of packet reception</a:t>
            </a:r>
            <a:endParaRPr lang="en-US" altLang="ja-JP" dirty="0" smtClean="0"/>
          </a:p>
          <a:p>
            <a:pPr lvl="2">
              <a:lnSpc>
                <a:spcPct val="110000"/>
              </a:lnSpc>
            </a:pPr>
            <a:r>
              <a:rPr lang="en-US" altLang="ja-JP" dirty="0" smtClean="0"/>
              <a:t>Each </a:t>
            </a:r>
            <a:r>
              <a:rPr lang="en-US" altLang="ja-JP" dirty="0"/>
              <a:t>packet receives a timestamp when it is put in the transmit </a:t>
            </a:r>
            <a:r>
              <a:rPr lang="en-US" altLang="ja-JP" dirty="0" smtClean="0"/>
              <a:t>buffer</a:t>
            </a:r>
          </a:p>
          <a:p>
            <a:pPr lvl="2">
              <a:lnSpc>
                <a:spcPct val="110000"/>
              </a:lnSpc>
            </a:pPr>
            <a:r>
              <a:rPr lang="en-US" altLang="ja-JP" dirty="0" smtClean="0"/>
              <a:t>Standard </a:t>
            </a:r>
            <a:r>
              <a:rPr lang="en-US" altLang="ja-JP" dirty="0"/>
              <a:t>deviation </a:t>
            </a:r>
            <a:r>
              <a:rPr lang="en-US" altLang="ja-JP" dirty="0" smtClean="0"/>
              <a:t>of latency (jitter</a:t>
            </a:r>
            <a:r>
              <a:rPr lang="en-US" altLang="ja-JP" dirty="0"/>
              <a:t>) is also </a:t>
            </a:r>
            <a:r>
              <a:rPr lang="en-US" altLang="ja-JP" dirty="0" smtClean="0"/>
              <a:t>computed</a:t>
            </a:r>
          </a:p>
          <a:p>
            <a:pPr>
              <a:lnSpc>
                <a:spcPct val="110000"/>
              </a:lnSpc>
            </a:pPr>
            <a:r>
              <a:rPr lang="en-US" altLang="ja-JP" dirty="0" smtClean="0"/>
              <a:t>Time synchronization is necessary (e.g. TSCH)</a:t>
            </a:r>
            <a:endParaRPr lang="en-US" altLang="ja-JP" dirty="0"/>
          </a:p>
          <a:p>
            <a:pPr lvl="2">
              <a:lnSpc>
                <a:spcPct val="110000"/>
              </a:lnSpc>
            </a:pPr>
            <a:endParaRPr lang="en-US" altLang="ja-JP" dirty="0" smtClean="0"/>
          </a:p>
        </p:txBody>
      </p:sp>
      <p:sp>
        <p:nvSpPr>
          <p:cNvPr id="4" name="日付プレースホルダー 3"/>
          <p:cNvSpPr>
            <a:spLocks noGrp="1"/>
          </p:cNvSpPr>
          <p:nvPr>
            <p:ph type="dt" sz="half" idx="10"/>
          </p:nvPr>
        </p:nvSpPr>
        <p:spPr/>
        <p:txBody>
          <a:body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33E326E4-A6BE-4132-B4B7-A3E96B18D1CB}" type="slidenum">
              <a:rPr lang="en-US" altLang="ja-JP" smtClean="0"/>
              <a:pPr/>
              <a:t>6</a:t>
            </a:fld>
            <a:endParaRPr lang="en-US" altLang="ja-JP"/>
          </a:p>
        </p:txBody>
      </p:sp>
    </p:spTree>
    <p:extLst>
      <p:ext uri="{BB962C8B-B14F-4D97-AF65-F5344CB8AC3E}">
        <p14:creationId xmlns:p14="http://schemas.microsoft.com/office/powerpoint/2010/main" val="1600932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Metric: Security</a:t>
            </a:r>
            <a:endParaRPr kumimoji="1" lang="ja-JP" altLang="en-US" dirty="0"/>
          </a:p>
        </p:txBody>
      </p:sp>
      <p:sp>
        <p:nvSpPr>
          <p:cNvPr id="3" name="コンテンツ プレースホルダー 2"/>
          <p:cNvSpPr>
            <a:spLocks noGrp="1"/>
          </p:cNvSpPr>
          <p:nvPr>
            <p:ph idx="1"/>
          </p:nvPr>
        </p:nvSpPr>
        <p:spPr/>
        <p:txBody>
          <a:bodyPr>
            <a:normAutofit/>
          </a:bodyPr>
          <a:lstStyle/>
          <a:p>
            <a:pPr>
              <a:lnSpc>
                <a:spcPct val="120000"/>
              </a:lnSpc>
            </a:pPr>
            <a:r>
              <a:rPr lang="en-US" altLang="ja-JP" dirty="0" smtClean="0"/>
              <a:t>Link level MIC error counter</a:t>
            </a:r>
            <a:endParaRPr lang="en-US" altLang="ja-JP" dirty="0"/>
          </a:p>
          <a:p>
            <a:pPr>
              <a:lnSpc>
                <a:spcPct val="120000"/>
              </a:lnSpc>
            </a:pPr>
            <a:r>
              <a:rPr lang="en-US" altLang="ja-JP" dirty="0" smtClean="0"/>
              <a:t>Network level </a:t>
            </a:r>
            <a:r>
              <a:rPr lang="en-US" altLang="ja-JP" dirty="0"/>
              <a:t>MIC </a:t>
            </a:r>
            <a:r>
              <a:rPr lang="en-US" altLang="ja-JP" dirty="0" smtClean="0"/>
              <a:t>error counter</a:t>
            </a:r>
            <a:endParaRPr lang="en-US" altLang="ja-JP" dirty="0"/>
          </a:p>
          <a:p>
            <a:pPr>
              <a:lnSpc>
                <a:spcPct val="120000"/>
              </a:lnSpc>
            </a:pPr>
            <a:r>
              <a:rPr lang="en-US" altLang="ja-JP" dirty="0"/>
              <a:t>Network level </a:t>
            </a:r>
            <a:r>
              <a:rPr lang="en-US" altLang="ja-JP" dirty="0" smtClean="0"/>
              <a:t>failed join counter</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33E326E4-A6BE-4132-B4B7-A3E96B18D1CB}" type="slidenum">
              <a:rPr lang="en-US" altLang="ja-JP" smtClean="0"/>
              <a:pPr/>
              <a:t>7</a:t>
            </a:fld>
            <a:endParaRPr lang="en-US" altLang="ja-JP"/>
          </a:p>
        </p:txBody>
      </p:sp>
    </p:spTree>
    <p:extLst>
      <p:ext uri="{BB962C8B-B14F-4D97-AF65-F5344CB8AC3E}">
        <p14:creationId xmlns:p14="http://schemas.microsoft.com/office/powerpoint/2010/main" val="174485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Metric: </a:t>
            </a:r>
            <a:r>
              <a:rPr kumimoji="1" lang="en-US" altLang="ja-JP" dirty="0" smtClean="0"/>
              <a:t>RSSI/RSQI</a:t>
            </a:r>
            <a:endParaRPr kumimoji="1" lang="ja-JP" altLang="en-US" dirty="0"/>
          </a:p>
        </p:txBody>
      </p:sp>
      <p:sp>
        <p:nvSpPr>
          <p:cNvPr id="3" name="コンテンツ プレースホルダー 2"/>
          <p:cNvSpPr>
            <a:spLocks noGrp="1"/>
          </p:cNvSpPr>
          <p:nvPr>
            <p:ph idx="1"/>
          </p:nvPr>
        </p:nvSpPr>
        <p:spPr>
          <a:xfrm>
            <a:off x="685800" y="1981200"/>
            <a:ext cx="7772400" cy="4256112"/>
          </a:xfrm>
        </p:spPr>
        <p:txBody>
          <a:bodyPr>
            <a:normAutofit fontScale="62500" lnSpcReduction="20000"/>
          </a:bodyPr>
          <a:lstStyle/>
          <a:p>
            <a:pPr>
              <a:lnSpc>
                <a:spcPct val="120000"/>
              </a:lnSpc>
            </a:pPr>
            <a:r>
              <a:rPr lang="en-US" altLang="ja-JP" dirty="0"/>
              <a:t>RSSI </a:t>
            </a:r>
            <a:r>
              <a:rPr lang="en-US" altLang="ja-JP" dirty="0" smtClean="0"/>
              <a:t>is </a:t>
            </a:r>
            <a:r>
              <a:rPr lang="en-US" altLang="ja-JP" dirty="0"/>
              <a:t>reported as a signed 8-bit integer, reflecting an estimate of received </a:t>
            </a:r>
            <a:r>
              <a:rPr lang="en-US" altLang="ja-JP" dirty="0" smtClean="0"/>
              <a:t>signal </a:t>
            </a:r>
            <a:r>
              <a:rPr lang="en-US" altLang="ja-JP" dirty="0"/>
              <a:t>strength in </a:t>
            </a:r>
            <a:r>
              <a:rPr lang="en-US" altLang="ja-JP" dirty="0" err="1"/>
              <a:t>dBm</a:t>
            </a:r>
            <a:r>
              <a:rPr lang="en-US" altLang="ja-JP" dirty="0"/>
              <a:t>. </a:t>
            </a:r>
            <a:endParaRPr lang="en-US" altLang="ja-JP" dirty="0" smtClean="0"/>
          </a:p>
          <a:p>
            <a:pPr lvl="1">
              <a:lnSpc>
                <a:spcPct val="120000"/>
              </a:lnSpc>
            </a:pPr>
            <a:r>
              <a:rPr lang="en-US" altLang="ja-JP" dirty="0" smtClean="0"/>
              <a:t>RSSI </a:t>
            </a:r>
            <a:r>
              <a:rPr lang="en-US" altLang="ja-JP" dirty="0"/>
              <a:t>reports </a:t>
            </a:r>
            <a:r>
              <a:rPr lang="en-US" altLang="ja-JP" dirty="0" smtClean="0"/>
              <a:t>may be </a:t>
            </a:r>
            <a:r>
              <a:rPr lang="en-US" altLang="ja-JP" dirty="0"/>
              <a:t>biased by +64 </a:t>
            </a:r>
            <a:r>
              <a:rPr lang="en-US" altLang="ja-JP" dirty="0" err="1"/>
              <a:t>dBm</a:t>
            </a:r>
            <a:r>
              <a:rPr lang="en-US" altLang="ja-JP" dirty="0"/>
              <a:t> to give an effective </a:t>
            </a:r>
            <a:r>
              <a:rPr lang="en-US" altLang="ja-JP" dirty="0" smtClean="0"/>
              <a:t>range </a:t>
            </a:r>
            <a:r>
              <a:rPr lang="en-US" altLang="ja-JP" dirty="0"/>
              <a:t>of -192 </a:t>
            </a:r>
            <a:r>
              <a:rPr lang="en-US" altLang="ja-JP" dirty="0" err="1"/>
              <a:t>dBm</a:t>
            </a:r>
            <a:r>
              <a:rPr lang="en-US" altLang="ja-JP" dirty="0"/>
              <a:t> to +63 </a:t>
            </a:r>
            <a:r>
              <a:rPr lang="en-US" altLang="ja-JP" dirty="0" err="1"/>
              <a:t>dBm</a:t>
            </a:r>
            <a:r>
              <a:rPr lang="en-US" altLang="ja-JP" dirty="0"/>
              <a:t>. </a:t>
            </a:r>
            <a:endParaRPr lang="en-US" altLang="ja-JP" dirty="0" smtClean="0"/>
          </a:p>
          <a:p>
            <a:pPr>
              <a:lnSpc>
                <a:spcPct val="120000"/>
              </a:lnSpc>
            </a:pPr>
            <a:r>
              <a:rPr lang="en-US" altLang="ja-JP" dirty="0" smtClean="0"/>
              <a:t>RSQI is reported </a:t>
            </a:r>
            <a:r>
              <a:rPr lang="en-US" altLang="ja-JP" dirty="0"/>
              <a:t>as a qualitative assessment of signal quality, with higher </a:t>
            </a:r>
            <a:r>
              <a:rPr lang="en-US" altLang="ja-JP" dirty="0" smtClean="0"/>
              <a:t>number </a:t>
            </a:r>
            <a:r>
              <a:rPr lang="en-US" altLang="ja-JP" dirty="0"/>
              <a:t>indicating a better signal. </a:t>
            </a:r>
            <a:endParaRPr lang="en-US" altLang="ja-JP" dirty="0" smtClean="0"/>
          </a:p>
          <a:p>
            <a:pPr lvl="1">
              <a:lnSpc>
                <a:spcPct val="120000"/>
              </a:lnSpc>
            </a:pPr>
            <a:r>
              <a:rPr lang="en-US" altLang="ja-JP" dirty="0" smtClean="0"/>
              <a:t>1</a:t>
            </a:r>
            <a:r>
              <a:rPr lang="en-US" altLang="ja-JP" dirty="0"/>
              <a:t>..63 indicates a poor </a:t>
            </a:r>
            <a:r>
              <a:rPr lang="en-US" altLang="ja-JP" dirty="0" smtClean="0"/>
              <a:t>signal</a:t>
            </a:r>
          </a:p>
          <a:p>
            <a:pPr lvl="1">
              <a:lnSpc>
                <a:spcPct val="120000"/>
              </a:lnSpc>
            </a:pPr>
            <a:r>
              <a:rPr lang="en-US" altLang="ja-JP" dirty="0" smtClean="0"/>
              <a:t>64</a:t>
            </a:r>
            <a:r>
              <a:rPr lang="en-US" altLang="ja-JP" dirty="0"/>
              <a:t>..127 a fair </a:t>
            </a:r>
            <a:r>
              <a:rPr lang="en-US" altLang="ja-JP" dirty="0" smtClean="0"/>
              <a:t>signal</a:t>
            </a:r>
          </a:p>
          <a:p>
            <a:pPr lvl="1">
              <a:lnSpc>
                <a:spcPct val="120000"/>
              </a:lnSpc>
            </a:pPr>
            <a:r>
              <a:rPr lang="en-US" altLang="ja-JP" dirty="0" smtClean="0"/>
              <a:t>128</a:t>
            </a:r>
            <a:r>
              <a:rPr lang="en-US" altLang="ja-JP" dirty="0"/>
              <a:t>..191 a good </a:t>
            </a:r>
            <a:r>
              <a:rPr lang="en-US" altLang="ja-JP" dirty="0" smtClean="0"/>
              <a:t>signal</a:t>
            </a:r>
          </a:p>
          <a:p>
            <a:pPr lvl="1">
              <a:lnSpc>
                <a:spcPct val="120000"/>
              </a:lnSpc>
            </a:pPr>
            <a:r>
              <a:rPr lang="en-US" altLang="ja-JP" dirty="0"/>
              <a:t>1</a:t>
            </a:r>
            <a:r>
              <a:rPr lang="en-US" altLang="ja-JP" dirty="0" smtClean="0"/>
              <a:t>92</a:t>
            </a:r>
            <a:r>
              <a:rPr lang="en-US" altLang="ja-JP" dirty="0"/>
              <a:t>..255 an excellent signal. </a:t>
            </a:r>
            <a:endParaRPr lang="en-US" altLang="ja-JP" dirty="0" smtClean="0"/>
          </a:p>
          <a:p>
            <a:pPr lvl="1">
              <a:lnSpc>
                <a:spcPct val="120000"/>
              </a:lnSpc>
            </a:pPr>
            <a:r>
              <a:rPr lang="en-US" altLang="ja-JP" dirty="0" smtClean="0"/>
              <a:t>0 </a:t>
            </a:r>
            <a:r>
              <a:rPr lang="en-US" altLang="ja-JP" dirty="0"/>
              <a:t>indicates that </a:t>
            </a:r>
            <a:r>
              <a:rPr lang="en-US" altLang="ja-JP" dirty="0" smtClean="0"/>
              <a:t>the </a:t>
            </a:r>
            <a:r>
              <a:rPr lang="en-US" altLang="ja-JP" dirty="0"/>
              <a:t>chipset does not support any signal quality diagnostics other than RSSI.</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33E326E4-A6BE-4132-B4B7-A3E96B18D1CB}" type="slidenum">
              <a:rPr lang="en-US" altLang="ja-JP" smtClean="0"/>
              <a:pPr/>
              <a:t>8</a:t>
            </a:fld>
            <a:endParaRPr lang="en-US" altLang="ja-JP"/>
          </a:p>
        </p:txBody>
      </p:sp>
    </p:spTree>
    <p:extLst>
      <p:ext uri="{BB962C8B-B14F-4D97-AF65-F5344CB8AC3E}">
        <p14:creationId xmlns:p14="http://schemas.microsoft.com/office/powerpoint/2010/main" val="3452436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Network / Link / Device</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A gateway accumulate measurement of each link to calculate network level metrics.</a:t>
            </a:r>
          </a:p>
          <a:p>
            <a:r>
              <a:rPr kumimoji="1" lang="en-US" altLang="ja-JP" dirty="0" smtClean="0"/>
              <a:t>Each device provides link level and channel level measurements of metrics.</a:t>
            </a:r>
          </a:p>
          <a:p>
            <a:r>
              <a:rPr lang="en-US" altLang="ja-JP" dirty="0" smtClean="0"/>
              <a:t>Propose to support Link and channel level metrics in 802.15.4s.</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33E326E4-A6BE-4132-B4B7-A3E96B18D1CB}" type="slidenum">
              <a:rPr lang="en-US" altLang="ja-JP" smtClean="0"/>
              <a:pPr/>
              <a:t>9</a:t>
            </a:fld>
            <a:endParaRPr lang="en-US" altLang="ja-JP"/>
          </a:p>
        </p:txBody>
      </p:sp>
    </p:spTree>
    <p:extLst>
      <p:ext uri="{BB962C8B-B14F-4D97-AF65-F5344CB8AC3E}">
        <p14:creationId xmlns:p14="http://schemas.microsoft.com/office/powerpoint/2010/main" val="2251317479"/>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646</TotalTime>
  <Words>626</Words>
  <Application>Microsoft Office PowerPoint</Application>
  <PresentationFormat>画面に合わせる (4:3)</PresentationFormat>
  <Paragraphs>137</Paragraphs>
  <Slides>9</Slides>
  <Notes>3</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IEEE-P802_15</vt:lpstr>
      <vt:lpstr>PowerPoint プレゼンテーション</vt:lpstr>
      <vt:lpstr>Metrics used in some Wireless Sensor Network standards</vt:lpstr>
      <vt:lpstr>Preface</vt:lpstr>
      <vt:lpstr>Summary of Metrics</vt:lpstr>
      <vt:lpstr>Metric: Throughput</vt:lpstr>
      <vt:lpstr>Metric: Latency</vt:lpstr>
      <vt:lpstr>Metric: Security</vt:lpstr>
      <vt:lpstr>Metric: RSSI/RSQI</vt:lpstr>
      <vt:lpstr>Network / Link / Device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Mitsuru Iwaoka</dc:creator>
  <dc:description>15-15-0072-00-004s</dc:description>
  <cp:lastModifiedBy>Mitsuru Iwaoka</cp:lastModifiedBy>
  <cp:revision>23</cp:revision>
  <cp:lastPrinted>1998-02-10T13:28:06Z</cp:lastPrinted>
  <dcterms:created xsi:type="dcterms:W3CDTF">2015-01-13T16:16:11Z</dcterms:created>
  <dcterms:modified xsi:type="dcterms:W3CDTF">2015-03-11T17:01:43Z</dcterms:modified>
</cp:coreProperties>
</file>