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56" r:id="rId4"/>
    <p:sldId id="260" r:id="rId5"/>
    <p:sldId id="262" r:id="rId6"/>
    <p:sldId id="261"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63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802.15-15-0072-00-004s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January 2015</a:t>
            </a:r>
            <a:endParaRPr lang="en-US" altLang="ja-JP"/>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Mitsuru Iwaoka, Yokogawa Electric Co.</a:t>
            </a:r>
            <a:endParaRPr lang="en-US" altLang="ja-JP"/>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959FD869-5BAC-4F81-8126-7DB1090C42F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0386786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802.15-15-0072-00-004s</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January 2015</a:t>
            </a:r>
            <a:endParaRPr lang="en-US" altLang="ja-JP"/>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Mitsuru Iwaoka, Yokogawa Electric Co.</a:t>
            </a:r>
            <a:endParaRPr lang="en-US" altLang="ja-JP"/>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2AD2F37F-7F24-44CE-A3EB-98A2072199B8}"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1142107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802.15-15-0072-00-004s</a:t>
            </a:r>
            <a:endParaRPr lang="en-US" altLang="ja-JP"/>
          </a:p>
        </p:txBody>
      </p:sp>
      <p:sp>
        <p:nvSpPr>
          <p:cNvPr id="5" name="日付プレースホルダー 4"/>
          <p:cNvSpPr>
            <a:spLocks noGrp="1"/>
          </p:cNvSpPr>
          <p:nvPr>
            <p:ph type="dt" idx="11"/>
          </p:nvPr>
        </p:nvSpPr>
        <p:spPr/>
        <p:txBody>
          <a:bodyPr/>
          <a:lstStyle/>
          <a:p>
            <a:r>
              <a:rPr lang="en-US" altLang="ja-JP" smtClean="0"/>
              <a:t>January 2015</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Mitsuru Iwaoka, Yokogawa Electric Co.</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2AD2F37F-7F24-44CE-A3EB-98A2072199B8}" type="slidenum">
              <a:rPr lang="en-US" altLang="ja-JP" smtClean="0"/>
              <a:pPr/>
              <a:t>1</a:t>
            </a:fld>
            <a:endParaRPr lang="en-US" altLang="ja-JP"/>
          </a:p>
        </p:txBody>
      </p:sp>
    </p:spTree>
    <p:extLst>
      <p:ext uri="{BB962C8B-B14F-4D97-AF65-F5344CB8AC3E}">
        <p14:creationId xmlns:p14="http://schemas.microsoft.com/office/powerpoint/2010/main" val="3166399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802.15-15-0072-00-004s</a:t>
            </a:r>
            <a:endParaRPr lang="en-US" altLang="ja-JP"/>
          </a:p>
        </p:txBody>
      </p:sp>
      <p:sp>
        <p:nvSpPr>
          <p:cNvPr id="5" name="日付プレースホルダー 4"/>
          <p:cNvSpPr>
            <a:spLocks noGrp="1"/>
          </p:cNvSpPr>
          <p:nvPr>
            <p:ph type="dt" idx="11"/>
          </p:nvPr>
        </p:nvSpPr>
        <p:spPr/>
        <p:txBody>
          <a:bodyPr/>
          <a:lstStyle/>
          <a:p>
            <a:r>
              <a:rPr lang="en-US" altLang="ja-JP" smtClean="0"/>
              <a:t>January 2015</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Mitsuru Iwaoka, Yokogawa Electric Co.</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2AD2F37F-7F24-44CE-A3EB-98A2072199B8}" type="slidenum">
              <a:rPr lang="en-US" altLang="ja-JP" smtClean="0"/>
              <a:pPr/>
              <a:t>2</a:t>
            </a:fld>
            <a:endParaRPr lang="en-US" altLang="ja-JP"/>
          </a:p>
        </p:txBody>
      </p:sp>
    </p:spTree>
    <p:extLst>
      <p:ext uri="{BB962C8B-B14F-4D97-AF65-F5344CB8AC3E}">
        <p14:creationId xmlns:p14="http://schemas.microsoft.com/office/powerpoint/2010/main" val="349232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802.15-15-0072-00-004s</a:t>
            </a:r>
            <a:endParaRPr lang="en-US" altLang="ja-JP"/>
          </a:p>
        </p:txBody>
      </p:sp>
      <p:sp>
        <p:nvSpPr>
          <p:cNvPr id="5" name="Rectangle 3"/>
          <p:cNvSpPr>
            <a:spLocks noGrp="1" noChangeArrowheads="1"/>
          </p:cNvSpPr>
          <p:nvPr>
            <p:ph type="dt" idx="1"/>
          </p:nvPr>
        </p:nvSpPr>
        <p:spPr>
          <a:ln/>
        </p:spPr>
        <p:txBody>
          <a:bodyPr/>
          <a:lstStyle/>
          <a:p>
            <a:r>
              <a:rPr lang="en-US" altLang="ja-JP" smtClean="0"/>
              <a:t>January 2015</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Mitsuru Iwaoka, Yokogawa Electric Co.</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F9F41500-A628-4D51-B6D8-6FA99C94D145}"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F7E205A-B6CA-4C9A-BC6E-FCE650F33D27}" type="slidenum">
              <a:rPr lang="en-US" altLang="ja-JP"/>
              <a:pPr/>
              <a:t>‹#›</a:t>
            </a:fld>
            <a:endParaRPr lang="en-US" altLang="ja-JP"/>
          </a:p>
        </p:txBody>
      </p:sp>
    </p:spTree>
    <p:extLst>
      <p:ext uri="{BB962C8B-B14F-4D97-AF65-F5344CB8AC3E}">
        <p14:creationId xmlns:p14="http://schemas.microsoft.com/office/powerpoint/2010/main" val="1982789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6C0FED2-3F14-4177-B70F-10824053E8D5}" type="slidenum">
              <a:rPr lang="en-US" altLang="ja-JP"/>
              <a:pPr/>
              <a:t>‹#›</a:t>
            </a:fld>
            <a:endParaRPr lang="en-US" altLang="ja-JP"/>
          </a:p>
        </p:txBody>
      </p:sp>
    </p:spTree>
    <p:extLst>
      <p:ext uri="{BB962C8B-B14F-4D97-AF65-F5344CB8AC3E}">
        <p14:creationId xmlns:p14="http://schemas.microsoft.com/office/powerpoint/2010/main" val="421286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1224DF3-93A6-4B2B-A274-0E2181683662}" type="slidenum">
              <a:rPr lang="en-US" altLang="ja-JP"/>
              <a:pPr/>
              <a:t>‹#›</a:t>
            </a:fld>
            <a:endParaRPr lang="en-US" altLang="ja-JP"/>
          </a:p>
        </p:txBody>
      </p:sp>
    </p:spTree>
    <p:extLst>
      <p:ext uri="{BB962C8B-B14F-4D97-AF65-F5344CB8AC3E}">
        <p14:creationId xmlns:p14="http://schemas.microsoft.com/office/powerpoint/2010/main" val="1748620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3E326E4-A6BE-4132-B4B7-A3E96B18D1CB}" type="slidenum">
              <a:rPr lang="en-US" altLang="ja-JP"/>
              <a:pPr/>
              <a:t>‹#›</a:t>
            </a:fld>
            <a:endParaRPr lang="en-US" altLang="ja-JP"/>
          </a:p>
        </p:txBody>
      </p:sp>
    </p:spTree>
    <p:extLst>
      <p:ext uri="{BB962C8B-B14F-4D97-AF65-F5344CB8AC3E}">
        <p14:creationId xmlns:p14="http://schemas.microsoft.com/office/powerpoint/2010/main" val="216856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96642DE-3CBB-43C6-8F24-CCEC6B6472E3}" type="slidenum">
              <a:rPr lang="en-US" altLang="ja-JP"/>
              <a:pPr/>
              <a:t>‹#›</a:t>
            </a:fld>
            <a:endParaRPr lang="en-US" altLang="ja-JP"/>
          </a:p>
        </p:txBody>
      </p:sp>
    </p:spTree>
    <p:extLst>
      <p:ext uri="{BB962C8B-B14F-4D97-AF65-F5344CB8AC3E}">
        <p14:creationId xmlns:p14="http://schemas.microsoft.com/office/powerpoint/2010/main" val="31188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January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2576DF-39E0-4707-91F7-381595CEBBDD}" type="slidenum">
              <a:rPr lang="en-US" altLang="ja-JP"/>
              <a:pPr/>
              <a:t>‹#›</a:t>
            </a:fld>
            <a:endParaRPr lang="en-US" altLang="ja-JP"/>
          </a:p>
        </p:txBody>
      </p:sp>
    </p:spTree>
    <p:extLst>
      <p:ext uri="{BB962C8B-B14F-4D97-AF65-F5344CB8AC3E}">
        <p14:creationId xmlns:p14="http://schemas.microsoft.com/office/powerpoint/2010/main" val="171007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January 2015</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474B816-E989-456A-AFDC-79D5A436EEFC}" type="slidenum">
              <a:rPr lang="en-US" altLang="ja-JP"/>
              <a:pPr/>
              <a:t>‹#›</a:t>
            </a:fld>
            <a:endParaRPr lang="en-US" altLang="ja-JP"/>
          </a:p>
        </p:txBody>
      </p:sp>
    </p:spTree>
    <p:extLst>
      <p:ext uri="{BB962C8B-B14F-4D97-AF65-F5344CB8AC3E}">
        <p14:creationId xmlns:p14="http://schemas.microsoft.com/office/powerpoint/2010/main" val="1253781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January 2015</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5FC1BEB-9A8A-4393-B083-E668377ED10E}" type="slidenum">
              <a:rPr lang="en-US" altLang="ja-JP"/>
              <a:pPr/>
              <a:t>‹#›</a:t>
            </a:fld>
            <a:endParaRPr lang="en-US" altLang="ja-JP"/>
          </a:p>
        </p:txBody>
      </p:sp>
    </p:spTree>
    <p:extLst>
      <p:ext uri="{BB962C8B-B14F-4D97-AF65-F5344CB8AC3E}">
        <p14:creationId xmlns:p14="http://schemas.microsoft.com/office/powerpoint/2010/main" val="1901457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January 2015</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EC01F2C0-9D45-4CAD-8353-5D1C79923649}" type="slidenum">
              <a:rPr lang="en-US" altLang="ja-JP"/>
              <a:pPr/>
              <a:t>‹#›</a:t>
            </a:fld>
            <a:endParaRPr lang="en-US" altLang="ja-JP"/>
          </a:p>
        </p:txBody>
      </p:sp>
    </p:spTree>
    <p:extLst>
      <p:ext uri="{BB962C8B-B14F-4D97-AF65-F5344CB8AC3E}">
        <p14:creationId xmlns:p14="http://schemas.microsoft.com/office/powerpoint/2010/main" val="42138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January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614EEA3-2D34-46E9-99C6-28C7FC72D983}" type="slidenum">
              <a:rPr lang="en-US" altLang="ja-JP"/>
              <a:pPr/>
              <a:t>‹#›</a:t>
            </a:fld>
            <a:endParaRPr lang="en-US" altLang="ja-JP"/>
          </a:p>
        </p:txBody>
      </p:sp>
    </p:spTree>
    <p:extLst>
      <p:ext uri="{BB962C8B-B14F-4D97-AF65-F5344CB8AC3E}">
        <p14:creationId xmlns:p14="http://schemas.microsoft.com/office/powerpoint/2010/main" val="172722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January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3AA6E64-D3E4-436D-B73B-E00CB4F40F81}" type="slidenum">
              <a:rPr lang="en-US" altLang="ja-JP"/>
              <a:pPr/>
              <a:t>‹#›</a:t>
            </a:fld>
            <a:endParaRPr lang="en-US" altLang="ja-JP"/>
          </a:p>
        </p:txBody>
      </p:sp>
    </p:spTree>
    <p:extLst>
      <p:ext uri="{BB962C8B-B14F-4D97-AF65-F5344CB8AC3E}">
        <p14:creationId xmlns:p14="http://schemas.microsoft.com/office/powerpoint/2010/main" val="219178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January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Mitsuru Iwaoka, Yokogawa Electric Co.</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34660B9D-6D88-48C8-968B-1C94B3E681DE}"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162050" lvl="4" indent="0" algn="r"/>
            <a:r>
              <a:rPr lang="en-US" altLang="ja-JP" sz="1400" b="1" dirty="0">
                <a:ea typeface="ＭＳ Ｐゴシック" charset="-128"/>
              </a:rPr>
              <a:t>doc.: IEEE 802</a:t>
            </a:r>
            <a:r>
              <a:rPr lang="en-US" altLang="ja-JP" sz="1400" b="1" dirty="0" smtClean="0">
                <a:ea typeface="ＭＳ Ｐゴシック" charset="-128"/>
              </a:rPr>
              <a:t>.</a:t>
            </a:r>
            <a:r>
              <a:rPr lang="en-US" altLang="ja-JP" sz="1400" b="1" dirty="0" smtClean="0">
                <a:effectLst/>
              </a:rPr>
              <a:t> 15-15-0072-00-004s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2"/>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58BDB894-B8A6-44BF-9513-3DD1A3A927EA}" type="slidenum">
              <a:rPr lang="en-US" altLang="ja-JP"/>
              <a:pPr/>
              <a:t>1</a:t>
            </a:fld>
            <a:endParaRPr lang="en-US" altLang="ja-JP"/>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[Metrics </a:t>
            </a:r>
            <a:r>
              <a:rPr lang="en-US" altLang="ja-JP" sz="1600" dirty="0" smtClean="0">
                <a:ea typeface="ＭＳ Ｐゴシック" charset="-128"/>
              </a:rPr>
              <a:t>used in some Wireless Sensor Network standards]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[12 January,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[Mitsuru </a:t>
            </a:r>
            <a:r>
              <a:rPr lang="en-US" altLang="ja-JP" sz="1600" dirty="0" err="1" smtClean="0">
                <a:ea typeface="ＭＳ Ｐゴシック" charset="-128"/>
              </a:rPr>
              <a:t>Iwaoka</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[Yokogawa Electric Corp.]</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[2-9-32 </a:t>
            </a:r>
            <a:r>
              <a:rPr lang="en-US" altLang="ja-JP" sz="1600" dirty="0" err="1" smtClean="0">
                <a:ea typeface="ＭＳ Ｐゴシック" charset="-128"/>
              </a:rPr>
              <a:t>Nakacho</a:t>
            </a:r>
            <a:r>
              <a:rPr lang="en-US" altLang="ja-JP" sz="1600" dirty="0" smtClean="0">
                <a:ea typeface="ＭＳ Ｐゴシック" charset="-128"/>
              </a:rPr>
              <a:t>, </a:t>
            </a:r>
            <a:r>
              <a:rPr lang="en-US" altLang="ja-JP" sz="1600" dirty="0" err="1" smtClean="0">
                <a:ea typeface="ＭＳ Ｐゴシック" charset="-128"/>
              </a:rPr>
              <a:t>Musashino-shi</a:t>
            </a:r>
            <a:r>
              <a:rPr lang="en-US" altLang="ja-JP" sz="1600" dirty="0" smtClean="0">
                <a:ea typeface="ＭＳ Ｐゴシック" charset="-128"/>
              </a:rPr>
              <a:t>, Tokyo, 180-8750,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:[+81-422-52-5519], </a:t>
            </a:r>
            <a:r>
              <a:rPr lang="en-US" altLang="ja-JP" sz="1600" dirty="0">
                <a:ea typeface="ＭＳ Ｐゴシック" charset="-128"/>
              </a:rPr>
              <a:t>FAX: </a:t>
            </a:r>
            <a:r>
              <a:rPr lang="en-US" altLang="ja-JP" sz="1600" dirty="0" smtClean="0">
                <a:ea typeface="ＭＳ Ｐゴシック" charset="-128"/>
              </a:rPr>
              <a:t>[+81-422-52-6975], </a:t>
            </a:r>
            <a:r>
              <a:rPr lang="en-US" altLang="ja-JP" sz="1600" dirty="0">
                <a:ea typeface="ＭＳ Ｐゴシック" charset="-128"/>
              </a:rPr>
              <a:t>E-Mail</a:t>
            </a:r>
            <a:r>
              <a:rPr lang="en-US" altLang="ja-JP" sz="1600" dirty="0" smtClean="0">
                <a:ea typeface="ＭＳ Ｐゴシック" charset="-128"/>
              </a:rPr>
              <a:t>:[mitsuru.iwaoka.1961@ieee.org]</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[15-14-06570-00 “Call for Contributions”]</a:t>
            </a:r>
            <a:endParaRPr lang="en-US" altLang="ja-JP" dirty="0">
              <a:solidFill>
                <a:schemeClr val="tx2"/>
              </a:solidFill>
              <a:ea typeface="ＭＳ Ｐゴシック" charset="-128"/>
            </a:endParaRP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submission describes a set of </a:t>
            </a:r>
            <a:r>
              <a:rPr lang="en-US" altLang="ja-JP" sz="1600" dirty="0" smtClean="0">
                <a:ea typeface="ＭＳ Ｐゴシック" charset="-128"/>
              </a:rPr>
              <a:t>Metrics </a:t>
            </a:r>
            <a:r>
              <a:rPr lang="en-US" altLang="ja-JP" sz="1600" dirty="0" smtClean="0">
                <a:ea typeface="ＭＳ Ｐゴシック" charset="-128"/>
              </a:rPr>
              <a:t>that are used in some Wireless Sensor Network standards (ISA100.11a and </a:t>
            </a:r>
            <a:r>
              <a:rPr lang="en-US" altLang="ja-JP" sz="1600" dirty="0" err="1" smtClean="0">
                <a:ea typeface="ＭＳ Ｐゴシック" charset="-128"/>
              </a:rPr>
              <a:t>WirelessHART</a:t>
            </a:r>
            <a:r>
              <a:rPr lang="en-US" altLang="ja-JP" sz="1600" baseline="30000" dirty="0" err="1" smtClean="0">
                <a:ea typeface="ＭＳ Ｐゴシック" charset="-128"/>
              </a:rPr>
              <a:t>TM</a:t>
            </a:r>
            <a:r>
              <a:rPr lang="en-US" altLang="ja-JP" sz="1600" dirty="0" smtClean="0">
                <a:ea typeface="ＭＳ Ｐゴシック" charset="-128"/>
              </a:rPr>
              <a:t>) as a candidate for measurement items of 802.15.4s.]</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[To support the creation of Technical Guidance Document in IEEE802.15.4s.]</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2CB43B4C-8D32-4C34-9D8C-BBB590681AE6}"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Metrics </a:t>
            </a:r>
            <a:r>
              <a:rPr lang="en-US" altLang="ja-JP" dirty="0" smtClean="0"/>
              <a:t>used in some Wireless Sensor Network standards</a:t>
            </a:r>
            <a:endParaRPr lang="ja-JP" altLang="ja-JP" dirty="0"/>
          </a:p>
        </p:txBody>
      </p:sp>
      <p:sp>
        <p:nvSpPr>
          <p:cNvPr id="26627" name="Rectangle 3"/>
          <p:cNvSpPr>
            <a:spLocks noGrp="1" noChangeArrowheads="1"/>
          </p:cNvSpPr>
          <p:nvPr>
            <p:ph type="subTitle" idx="1"/>
          </p:nvPr>
        </p:nvSpPr>
        <p:spPr/>
        <p:txBody>
          <a:bodyPr/>
          <a:lstStyle/>
          <a:p>
            <a:r>
              <a:rPr lang="en-US" altLang="ja-JP" dirty="0" smtClean="0"/>
              <a:t>Mitsuru </a:t>
            </a:r>
            <a:r>
              <a:rPr lang="en-US" altLang="ja-JP" dirty="0" err="1" smtClean="0"/>
              <a:t>Iwaoka</a:t>
            </a:r>
            <a:endParaRPr lang="en-US" altLang="ja-JP" dirty="0" smtClean="0"/>
          </a:p>
          <a:p>
            <a:r>
              <a:rPr lang="en-US" altLang="ja-JP" dirty="0" err="1" smtClean="0"/>
              <a:t>Shusaku</a:t>
            </a:r>
            <a:r>
              <a:rPr lang="en-US" altLang="ja-JP" dirty="0" smtClean="0"/>
              <a:t> Shimada</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89C53E89-5AC4-4CAE-8E48-7A5F7A6B1FCB}"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Preface</a:t>
            </a:r>
            <a:endParaRPr lang="ja-JP" altLang="ja-JP" sz="3200" dirty="0"/>
          </a:p>
        </p:txBody>
      </p:sp>
      <p:sp>
        <p:nvSpPr>
          <p:cNvPr id="4099" name="Rectangle 3"/>
          <p:cNvSpPr>
            <a:spLocks noGrp="1" noChangeArrowheads="1"/>
          </p:cNvSpPr>
          <p:nvPr>
            <p:ph type="body" idx="1"/>
          </p:nvPr>
        </p:nvSpPr>
        <p:spPr>
          <a:ln/>
        </p:spPr>
        <p:txBody>
          <a:bodyPr>
            <a:normAutofit fontScale="92500" lnSpcReduction="20000"/>
          </a:bodyPr>
          <a:lstStyle/>
          <a:p>
            <a:pPr>
              <a:lnSpc>
                <a:spcPct val="110000"/>
              </a:lnSpc>
            </a:pPr>
            <a:r>
              <a:rPr lang="en-US" altLang="ja-JP" sz="2800" dirty="0" smtClean="0"/>
              <a:t>Some </a:t>
            </a:r>
            <a:r>
              <a:rPr lang="en-US" altLang="ja-JP" sz="2800" dirty="0"/>
              <a:t>Wireless Sensor Network (WSN) standards </a:t>
            </a:r>
            <a:r>
              <a:rPr lang="en-US" altLang="ja-JP" sz="2800" dirty="0" smtClean="0"/>
              <a:t>(ISA100.11a and </a:t>
            </a:r>
            <a:r>
              <a:rPr lang="en-US" altLang="ja-JP" sz="2800" dirty="0" err="1" smtClean="0"/>
              <a:t>WirelessHART</a:t>
            </a:r>
            <a:r>
              <a:rPr lang="en-US" altLang="ja-JP" sz="2800" baseline="30000" dirty="0" err="1" smtClean="0"/>
              <a:t>TM</a:t>
            </a:r>
            <a:r>
              <a:rPr lang="en-US" altLang="ja-JP" sz="2800" dirty="0" smtClean="0"/>
              <a:t>) provide </a:t>
            </a:r>
            <a:r>
              <a:rPr lang="en-US" altLang="ja-JP" sz="2800" dirty="0"/>
              <a:t>a set of </a:t>
            </a:r>
            <a:r>
              <a:rPr lang="en-US" altLang="ja-JP" sz="2800" dirty="0"/>
              <a:t>m</a:t>
            </a:r>
            <a:r>
              <a:rPr lang="en-US" altLang="ja-JP" sz="2800" dirty="0" smtClean="0"/>
              <a:t>etrics for:</a:t>
            </a:r>
            <a:endParaRPr lang="en-US" altLang="ja-JP" sz="1200" dirty="0"/>
          </a:p>
          <a:p>
            <a:pPr lvl="1">
              <a:lnSpc>
                <a:spcPct val="110000"/>
              </a:lnSpc>
            </a:pPr>
            <a:r>
              <a:rPr lang="en-US" altLang="ja-JP" sz="2400" dirty="0" smtClean="0"/>
              <a:t>Network </a:t>
            </a:r>
            <a:r>
              <a:rPr lang="en-US" altLang="ja-JP" sz="2400" dirty="0" smtClean="0"/>
              <a:t>health monitoring</a:t>
            </a:r>
            <a:endParaRPr lang="en-US" altLang="ja-JP" sz="2400" dirty="0" smtClean="0"/>
          </a:p>
          <a:p>
            <a:pPr lvl="1">
              <a:lnSpc>
                <a:spcPct val="110000"/>
              </a:lnSpc>
            </a:pPr>
            <a:r>
              <a:rPr lang="en-US" altLang="ja-JP" sz="2400" dirty="0" smtClean="0"/>
              <a:t>Link </a:t>
            </a:r>
            <a:r>
              <a:rPr lang="en-US" altLang="ja-JP" sz="2400" dirty="0" smtClean="0"/>
              <a:t>health monitoring</a:t>
            </a:r>
            <a:endParaRPr lang="en-US" altLang="ja-JP" sz="2400" dirty="0" smtClean="0"/>
          </a:p>
          <a:p>
            <a:pPr lvl="1">
              <a:lnSpc>
                <a:spcPct val="110000"/>
              </a:lnSpc>
            </a:pPr>
            <a:r>
              <a:rPr lang="en-US" altLang="ja-JP" sz="2400" dirty="0" smtClean="0"/>
              <a:t>Device </a:t>
            </a:r>
            <a:r>
              <a:rPr lang="en-US" altLang="ja-JP" sz="2400" dirty="0" smtClean="0"/>
              <a:t>health monitoring</a:t>
            </a:r>
            <a:endParaRPr lang="en-US" altLang="ja-JP" sz="2400" dirty="0" smtClean="0"/>
          </a:p>
          <a:p>
            <a:pPr>
              <a:lnSpc>
                <a:spcPct val="110000"/>
              </a:lnSpc>
            </a:pPr>
            <a:r>
              <a:rPr lang="en-US" altLang="ja-JP" sz="2800" dirty="0" smtClean="0"/>
              <a:t>Some of these </a:t>
            </a:r>
            <a:r>
              <a:rPr lang="en-US" altLang="ja-JP" sz="2800" dirty="0"/>
              <a:t>m</a:t>
            </a:r>
            <a:r>
              <a:rPr lang="en-US" altLang="ja-JP" sz="2800" dirty="0" smtClean="0"/>
              <a:t>etrics </a:t>
            </a:r>
            <a:r>
              <a:rPr lang="en-US" altLang="ja-JP" sz="2800" dirty="0" smtClean="0"/>
              <a:t>are also useful for other 802.15.4 based networks.</a:t>
            </a:r>
          </a:p>
          <a:p>
            <a:pPr>
              <a:lnSpc>
                <a:spcPct val="110000"/>
              </a:lnSpc>
            </a:pPr>
            <a:r>
              <a:rPr lang="en-US" altLang="ja-JP" sz="2800" dirty="0" smtClean="0"/>
              <a:t>802.15.4s SRU should support a subset of these </a:t>
            </a:r>
            <a:r>
              <a:rPr lang="en-US" altLang="ja-JP" sz="2800" dirty="0"/>
              <a:t>m</a:t>
            </a:r>
            <a:r>
              <a:rPr lang="en-US" altLang="ja-JP" sz="2800" dirty="0" smtClean="0"/>
              <a:t>etric</a:t>
            </a:r>
            <a:r>
              <a:rPr lang="en-US" altLang="ja-JP" sz="2800" dirty="0" smtClean="0"/>
              <a:t>s</a:t>
            </a:r>
            <a:r>
              <a:rPr lang="en-US" altLang="ja-JP" sz="2800" dirty="0" smtClean="0"/>
              <a:t>.</a:t>
            </a:r>
            <a:endParaRPr lang="en-US" altLang="ja-JP"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 of </a:t>
            </a:r>
            <a:r>
              <a:rPr kumimoji="1" lang="en-US" altLang="ja-JP" dirty="0" smtClean="0"/>
              <a:t>Metrics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37116427"/>
              </p:ext>
            </p:extLst>
          </p:nvPr>
        </p:nvGraphicFramePr>
        <p:xfrm>
          <a:off x="685800" y="1772816"/>
          <a:ext cx="7846640" cy="4297680"/>
        </p:xfrm>
        <a:graphic>
          <a:graphicData uri="http://schemas.openxmlformats.org/drawingml/2006/table">
            <a:tbl>
              <a:tblPr firstRow="1" bandRow="1">
                <a:tableStyleId>{5C22544A-7EE6-4342-B048-85BDC9FD1C3A}</a:tableStyleId>
              </a:tblPr>
              <a:tblGrid>
                <a:gridCol w="4465767"/>
                <a:gridCol w="1148625"/>
                <a:gridCol w="1082025"/>
                <a:gridCol w="1150223"/>
              </a:tblGrid>
              <a:tr h="295413">
                <a:tc>
                  <a:txBody>
                    <a:bodyPr/>
                    <a:lstStyle/>
                    <a:p>
                      <a:pPr algn="ctr"/>
                      <a:r>
                        <a:rPr kumimoji="1" lang="en-US" altLang="ja-JP" sz="1800" dirty="0" smtClean="0"/>
                        <a:t>KPI</a:t>
                      </a:r>
                      <a:endParaRPr kumimoji="1" lang="ja-JP" altLang="en-US" sz="1800" dirty="0"/>
                    </a:p>
                  </a:txBody>
                  <a:tcPr/>
                </a:tc>
                <a:tc>
                  <a:txBody>
                    <a:bodyPr/>
                    <a:lstStyle/>
                    <a:p>
                      <a:pPr algn="ctr"/>
                      <a:r>
                        <a:rPr kumimoji="1" lang="en-US" altLang="ja-JP" sz="1800" dirty="0" smtClean="0"/>
                        <a:t>Network</a:t>
                      </a:r>
                      <a:endParaRPr kumimoji="1" lang="ja-JP" altLang="en-US" sz="1800" dirty="0"/>
                    </a:p>
                  </a:txBody>
                  <a:tcPr/>
                </a:tc>
                <a:tc>
                  <a:txBody>
                    <a:bodyPr/>
                    <a:lstStyle/>
                    <a:p>
                      <a:pPr algn="ctr"/>
                      <a:r>
                        <a:rPr kumimoji="1" lang="en-US" altLang="ja-JP" sz="1800" dirty="0" smtClean="0"/>
                        <a:t>Link</a:t>
                      </a:r>
                      <a:endParaRPr kumimoji="1" lang="ja-JP" altLang="en-US" sz="1800" dirty="0"/>
                    </a:p>
                  </a:txBody>
                  <a:tcPr/>
                </a:tc>
                <a:tc>
                  <a:txBody>
                    <a:bodyPr/>
                    <a:lstStyle/>
                    <a:p>
                      <a:pPr algn="ctr"/>
                      <a:r>
                        <a:rPr kumimoji="1" lang="en-US" altLang="ja-JP" sz="1800" dirty="0" smtClean="0"/>
                        <a:t>Device</a:t>
                      </a:r>
                      <a:endParaRPr kumimoji="1" lang="ja-JP" altLang="en-US" sz="1800" dirty="0"/>
                    </a:p>
                  </a:txBody>
                  <a:tcPr/>
                </a:tc>
              </a:tr>
              <a:tr h="509891">
                <a:tc>
                  <a:txBody>
                    <a:bodyPr/>
                    <a:lstStyle/>
                    <a:p>
                      <a:r>
                        <a:rPr kumimoji="1" lang="en-US" altLang="ja-JP" sz="1800" dirty="0" smtClean="0"/>
                        <a:t>Throughput (Average number of packets / octets</a:t>
                      </a:r>
                      <a:r>
                        <a:rPr kumimoji="1" lang="en-US" altLang="ja-JP" sz="1800" baseline="0" dirty="0" smtClean="0"/>
                        <a:t> per </a:t>
                      </a:r>
                      <a:r>
                        <a:rPr kumimoji="1" lang="en-US" altLang="ja-JP" sz="1800" dirty="0" smtClean="0"/>
                        <a:t>second)</a:t>
                      </a:r>
                    </a:p>
                  </a:txBody>
                  <a:tcPr/>
                </a:tc>
                <a:tc>
                  <a:txBody>
                    <a:bodyPr/>
                    <a:lstStyle/>
                    <a:p>
                      <a:pPr algn="ctr"/>
                      <a:r>
                        <a:rPr kumimoji="1" lang="ja-JP" altLang="en-US" sz="1800" dirty="0" smtClean="0">
                          <a:sym typeface="Wingdings"/>
                        </a:rPr>
                        <a:t></a:t>
                      </a:r>
                      <a:endParaRPr kumimoji="1" lang="ja-JP"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sym typeface="Wingdings"/>
                        </a:rPr>
                        <a:t></a:t>
                      </a:r>
                      <a:endParaRPr kumimoji="1" lang="ja-JP" altLang="en-US" sz="1800" dirty="0" smtClean="0"/>
                    </a:p>
                  </a:txBody>
                  <a:tcPr/>
                </a:tc>
                <a:tc>
                  <a:txBody>
                    <a:bodyPr/>
                    <a:lstStyle/>
                    <a:p>
                      <a:pPr algn="ctr"/>
                      <a:endParaRPr kumimoji="1" lang="ja-JP" altLang="en-US" sz="1800" dirty="0"/>
                    </a:p>
                  </a:txBody>
                  <a:tcPr/>
                </a:tc>
              </a:tr>
              <a:tr h="295413">
                <a:tc>
                  <a:txBody>
                    <a:bodyPr/>
                    <a:lstStyle/>
                    <a:p>
                      <a:r>
                        <a:rPr kumimoji="1" lang="en-US" altLang="ja-JP" sz="1800" dirty="0" smtClean="0"/>
                        <a:t>Number of joins</a:t>
                      </a:r>
                      <a:r>
                        <a:rPr kumimoji="1" lang="en-US" altLang="ja-JP" sz="1800" baseline="0" dirty="0" smtClean="0"/>
                        <a:t> to the network</a:t>
                      </a: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c>
                  <a:txBody>
                    <a:bodyPr/>
                    <a:lstStyle/>
                    <a:p>
                      <a:pPr algn="ctr"/>
                      <a:endParaRPr kumimoji="1" lang="ja-JP" altLang="en-US" sz="1800" dirty="0"/>
                    </a:p>
                  </a:txBody>
                  <a:tcPr/>
                </a:tc>
                <a:tc>
                  <a:txBody>
                    <a:bodyPr/>
                    <a:lstStyle/>
                    <a:p>
                      <a:pPr algn="ctr"/>
                      <a:endParaRPr kumimoji="1" lang="ja-JP" altLang="en-US" sz="1800" dirty="0"/>
                    </a:p>
                  </a:txBody>
                  <a:tcPr/>
                </a:tc>
              </a:tr>
              <a:tr h="295413">
                <a:tc>
                  <a:txBody>
                    <a:bodyPr/>
                    <a:lstStyle/>
                    <a:p>
                      <a:r>
                        <a:rPr kumimoji="1" lang="en-US" altLang="ja-JP" sz="1800" dirty="0" smtClean="0"/>
                        <a:t>Latency (*1)</a:t>
                      </a: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c>
                  <a:txBody>
                    <a:bodyPr/>
                    <a:lstStyle/>
                    <a:p>
                      <a:pPr algn="ctr"/>
                      <a:endParaRPr kumimoji="1" lang="ja-JP" altLang="en-US" sz="1800" dirty="0"/>
                    </a:p>
                  </a:txBody>
                  <a:tcPr/>
                </a:tc>
                <a:tc>
                  <a:txBody>
                    <a:bodyPr/>
                    <a:lstStyle/>
                    <a:p>
                      <a:pPr algn="ctr"/>
                      <a:endParaRPr kumimoji="1" lang="ja-JP" altLang="en-US" sz="1800" dirty="0"/>
                    </a:p>
                  </a:txBody>
                  <a:tcPr/>
                </a:tc>
              </a:tr>
              <a:tr h="295413">
                <a:tc>
                  <a:txBody>
                    <a:bodyPr/>
                    <a:lstStyle/>
                    <a:p>
                      <a:r>
                        <a:rPr kumimoji="1" lang="en-US" altLang="ja-JP" sz="1800" dirty="0" smtClean="0"/>
                        <a:t>Number of packets transmitted</a:t>
                      </a:r>
                      <a:endParaRPr kumimoji="1" lang="ja-JP" altLang="en-US" sz="1800" dirty="0"/>
                    </a:p>
                  </a:txBody>
                  <a:tcPr/>
                </a:tc>
                <a:tc>
                  <a:txBody>
                    <a:bodyPr/>
                    <a:lstStyle/>
                    <a:p>
                      <a:pPr algn="ctr"/>
                      <a:r>
                        <a:rPr kumimoji="1" lang="ja-JP" altLang="en-US" dirty="0" smtClean="0">
                          <a:sym typeface="Wingdings"/>
                        </a:rPr>
                        <a:t></a:t>
                      </a: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r>
              <a:tr h="295413">
                <a:tc>
                  <a:txBody>
                    <a:bodyPr/>
                    <a:lstStyle/>
                    <a:p>
                      <a:r>
                        <a:rPr kumimoji="1" lang="en-US" altLang="ja-JP" sz="1800" dirty="0" smtClean="0"/>
                        <a:t>Number of packets received</a:t>
                      </a:r>
                      <a:endParaRPr kumimoji="1" lang="ja-JP" altLang="en-US" sz="1800" dirty="0"/>
                    </a:p>
                  </a:txBody>
                  <a:tcPr/>
                </a:tc>
                <a:tc>
                  <a:txBody>
                    <a:bodyPr/>
                    <a:lstStyle/>
                    <a:p>
                      <a:pPr algn="ctr"/>
                      <a:r>
                        <a:rPr kumimoji="1" lang="ja-JP" altLang="en-US" dirty="0" smtClean="0">
                          <a:sym typeface="Wingdings"/>
                        </a:rPr>
                        <a:t></a:t>
                      </a: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r>
              <a:tr h="295413">
                <a:tc>
                  <a:txBody>
                    <a:bodyPr/>
                    <a:lstStyle/>
                    <a:p>
                      <a:r>
                        <a:rPr kumimoji="1" lang="en-US" altLang="ja-JP" sz="1800" dirty="0" smtClean="0"/>
                        <a:t>Number of failed</a:t>
                      </a:r>
                      <a:r>
                        <a:rPr kumimoji="1" lang="en-US" altLang="ja-JP" sz="1800" baseline="0" dirty="0" smtClean="0"/>
                        <a:t> transmission</a:t>
                      </a:r>
                      <a:endParaRPr kumimoji="1" lang="ja-JP" altLang="en-US" sz="1800" dirty="0"/>
                    </a:p>
                  </a:txBody>
                  <a:tcPr/>
                </a:tc>
                <a:tc>
                  <a:txBody>
                    <a:bodyPr/>
                    <a:lstStyle/>
                    <a:p>
                      <a:pPr algn="ctr"/>
                      <a:r>
                        <a:rPr kumimoji="1" lang="ja-JP" altLang="en-US" dirty="0" smtClean="0">
                          <a:sym typeface="Wingdings"/>
                        </a:rPr>
                        <a:t></a:t>
                      </a: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r>
              <a:tr h="295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Number</a:t>
                      </a:r>
                      <a:r>
                        <a:rPr kumimoji="1" lang="en-US" altLang="ja-JP" sz="1800" baseline="0" dirty="0" smtClean="0"/>
                        <a:t> of failed reception</a:t>
                      </a:r>
                      <a:endParaRPr kumimoji="1" lang="ja-JP" altLang="en-US" sz="1800" dirty="0"/>
                    </a:p>
                  </a:txBody>
                  <a:tcPr/>
                </a:tc>
                <a:tc>
                  <a:txBody>
                    <a:bodyPr/>
                    <a:lstStyle/>
                    <a:p>
                      <a:pPr algn="ctr"/>
                      <a:r>
                        <a:rPr kumimoji="1" lang="ja-JP" altLang="en-US" dirty="0" smtClean="0">
                          <a:sym typeface="Wingdings"/>
                        </a:rPr>
                        <a:t></a:t>
                      </a:r>
                      <a:endParaRPr kumimoji="1" lang="ja-JP" altLang="en-US" sz="1800" dirty="0"/>
                    </a:p>
                  </a:txBody>
                  <a:tcPr/>
                </a:tc>
                <a:tc>
                  <a:txBody>
                    <a:bodyPr/>
                    <a:lstStyle/>
                    <a:p>
                      <a:pPr algn="ctr"/>
                      <a:r>
                        <a:rPr kumimoji="1" lang="ja-JP" altLang="en-US" dirty="0" smtClean="0">
                          <a:sym typeface="Wingdings"/>
                        </a:rPr>
                        <a:t></a:t>
                      </a:r>
                      <a:endParaRPr kumimoji="1" lang="ja-JP" altLang="en-US" sz="1800" dirty="0"/>
                    </a:p>
                  </a:txBody>
                  <a:tcPr/>
                </a:tc>
                <a:tc>
                  <a:txBody>
                    <a:bodyPr/>
                    <a:lstStyle/>
                    <a:p>
                      <a:pPr algn="ctr"/>
                      <a:r>
                        <a:rPr kumimoji="1" lang="ja-JP" altLang="en-US" dirty="0" smtClean="0">
                          <a:sym typeface="Wingdings"/>
                        </a:rPr>
                        <a:t></a:t>
                      </a:r>
                      <a:endParaRPr kumimoji="1" lang="ja-JP" altLang="en-US" sz="1800" dirty="0"/>
                    </a:p>
                  </a:txBody>
                  <a:tcPr/>
                </a:tc>
              </a:tr>
              <a:tr h="295413">
                <a:tc>
                  <a:txBody>
                    <a:bodyPr/>
                    <a:lstStyle/>
                    <a:p>
                      <a:r>
                        <a:rPr kumimoji="1" lang="en-US" altLang="ja-JP" sz="1800" dirty="0" smtClean="0"/>
                        <a:t>Received signal level (RSSI)</a:t>
                      </a:r>
                      <a:endParaRPr kumimoji="1" lang="ja-JP" altLang="en-US" sz="1800" dirty="0"/>
                    </a:p>
                  </a:txBody>
                  <a:tcPr/>
                </a:tc>
                <a:tc>
                  <a:txBody>
                    <a:bodyPr/>
                    <a:lstStyle/>
                    <a:p>
                      <a:pPr algn="ctr"/>
                      <a:endParaRPr kumimoji="1" lang="ja-JP" altLang="en-US" sz="1800" dirty="0"/>
                    </a:p>
                  </a:txBody>
                  <a:tcPr/>
                </a:tc>
                <a:tc>
                  <a:txBody>
                    <a:bodyPr/>
                    <a:lstStyle/>
                    <a:p>
                      <a:pPr algn="ctr"/>
                      <a:r>
                        <a:rPr kumimoji="1" lang="ja-JP" altLang="en-US" sz="1800" dirty="0" smtClean="0">
                          <a:sym typeface="Wingdings"/>
                        </a:rPr>
                        <a:t></a:t>
                      </a:r>
                      <a:endParaRPr kumimoji="1" lang="ja-JP" altLang="en-US" sz="1800" dirty="0"/>
                    </a:p>
                  </a:txBody>
                  <a:tcPr/>
                </a:tc>
                <a:tc>
                  <a:txBody>
                    <a:bodyPr/>
                    <a:lstStyle/>
                    <a:p>
                      <a:pPr algn="ctr"/>
                      <a:endParaRPr kumimoji="1" lang="ja-JP" altLang="en-US" sz="1800" dirty="0"/>
                    </a:p>
                  </a:txBody>
                  <a:tcPr/>
                </a:tc>
              </a:tr>
              <a:tr h="295413">
                <a:tc>
                  <a:txBody>
                    <a:bodyPr/>
                    <a:lstStyle/>
                    <a:p>
                      <a:r>
                        <a:rPr kumimoji="1" lang="en-US" altLang="ja-JP" sz="1800" dirty="0" smtClean="0"/>
                        <a:t>Average /Maximum Buffer Utilization</a:t>
                      </a:r>
                      <a:endParaRPr kumimoji="1" lang="ja-JP" altLang="en-US" sz="1800" dirty="0"/>
                    </a:p>
                  </a:txBody>
                  <a:tcPr/>
                </a:tc>
                <a:tc>
                  <a:txBody>
                    <a:bodyPr/>
                    <a:lstStyle/>
                    <a:p>
                      <a:pPr algn="ctr"/>
                      <a:endParaRPr kumimoji="1" lang="ja-JP" altLang="en-US" sz="1800"/>
                    </a:p>
                  </a:txBody>
                  <a:tcPr/>
                </a:tc>
                <a:tc>
                  <a:txBody>
                    <a:bodyPr/>
                    <a:lstStyle/>
                    <a:p>
                      <a:pPr algn="ctr"/>
                      <a:endParaRPr kumimoji="1" lang="ja-JP" altLang="en-US" sz="1800" dirty="0"/>
                    </a:p>
                  </a:txBody>
                  <a:tcPr/>
                </a:tc>
                <a:tc>
                  <a:txBody>
                    <a:bodyPr/>
                    <a:lstStyle/>
                    <a:p>
                      <a:pPr algn="ctr"/>
                      <a:r>
                        <a:rPr kumimoji="1" lang="ja-JP" altLang="en-US" dirty="0" smtClean="0">
                          <a:sym typeface="Wingdings"/>
                        </a:rPr>
                        <a:t></a:t>
                      </a:r>
                      <a:endParaRPr kumimoji="1" lang="ja-JP" altLang="en-US" sz="1800" dirty="0"/>
                    </a:p>
                  </a:txBody>
                  <a:tcPr/>
                </a:tc>
              </a:tr>
              <a:tr h="295413">
                <a:tc>
                  <a:txBody>
                    <a:bodyPr/>
                    <a:lstStyle/>
                    <a:p>
                      <a:r>
                        <a:rPr kumimoji="1" lang="en-US" altLang="ja-JP" sz="1800" dirty="0" smtClean="0"/>
                        <a:t>Security (*2)</a:t>
                      </a:r>
                      <a:endParaRPr kumimoji="1" lang="ja-JP"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sym typeface="Wingdings"/>
                        </a:rPr>
                        <a:t></a:t>
                      </a:r>
                      <a:endParaRPr kumimoji="1" lang="ja-JP" altLang="en-US" sz="18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sym typeface="Wingdings"/>
                        </a:rPr>
                        <a:t></a:t>
                      </a:r>
                      <a:endParaRPr kumimoji="1" lang="ja-JP" altLang="en-US" sz="1800" dirty="0" smtClean="0"/>
                    </a:p>
                  </a:txBody>
                  <a:tcPr/>
                </a:tc>
                <a:tc>
                  <a:txBody>
                    <a:bodyPr/>
                    <a:lstStyle/>
                    <a:p>
                      <a:pPr algn="ctr"/>
                      <a:endParaRPr kumimoji="1" lang="ja-JP" altLang="en-US" sz="1800" dirty="0"/>
                    </a:p>
                  </a:txBody>
                  <a:tcPr/>
                </a:tc>
              </a:tr>
            </a:tbl>
          </a:graphicData>
        </a:graphic>
      </p:graphicFrame>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4</a:t>
            </a:fld>
            <a:endParaRPr lang="en-US" altLang="ja-JP"/>
          </a:p>
        </p:txBody>
      </p:sp>
      <p:sp>
        <p:nvSpPr>
          <p:cNvPr id="3" name="テキスト ボックス 2"/>
          <p:cNvSpPr txBox="1"/>
          <p:nvPr/>
        </p:nvSpPr>
        <p:spPr>
          <a:xfrm>
            <a:off x="5868144" y="6126080"/>
            <a:ext cx="2664296" cy="307777"/>
          </a:xfrm>
          <a:prstGeom prst="rect">
            <a:avLst/>
          </a:prstGeom>
          <a:noFill/>
        </p:spPr>
        <p:txBody>
          <a:bodyPr wrap="square" rtlCol="0">
            <a:spAutoFit/>
          </a:bodyPr>
          <a:lstStyle/>
          <a:p>
            <a:r>
              <a:rPr kumimoji="1" lang="en-US" altLang="ja-JP" sz="1400" dirty="0" smtClean="0"/>
              <a:t>*1, *2: Refer to following slides.</a:t>
            </a:r>
            <a:endParaRPr kumimoji="1" lang="ja-JP" altLang="en-US" sz="1400" dirty="0"/>
          </a:p>
        </p:txBody>
      </p:sp>
    </p:spTree>
    <p:extLst>
      <p:ext uri="{BB962C8B-B14F-4D97-AF65-F5344CB8AC3E}">
        <p14:creationId xmlns:p14="http://schemas.microsoft.com/office/powerpoint/2010/main" val="1111513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kumimoji="1" lang="en-US" altLang="ja-JP" dirty="0" smtClean="0"/>
              <a:t>Metric: </a:t>
            </a:r>
            <a:r>
              <a:rPr kumimoji="1" lang="en-US" altLang="ja-JP" dirty="0" smtClean="0"/>
              <a:t>Latency</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a:lnSpc>
                <a:spcPct val="110000"/>
              </a:lnSpc>
            </a:pPr>
            <a:r>
              <a:rPr lang="en-US" altLang="ja-JP" dirty="0" smtClean="0"/>
              <a:t>Two types of latency </a:t>
            </a:r>
            <a:r>
              <a:rPr lang="en-US" altLang="ja-JP" dirty="0"/>
              <a:t>m</a:t>
            </a:r>
            <a:r>
              <a:rPr lang="en-US" altLang="ja-JP" dirty="0" smtClean="0"/>
              <a:t>etric </a:t>
            </a:r>
            <a:r>
              <a:rPr lang="en-US" altLang="ja-JP" dirty="0" smtClean="0"/>
              <a:t>are used:</a:t>
            </a:r>
          </a:p>
          <a:p>
            <a:pPr lvl="1">
              <a:lnSpc>
                <a:spcPct val="110000"/>
              </a:lnSpc>
            </a:pPr>
            <a:r>
              <a:rPr lang="en-US" altLang="ja-JP" dirty="0" smtClean="0"/>
              <a:t>The </a:t>
            </a:r>
            <a:r>
              <a:rPr lang="en-US" altLang="ja-JP" dirty="0"/>
              <a:t>percentage of scheduled </a:t>
            </a:r>
            <a:r>
              <a:rPr lang="en-US" altLang="ja-JP" dirty="0" smtClean="0"/>
              <a:t>packets that </a:t>
            </a:r>
            <a:r>
              <a:rPr lang="en-US" altLang="ja-JP" dirty="0"/>
              <a:t>arrive later than expected. </a:t>
            </a:r>
            <a:endParaRPr lang="en-US" altLang="ja-JP" dirty="0" smtClean="0"/>
          </a:p>
          <a:p>
            <a:pPr lvl="2">
              <a:lnSpc>
                <a:spcPct val="110000"/>
              </a:lnSpc>
            </a:pPr>
            <a:r>
              <a:rPr lang="en-US" altLang="ja-JP" dirty="0" smtClean="0"/>
              <a:t>These packets </a:t>
            </a:r>
            <a:r>
              <a:rPr lang="en-US" altLang="ja-JP" dirty="0"/>
              <a:t>may be delayed due to delivery over </a:t>
            </a:r>
            <a:r>
              <a:rPr lang="en-US" altLang="ja-JP" dirty="0" smtClean="0"/>
              <a:t>secondary</a:t>
            </a:r>
            <a:r>
              <a:rPr lang="en-US" altLang="ja-JP" dirty="0"/>
              <a:t> </a:t>
            </a:r>
            <a:r>
              <a:rPr lang="en-US" altLang="ja-JP" dirty="0" smtClean="0"/>
              <a:t>paths </a:t>
            </a:r>
            <a:r>
              <a:rPr lang="en-US" altLang="ja-JP" dirty="0"/>
              <a:t>or due to congestion in intermediate devices</a:t>
            </a:r>
            <a:r>
              <a:rPr lang="en-US" altLang="ja-JP" dirty="0" smtClean="0"/>
              <a:t>.</a:t>
            </a:r>
          </a:p>
          <a:p>
            <a:pPr lvl="1">
              <a:lnSpc>
                <a:spcPct val="110000"/>
              </a:lnSpc>
            </a:pPr>
            <a:r>
              <a:rPr lang="en-US" altLang="ja-JP" dirty="0" smtClean="0"/>
              <a:t>Latency </a:t>
            </a:r>
            <a:r>
              <a:rPr lang="en-US" altLang="ja-JP" dirty="0"/>
              <a:t>is computed from the packet timestamp and the time of packet reception</a:t>
            </a:r>
            <a:endParaRPr lang="en-US" altLang="ja-JP" dirty="0" smtClean="0"/>
          </a:p>
          <a:p>
            <a:pPr lvl="2">
              <a:lnSpc>
                <a:spcPct val="110000"/>
              </a:lnSpc>
            </a:pPr>
            <a:r>
              <a:rPr lang="en-US" altLang="ja-JP" dirty="0" smtClean="0"/>
              <a:t>Each </a:t>
            </a:r>
            <a:r>
              <a:rPr lang="en-US" altLang="ja-JP" dirty="0"/>
              <a:t>packet receives a timestamp when it is put in the transmit </a:t>
            </a:r>
            <a:r>
              <a:rPr lang="en-US" altLang="ja-JP" dirty="0" smtClean="0"/>
              <a:t>buffer</a:t>
            </a:r>
          </a:p>
          <a:p>
            <a:pPr lvl="2">
              <a:lnSpc>
                <a:spcPct val="110000"/>
              </a:lnSpc>
            </a:pPr>
            <a:r>
              <a:rPr lang="en-US" altLang="ja-JP" dirty="0" smtClean="0"/>
              <a:t>Standard </a:t>
            </a:r>
            <a:r>
              <a:rPr lang="en-US" altLang="ja-JP" dirty="0"/>
              <a:t>deviation </a:t>
            </a:r>
            <a:r>
              <a:rPr lang="en-US" altLang="ja-JP" dirty="0" smtClean="0"/>
              <a:t>of latency (jitter</a:t>
            </a:r>
            <a:r>
              <a:rPr lang="en-US" altLang="ja-JP" dirty="0"/>
              <a:t>) is also </a:t>
            </a:r>
            <a:r>
              <a:rPr lang="en-US" altLang="ja-JP" dirty="0" smtClean="0"/>
              <a:t>computed</a:t>
            </a:r>
            <a:endParaRPr lang="en-US" altLang="ja-JP" dirty="0"/>
          </a:p>
          <a:p>
            <a:pPr lvl="2">
              <a:lnSpc>
                <a:spcPct val="110000"/>
              </a:lnSpc>
            </a:pPr>
            <a:endParaRPr lang="en-US" altLang="ja-JP" dirty="0" smtClean="0"/>
          </a:p>
        </p:txBody>
      </p:sp>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5</a:t>
            </a:fld>
            <a:endParaRPr lang="en-US" altLang="ja-JP"/>
          </a:p>
        </p:txBody>
      </p:sp>
    </p:spTree>
    <p:extLst>
      <p:ext uri="{BB962C8B-B14F-4D97-AF65-F5344CB8AC3E}">
        <p14:creationId xmlns:p14="http://schemas.microsoft.com/office/powerpoint/2010/main" val="160093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Metric: </a:t>
            </a:r>
            <a:r>
              <a:rPr lang="en-US" altLang="ja-JP" dirty="0" smtClean="0"/>
              <a:t>Security</a:t>
            </a:r>
            <a:endParaRPr kumimoji="1" lang="ja-JP" altLang="en-US" dirty="0"/>
          </a:p>
        </p:txBody>
      </p:sp>
      <p:sp>
        <p:nvSpPr>
          <p:cNvPr id="3" name="コンテンツ プレースホルダー 2"/>
          <p:cNvSpPr>
            <a:spLocks noGrp="1"/>
          </p:cNvSpPr>
          <p:nvPr>
            <p:ph idx="1"/>
          </p:nvPr>
        </p:nvSpPr>
        <p:spPr/>
        <p:txBody>
          <a:bodyPr>
            <a:normAutofit/>
          </a:bodyPr>
          <a:lstStyle/>
          <a:p>
            <a:pPr>
              <a:lnSpc>
                <a:spcPct val="120000"/>
              </a:lnSpc>
            </a:pPr>
            <a:r>
              <a:rPr lang="en-US" altLang="ja-JP" dirty="0" smtClean="0"/>
              <a:t>Link level MIC error counter</a:t>
            </a:r>
            <a:endParaRPr lang="en-US" altLang="ja-JP" dirty="0"/>
          </a:p>
          <a:p>
            <a:pPr>
              <a:lnSpc>
                <a:spcPct val="120000"/>
              </a:lnSpc>
            </a:pPr>
            <a:r>
              <a:rPr lang="en-US" altLang="ja-JP" dirty="0" smtClean="0"/>
              <a:t>Network level </a:t>
            </a:r>
            <a:r>
              <a:rPr lang="en-US" altLang="ja-JP" dirty="0"/>
              <a:t>MIC </a:t>
            </a:r>
            <a:r>
              <a:rPr lang="en-US" altLang="ja-JP" dirty="0" smtClean="0"/>
              <a:t>error counter</a:t>
            </a:r>
            <a:endParaRPr lang="en-US" altLang="ja-JP" dirty="0"/>
          </a:p>
          <a:p>
            <a:pPr>
              <a:lnSpc>
                <a:spcPct val="120000"/>
              </a:lnSpc>
            </a:pPr>
            <a:r>
              <a:rPr lang="en-US" altLang="ja-JP" dirty="0"/>
              <a:t>Network level </a:t>
            </a:r>
            <a:r>
              <a:rPr lang="en-US" altLang="ja-JP" dirty="0" smtClean="0"/>
              <a:t>failed </a:t>
            </a:r>
            <a:r>
              <a:rPr lang="en-US" altLang="ja-JP" dirty="0" smtClean="0"/>
              <a:t>join </a:t>
            </a:r>
            <a:r>
              <a:rPr lang="en-US" altLang="ja-JP" dirty="0" smtClean="0"/>
              <a:t>counter</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6</a:t>
            </a:fld>
            <a:endParaRPr lang="en-US" altLang="ja-JP"/>
          </a:p>
        </p:txBody>
      </p:sp>
    </p:spTree>
    <p:extLst>
      <p:ext uri="{BB962C8B-B14F-4D97-AF65-F5344CB8AC3E}">
        <p14:creationId xmlns:p14="http://schemas.microsoft.com/office/powerpoint/2010/main" val="17448533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590</TotalTime>
  <Words>388</Words>
  <Application>Microsoft Office PowerPoint</Application>
  <PresentationFormat>画面に合わせる (4:3)</PresentationFormat>
  <Paragraphs>99</Paragraphs>
  <Slides>6</Slides>
  <Notes>3</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Metrics used in some Wireless Sensor Network standards</vt:lpstr>
      <vt:lpstr>Preface</vt:lpstr>
      <vt:lpstr>Summary of Metrics</vt:lpstr>
      <vt:lpstr>Metric: Latency</vt:lpstr>
      <vt:lpstr>Metric: Security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Mitsuru Iwaoka</dc:creator>
  <dc:description>15-15-0072-00-004s</dc:description>
  <cp:lastModifiedBy>Mitsuru Iwaoka</cp:lastModifiedBy>
  <cp:revision>18</cp:revision>
  <cp:lastPrinted>1998-02-10T13:28:06Z</cp:lastPrinted>
  <dcterms:created xsi:type="dcterms:W3CDTF">2015-01-13T16:16:11Z</dcterms:created>
  <dcterms:modified xsi:type="dcterms:W3CDTF">2015-01-15T14:33:51Z</dcterms:modified>
</cp:coreProperties>
</file>