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7" r:id="rId3"/>
    <p:sldId id="258" r:id="rId4"/>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3115"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val="3607655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3</a:t>
            </a:fld>
            <a:endParaRPr lang="en-GB" altLang="en-US"/>
          </a:p>
        </p:txBody>
      </p:sp>
    </p:spTree>
    <p:extLst>
      <p:ext uri="{BB962C8B-B14F-4D97-AF65-F5344CB8AC3E}">
        <p14:creationId xmlns:p14="http://schemas.microsoft.com/office/powerpoint/2010/main" val="733772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val="324061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val="20500721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US" altLang="en-US" smtClean="0"/>
              <a:t>January 2015</a:t>
            </a:r>
            <a:endParaRPr lang="en-GB" altLang="en-US"/>
          </a:p>
        </p:txBody>
      </p:sp>
      <p:sp>
        <p:nvSpPr>
          <p:cNvPr id="8" name="Footer Placeholder 7"/>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US" altLang="en-US" smtClean="0"/>
              <a:t>January 2015</a:t>
            </a:r>
            <a:endParaRPr lang="en-GB" altLang="en-US"/>
          </a:p>
        </p:txBody>
      </p:sp>
      <p:sp>
        <p:nvSpPr>
          <p:cNvPr id="4" name="Footer Placeholder 3"/>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smtClean="0"/>
              <a:t>January 2015</a:t>
            </a:r>
            <a:endParaRPr lang="en-GB" altLang="en-US"/>
          </a:p>
        </p:txBody>
      </p:sp>
      <p:sp>
        <p:nvSpPr>
          <p:cNvPr id="6" name="Footer Placeholder 5"/>
          <p:cNvSpPr>
            <a:spLocks noGrp="1"/>
          </p:cNvSpPr>
          <p:nvPr>
            <p:ph type="ftr" sz="quarter" idx="11"/>
          </p:nvPr>
        </p:nvSpPr>
        <p:spPr/>
        <p:txBody>
          <a:bodyPr/>
          <a:lstStyle/>
          <a:p>
            <a:r>
              <a:rPr lang="en-GB" altLang="en-US" smtClean="0"/>
              <a:t>Nikola Serafimovski, pureLiFi</a:t>
            </a:r>
            <a:endParaRPr lang="en-GB" altLang="en-US"/>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Nikola Serafimovski, pureLiFi</a:t>
            </a:r>
            <a:endParaRPr lang="en-GB" altLang="en-US"/>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val="36377905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2015</a:t>
            </a:r>
            <a:endParaRPr lang="en-GB"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smtClean="0"/>
              <a:t>Nikola Serafimovski, pureLiFi</a:t>
            </a:r>
            <a:endParaRPr lang="en-GB"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a:t>
            </a:r>
            <a:r>
              <a:rPr lang="tr-TR" sz="1400" b="1" dirty="0" err="1" smtClean="0"/>
              <a:t>doc</a:t>
            </a:r>
            <a:r>
              <a:rPr lang="tr-TR" sz="1400" b="1" dirty="0" smtClean="0"/>
              <a:t>.: IEEE 802.15-15-0057-00-0007</a:t>
            </a:r>
            <a:endParaRPr lang="en-GB" altLang="en-US" sz="1400" dirty="0" smtClean="0">
              <a:solidFill>
                <a:schemeClr val="tx2"/>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January 2015</a:t>
            </a:r>
            <a:endParaRPr lang="en-GB" altLang="en-US" dirty="0"/>
          </a:p>
        </p:txBody>
      </p:sp>
      <p:sp>
        <p:nvSpPr>
          <p:cNvPr id="5" name="Footer Placeholder 2"/>
          <p:cNvSpPr>
            <a:spLocks noGrp="1"/>
          </p:cNvSpPr>
          <p:nvPr>
            <p:ph type="ftr" sz="quarter" idx="11"/>
          </p:nvPr>
        </p:nvSpPr>
        <p:spPr>
          <a:xfrm>
            <a:off x="5486400" y="6475413"/>
            <a:ext cx="3124200" cy="184666"/>
          </a:xfrm>
        </p:spPr>
        <p:txBody>
          <a:bodyPr/>
          <a:lstStyle/>
          <a:p>
            <a:r>
              <a:rPr lang="en-GB" altLang="en-US" smtClean="0"/>
              <a:t>Nikola Serafimovski, pureLiFi</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r>
              <a:rPr lang="en-GB" altLang="en-US" sz="1600" b="1" dirty="0">
                <a:solidFill>
                  <a:schemeClr val="tx2"/>
                </a:solidFill>
              </a:rPr>
              <a:t>Submission Title:</a:t>
            </a:r>
            <a:r>
              <a:rPr lang="en-GB" altLang="en-US" sz="1600" dirty="0">
                <a:solidFill>
                  <a:schemeClr val="tx2"/>
                </a:solidFill>
              </a:rPr>
              <a:t> </a:t>
            </a:r>
            <a:r>
              <a:rPr lang="en-GB" altLang="en-US" sz="1600" dirty="0" smtClean="0">
                <a:solidFill>
                  <a:schemeClr val="tx2"/>
                </a:solidFill>
              </a:rPr>
              <a:t>Li-Fi definition</a:t>
            </a:r>
            <a:endParaRPr lang="en-GB" altLang="en-US" sz="1600" dirty="0">
              <a:solidFill>
                <a:schemeClr val="tx2"/>
              </a:solidFill>
            </a:endParaRPr>
          </a:p>
          <a:p>
            <a:r>
              <a:rPr lang="en-GB" altLang="en-US" sz="1600" b="1" dirty="0">
                <a:solidFill>
                  <a:schemeClr val="tx2"/>
                </a:solidFill>
              </a:rPr>
              <a:t>Date Submitted: </a:t>
            </a:r>
            <a:r>
              <a:rPr lang="en-GB" altLang="en-US" sz="1600" dirty="0" smtClean="0">
                <a:solidFill>
                  <a:schemeClr val="tx2"/>
                </a:solidFill>
              </a:rPr>
              <a:t>15 </a:t>
            </a:r>
            <a:r>
              <a:rPr lang="en-GB" altLang="en-US" sz="1600" dirty="0" smtClean="0">
                <a:solidFill>
                  <a:schemeClr val="tx2"/>
                </a:solidFill>
              </a:rPr>
              <a:t>January, 2015 	</a:t>
            </a:r>
            <a:endParaRPr lang="en-GB" altLang="en-US" sz="1600" dirty="0">
              <a:solidFill>
                <a:schemeClr val="tx2"/>
              </a:solidFill>
            </a:endParaRPr>
          </a:p>
          <a:p>
            <a:r>
              <a:rPr lang="en-GB" altLang="en-US" sz="1600" b="1" dirty="0">
                <a:solidFill>
                  <a:schemeClr val="tx2"/>
                </a:solidFill>
              </a:rPr>
              <a:t>Source:</a:t>
            </a:r>
            <a:r>
              <a:rPr lang="en-GB" altLang="en-US" sz="1600" dirty="0">
                <a:solidFill>
                  <a:schemeClr val="tx2"/>
                </a:solidFill>
              </a:rPr>
              <a:t> </a:t>
            </a:r>
            <a:r>
              <a:rPr lang="en-GB" altLang="en-US" sz="1600" dirty="0" smtClean="0">
                <a:solidFill>
                  <a:schemeClr val="tx2"/>
                </a:solidFill>
              </a:rPr>
              <a:t>Nikola Serafimovski, </a:t>
            </a:r>
            <a:r>
              <a:rPr lang="en-GB" altLang="en-US" sz="1600" dirty="0" err="1" smtClean="0">
                <a:solidFill>
                  <a:schemeClr val="tx2"/>
                </a:solidFill>
              </a:rPr>
              <a:t>pureLiFi</a:t>
            </a:r>
            <a:endParaRPr lang="en-GB" altLang="en-US" sz="1600" dirty="0">
              <a:solidFill>
                <a:schemeClr val="tx2"/>
              </a:solidFill>
            </a:endParaRPr>
          </a:p>
          <a:p>
            <a:r>
              <a:rPr lang="en-GB" altLang="en-US" sz="1600" dirty="0" smtClean="0">
                <a:solidFill>
                  <a:schemeClr val="tx2"/>
                </a:solidFill>
              </a:rPr>
              <a:t>Address: ETTC, </a:t>
            </a:r>
            <a:r>
              <a:rPr lang="en-GB" altLang="en-US" sz="1600" dirty="0" err="1" smtClean="0">
                <a:solidFill>
                  <a:schemeClr val="tx2"/>
                </a:solidFill>
              </a:rPr>
              <a:t>Alrick</a:t>
            </a:r>
            <a:r>
              <a:rPr lang="en-GB" altLang="en-US" sz="1600" dirty="0" smtClean="0">
                <a:solidFill>
                  <a:schemeClr val="tx2"/>
                </a:solidFill>
              </a:rPr>
              <a:t> Building, Max Born Crescent, EH9 3BF, Edinburgh, UK</a:t>
            </a:r>
          </a:p>
          <a:p>
            <a:r>
              <a:rPr lang="en-GB" altLang="en-US" sz="1600" dirty="0" smtClean="0">
                <a:solidFill>
                  <a:schemeClr val="tx2"/>
                </a:solidFill>
              </a:rPr>
              <a:t>Office: +44 131 472 4704, Mobile: </a:t>
            </a:r>
            <a:r>
              <a:rPr lang="en-GB" sz="1600" dirty="0" smtClean="0"/>
              <a:t>+44 783 526 4871</a:t>
            </a:r>
            <a:r>
              <a:rPr lang="en-GB" altLang="en-US" sz="1600" dirty="0" smtClean="0">
                <a:solidFill>
                  <a:schemeClr val="tx2"/>
                </a:solidFill>
              </a:rPr>
              <a:t>, E-Mail: nikola.serafimovski@purelifi.com	</a:t>
            </a:r>
          </a:p>
          <a:p>
            <a:pPr>
              <a:spcBef>
                <a:spcPts val="600"/>
              </a:spcBef>
              <a:spcAft>
                <a:spcPts val="600"/>
              </a:spcAft>
            </a:pPr>
            <a:r>
              <a:rPr lang="en-GB" altLang="en-US" sz="1600" b="1" dirty="0" smtClean="0">
                <a:solidFill>
                  <a:schemeClr val="tx2"/>
                </a:solidFill>
              </a:rPr>
              <a:t>Re</a:t>
            </a:r>
            <a:r>
              <a:rPr lang="en-GB" altLang="en-US" sz="1600" b="1" dirty="0">
                <a:solidFill>
                  <a:schemeClr val="tx2"/>
                </a:solidFill>
              </a:rPr>
              <a:t>:</a:t>
            </a:r>
            <a:r>
              <a:rPr lang="en-GB" altLang="en-US" sz="1600" dirty="0">
                <a:solidFill>
                  <a:schemeClr val="tx2"/>
                </a:solidFill>
              </a:rPr>
              <a:t> </a:t>
            </a:r>
            <a:endParaRPr lang="en-GB" altLang="en-US" sz="1600" dirty="0" smtClean="0">
              <a:solidFill>
                <a:schemeClr val="tx2"/>
              </a:solidFill>
            </a:endParaRPr>
          </a:p>
          <a:p>
            <a:pPr>
              <a:spcBef>
                <a:spcPts val="600"/>
              </a:spcBef>
              <a:spcAft>
                <a:spcPts val="600"/>
              </a:spcAft>
            </a:pPr>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This document summarizes </a:t>
            </a:r>
            <a:r>
              <a:rPr lang="en-GB" altLang="en-US" sz="1600" dirty="0" smtClean="0">
                <a:solidFill>
                  <a:schemeClr val="tx2"/>
                </a:solidFill>
              </a:rPr>
              <a:t>is a proposal for naming the high-rate alternative </a:t>
            </a:r>
            <a:r>
              <a:rPr lang="en-GB" altLang="en-US" sz="1600" dirty="0" smtClean="0">
                <a:solidFill>
                  <a:schemeClr val="tx2"/>
                </a:solidFill>
              </a:rPr>
              <a:t>of Visible Light Communications</a:t>
            </a:r>
            <a:endParaRPr lang="en-GB" altLang="en-US" sz="1600" dirty="0" smtClean="0">
              <a:solidFill>
                <a:schemeClr val="tx2"/>
              </a:solidFill>
            </a:endParaRPr>
          </a:p>
          <a:p>
            <a:pPr>
              <a:spcBef>
                <a:spcPts val="600"/>
              </a:spcBef>
              <a:spcAft>
                <a:spcPts val="600"/>
              </a:spcAft>
            </a:pPr>
            <a:r>
              <a:rPr lang="en-GB" altLang="en-US" sz="1600" b="1" dirty="0" smtClean="0">
                <a:solidFill>
                  <a:schemeClr val="tx2"/>
                </a:solidFill>
              </a:rPr>
              <a:t>Purpose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Naming proposal for high-rate visible light communications</a:t>
            </a:r>
            <a:endParaRPr lang="en-GB" altLang="en-US" sz="1600" dirty="0">
              <a:solidFill>
                <a:schemeClr val="tx2"/>
              </a:solidFill>
            </a:endParaRPr>
          </a:p>
          <a:p>
            <a:r>
              <a:rPr lang="en-GB" altLang="en-US" sz="1600" b="1" dirty="0">
                <a:solidFill>
                  <a:schemeClr val="tx2"/>
                </a:solidFill>
              </a:rPr>
              <a:t>Notice:</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January 2015</a:t>
            </a:r>
            <a:endParaRPr lang="en-GB" altLang="en-US"/>
          </a:p>
        </p:txBody>
      </p:sp>
      <p:sp>
        <p:nvSpPr>
          <p:cNvPr id="3" name="Footer Placeholder 2"/>
          <p:cNvSpPr>
            <a:spLocks noGrp="1"/>
          </p:cNvSpPr>
          <p:nvPr>
            <p:ph type="ftr" sz="quarter" idx="11"/>
          </p:nvPr>
        </p:nvSpPr>
        <p:spPr/>
        <p:txBody>
          <a:bodyPr/>
          <a:lstStyle/>
          <a:p>
            <a:r>
              <a:rPr lang="en-GB" altLang="en-US" smtClean="0"/>
              <a:t>Nikola Serafimovski, pureLiFi</a:t>
            </a:r>
            <a:endParaRPr lang="en-GB" altLang="en-US"/>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2</a:t>
            </a:fld>
            <a:endParaRPr lang="en-GB" altLang="en-US"/>
          </a:p>
        </p:txBody>
      </p:sp>
      <p:sp>
        <p:nvSpPr>
          <p:cNvPr id="5" name="Title 1"/>
          <p:cNvSpPr txBox="1">
            <a:spLocks/>
          </p:cNvSpPr>
          <p:nvPr/>
        </p:nvSpPr>
        <p:spPr>
          <a:xfrm>
            <a:off x="457200" y="900957"/>
            <a:ext cx="8229600" cy="85725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GB" kern="0" smtClean="0"/>
              <a:t>Li-Fi</a:t>
            </a:r>
            <a:endParaRPr lang="en-GB" kern="0" dirty="0"/>
          </a:p>
        </p:txBody>
      </p:sp>
      <p:sp>
        <p:nvSpPr>
          <p:cNvPr id="6" name="Content Placeholder 2"/>
          <p:cNvSpPr txBox="1">
            <a:spLocks/>
          </p:cNvSpPr>
          <p:nvPr/>
        </p:nvSpPr>
        <p:spPr>
          <a:xfrm>
            <a:off x="457200" y="2320528"/>
            <a:ext cx="8229600" cy="3394472"/>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2600" kern="0" dirty="0" smtClean="0"/>
              <a:t>High speed</a:t>
            </a:r>
          </a:p>
          <a:p>
            <a:r>
              <a:rPr lang="en-GB" sz="2600" kern="0" dirty="0" smtClean="0"/>
              <a:t>Bidirectional</a:t>
            </a:r>
          </a:p>
          <a:p>
            <a:r>
              <a:rPr lang="en-GB" sz="2600" kern="0" dirty="0" smtClean="0"/>
              <a:t>Multiple Access</a:t>
            </a:r>
          </a:p>
          <a:p>
            <a:r>
              <a:rPr lang="en-GB" sz="2600" kern="0" dirty="0" smtClean="0"/>
              <a:t>Handover capable</a:t>
            </a:r>
            <a:endParaRPr lang="en-GB" sz="2600" kern="0" dirty="0"/>
          </a:p>
        </p:txBody>
      </p:sp>
      <p:pic>
        <p:nvPicPr>
          <p:cNvPr id="7" name="Picture 6"/>
          <p:cNvPicPr>
            <a:picLocks noChangeAspect="1"/>
          </p:cNvPicPr>
          <p:nvPr/>
        </p:nvPicPr>
        <p:blipFill>
          <a:blip r:embed="rId2"/>
          <a:stretch>
            <a:fillRect/>
          </a:stretch>
        </p:blipFill>
        <p:spPr>
          <a:xfrm>
            <a:off x="3707904" y="2042592"/>
            <a:ext cx="5073988" cy="2593154"/>
          </a:xfrm>
          <a:prstGeom prst="rect">
            <a:avLst/>
          </a:prstGeom>
        </p:spPr>
      </p:pic>
    </p:spTree>
    <p:extLst>
      <p:ext uri="{BB962C8B-B14F-4D97-AF65-F5344CB8AC3E}">
        <p14:creationId xmlns:p14="http://schemas.microsoft.com/office/powerpoint/2010/main" val="2298841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January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smtClean="0"/>
              <a:t>Nikola Serafimovski, pureLiFi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3</a:t>
            </a:fld>
            <a:endParaRPr lang="en-GB" altLang="en-US"/>
          </a:p>
        </p:txBody>
      </p:sp>
      <p:sp>
        <p:nvSpPr>
          <p:cNvPr id="15" name="Title 1"/>
          <p:cNvSpPr txBox="1">
            <a:spLocks/>
          </p:cNvSpPr>
          <p:nvPr/>
        </p:nvSpPr>
        <p:spPr bwMode="auto">
          <a:xfrm>
            <a:off x="457200" y="960390"/>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GB" kern="0" smtClean="0"/>
              <a:t>Completive Advantages</a:t>
            </a:r>
            <a:endParaRPr lang="en-GB" kern="0" dirty="0"/>
          </a:p>
        </p:txBody>
      </p:sp>
      <p:sp>
        <p:nvSpPr>
          <p:cNvPr id="16" name="Content Placeholder 2"/>
          <p:cNvSpPr txBox="1">
            <a:spLocks/>
          </p:cNvSpPr>
          <p:nvPr/>
        </p:nvSpPr>
        <p:spPr bwMode="auto">
          <a:xfrm>
            <a:off x="457200" y="1954561"/>
            <a:ext cx="8229600" cy="3531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7500" lnSpcReduction="20000"/>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457200" indent="-457200" algn="l">
              <a:buFont typeface="Arial" panose="020B0604020202020204" pitchFamily="34" charset="0"/>
              <a:buChar char="•"/>
            </a:pPr>
            <a:r>
              <a:rPr lang="en-GB" kern="0" dirty="0" smtClean="0"/>
              <a:t>Security</a:t>
            </a:r>
          </a:p>
          <a:p>
            <a:pPr lvl="1" algn="l"/>
            <a:r>
              <a:rPr lang="en-GB" kern="0" dirty="0" smtClean="0"/>
              <a:t>	If no photon escape, no external network intrusion</a:t>
            </a:r>
          </a:p>
          <a:p>
            <a:pPr marL="457200" indent="-457200" algn="l">
              <a:buFont typeface="Arial" panose="020B0604020202020204" pitchFamily="34" charset="0"/>
              <a:buChar char="•"/>
            </a:pPr>
            <a:r>
              <a:rPr lang="en-GB" kern="0" dirty="0" smtClean="0"/>
              <a:t>Localization</a:t>
            </a:r>
          </a:p>
          <a:p>
            <a:pPr lvl="1" algn="l"/>
            <a:r>
              <a:rPr lang="en-GB" kern="0" dirty="0" smtClean="0"/>
              <a:t>	Strictly defined illumination area, sharp SINR cut-off, 	enables </a:t>
            </a:r>
            <a:r>
              <a:rPr lang="en-GB" kern="0" dirty="0" err="1" smtClean="0"/>
              <a:t>geofencing</a:t>
            </a:r>
            <a:r>
              <a:rPr lang="en-GB" kern="0" dirty="0" smtClean="0"/>
              <a:t> and asset tracking</a:t>
            </a:r>
          </a:p>
          <a:p>
            <a:pPr marL="457200" indent="-457200" algn="l">
              <a:buFont typeface="Arial" panose="020B0604020202020204" pitchFamily="34" charset="0"/>
              <a:buChar char="•"/>
            </a:pPr>
            <a:r>
              <a:rPr lang="en-GB" kern="0" dirty="0" smtClean="0"/>
              <a:t>Safety</a:t>
            </a:r>
          </a:p>
          <a:p>
            <a:pPr lvl="1" algn="l"/>
            <a:r>
              <a:rPr lang="en-GB" kern="0" dirty="0" smtClean="0"/>
              <a:t>	No RF radiation resulting in no health or EMI concerns</a:t>
            </a:r>
          </a:p>
          <a:p>
            <a:pPr marL="457200" indent="-457200" algn="l">
              <a:buFont typeface="Arial" panose="020B0604020202020204" pitchFamily="34" charset="0"/>
              <a:buChar char="•"/>
            </a:pPr>
            <a:r>
              <a:rPr lang="en-GB" kern="0" dirty="0" smtClean="0"/>
              <a:t>Data Density</a:t>
            </a:r>
          </a:p>
          <a:p>
            <a:pPr lvl="1" algn="l"/>
            <a:r>
              <a:rPr lang="en-GB" kern="0" dirty="0" smtClean="0"/>
              <a:t>	Smaller Li-Fi cells allow significantly greater spatial reuse 	of bandwidth</a:t>
            </a:r>
          </a:p>
          <a:p>
            <a:pPr lvl="1" algn="l"/>
            <a:endParaRPr lang="en-GB" kern="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263</TotalTime>
  <Words>85</Words>
  <Application>Microsoft Office PowerPoint</Application>
  <PresentationFormat>On-screen Show (4:3)</PresentationFormat>
  <Paragraphs>41</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IEEE-P802_15</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Hewlett-Packard Company</dc:creator>
  <dc:description>&lt;doc#&gt;</dc:description>
  <cp:lastModifiedBy>Nikola Serafimovski</cp:lastModifiedBy>
  <cp:revision>29</cp:revision>
  <cp:lastPrinted>1998-02-10T13:28:06Z</cp:lastPrinted>
  <dcterms:created xsi:type="dcterms:W3CDTF">2015-01-07T12:47:05Z</dcterms:created>
  <dcterms:modified xsi:type="dcterms:W3CDTF">2015-01-15T13:25:36Z</dcterms:modified>
</cp:coreProperties>
</file>