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9" r:id="rId4"/>
    <p:sldId id="266" r:id="rId5"/>
    <p:sldId id="264" r:id="rId6"/>
    <p:sldId id="268"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97361" autoAdjust="0"/>
  </p:normalViewPr>
  <p:slideViewPr>
    <p:cSldViewPr snapToGrid="0">
      <p:cViewPr varScale="1">
        <p:scale>
          <a:sx n="77" d="100"/>
          <a:sy n="77" d="100"/>
        </p:scale>
        <p:origin x="-6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&lt;#&gt;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&lt;#&gt;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r>
              <a:rPr lang="en-US" dirty="0"/>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&lt;#&gt;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&lt;#&gt;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&lt;#&gt;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endParaRPr lang="en-US" dirty="0" smtClean="0"/>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&lt;#&gt;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&lt;#&gt;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&lt;#&gt;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&lt;#&gt;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&lt;#&gt;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685800" y="378281"/>
            <a:ext cx="1600200" cy="215444"/>
          </a:xfrm>
          <a:prstGeom prst="rect">
            <a:avLst/>
          </a:prstGeom>
        </p:spPr>
        <p:txBody>
          <a:bodyPr/>
          <a:lstStyle>
            <a:lvl1pPr>
              <a:defRPr/>
            </a:lvl1pPr>
          </a:lstStyle>
          <a:p>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&lt;#&gt;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&lt;#&gt;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a:xfrm>
            <a:off x="685800" y="378281"/>
            <a:ext cx="1600200" cy="215444"/>
          </a:xfrm>
          <a:prstGeom prst="rect">
            <a:avLst/>
          </a:prstGeom>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&lt;#&gt;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&lt;#&gt;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a:t>
            </a:r>
            <a:r>
              <a:rPr lang="en-US" altLang="ja-JP" sz="1400" b="1" dirty="0" smtClean="0"/>
              <a:t>-15-0059</a:t>
            </a:r>
            <a:r>
              <a:rPr lang="en-US" sz="1400" b="1" dirty="0" smtClean="0"/>
              <a:t>-</a:t>
            </a:r>
            <a:r>
              <a:rPr lang="en-US" altLang="ja-JP" sz="1400" b="1" dirty="0" smtClean="0"/>
              <a:t>00</a:t>
            </a:r>
            <a:r>
              <a:rPr lang="en-US" sz="1400" b="1" dirty="0" smtClean="0"/>
              <a:t>-003d_</a:t>
            </a:r>
            <a:r>
              <a:rPr lang="en-US" altLang="ja-JP" sz="1400" b="1" dirty="0" smtClean="0"/>
              <a:t>January-2015</a:t>
            </a:r>
            <a:r>
              <a:rPr lang="en-US" sz="1400" b="1" dirty="0" smtClean="0"/>
              <a:t>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1" name="Rectangle 7"/>
          <p:cNvSpPr>
            <a:spLocks noChangeArrowheads="1"/>
          </p:cNvSpPr>
          <p:nvPr userDrawn="1"/>
        </p:nvSpPr>
        <p:spPr bwMode="auto">
          <a:xfrm>
            <a:off x="673101" y="381456"/>
            <a:ext cx="1066799" cy="215444"/>
          </a:xfrm>
          <a:prstGeom prst="rect">
            <a:avLst/>
          </a:prstGeom>
          <a:noFill/>
          <a:ln w="9525">
            <a:noFill/>
            <a:miter lim="800000"/>
            <a:headEnd/>
            <a:tailEnd/>
          </a:ln>
          <a:effectLst/>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January 2015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985980"/>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t> </a:t>
            </a:r>
            <a:r>
              <a:rPr lang="en-US" altLang="ja-JP" sz="1600" dirty="0" smtClean="0"/>
              <a:t>January 2015</a:t>
            </a:r>
            <a:r>
              <a:rPr lang="en-US" sz="1600" dirty="0" smtClean="0"/>
              <a:t> Closing Plenary Slides</a:t>
            </a:r>
            <a:endParaRPr lang="de-DE" sz="1600" dirty="0" smtClean="0"/>
          </a:p>
          <a:p>
            <a:r>
              <a:rPr lang="en-US" sz="1600" dirty="0">
                <a:solidFill>
                  <a:schemeClr val="tx2"/>
                </a:solidFill>
              </a:rPr>
              <a:t>	</a:t>
            </a:r>
          </a:p>
          <a:p>
            <a:r>
              <a:rPr lang="en-US" sz="1600" b="1" dirty="0">
                <a:solidFill>
                  <a:schemeClr val="tx2"/>
                </a:solidFill>
              </a:rPr>
              <a:t>Date Submitted</a:t>
            </a:r>
            <a:r>
              <a:rPr lang="en-US" sz="1600" b="1" dirty="0" smtClean="0">
                <a:solidFill>
                  <a:schemeClr val="tx2"/>
                </a:solidFill>
              </a:rPr>
              <a:t>:</a:t>
            </a:r>
            <a:r>
              <a:rPr lang="ja-JP" altLang="en-US" sz="1600" dirty="0" smtClean="0">
                <a:solidFill>
                  <a:schemeClr val="tx2"/>
                </a:solidFill>
              </a:rPr>
              <a:t>　</a:t>
            </a:r>
            <a:r>
              <a:rPr lang="en-US" altLang="ja-JP" sz="1600" dirty="0" smtClean="0">
                <a:solidFill>
                  <a:schemeClr val="tx2"/>
                </a:solidFill>
              </a:rPr>
              <a:t>15 January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ja-JP" sz="1600" dirty="0" err="1" smtClean="0">
                <a:solidFill>
                  <a:schemeClr val="tx2"/>
                </a:solidFill>
              </a:rPr>
              <a:t>Iwao</a:t>
            </a:r>
            <a:r>
              <a:rPr lang="en-US" altLang="ja-JP" sz="1600" dirty="0" smtClean="0">
                <a:solidFill>
                  <a:schemeClr val="tx2"/>
                </a:solidFill>
              </a:rPr>
              <a:t> </a:t>
            </a:r>
            <a:r>
              <a:rPr lang="en-US" altLang="ja-JP" sz="1600" dirty="0" err="1" smtClean="0">
                <a:solidFill>
                  <a:schemeClr val="tx2"/>
                </a:solidFill>
              </a:rPr>
              <a:t>Hosako</a:t>
            </a:r>
            <a:r>
              <a:rPr lang="en-US" sz="1600" dirty="0" smtClean="0">
                <a:solidFill>
                  <a:schemeClr val="tx2"/>
                </a:solidFill>
              </a:rPr>
              <a:t> </a:t>
            </a:r>
            <a:r>
              <a:rPr lang="en-US" sz="1600" b="1" dirty="0" smtClean="0">
                <a:solidFill>
                  <a:schemeClr val="tx2"/>
                </a:solidFill>
              </a:rPr>
              <a:t>Company</a:t>
            </a:r>
            <a:r>
              <a:rPr lang="en-US" sz="1600" dirty="0" smtClean="0">
                <a:solidFill>
                  <a:schemeClr val="tx2"/>
                </a:solidFill>
              </a:rPr>
              <a:t> </a:t>
            </a:r>
            <a:r>
              <a:rPr lang="en-US" altLang="ja-JP" sz="1600" dirty="0" smtClean="0">
                <a:solidFill>
                  <a:schemeClr val="tx2"/>
                </a:solidFill>
              </a:rPr>
              <a:t>NICT</a:t>
            </a:r>
            <a:endParaRPr lang="en-US" sz="1600" dirty="0">
              <a:solidFill>
                <a:schemeClr val="tx2"/>
              </a:solidFill>
            </a:endParaRPr>
          </a:p>
          <a:p>
            <a:r>
              <a:rPr lang="en-US" altLang="ja-JP" sz="1600" dirty="0" smtClean="0">
                <a:solidFill>
                  <a:srgbClr val="000000"/>
                </a:solidFill>
                <a:ea typeface="ＭＳ Ｐゴシック" charset="-128"/>
                <a:cs typeface="Times New Roman" panose="02020603050405020304" pitchFamily="18" charset="0"/>
              </a:rPr>
              <a:t>Address [</a:t>
            </a:r>
            <a:r>
              <a:rPr lang="fi-FI" altLang="ja-JP" sz="1600" dirty="0" smtClean="0">
                <a:solidFill>
                  <a:srgbClr val="000000"/>
                </a:solidFill>
                <a:ea typeface="ＭＳ Ｐゴシック" charset="-128"/>
                <a:cs typeface="Times New Roman" panose="02020603050405020304" pitchFamily="18" charset="0"/>
              </a:rPr>
              <a:t>4-2-1, Nukuikita, Koganei, 184-8795, Tokyo, Japan</a:t>
            </a:r>
            <a:r>
              <a:rPr lang="en-US" altLang="ja-JP" sz="1600" dirty="0" smtClean="0">
                <a:solidFill>
                  <a:srgbClr val="000000"/>
                </a:solidFill>
                <a:ea typeface="ＭＳ Ｐゴシック" charset="-128"/>
                <a:cs typeface="Times New Roman" panose="02020603050405020304" pitchFamily="18" charset="0"/>
              </a:rPr>
              <a:t>]</a:t>
            </a:r>
          </a:p>
          <a:p>
            <a:r>
              <a:rPr lang="en-US" altLang="ja-JP" sz="1600" dirty="0" smtClean="0">
                <a:solidFill>
                  <a:srgbClr val="000000"/>
                </a:solidFill>
                <a:ea typeface="ＭＳ Ｐゴシック" charset="-128"/>
                <a:cs typeface="Times New Roman" panose="02020603050405020304" pitchFamily="18" charset="0"/>
              </a:rPr>
              <a:t>Voice:[+ 81 42 327 6876], FAX: [], E-Mail:[hosako@nict.go.jp] </a:t>
            </a:r>
          </a:p>
          <a:p>
            <a:endParaRPr lang="en-US" sz="1600" b="1" dirty="0" smtClean="0">
              <a:solidFill>
                <a:srgbClr val="000000"/>
              </a:solidFill>
              <a:ea typeface="ＭＳ Ｐゴシック" charset="-128"/>
              <a:cs typeface="Times New Roman" panose="02020603050405020304" pitchFamily="18" charset="0"/>
            </a:endParaRPr>
          </a:p>
          <a:p>
            <a:r>
              <a:rPr lang="en-US" sz="1600" b="1" dirty="0" smtClean="0">
                <a:solidFill>
                  <a:schemeClr val="tx2"/>
                </a:solidFill>
              </a:rPr>
              <a:t>Re</a:t>
            </a:r>
            <a:r>
              <a:rPr lang="en-US" sz="1600" b="1" dirty="0">
                <a:solidFill>
                  <a:schemeClr val="tx2"/>
                </a:solidFill>
              </a:rPr>
              <a:t>:</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altLang="ja-JP" sz="1600" dirty="0" smtClean="0">
                <a:solidFill>
                  <a:schemeClr val="tx2"/>
                </a:solidFill>
              </a:rPr>
              <a:t>Atlanta January 2015</a:t>
            </a:r>
            <a:r>
              <a:rPr lang="en-US" sz="1600" dirty="0" smtClean="0"/>
              <a:t>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TG3d </a:t>
            </a:r>
            <a:r>
              <a:rPr lang="en-US" altLang="ja-JP" dirty="0" smtClean="0"/>
              <a:t>Atlanta January 2015</a:t>
            </a:r>
            <a:r>
              <a:rPr lang="de-DE" dirty="0" smtClean="0"/>
              <a:t> </a:t>
            </a:r>
            <a:br>
              <a:rPr lang="de-DE" dirty="0" smtClean="0"/>
            </a:br>
            <a:r>
              <a:rPr lang="de-DE" dirty="0" smtClean="0"/>
              <a:t>Closing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Contributions</a:t>
            </a:r>
            <a:endParaRPr lang="de-DE" dirty="0"/>
          </a:p>
        </p:txBody>
      </p:sp>
      <p:sp>
        <p:nvSpPr>
          <p:cNvPr id="6" name="Inhaltsplatzhalter 5"/>
          <p:cNvSpPr>
            <a:spLocks noGrp="1"/>
          </p:cNvSpPr>
          <p:nvPr>
            <p:ph idx="1"/>
          </p:nvPr>
        </p:nvSpPr>
        <p:spPr>
          <a:xfrm>
            <a:off x="385370" y="1728942"/>
            <a:ext cx="8285293" cy="4596554"/>
          </a:xfrm>
        </p:spPr>
        <p:txBody>
          <a:bodyPr/>
          <a:lstStyle/>
          <a:p>
            <a:r>
              <a:rPr lang="en-US" altLang="ja-JP" sz="2400" dirty="0" smtClean="0"/>
              <a:t>5</a:t>
            </a:r>
            <a:r>
              <a:rPr lang="de-DE" sz="2400" dirty="0" smtClean="0"/>
              <a:t> sessions, </a:t>
            </a:r>
            <a:r>
              <a:rPr lang="en-US" altLang="ja-JP" sz="2400" dirty="0" smtClean="0"/>
              <a:t>7 contributions</a:t>
            </a:r>
            <a:endParaRPr lang="de-DE" sz="2400" dirty="0" smtClean="0"/>
          </a:p>
          <a:p>
            <a:r>
              <a:rPr lang="de-DE" sz="2400" dirty="0" smtClean="0"/>
              <a:t>Listening Contributions</a:t>
            </a:r>
            <a:r>
              <a:rPr lang="ja-JP" altLang="en-US" sz="2400" dirty="0" smtClean="0"/>
              <a:t> </a:t>
            </a:r>
            <a:r>
              <a:rPr lang="en-US" altLang="ja-JP" sz="2400" dirty="0" smtClean="0"/>
              <a:t>for ARD and TRD</a:t>
            </a:r>
            <a:r>
              <a:rPr lang="de-DE" sz="2400" dirty="0" smtClean="0"/>
              <a:t>: </a:t>
            </a:r>
          </a:p>
          <a:p>
            <a:pPr lvl="1"/>
            <a:r>
              <a:rPr lang="en-US" altLang="ja-JP" sz="1400" b="1" u="sng" dirty="0" smtClean="0"/>
              <a:t>Contribution #1 :</a:t>
            </a:r>
            <a:r>
              <a:rPr lang="en-US" altLang="ja-JP" sz="1400" dirty="0" smtClean="0"/>
              <a:t>Ken Hiraga, NTT (Japan), “Applications Requirement Document (ARD)” (Document 15-14-0304-08-003d)</a:t>
            </a:r>
          </a:p>
          <a:p>
            <a:pPr lvl="1"/>
            <a:r>
              <a:rPr lang="en-US" altLang="ja-JP" sz="1400" b="1" u="sng" dirty="0" smtClean="0"/>
              <a:t>Contribution #2 :</a:t>
            </a:r>
            <a:r>
              <a:rPr lang="en-US" altLang="ja-JP" sz="1400" dirty="0" err="1" smtClean="0"/>
              <a:t>Mounir</a:t>
            </a:r>
            <a:r>
              <a:rPr lang="en-US" altLang="ja-JP" sz="1400" dirty="0" smtClean="0"/>
              <a:t> </a:t>
            </a:r>
            <a:r>
              <a:rPr lang="en-US" altLang="ja-JP" sz="1400" dirty="0" err="1" smtClean="0"/>
              <a:t>Achir</a:t>
            </a:r>
            <a:r>
              <a:rPr lang="en-US" altLang="ja-JP" sz="1400" dirty="0" smtClean="0"/>
              <a:t>, Canon (France), “applications-requirement-document-</a:t>
            </a:r>
            <a:r>
              <a:rPr lang="en-US" altLang="ja-JP" sz="1400" dirty="0" err="1" smtClean="0"/>
              <a:t>ard</a:t>
            </a:r>
            <a:r>
              <a:rPr lang="en-US" altLang="ja-JP" sz="1400" dirty="0" smtClean="0"/>
              <a:t>-intra-device-communication” </a:t>
            </a:r>
            <a:r>
              <a:rPr lang="ja-JP" altLang="ja-JP" sz="1400" dirty="0" smtClean="0"/>
              <a:t>（</a:t>
            </a:r>
            <a:r>
              <a:rPr lang="en-US" altLang="ja-JP" sz="1400" dirty="0" smtClean="0"/>
              <a:t>Document 15-15-0030-00-003d</a:t>
            </a:r>
            <a:r>
              <a:rPr lang="ja-JP" altLang="ja-JP" sz="1400" dirty="0" smtClean="0"/>
              <a:t>）</a:t>
            </a:r>
          </a:p>
          <a:p>
            <a:pPr lvl="1"/>
            <a:r>
              <a:rPr lang="en-US" altLang="ja-JP" sz="1400" b="1" u="sng" dirty="0" smtClean="0"/>
              <a:t>Contribution #3 :</a:t>
            </a:r>
            <a:r>
              <a:rPr lang="en-US" altLang="ja-JP" sz="1400" dirty="0" err="1" smtClean="0"/>
              <a:t>Sihn</a:t>
            </a:r>
            <a:r>
              <a:rPr lang="en-US" altLang="ja-JP" sz="1400" dirty="0" smtClean="0"/>
              <a:t> </a:t>
            </a:r>
            <a:r>
              <a:rPr lang="en-US" altLang="ja-JP" sz="1400" dirty="0" err="1" smtClean="0"/>
              <a:t>Gyung-Chul</a:t>
            </a:r>
            <a:r>
              <a:rPr lang="en-US" altLang="ja-JP" sz="1400" dirty="0" smtClean="0"/>
              <a:t>, ETRI (Korea), “New Application for Close Proximity P2P Applications” (Document 15-15-0018-01-003d)</a:t>
            </a:r>
            <a:endParaRPr lang="ja-JP" altLang="ja-JP" sz="1400" dirty="0" smtClean="0"/>
          </a:p>
          <a:p>
            <a:pPr lvl="1"/>
            <a:r>
              <a:rPr lang="en-US" altLang="ja-JP" sz="1400" b="1" u="sng" dirty="0" smtClean="0"/>
              <a:t>Contribution #4 :</a:t>
            </a:r>
            <a:r>
              <a:rPr lang="en-US" altLang="ja-JP" sz="1400" b="1" dirty="0" smtClean="0"/>
              <a:t> </a:t>
            </a:r>
            <a:br>
              <a:rPr lang="en-US" altLang="ja-JP" sz="1400" b="1" dirty="0" smtClean="0"/>
            </a:br>
            <a:r>
              <a:rPr lang="en-US" altLang="ja-JP" sz="1400" dirty="0" err="1" smtClean="0"/>
              <a:t>Sihn</a:t>
            </a:r>
            <a:r>
              <a:rPr lang="en-US" altLang="ja-JP" sz="1400" dirty="0" smtClean="0"/>
              <a:t> </a:t>
            </a:r>
            <a:r>
              <a:rPr lang="en-US" altLang="ja-JP" sz="1400" dirty="0" err="1" smtClean="0"/>
              <a:t>Gyung-Chul</a:t>
            </a:r>
            <a:r>
              <a:rPr lang="en-US" altLang="ja-JP" sz="1400" dirty="0" smtClean="0"/>
              <a:t>, ETRI (Korea), Proposed Text Change for TG3d ARD”</a:t>
            </a:r>
            <a:r>
              <a:rPr lang="ja-JP" altLang="ja-JP" sz="1400" dirty="0" smtClean="0"/>
              <a:t>（</a:t>
            </a:r>
            <a:r>
              <a:rPr lang="en-US" altLang="ja-JP" sz="1400" dirty="0" smtClean="0"/>
              <a:t>Document 15-15-0019-01-003d</a:t>
            </a:r>
            <a:r>
              <a:rPr lang="ja-JP" altLang="ja-JP" sz="1400" dirty="0" smtClean="0"/>
              <a:t>）</a:t>
            </a:r>
          </a:p>
          <a:p>
            <a:pPr lvl="1"/>
            <a:r>
              <a:rPr lang="en-US" altLang="ja-JP" sz="1400" b="1" u="sng" dirty="0" smtClean="0"/>
              <a:t>Contribution #5 :</a:t>
            </a:r>
            <a:r>
              <a:rPr lang="en-US" altLang="ja-JP" sz="1400" dirty="0" smtClean="0"/>
              <a:t>Hiroyo Ogawa, NICT (Japan) “Proposed frequency arrangements to section 10 of TG3d TRD” (Document 15-15-0038-00-003d)</a:t>
            </a:r>
            <a:endParaRPr lang="en-US" altLang="ja-JP" sz="1400" b="1" u="sng" dirty="0" smtClean="0"/>
          </a:p>
          <a:p>
            <a:pPr lvl="1"/>
            <a:r>
              <a:rPr lang="en-US" altLang="ja-JP" sz="1400" b="1" u="sng" dirty="0" smtClean="0"/>
              <a:t>Contribution #6:</a:t>
            </a:r>
            <a:r>
              <a:rPr lang="en-US" altLang="ja-JP" sz="1400" dirty="0" smtClean="0"/>
              <a:t>Hiroyo Ogawa, NICT (Japan) “Operational frequency band for TG3d devices,” (Document 15-15-0052-01-003d)</a:t>
            </a:r>
            <a:r>
              <a:rPr lang="en-US" altLang="ja-JP" sz="1400" b="1" dirty="0" smtClean="0"/>
              <a:t> </a:t>
            </a:r>
            <a:endParaRPr lang="ja-JP" altLang="ja-JP" sz="1400" dirty="0" smtClean="0"/>
          </a:p>
          <a:p>
            <a:pPr lvl="1"/>
            <a:r>
              <a:rPr lang="en-US" altLang="ja-JP" sz="1400" b="1" u="sng" dirty="0" smtClean="0"/>
              <a:t>Contribution #7:</a:t>
            </a:r>
            <a:r>
              <a:rPr lang="en-US" altLang="ja-JP" sz="1400" dirty="0" smtClean="0"/>
              <a:t>Rick Roberts, Intel Labs (US) “Data Center Text for ARD,” (Document 15-15-0049-00-003d)</a:t>
            </a:r>
            <a:endParaRPr lang="ja-JP" altLang="ja-JP" sz="1400" dirty="0" smtClean="0"/>
          </a:p>
          <a:p>
            <a:endParaRPr lang="de-DE" sz="24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Work on </a:t>
            </a:r>
            <a:r>
              <a:rPr lang="en-US" altLang="ja-JP" dirty="0" err="1" smtClean="0"/>
              <a:t>s</a:t>
            </a:r>
            <a:r>
              <a:rPr lang="de-DE" dirty="0" smtClean="0"/>
              <a:t>upporting </a:t>
            </a:r>
            <a:r>
              <a:rPr lang="en-US" altLang="ja-JP" dirty="0" err="1" smtClean="0"/>
              <a:t>d</a:t>
            </a:r>
            <a:r>
              <a:rPr lang="de-DE" dirty="0" smtClean="0"/>
              <a:t>ocuments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Work on </a:t>
            </a:r>
          </a:p>
          <a:p>
            <a:pPr lvl="1"/>
            <a:r>
              <a:rPr lang="en-US" sz="2000" b="1" i="1" dirty="0" smtClean="0"/>
              <a:t>Applications Requirements Document (ARD) </a:t>
            </a:r>
            <a:r>
              <a:rPr lang="en-US" sz="2000" dirty="0" smtClean="0"/>
              <a:t>(Document </a:t>
            </a:r>
            <a:r>
              <a:rPr lang="en-US" sz="2000" b="1" dirty="0" smtClean="0"/>
              <a:t>15-14-0304-</a:t>
            </a:r>
            <a:r>
              <a:rPr lang="en-US" altLang="ja-JP" sz="2000" b="1" dirty="0" smtClean="0"/>
              <a:t>07</a:t>
            </a:r>
            <a:r>
              <a:rPr lang="en-US" sz="2000" b="1" dirty="0" smtClean="0"/>
              <a:t>-003d</a:t>
            </a:r>
            <a:r>
              <a:rPr lang="en-US" sz="2000" dirty="0" smtClean="0"/>
              <a:t>)</a:t>
            </a:r>
          </a:p>
          <a:p>
            <a:pPr lvl="2"/>
            <a:r>
              <a:rPr lang="en-US" sz="1600" dirty="0" smtClean="0"/>
              <a:t>This document will be used in this </a:t>
            </a:r>
            <a:r>
              <a:rPr lang="en-US" altLang="ja-JP" sz="1600" dirty="0" smtClean="0"/>
              <a:t>TG3d and SG3e as described in </a:t>
            </a:r>
            <a:r>
              <a:rPr lang="en-US" altLang="ja-JP" sz="1600" i="1" dirty="0" smtClean="0"/>
              <a:t>Document 15-14-0672-01-003d</a:t>
            </a:r>
            <a:r>
              <a:rPr lang="en-US" altLang="ja-JP" sz="1600" dirty="0" smtClean="0"/>
              <a:t>.</a:t>
            </a:r>
            <a:endParaRPr lang="en-US" sz="1600" dirty="0" smtClean="0"/>
          </a:p>
          <a:p>
            <a:pPr lvl="2"/>
            <a:r>
              <a:rPr lang="en-US" sz="1600" dirty="0" smtClean="0"/>
              <a:t>4 contributions were included with some modifications.</a:t>
            </a:r>
          </a:p>
          <a:p>
            <a:pPr lvl="2"/>
            <a:r>
              <a:rPr lang="de-DE" sz="1600" dirty="0" smtClean="0"/>
              <a:t>Section 4 is completed, while sections 5 ~ 8 need some revision.</a:t>
            </a:r>
          </a:p>
          <a:p>
            <a:pPr lvl="1"/>
            <a:r>
              <a:rPr lang="en-US" sz="2000" b="1" i="1" dirty="0" smtClean="0"/>
              <a:t>Channel Modeling Document (CMD) </a:t>
            </a:r>
            <a:r>
              <a:rPr lang="en-US" sz="2000" dirty="0" smtClean="0"/>
              <a:t>(Document </a:t>
            </a:r>
            <a:r>
              <a:rPr lang="en-US" sz="2000" b="1" dirty="0" smtClean="0"/>
              <a:t>15-14-0310-04-003d</a:t>
            </a:r>
            <a:r>
              <a:rPr lang="en-US" sz="2000" dirty="0" smtClean="0"/>
              <a:t>)</a:t>
            </a:r>
            <a:endParaRPr lang="de-DE" sz="2000" dirty="0" smtClean="0"/>
          </a:p>
          <a:p>
            <a:pPr lvl="1"/>
            <a:r>
              <a:rPr lang="en-US" sz="2000" b="1" i="1" dirty="0" smtClean="0"/>
              <a:t>Technical Requirements Document (TRD) </a:t>
            </a:r>
            <a:r>
              <a:rPr lang="en-US" sz="2000" dirty="0" smtClean="0"/>
              <a:t>(Document </a:t>
            </a:r>
            <a:r>
              <a:rPr lang="en-US" sz="2000" b="1" dirty="0" smtClean="0"/>
              <a:t>15-14-0309-03-003d</a:t>
            </a:r>
            <a:r>
              <a:rPr lang="en-US" sz="2000" dirty="0" smtClean="0"/>
              <a:t>)</a:t>
            </a:r>
            <a:endParaRPr lang="de-DE" sz="20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Action Items for the </a:t>
            </a:r>
            <a:r>
              <a:rPr lang="en-US" altLang="ja-JP" dirty="0" smtClean="0"/>
              <a:t>March</a:t>
            </a:r>
            <a:r>
              <a:rPr lang="de-DE" dirty="0" smtClean="0"/>
              <a:t> Meeting</a:t>
            </a:r>
            <a:endParaRPr lang="de-DE" dirty="0"/>
          </a:p>
        </p:txBody>
      </p:sp>
      <p:sp>
        <p:nvSpPr>
          <p:cNvPr id="6" name="Inhaltsplatzhalter 5"/>
          <p:cNvSpPr>
            <a:spLocks noGrp="1"/>
          </p:cNvSpPr>
          <p:nvPr>
            <p:ph idx="1"/>
          </p:nvPr>
        </p:nvSpPr>
        <p:spPr/>
        <p:txBody>
          <a:bodyPr/>
          <a:lstStyle/>
          <a:p>
            <a:pPr lvl="0"/>
            <a:r>
              <a:rPr lang="en-US" altLang="ja-JP" sz="2400" dirty="0" smtClean="0"/>
              <a:t>Approve the ARD</a:t>
            </a:r>
            <a:r>
              <a:rPr lang="ja-JP" altLang="en-US" sz="2400" dirty="0" smtClean="0"/>
              <a:t> </a:t>
            </a:r>
            <a:r>
              <a:rPr lang="en-US" altLang="ja-JP" sz="2400" dirty="0" smtClean="0"/>
              <a:t>as the final.</a:t>
            </a:r>
          </a:p>
          <a:p>
            <a:pPr lvl="1"/>
            <a:r>
              <a:rPr lang="en-US" altLang="ja-JP" sz="2000" dirty="0" smtClean="0"/>
              <a:t>Complete the work on the following sections in ARD in conference calls in Feb.</a:t>
            </a:r>
          </a:p>
          <a:p>
            <a:pPr lvl="2"/>
            <a:r>
              <a:rPr lang="en-US" altLang="ja-JP" sz="1600" dirty="0" smtClean="0"/>
              <a:t>Section 5 “Intra-device communication”</a:t>
            </a:r>
          </a:p>
          <a:p>
            <a:pPr lvl="2"/>
            <a:r>
              <a:rPr lang="en-US" altLang="ja-JP" sz="1600" dirty="0" smtClean="0"/>
              <a:t>Section 6 “</a:t>
            </a:r>
            <a:r>
              <a:rPr lang="en-US" altLang="ja-JP" sz="1600" dirty="0" err="1" smtClean="0"/>
              <a:t>Fronthauling</a:t>
            </a:r>
            <a:r>
              <a:rPr lang="en-US" altLang="ja-JP" sz="1600" dirty="0" smtClean="0"/>
              <a:t>”</a:t>
            </a:r>
          </a:p>
          <a:p>
            <a:pPr lvl="2"/>
            <a:r>
              <a:rPr lang="en-US" altLang="ja-JP" sz="1600" dirty="0" smtClean="0"/>
              <a:t>Section 7 “Backhauling”</a:t>
            </a:r>
          </a:p>
          <a:p>
            <a:pPr lvl="2"/>
            <a:r>
              <a:rPr lang="en-US" altLang="ja-JP" sz="1600" dirty="0" smtClean="0"/>
              <a:t>Section 8 “Data Center”</a:t>
            </a:r>
            <a:endParaRPr lang="en-US" sz="2000" dirty="0" smtClean="0"/>
          </a:p>
          <a:p>
            <a:pPr lvl="2"/>
            <a:r>
              <a:rPr lang="en-US" altLang="ja-JP" sz="1600" dirty="0" smtClean="0"/>
              <a:t># Work in section 4 “Close Proximity P2P</a:t>
            </a:r>
            <a:r>
              <a:rPr lang="ja-JP" altLang="en-US" sz="1600" dirty="0" smtClean="0"/>
              <a:t>“ </a:t>
            </a:r>
            <a:r>
              <a:rPr lang="en-US" altLang="ja-JP" sz="1600" dirty="0" smtClean="0"/>
              <a:t>which regards to SG3e</a:t>
            </a:r>
            <a:br>
              <a:rPr lang="en-US" altLang="ja-JP" sz="1600" dirty="0" smtClean="0"/>
            </a:br>
            <a:r>
              <a:rPr lang="ja-JP" altLang="en-US" sz="1600" dirty="0" smtClean="0"/>
              <a:t> </a:t>
            </a:r>
            <a:r>
              <a:rPr lang="en-US" altLang="ja-JP" sz="1600" dirty="0" smtClean="0"/>
              <a:t>was completed in this week.</a:t>
            </a:r>
          </a:p>
          <a:p>
            <a:pPr lvl="0"/>
            <a:r>
              <a:rPr lang="en-US" sz="2400" dirty="0" smtClean="0"/>
              <a:t>Revise TRD and CMD and provide additional input</a:t>
            </a:r>
          </a:p>
          <a:p>
            <a:pPr lvl="0"/>
            <a:endParaRPr lang="en-US" sz="24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altLang="ja-JP" dirty="0" smtClean="0"/>
              <a:t>Schedule of conference calls</a:t>
            </a:r>
            <a:endParaRPr lang="de-DE" dirty="0"/>
          </a:p>
        </p:txBody>
      </p:sp>
      <p:sp>
        <p:nvSpPr>
          <p:cNvPr id="6" name="Inhaltsplatzhalter 5"/>
          <p:cNvSpPr>
            <a:spLocks noGrp="1"/>
          </p:cNvSpPr>
          <p:nvPr>
            <p:ph idx="1"/>
          </p:nvPr>
        </p:nvSpPr>
        <p:spPr>
          <a:xfrm>
            <a:off x="358346" y="1981200"/>
            <a:ext cx="8099854" cy="4114800"/>
          </a:xfrm>
        </p:spPr>
        <p:txBody>
          <a:bodyPr/>
          <a:lstStyle/>
          <a:p>
            <a:r>
              <a:rPr lang="en-US" altLang="ja-JP" sz="2800" dirty="0" smtClean="0"/>
              <a:t>As announced in the </a:t>
            </a:r>
            <a:r>
              <a:rPr lang="en-US" altLang="ja-JP" sz="2800" dirty="0" smtClean="0"/>
              <a:t>reflector</a:t>
            </a:r>
            <a:endParaRPr lang="en-US" altLang="ja-JP" sz="2800" dirty="0" smtClean="0"/>
          </a:p>
          <a:p>
            <a:pPr lvl="1"/>
            <a:r>
              <a:rPr lang="en-US" altLang="ja-JP" sz="2400" dirty="0" smtClean="0"/>
              <a:t>5 February 2015, 6:30-7:30 am UTC</a:t>
            </a:r>
          </a:p>
          <a:p>
            <a:pPr lvl="2">
              <a:buNone/>
            </a:pPr>
            <a:r>
              <a:rPr lang="en-US" altLang="ja-JP" sz="2000" dirty="0" smtClean="0"/>
              <a:t> </a:t>
            </a:r>
            <a:r>
              <a:rPr lang="en-US" altLang="ja-JP" sz="2000" dirty="0" smtClean="0"/>
              <a:t>(7.30-8.30 am Berlin time,</a:t>
            </a:r>
            <a:r>
              <a:rPr lang="ja-JP" altLang="en-US" sz="2000" dirty="0" smtClean="0"/>
              <a:t> </a:t>
            </a:r>
            <a:r>
              <a:rPr lang="en-US" altLang="ja-JP" sz="2000" dirty="0" smtClean="0"/>
              <a:t>3:30-4:30 pm</a:t>
            </a:r>
            <a:r>
              <a:rPr lang="ja-JP" altLang="en-US" sz="2000" dirty="0" smtClean="0"/>
              <a:t> </a:t>
            </a:r>
            <a:r>
              <a:rPr lang="en-US" altLang="ja-JP" sz="2000" dirty="0" smtClean="0"/>
              <a:t>Japan time, 1:30-2:30 ET)</a:t>
            </a:r>
            <a:endParaRPr lang="en-US" altLang="ja-JP" sz="2000" dirty="0" smtClean="0"/>
          </a:p>
          <a:p>
            <a:pPr lvl="1"/>
            <a:r>
              <a:rPr lang="en-US" altLang="ja-JP" sz="2400" dirty="0" smtClean="0"/>
              <a:t>19 February 2015, 6:30-7:30</a:t>
            </a:r>
            <a:r>
              <a:rPr lang="ja-JP" altLang="en-US" sz="2400" dirty="0" smtClean="0"/>
              <a:t> </a:t>
            </a:r>
            <a:r>
              <a:rPr lang="en-US" altLang="ja-JP" sz="2400" dirty="0" smtClean="0"/>
              <a:t>am UTC</a:t>
            </a:r>
            <a:endParaRPr lang="en-US" altLang="ja-JP" sz="2400" dirty="0" smtClean="0"/>
          </a:p>
          <a:p>
            <a:pPr lvl="2"/>
            <a:r>
              <a:rPr lang="en-US" altLang="ja-JP" sz="2000" dirty="0" smtClean="0"/>
              <a:t>(7.30-8.30 am Berlin time</a:t>
            </a:r>
            <a:r>
              <a:rPr lang="en-US" altLang="ja-JP" sz="2000" dirty="0" smtClean="0"/>
              <a:t>,</a:t>
            </a:r>
            <a:r>
              <a:rPr lang="ja-JP" altLang="en-US" sz="2000" dirty="0" smtClean="0"/>
              <a:t> </a:t>
            </a:r>
            <a:r>
              <a:rPr lang="en-US" altLang="ja-JP" sz="2000" dirty="0" smtClean="0"/>
              <a:t>3:30-4:30 pm</a:t>
            </a:r>
            <a:r>
              <a:rPr lang="ja-JP" altLang="en-US" sz="2000" dirty="0" smtClean="0"/>
              <a:t> </a:t>
            </a:r>
            <a:r>
              <a:rPr lang="en-US" altLang="ja-JP" sz="2000" dirty="0" smtClean="0"/>
              <a:t>Japan time, 1:30-2:30 ET)</a:t>
            </a:r>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198</TotalTime>
  <Words>353</Words>
  <Application>Microsoft Office PowerPoint</Application>
  <PresentationFormat>画面に合わせる (4:3)</PresentationFormat>
  <Paragraphs>65</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スライド 1</vt:lpstr>
      <vt:lpstr>TG3d Atlanta January 2015  Closing Report</vt:lpstr>
      <vt:lpstr>Contributions</vt:lpstr>
      <vt:lpstr>Work on supporting documents</vt:lpstr>
      <vt:lpstr>Action Items for the March Meeting</vt:lpstr>
      <vt:lpstr>Schedule of conference calls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Thomas Kürner</dc:creator>
  <dc:description>&lt;doc#&gt;</dc:description>
  <cp:lastModifiedBy>a</cp:lastModifiedBy>
  <cp:revision>115</cp:revision>
  <cp:lastPrinted>1998-02-10T13:28:06Z</cp:lastPrinted>
  <dcterms:created xsi:type="dcterms:W3CDTF">2012-11-14T22:04:21Z</dcterms:created>
  <dcterms:modified xsi:type="dcterms:W3CDTF">2015-01-15T22:18:41Z</dcterms:modified>
</cp:coreProperties>
</file>