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handoutMasterIdLst>
    <p:handoutMasterId r:id="rId33"/>
  </p:handoutMasterIdLst>
  <p:sldIdLst>
    <p:sldId id="259"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265" autoAdjust="0"/>
    <p:restoredTop sz="97972" autoAdjust="0"/>
  </p:normalViewPr>
  <p:slideViewPr>
    <p:cSldViewPr>
      <p:cViewPr varScale="1">
        <p:scale>
          <a:sx n="74" d="100"/>
          <a:sy n="74" d="100"/>
        </p:scale>
        <p:origin x="178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1154113" y="701675"/>
            <a:ext cx="4625975"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4261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2</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January 15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2</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627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Tree>
    <p:extLst>
      <p:ext uri="{BB962C8B-B14F-4D97-AF65-F5344CB8AC3E}">
        <p14:creationId xmlns:p14="http://schemas.microsoft.com/office/powerpoint/2010/main" val="190835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CB2FDCF-6E1A-6146-9972-DA82148EF808}" type="slidenum">
              <a:rPr lang="en-US"/>
              <a:pPr>
                <a:defRPr/>
              </a:pPr>
              <a:t>‹#›</a:t>
            </a:fld>
            <a:endParaRPr lang="en-US"/>
          </a:p>
        </p:txBody>
      </p:sp>
    </p:spTree>
    <p:extLst>
      <p:ext uri="{BB962C8B-B14F-4D97-AF65-F5344CB8AC3E}">
        <p14:creationId xmlns:p14="http://schemas.microsoft.com/office/powerpoint/2010/main" val="394406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1CD4C0E-8996-1442-826B-5C564D0FAE69}" type="slidenum">
              <a:rPr lang="en-US"/>
              <a:pPr>
                <a:defRPr/>
              </a:pPr>
              <a:t>‹#›</a:t>
            </a:fld>
            <a:endParaRPr lang="en-US"/>
          </a:p>
        </p:txBody>
      </p:sp>
    </p:spTree>
    <p:extLst>
      <p:ext uri="{BB962C8B-B14F-4D97-AF65-F5344CB8AC3E}">
        <p14:creationId xmlns:p14="http://schemas.microsoft.com/office/powerpoint/2010/main" val="175741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C11DB27-29E1-5943-BD95-565B8E594AA6}" type="slidenum">
              <a:rPr lang="en-US"/>
              <a:pPr>
                <a:defRPr/>
              </a:pPr>
              <a:t>‹#›</a:t>
            </a:fld>
            <a:endParaRPr lang="en-US"/>
          </a:p>
        </p:txBody>
      </p:sp>
    </p:spTree>
    <p:extLst>
      <p:ext uri="{BB962C8B-B14F-4D97-AF65-F5344CB8AC3E}">
        <p14:creationId xmlns:p14="http://schemas.microsoft.com/office/powerpoint/2010/main" val="64607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35A1F16-BD57-D540-B3B8-A6B08DCF12A6}" type="slidenum">
              <a:rPr lang="en-US"/>
              <a:pPr>
                <a:defRPr/>
              </a:pPr>
              <a:t>‹#›</a:t>
            </a:fld>
            <a:endParaRPr lang="en-US"/>
          </a:p>
        </p:txBody>
      </p:sp>
    </p:spTree>
    <p:extLst>
      <p:ext uri="{BB962C8B-B14F-4D97-AF65-F5344CB8AC3E}">
        <p14:creationId xmlns:p14="http://schemas.microsoft.com/office/powerpoint/2010/main" val="179528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381000"/>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atin typeface="Times New Roman" pitchFamily="18" charset="0"/>
                <a:ea typeface="ＭＳ Ｐゴシック" pitchFamily="-65" charset="-128"/>
                <a:cs typeface="+mn-cs"/>
              </a:defRPr>
            </a:lvl1pPr>
          </a:lstStyle>
          <a:p>
            <a:pPr>
              <a:defRPr/>
            </a:pPr>
            <a:r>
              <a:rPr lang="en-US" smtClean="0"/>
              <a:t>&lt;Jan 2015&gt;</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atin typeface="Times New Roman" pitchFamily="18" charset="0"/>
                <a:ea typeface="ＭＳ Ｐゴシック" pitchFamily="-65" charset="-128"/>
                <a:cs typeface="+mn-cs"/>
              </a:defRPr>
            </a:lvl1pPr>
          </a:lstStyle>
          <a:p>
            <a:pPr>
              <a:defRPr/>
            </a:pPr>
            <a:r>
              <a:rPr lang="en-US" dirty="0" smtClean="0"/>
              <a:t>&lt;Mike McInnis&gt;, &lt;The Boeing Company&gt;</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Times New Roman" pitchFamily="18" charset="0"/>
                <a:ea typeface="ＭＳ Ｐゴシック" pitchFamily="-65" charset="-128"/>
                <a:cs typeface="+mn-cs"/>
              </a:defRPr>
            </a:lvl1pPr>
          </a:lstStyle>
          <a:p>
            <a:pPr>
              <a:defRPr/>
            </a:pPr>
            <a:r>
              <a:rPr lang="en-US"/>
              <a:t>Slide </a:t>
            </a:r>
            <a:fld id="{AD8365B0-1DCB-374B-8D2E-32E02956BE58}" type="slidenum">
              <a:rPr lang="en-US"/>
              <a:pPr>
                <a:defRPr/>
              </a:pPr>
              <a:t>‹#›</a:t>
            </a:fld>
            <a:endParaRPr lang="en-US"/>
          </a:p>
        </p:txBody>
      </p:sp>
      <p:sp>
        <p:nvSpPr>
          <p:cNvPr id="1031" name="Rectangle 7"/>
          <p:cNvSpPr>
            <a:spLocks noChangeArrowheads="1"/>
          </p:cNvSpPr>
          <p:nvPr/>
        </p:nvSpPr>
        <p:spPr bwMode="auto">
          <a:xfrm>
            <a:off x="4495800" y="396875"/>
            <a:ext cx="3962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lvl="4" algn="r" eaLnBrk="0" hangingPunct="0"/>
            <a:r>
              <a:rPr lang="en-US" sz="1400" b="1" dirty="0"/>
              <a:t>doc.: &lt;</a:t>
            </a:r>
            <a:r>
              <a:rPr lang="en-US" b="1" dirty="0" smtClean="0"/>
              <a:t>15-15-0058-01-0mag</a:t>
            </a:r>
            <a:r>
              <a:rPr lang="en-US" sz="1400" b="1" dirty="0" smtClean="0"/>
              <a:t>&gt;</a:t>
            </a:r>
            <a:endParaRPr lang="en-US" sz="1400" b="1" dirty="0"/>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1536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848D596F-C781-734B-BBB7-F4522741765A}" type="slidenum">
              <a:rPr lang="en-US"/>
              <a:pPr/>
              <a:t>1</a:t>
            </a:fld>
            <a:endParaRPr lang="en-US"/>
          </a:p>
        </p:txBody>
      </p:sp>
      <p:sp>
        <p:nvSpPr>
          <p:cNvPr id="27651" name="Rectangle 3"/>
          <p:cNvSpPr>
            <a:spLocks noChangeArrowheads="1"/>
          </p:cNvSpPr>
          <p:nvPr/>
        </p:nvSpPr>
        <p:spPr bwMode="auto">
          <a:xfrm>
            <a:off x="152400" y="609600"/>
            <a:ext cx="8839200" cy="4491038"/>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600" b="1" dirty="0">
              <a:solidFill>
                <a:schemeClr val="tx2"/>
              </a:solidFill>
              <a:latin typeface="Times New Roman" pitchFamily="18" charset="0"/>
              <a:ea typeface="ＭＳ Ｐゴシック" pitchFamily="-65" charset="-128"/>
              <a:cs typeface="+mn-cs"/>
            </a:endParaRPr>
          </a:p>
          <a:p>
            <a:pPr eaLnBrk="0" hangingPunct="0">
              <a:defRPr/>
            </a:pP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Submission Title: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LB97 PICS Scrub</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Date Submitted: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14 </a:t>
            </a:r>
            <a:r>
              <a:rPr lang="en-US" sz="1600" dirty="0" smtClean="0">
                <a:solidFill>
                  <a:srgbClr val="FF0000"/>
                </a:solidFill>
                <a:latin typeface="Times New Roman" pitchFamily="18" charset="0"/>
                <a:ea typeface="ＭＳ Ｐゴシック" pitchFamily="-65" charset="-128"/>
                <a:cs typeface="+mn-cs"/>
              </a:rPr>
              <a:t>January2015</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Source: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Mike McInnis</a:t>
            </a:r>
            <a:r>
              <a:rPr lang="en-US" sz="1600" dirty="0" smtClean="0">
                <a:solidFill>
                  <a:schemeClr val="tx2"/>
                </a:solidFill>
                <a:latin typeface="Times New Roman" pitchFamily="18" charset="0"/>
                <a:ea typeface="ＭＳ Ｐゴシック" pitchFamily="-65" charset="-128"/>
                <a:cs typeface="+mn-cs"/>
              </a:rPr>
              <a:t>] </a:t>
            </a:r>
            <a:r>
              <a:rPr lang="en-US" sz="1600" dirty="0">
                <a:solidFill>
                  <a:schemeClr val="tx2"/>
                </a:solidFill>
                <a:latin typeface="Times New Roman" pitchFamily="18" charset="0"/>
                <a:ea typeface="ＭＳ Ｐゴシック" pitchFamily="-65" charset="-128"/>
                <a:cs typeface="+mn-cs"/>
              </a:rPr>
              <a:t>Company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The Boeing Company</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dirty="0">
                <a:solidFill>
                  <a:schemeClr val="tx2"/>
                </a:solidFill>
                <a:latin typeface="Times New Roman" pitchFamily="18" charset="0"/>
                <a:ea typeface="ＭＳ Ｐゴシック" pitchFamily="-65" charset="-128"/>
                <a:cs typeface="+mn-cs"/>
              </a:rPr>
              <a:t>Address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Seattle area, WA, USA</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dirty="0" smtClean="0">
                <a:solidFill>
                  <a:schemeClr val="tx2"/>
                </a:solidFill>
                <a:latin typeface="Times New Roman" pitchFamily="18" charset="0"/>
                <a:ea typeface="ＭＳ Ｐゴシック" pitchFamily="-65" charset="-128"/>
                <a:cs typeface="+mn-cs"/>
              </a:rPr>
              <a:t>Voice], </a:t>
            </a:r>
            <a:r>
              <a:rPr lang="en-US" sz="1600" dirty="0">
                <a:solidFill>
                  <a:schemeClr val="tx2"/>
                </a:solidFill>
                <a:latin typeface="Times New Roman" pitchFamily="18" charset="0"/>
                <a:ea typeface="ＭＳ Ｐゴシック" pitchFamily="-65" charset="-128"/>
                <a:cs typeface="+mn-cs"/>
              </a:rPr>
              <a:t>E-Mail</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michael.d.mcinnis@boeing.com</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a:t>
            </a: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Re: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[LB97 PICS Scrub]</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Abstract:</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[LB97 PICS Scrub]</a:t>
            </a:r>
            <a:endParaRPr lang="en-US" sz="1600" dirty="0">
              <a:solidFill>
                <a:schemeClr val="tx2"/>
              </a:solidFill>
              <a:latin typeface="Times New Roman" pitchFamily="18" charset="0"/>
              <a:ea typeface="ＭＳ Ｐゴシック" pitchFamily="-65" charset="-128"/>
              <a:cs typeface="+mn-cs"/>
            </a:endParaRP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Purpose: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Notice:</a:t>
            </a:r>
            <a:r>
              <a:rPr lang="en-US" sz="16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Times New Roman" pitchFamily="18" charset="0"/>
                <a:ea typeface="ＭＳ Ｐゴシック" pitchFamily="-65" charset="-128"/>
                <a:cs typeface="+mn-cs"/>
              </a:rPr>
              <a:t>Release:</a:t>
            </a:r>
            <a:r>
              <a:rPr lang="en-US" sz="16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
        <p:nvSpPr>
          <p:cNvPr id="15364" name="Date Placehold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33893" y="1829129"/>
            <a:ext cx="5154930" cy="3473291"/>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53592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4750" y="1277962"/>
            <a:ext cx="5202079" cy="433768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6" name="Oval 5"/>
          <p:cNvSpPr/>
          <p:nvPr/>
        </p:nvSpPr>
        <p:spPr bwMode="auto">
          <a:xfrm>
            <a:off x="1964750" y="3962400"/>
            <a:ext cx="176905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9" charset="0"/>
            </a:endParaRPr>
          </a:p>
        </p:txBody>
      </p:sp>
      <p:sp>
        <p:nvSpPr>
          <p:cNvPr id="2" name="TextBox 1"/>
          <p:cNvSpPr txBox="1"/>
          <p:nvPr/>
        </p:nvSpPr>
        <p:spPr>
          <a:xfrm>
            <a:off x="5638800" y="4267200"/>
            <a:ext cx="990600" cy="830997"/>
          </a:xfrm>
          <a:prstGeom prst="rect">
            <a:avLst/>
          </a:prstGeom>
          <a:noFill/>
        </p:spPr>
        <p:txBody>
          <a:bodyPr wrap="square" rtlCol="0">
            <a:spAutoFit/>
          </a:bodyPr>
          <a:lstStyle/>
          <a:p>
            <a:r>
              <a:rPr lang="en-US" dirty="0" smtClean="0">
                <a:solidFill>
                  <a:srgbClr val="FF0000"/>
                </a:solidFill>
              </a:rPr>
              <a:t>RF17 is now O.3 globally replace FD9 with RF17</a:t>
            </a:r>
          </a:p>
        </p:txBody>
      </p:sp>
    </p:spTree>
    <p:extLst>
      <p:ext uri="{BB962C8B-B14F-4D97-AF65-F5344CB8AC3E}">
        <p14:creationId xmlns:p14="http://schemas.microsoft.com/office/powerpoint/2010/main" val="382161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10989" y="1960959"/>
            <a:ext cx="5194221" cy="3229690"/>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25290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16198" y="1106512"/>
            <a:ext cx="5170646" cy="471487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6" name="Oval 5"/>
          <p:cNvSpPr/>
          <p:nvPr/>
        </p:nvSpPr>
        <p:spPr bwMode="auto">
          <a:xfrm>
            <a:off x="2116198" y="2743200"/>
            <a:ext cx="1693802"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9" charset="0"/>
            </a:endParaRPr>
          </a:p>
        </p:txBody>
      </p:sp>
      <p:sp>
        <p:nvSpPr>
          <p:cNvPr id="2" name="TextBox 1"/>
          <p:cNvSpPr txBox="1"/>
          <p:nvPr/>
        </p:nvSpPr>
        <p:spPr>
          <a:xfrm>
            <a:off x="3962400" y="2743200"/>
            <a:ext cx="3048000" cy="276999"/>
          </a:xfrm>
          <a:prstGeom prst="rect">
            <a:avLst/>
          </a:prstGeom>
          <a:noFill/>
        </p:spPr>
        <p:txBody>
          <a:bodyPr wrap="square" rtlCol="0">
            <a:spAutoFit/>
          </a:bodyPr>
          <a:lstStyle/>
          <a:p>
            <a:r>
              <a:rPr lang="en-US" dirty="0" smtClean="0">
                <a:solidFill>
                  <a:srgbClr val="FF0000"/>
                </a:solidFill>
              </a:rPr>
              <a:t>FD10 becomes RF20 globally and RF20 is 0.3</a:t>
            </a:r>
            <a:endParaRPr lang="en-US" dirty="0">
              <a:solidFill>
                <a:srgbClr val="FF0000"/>
              </a:solidFill>
            </a:endParaRPr>
          </a:p>
        </p:txBody>
      </p:sp>
    </p:spTree>
    <p:extLst>
      <p:ext uri="{BB962C8B-B14F-4D97-AF65-F5344CB8AC3E}">
        <p14:creationId xmlns:p14="http://schemas.microsoft.com/office/powerpoint/2010/main" val="149698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10989" y="2085975"/>
            <a:ext cx="5194221" cy="295465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6" name="Oval 5"/>
          <p:cNvSpPr/>
          <p:nvPr/>
        </p:nvSpPr>
        <p:spPr bwMode="auto">
          <a:xfrm>
            <a:off x="2210989" y="3563302"/>
            <a:ext cx="1584725"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271688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98174" y="2589276"/>
            <a:ext cx="5233511" cy="1893809"/>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53558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83434" y="857250"/>
            <a:ext cx="5044916" cy="4989910"/>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2" name="TextBox 1"/>
          <p:cNvSpPr txBox="1"/>
          <p:nvPr/>
        </p:nvSpPr>
        <p:spPr>
          <a:xfrm>
            <a:off x="5638800" y="5181600"/>
            <a:ext cx="1219200" cy="830997"/>
          </a:xfrm>
          <a:prstGeom prst="rect">
            <a:avLst/>
          </a:prstGeom>
          <a:noFill/>
        </p:spPr>
        <p:txBody>
          <a:bodyPr wrap="square" rtlCol="0">
            <a:spAutoFit/>
          </a:bodyPr>
          <a:lstStyle/>
          <a:p>
            <a:r>
              <a:rPr lang="en-US" dirty="0" smtClean="0">
                <a:solidFill>
                  <a:srgbClr val="FF0000"/>
                </a:solidFill>
              </a:rPr>
              <a:t>LRP UWB Channels Another table needed</a:t>
            </a:r>
            <a:endParaRPr lang="en-US" dirty="0">
              <a:solidFill>
                <a:srgbClr val="FF0000"/>
              </a:solidFill>
            </a:endParaRPr>
          </a:p>
        </p:txBody>
      </p:sp>
    </p:spTree>
    <p:extLst>
      <p:ext uri="{BB962C8B-B14F-4D97-AF65-F5344CB8AC3E}">
        <p14:creationId xmlns:p14="http://schemas.microsoft.com/office/powerpoint/2010/main" val="287889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30650" y="986057"/>
            <a:ext cx="5115640" cy="484060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cxnSp>
        <p:nvCxnSpPr>
          <p:cNvPr id="6" name="Straight Connector 5"/>
          <p:cNvCxnSpPr/>
          <p:nvPr/>
        </p:nvCxnSpPr>
        <p:spPr bwMode="auto">
          <a:xfrm>
            <a:off x="5105400" y="22098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7" name="TextBox 6"/>
          <p:cNvSpPr txBox="1"/>
          <p:nvPr/>
        </p:nvSpPr>
        <p:spPr>
          <a:xfrm>
            <a:off x="5715000" y="2438400"/>
            <a:ext cx="1302690" cy="646331"/>
          </a:xfrm>
          <a:prstGeom prst="rect">
            <a:avLst/>
          </a:prstGeom>
          <a:noFill/>
        </p:spPr>
        <p:txBody>
          <a:bodyPr wrap="square" rtlCol="0">
            <a:spAutoFit/>
          </a:bodyPr>
          <a:lstStyle/>
          <a:p>
            <a:r>
              <a:rPr lang="en-US" dirty="0" smtClean="0">
                <a:solidFill>
                  <a:srgbClr val="FF0000"/>
                </a:solidFill>
              </a:rPr>
              <a:t>Copy MLF1 here</a:t>
            </a:r>
          </a:p>
          <a:p>
            <a:r>
              <a:rPr lang="en-US" dirty="0" smtClean="0">
                <a:solidFill>
                  <a:srgbClr val="FF0000"/>
                </a:solidFill>
              </a:rPr>
              <a:t>Check cross </a:t>
            </a:r>
          </a:p>
          <a:p>
            <a:r>
              <a:rPr lang="en-US" dirty="0" smtClean="0">
                <a:solidFill>
                  <a:srgbClr val="FF0000"/>
                </a:solidFill>
              </a:rPr>
              <a:t>references to 8.3</a:t>
            </a:r>
            <a:endParaRPr lang="en-US" dirty="0">
              <a:solidFill>
                <a:srgbClr val="FF0000"/>
              </a:solidFill>
            </a:endParaRPr>
          </a:p>
        </p:txBody>
      </p:sp>
      <p:cxnSp>
        <p:nvCxnSpPr>
          <p:cNvPr id="11" name="Straight Connector 10"/>
          <p:cNvCxnSpPr/>
          <p:nvPr/>
        </p:nvCxnSpPr>
        <p:spPr bwMode="auto">
          <a:xfrm>
            <a:off x="5105400" y="31242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3" name="Straight Connector 12"/>
          <p:cNvCxnSpPr/>
          <p:nvPr/>
        </p:nvCxnSpPr>
        <p:spPr bwMode="auto">
          <a:xfrm>
            <a:off x="5486400" y="3429000"/>
            <a:ext cx="152400" cy="7620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4" name="TextBox 13"/>
          <p:cNvSpPr txBox="1"/>
          <p:nvPr/>
        </p:nvSpPr>
        <p:spPr>
          <a:xfrm>
            <a:off x="5943600" y="3352800"/>
            <a:ext cx="1143000" cy="276999"/>
          </a:xfrm>
          <a:prstGeom prst="rect">
            <a:avLst/>
          </a:prstGeom>
          <a:noFill/>
        </p:spPr>
        <p:txBody>
          <a:bodyPr wrap="square" rtlCol="0">
            <a:spAutoFit/>
          </a:bodyPr>
          <a:lstStyle/>
          <a:p>
            <a:r>
              <a:rPr lang="en-US" dirty="0" smtClean="0">
                <a:solidFill>
                  <a:srgbClr val="FF0000"/>
                </a:solidFill>
              </a:rPr>
              <a:t>Copy of MLF2</a:t>
            </a:r>
            <a:endParaRPr lang="en-US" dirty="0">
              <a:solidFill>
                <a:srgbClr val="FF0000"/>
              </a:solidFill>
            </a:endParaRPr>
          </a:p>
        </p:txBody>
      </p:sp>
      <p:cxnSp>
        <p:nvCxnSpPr>
          <p:cNvPr id="16" name="Straight Connector 15"/>
          <p:cNvCxnSpPr/>
          <p:nvPr/>
        </p:nvCxnSpPr>
        <p:spPr bwMode="auto">
          <a:xfrm>
            <a:off x="4267200" y="44958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8" name="Straight Connector 17"/>
          <p:cNvCxnSpPr/>
          <p:nvPr/>
        </p:nvCxnSpPr>
        <p:spPr bwMode="auto">
          <a:xfrm>
            <a:off x="5105400" y="4495800"/>
            <a:ext cx="762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0" name="Straight Connector 19"/>
          <p:cNvCxnSpPr/>
          <p:nvPr/>
        </p:nvCxnSpPr>
        <p:spPr bwMode="auto">
          <a:xfrm>
            <a:off x="5105400" y="4572000"/>
            <a:ext cx="685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2" name="Straight Connector 21"/>
          <p:cNvCxnSpPr/>
          <p:nvPr/>
        </p:nvCxnSpPr>
        <p:spPr bwMode="auto">
          <a:xfrm>
            <a:off x="5181600" y="50292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4" name="Straight Connector 23"/>
          <p:cNvCxnSpPr/>
          <p:nvPr/>
        </p:nvCxnSpPr>
        <p:spPr bwMode="auto">
          <a:xfrm>
            <a:off x="5181600" y="54102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1558654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86182" y="1186191"/>
            <a:ext cx="5154930" cy="1870234"/>
          </a:xfrm>
          <a:prstGeom prst="rect">
            <a:avLst/>
          </a:prstGeom>
        </p:spPr>
      </p:pic>
      <p:pic>
        <p:nvPicPr>
          <p:cNvPr id="5" name="Picture 4"/>
          <p:cNvPicPr>
            <a:picLocks noChangeAspect="1"/>
          </p:cNvPicPr>
          <p:nvPr/>
        </p:nvPicPr>
        <p:blipFill>
          <a:blip r:embed="rId3"/>
          <a:stretch>
            <a:fillRect/>
          </a:stretch>
        </p:blipFill>
        <p:spPr>
          <a:xfrm>
            <a:off x="1986181" y="3266122"/>
            <a:ext cx="5123498" cy="2734628"/>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6"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cxnSp>
        <p:nvCxnSpPr>
          <p:cNvPr id="10" name="Straight Connector 9"/>
          <p:cNvCxnSpPr/>
          <p:nvPr/>
        </p:nvCxnSpPr>
        <p:spPr bwMode="auto">
          <a:xfrm>
            <a:off x="2133600" y="16002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2" name="Straight Connector 11"/>
          <p:cNvCxnSpPr/>
          <p:nvPr/>
        </p:nvCxnSpPr>
        <p:spPr bwMode="auto">
          <a:xfrm>
            <a:off x="2133600" y="1981200"/>
            <a:ext cx="4572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4" name="Straight Connector 13"/>
          <p:cNvCxnSpPr/>
          <p:nvPr/>
        </p:nvCxnSpPr>
        <p:spPr bwMode="auto">
          <a:xfrm flipV="1">
            <a:off x="5029200" y="2562855"/>
            <a:ext cx="304800" cy="27945"/>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6" name="Straight Connector 15"/>
          <p:cNvCxnSpPr/>
          <p:nvPr/>
        </p:nvCxnSpPr>
        <p:spPr bwMode="auto">
          <a:xfrm>
            <a:off x="5029200" y="2895600"/>
            <a:ext cx="685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9" name="Straight Connector 18"/>
          <p:cNvCxnSpPr/>
          <p:nvPr/>
        </p:nvCxnSpPr>
        <p:spPr bwMode="auto">
          <a:xfrm>
            <a:off x="5029200" y="4343400"/>
            <a:ext cx="685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20" name="TextBox 19"/>
          <p:cNvSpPr txBox="1"/>
          <p:nvPr/>
        </p:nvSpPr>
        <p:spPr>
          <a:xfrm>
            <a:off x="5334000" y="5257800"/>
            <a:ext cx="1066800" cy="276999"/>
          </a:xfrm>
          <a:prstGeom prst="rect">
            <a:avLst/>
          </a:prstGeom>
          <a:noFill/>
        </p:spPr>
        <p:txBody>
          <a:bodyPr wrap="square" rtlCol="0">
            <a:spAutoFit/>
          </a:bodyPr>
          <a:lstStyle/>
          <a:p>
            <a:r>
              <a:rPr lang="en-US" dirty="0" smtClean="0">
                <a:solidFill>
                  <a:srgbClr val="FF0000"/>
                </a:solidFill>
              </a:rPr>
              <a:t>MLF9.2:M</a:t>
            </a:r>
            <a:endParaRPr lang="en-US" dirty="0">
              <a:solidFill>
                <a:srgbClr val="FF0000"/>
              </a:solidFill>
            </a:endParaRPr>
          </a:p>
        </p:txBody>
      </p:sp>
      <p:sp>
        <p:nvSpPr>
          <p:cNvPr id="21" name="TextBox 20"/>
          <p:cNvSpPr txBox="1"/>
          <p:nvPr/>
        </p:nvSpPr>
        <p:spPr>
          <a:xfrm>
            <a:off x="5334000" y="5033576"/>
            <a:ext cx="1066800" cy="276999"/>
          </a:xfrm>
          <a:prstGeom prst="rect">
            <a:avLst/>
          </a:prstGeom>
          <a:noFill/>
        </p:spPr>
        <p:txBody>
          <a:bodyPr wrap="square" rtlCol="0">
            <a:spAutoFit/>
          </a:bodyPr>
          <a:lstStyle/>
          <a:p>
            <a:r>
              <a:rPr lang="en-US" dirty="0" smtClean="0">
                <a:solidFill>
                  <a:srgbClr val="FF0000"/>
                </a:solidFill>
              </a:rPr>
              <a:t>MLF9.2:O</a:t>
            </a:r>
            <a:endParaRPr lang="en-US" dirty="0">
              <a:solidFill>
                <a:srgbClr val="FF0000"/>
              </a:solidFill>
            </a:endParaRPr>
          </a:p>
        </p:txBody>
      </p:sp>
      <p:cxnSp>
        <p:nvCxnSpPr>
          <p:cNvPr id="23" name="Straight Connector 22"/>
          <p:cNvCxnSpPr/>
          <p:nvPr/>
        </p:nvCxnSpPr>
        <p:spPr bwMode="auto">
          <a:xfrm>
            <a:off x="5029200" y="51816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5" name="Straight Connector 24"/>
          <p:cNvCxnSpPr/>
          <p:nvPr/>
        </p:nvCxnSpPr>
        <p:spPr bwMode="auto">
          <a:xfrm>
            <a:off x="5029200" y="54102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26" name="TextBox 25"/>
          <p:cNvSpPr txBox="1"/>
          <p:nvPr/>
        </p:nvSpPr>
        <p:spPr>
          <a:xfrm>
            <a:off x="5791200" y="5562600"/>
            <a:ext cx="990600" cy="461665"/>
          </a:xfrm>
          <a:prstGeom prst="rect">
            <a:avLst/>
          </a:prstGeom>
          <a:noFill/>
        </p:spPr>
        <p:txBody>
          <a:bodyPr wrap="square" rtlCol="0">
            <a:spAutoFit/>
          </a:bodyPr>
          <a:lstStyle/>
          <a:p>
            <a:r>
              <a:rPr lang="en-US" dirty="0" smtClean="0">
                <a:solidFill>
                  <a:srgbClr val="FF0000"/>
                </a:solidFill>
              </a:rPr>
              <a:t>FD1 or FD2 or FD7:M</a:t>
            </a:r>
            <a:endParaRPr lang="en-US" dirty="0">
              <a:solidFill>
                <a:srgbClr val="FF0000"/>
              </a:solidFill>
            </a:endParaRPr>
          </a:p>
        </p:txBody>
      </p:sp>
    </p:spTree>
    <p:extLst>
      <p:ext uri="{BB962C8B-B14F-4D97-AF65-F5344CB8AC3E}">
        <p14:creationId xmlns:p14="http://schemas.microsoft.com/office/powerpoint/2010/main" val="371087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42669" y="1380555"/>
            <a:ext cx="5123498" cy="4251246"/>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cxnSp>
        <p:nvCxnSpPr>
          <p:cNvPr id="6" name="Straight Connector 5"/>
          <p:cNvCxnSpPr/>
          <p:nvPr/>
        </p:nvCxnSpPr>
        <p:spPr bwMode="auto">
          <a:xfrm>
            <a:off x="5410200" y="1600200"/>
            <a:ext cx="152400" cy="7620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8" name="Straight Connector 7"/>
          <p:cNvCxnSpPr/>
          <p:nvPr/>
        </p:nvCxnSpPr>
        <p:spPr bwMode="auto">
          <a:xfrm>
            <a:off x="5105400" y="17526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0" name="Straight Connector 9"/>
          <p:cNvCxnSpPr/>
          <p:nvPr/>
        </p:nvCxnSpPr>
        <p:spPr bwMode="auto">
          <a:xfrm>
            <a:off x="5105400" y="2057400"/>
            <a:ext cx="152400" cy="7620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2" name="Straight Connector 11"/>
          <p:cNvCxnSpPr/>
          <p:nvPr/>
        </p:nvCxnSpPr>
        <p:spPr bwMode="auto">
          <a:xfrm>
            <a:off x="5105400" y="2438400"/>
            <a:ext cx="685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6" name="Straight Connector 15"/>
          <p:cNvCxnSpPr/>
          <p:nvPr/>
        </p:nvCxnSpPr>
        <p:spPr bwMode="auto">
          <a:xfrm>
            <a:off x="5105400" y="36576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7" name="TextBox 16"/>
          <p:cNvSpPr txBox="1"/>
          <p:nvPr/>
        </p:nvSpPr>
        <p:spPr>
          <a:xfrm>
            <a:off x="5181600" y="3733800"/>
            <a:ext cx="762000"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18" name="TextBox 17"/>
          <p:cNvSpPr txBox="1"/>
          <p:nvPr/>
        </p:nvSpPr>
        <p:spPr>
          <a:xfrm>
            <a:off x="5181600" y="3914001"/>
            <a:ext cx="685800" cy="276999"/>
          </a:xfrm>
          <a:prstGeom prst="rect">
            <a:avLst/>
          </a:prstGeom>
          <a:noFill/>
        </p:spPr>
        <p:txBody>
          <a:bodyPr wrap="square" rtlCol="0">
            <a:spAutoFit/>
          </a:bodyPr>
          <a:lstStyle/>
          <a:p>
            <a:r>
              <a:rPr lang="en-US" dirty="0" smtClean="0">
                <a:solidFill>
                  <a:srgbClr val="FF0000"/>
                </a:solidFill>
              </a:rPr>
              <a:t>FD1:O</a:t>
            </a:r>
            <a:endParaRPr lang="en-US" dirty="0">
              <a:solidFill>
                <a:srgbClr val="FF0000"/>
              </a:solidFill>
            </a:endParaRPr>
          </a:p>
        </p:txBody>
      </p:sp>
      <p:cxnSp>
        <p:nvCxnSpPr>
          <p:cNvPr id="20" name="Straight Connector 19"/>
          <p:cNvCxnSpPr/>
          <p:nvPr/>
        </p:nvCxnSpPr>
        <p:spPr bwMode="auto">
          <a:xfrm flipV="1">
            <a:off x="5029200" y="3810000"/>
            <a:ext cx="152400" cy="7620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2" name="Straight Connector 21"/>
          <p:cNvCxnSpPr/>
          <p:nvPr/>
        </p:nvCxnSpPr>
        <p:spPr bwMode="auto">
          <a:xfrm flipV="1">
            <a:off x="5105400" y="4038600"/>
            <a:ext cx="76200" cy="76200"/>
          </a:xfrm>
          <a:prstGeom prst="line">
            <a:avLst/>
          </a:prstGeom>
          <a:solidFill>
            <a:schemeClr val="accent1"/>
          </a:solidFill>
          <a:ln w="127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334461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&lt;Mike McInnis&gt;, &lt;The Boeing Company&gt;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2</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2</a:t>
            </a:fld>
            <a:endParaRPr lang="en-US"/>
          </a:p>
        </p:txBody>
      </p:sp>
      <p:sp>
        <p:nvSpPr>
          <p:cNvPr id="2" name="TextBox 1"/>
          <p:cNvSpPr txBox="1"/>
          <p:nvPr/>
        </p:nvSpPr>
        <p:spPr>
          <a:xfrm>
            <a:off x="685800" y="381000"/>
            <a:ext cx="8077200" cy="1015663"/>
          </a:xfrm>
          <a:prstGeom prst="rect">
            <a:avLst/>
          </a:prstGeom>
          <a:noFill/>
        </p:spPr>
        <p:txBody>
          <a:bodyPr wrap="square" rtlCol="0">
            <a:spAutoFit/>
          </a:bodyPr>
          <a:lstStyle/>
          <a:p>
            <a:pPr algn="ctr"/>
            <a:r>
              <a:rPr lang="fr-FR" sz="2000" b="1" dirty="0" err="1" smtClean="0"/>
              <a:t>Annex</a:t>
            </a:r>
            <a:r>
              <a:rPr lang="fr-FR" sz="2000" b="1" dirty="0" smtClean="0"/>
              <a:t> D</a:t>
            </a:r>
          </a:p>
          <a:p>
            <a:pPr algn="ctr"/>
            <a:endParaRPr lang="fr-FR" sz="2000" b="1" dirty="0"/>
          </a:p>
          <a:p>
            <a:pPr algn="ctr"/>
            <a:r>
              <a:rPr lang="fr-FR" sz="2000" b="1" dirty="0" smtClean="0"/>
              <a:t>Protocol </a:t>
            </a:r>
            <a:r>
              <a:rPr lang="fr-FR" sz="2000" b="1" dirty="0" err="1"/>
              <a:t>implementation</a:t>
            </a:r>
            <a:r>
              <a:rPr lang="fr-FR" sz="2000" b="1" dirty="0"/>
              <a:t> </a:t>
            </a:r>
            <a:r>
              <a:rPr lang="fr-FR" sz="2000" b="1" dirty="0" err="1"/>
              <a:t>conformance</a:t>
            </a:r>
            <a:r>
              <a:rPr lang="fr-FR" sz="2000" b="1" dirty="0"/>
              <a:t> </a:t>
            </a:r>
            <a:r>
              <a:rPr lang="fr-FR" sz="2000" b="1" dirty="0" err="1"/>
              <a:t>statement</a:t>
            </a:r>
            <a:r>
              <a:rPr lang="fr-FR" sz="2000" b="1" dirty="0"/>
              <a:t> (</a:t>
            </a:r>
            <a:r>
              <a:rPr lang="fr-FR" sz="2000" b="1" dirty="0" smtClean="0"/>
              <a:t>PICS) </a:t>
            </a:r>
            <a:r>
              <a:rPr lang="en-US" sz="2000" b="1" dirty="0" err="1" smtClean="0"/>
              <a:t>proforma</a:t>
            </a:r>
            <a:endParaRPr lang="en-US" sz="2000" dirty="0"/>
          </a:p>
        </p:txBody>
      </p:sp>
      <p:sp>
        <p:nvSpPr>
          <p:cNvPr id="3" name="TextBox 2"/>
          <p:cNvSpPr txBox="1"/>
          <p:nvPr/>
        </p:nvSpPr>
        <p:spPr>
          <a:xfrm>
            <a:off x="1143000" y="1676400"/>
            <a:ext cx="7239000" cy="4801314"/>
          </a:xfrm>
          <a:prstGeom prst="rect">
            <a:avLst/>
          </a:prstGeom>
          <a:noFill/>
        </p:spPr>
        <p:txBody>
          <a:bodyPr wrap="square" rtlCol="0">
            <a:spAutoFit/>
          </a:bodyPr>
          <a:lstStyle/>
          <a:p>
            <a:r>
              <a:rPr lang="en-US" sz="1800" b="1" u="sng" dirty="0" smtClean="0"/>
              <a:t>Tables</a:t>
            </a:r>
            <a:r>
              <a:rPr lang="en-US" sz="1800" b="1" dirty="0" smtClean="0"/>
              <a:t>				</a:t>
            </a:r>
            <a:r>
              <a:rPr lang="en-US" sz="1800" b="1" u="sng" dirty="0" smtClean="0"/>
              <a:t>Status</a:t>
            </a:r>
          </a:p>
          <a:p>
            <a:endParaRPr lang="en-US" sz="1800" dirty="0" smtClean="0"/>
          </a:p>
          <a:p>
            <a:r>
              <a:rPr lang="en-US" sz="1800" dirty="0" smtClean="0"/>
              <a:t>D.1 Functional Device Types 		</a:t>
            </a:r>
            <a:r>
              <a:rPr lang="en-US" sz="1800" dirty="0" smtClean="0">
                <a:solidFill>
                  <a:srgbClr val="00B050"/>
                </a:solidFill>
              </a:rPr>
              <a:t>Reviewed</a:t>
            </a:r>
          </a:p>
          <a:p>
            <a:endParaRPr lang="en-US" sz="1800" dirty="0" smtClean="0"/>
          </a:p>
          <a:p>
            <a:r>
              <a:rPr lang="en-US" sz="1800" dirty="0" smtClean="0"/>
              <a:t>D.2 PHY Functions			</a:t>
            </a:r>
            <a:r>
              <a:rPr lang="en-US" sz="1800" dirty="0" smtClean="0">
                <a:solidFill>
                  <a:srgbClr val="00B050"/>
                </a:solidFill>
              </a:rPr>
              <a:t>Reviewed</a:t>
            </a:r>
          </a:p>
          <a:p>
            <a:endParaRPr lang="en-US" sz="1800" dirty="0" smtClean="0"/>
          </a:p>
          <a:p>
            <a:r>
              <a:rPr lang="en-US" sz="1800" dirty="0" smtClean="0"/>
              <a:t>D.3 PHY Packet			</a:t>
            </a:r>
            <a:r>
              <a:rPr lang="en-US" sz="1800" dirty="0" smtClean="0">
                <a:solidFill>
                  <a:srgbClr val="00B050"/>
                </a:solidFill>
              </a:rPr>
              <a:t>Reviewed</a:t>
            </a:r>
          </a:p>
          <a:p>
            <a:endParaRPr lang="en-US" sz="1800" dirty="0" smtClean="0"/>
          </a:p>
          <a:p>
            <a:r>
              <a:rPr lang="en-US" sz="1800" dirty="0" smtClean="0"/>
              <a:t>D.4 Radio Frequency (RF)		</a:t>
            </a:r>
            <a:r>
              <a:rPr lang="en-US" sz="1800" dirty="0" smtClean="0">
                <a:solidFill>
                  <a:srgbClr val="00B050"/>
                </a:solidFill>
              </a:rPr>
              <a:t>Reviewed</a:t>
            </a:r>
            <a:endParaRPr lang="en-US" sz="1800" dirty="0" smtClean="0">
              <a:solidFill>
                <a:srgbClr val="00B050"/>
              </a:solidFill>
            </a:endParaRPr>
          </a:p>
          <a:p>
            <a:endParaRPr lang="en-US" sz="1800" dirty="0" smtClean="0"/>
          </a:p>
          <a:p>
            <a:r>
              <a:rPr lang="en-US" sz="1800" dirty="0" smtClean="0"/>
              <a:t>D.5 HRP UWB Elements		</a:t>
            </a:r>
            <a:r>
              <a:rPr lang="en-US" sz="1800" dirty="0" smtClean="0">
                <a:solidFill>
                  <a:srgbClr val="00B050"/>
                </a:solidFill>
              </a:rPr>
              <a:t>Reviewed</a:t>
            </a:r>
            <a:endParaRPr lang="en-US" sz="1800" dirty="0" smtClean="0">
              <a:solidFill>
                <a:srgbClr val="00B050"/>
              </a:solidFill>
            </a:endParaRPr>
          </a:p>
          <a:p>
            <a:endParaRPr lang="en-US" sz="1800" dirty="0" smtClean="0"/>
          </a:p>
          <a:p>
            <a:r>
              <a:rPr lang="en-US" sz="1800" dirty="0" smtClean="0"/>
              <a:t>D.6 MAC </a:t>
            </a:r>
            <a:r>
              <a:rPr lang="en-US" sz="1800" dirty="0" err="1" smtClean="0"/>
              <a:t>Sublayer</a:t>
            </a:r>
            <a:r>
              <a:rPr lang="en-US" sz="1800" dirty="0" smtClean="0"/>
              <a:t> Function		</a:t>
            </a:r>
            <a:r>
              <a:rPr lang="en-US" sz="1800" dirty="0" smtClean="0"/>
              <a:t>Reviewed to MLF22</a:t>
            </a:r>
            <a:endParaRPr lang="en-US" sz="1800" dirty="0" smtClean="0"/>
          </a:p>
          <a:p>
            <a:endParaRPr lang="en-US" sz="1800" dirty="0" smtClean="0"/>
          </a:p>
          <a:p>
            <a:r>
              <a:rPr lang="en-US" sz="1800" dirty="0" smtClean="0"/>
              <a:t>D.7 MAC Frames			</a:t>
            </a:r>
            <a:r>
              <a:rPr lang="en-US" sz="1800" dirty="0"/>
              <a:t> Not Started</a:t>
            </a:r>
            <a:endParaRPr lang="en-US" sz="1800" dirty="0" smtClean="0"/>
          </a:p>
          <a:p>
            <a:endParaRPr lang="en-US" sz="1800" dirty="0" smtClean="0"/>
          </a:p>
          <a:p>
            <a:r>
              <a:rPr lang="en-US" sz="1800" dirty="0" smtClean="0"/>
              <a:t>D.8 MAC </a:t>
            </a:r>
            <a:r>
              <a:rPr lang="en-US" sz="1800" dirty="0" smtClean="0"/>
              <a:t>IEs</a:t>
            </a:r>
            <a:r>
              <a:rPr lang="en-US" sz="1800" dirty="0" smtClean="0"/>
              <a:t>			</a:t>
            </a:r>
            <a:r>
              <a:rPr lang="en-US" sz="1800" dirty="0"/>
              <a:t> Not Started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72389" y="1280434"/>
            <a:ext cx="5115640" cy="966550"/>
          </a:xfrm>
          <a:prstGeom prst="rect">
            <a:avLst/>
          </a:prstGeom>
        </p:spPr>
      </p:pic>
      <p:pic>
        <p:nvPicPr>
          <p:cNvPr id="4" name="Picture 3"/>
          <p:cNvPicPr>
            <a:picLocks noChangeAspect="1"/>
          </p:cNvPicPr>
          <p:nvPr/>
        </p:nvPicPr>
        <p:blipFill>
          <a:blip r:embed="rId3"/>
          <a:stretch>
            <a:fillRect/>
          </a:stretch>
        </p:blipFill>
        <p:spPr>
          <a:xfrm>
            <a:off x="1917382" y="2321938"/>
            <a:ext cx="5170646" cy="3410426"/>
          </a:xfrm>
          <a:prstGeom prst="rect">
            <a:avLst/>
          </a:prstGeom>
        </p:spPr>
      </p:pic>
      <p:sp>
        <p:nvSpPr>
          <p:cNvPr id="5"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6"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2" name="TextBox 1"/>
          <p:cNvSpPr txBox="1"/>
          <p:nvPr/>
        </p:nvSpPr>
        <p:spPr>
          <a:xfrm>
            <a:off x="5105400" y="1219200"/>
            <a:ext cx="609600" cy="276999"/>
          </a:xfrm>
          <a:prstGeom prst="rect">
            <a:avLst/>
          </a:prstGeom>
          <a:noFill/>
        </p:spPr>
        <p:txBody>
          <a:bodyPr wrap="square" rtlCol="0">
            <a:spAutoFit/>
          </a:bodyPr>
          <a:lstStyle/>
          <a:p>
            <a:r>
              <a:rPr lang="en-US" dirty="0" smtClean="0">
                <a:solidFill>
                  <a:srgbClr val="FF0000"/>
                </a:solidFill>
              </a:rPr>
              <a:t>O</a:t>
            </a:r>
            <a:endParaRPr lang="en-US" dirty="0">
              <a:solidFill>
                <a:srgbClr val="FF0000"/>
              </a:solidFill>
            </a:endParaRPr>
          </a:p>
        </p:txBody>
      </p:sp>
      <p:sp>
        <p:nvSpPr>
          <p:cNvPr id="7" name="TextBox 6"/>
          <p:cNvSpPr txBox="1"/>
          <p:nvPr/>
        </p:nvSpPr>
        <p:spPr>
          <a:xfrm>
            <a:off x="5638800" y="4038600"/>
            <a:ext cx="838200" cy="646331"/>
          </a:xfrm>
          <a:prstGeom prst="rect">
            <a:avLst/>
          </a:prstGeom>
          <a:noFill/>
        </p:spPr>
        <p:txBody>
          <a:bodyPr wrap="square" rtlCol="0">
            <a:spAutoFit/>
          </a:bodyPr>
          <a:lstStyle/>
          <a:p>
            <a:r>
              <a:rPr lang="en-US" dirty="0" smtClean="0">
                <a:solidFill>
                  <a:srgbClr val="FF0000"/>
                </a:solidFill>
              </a:rPr>
              <a:t>Check semantics of </a:t>
            </a:r>
            <a:r>
              <a:rPr lang="en-US" dirty="0" err="1" smtClean="0">
                <a:solidFill>
                  <a:srgbClr val="FF0000"/>
                </a:solidFill>
              </a:rPr>
              <a:t>O.x</a:t>
            </a:r>
            <a:endParaRPr lang="en-US" dirty="0">
              <a:solidFill>
                <a:srgbClr val="FF0000"/>
              </a:solidFill>
            </a:endParaRPr>
          </a:p>
        </p:txBody>
      </p:sp>
      <p:sp>
        <p:nvSpPr>
          <p:cNvPr id="8" name="TextBox 7"/>
          <p:cNvSpPr txBox="1"/>
          <p:nvPr/>
        </p:nvSpPr>
        <p:spPr>
          <a:xfrm>
            <a:off x="4648200" y="5257800"/>
            <a:ext cx="152400" cy="276999"/>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9" name="TextBox 8"/>
          <p:cNvSpPr txBox="1"/>
          <p:nvPr/>
        </p:nvSpPr>
        <p:spPr>
          <a:xfrm>
            <a:off x="5029200" y="5486400"/>
            <a:ext cx="2057400" cy="276999"/>
          </a:xfrm>
          <a:prstGeom prst="rect">
            <a:avLst/>
          </a:prstGeom>
          <a:noFill/>
        </p:spPr>
        <p:txBody>
          <a:bodyPr wrap="square" rtlCol="0">
            <a:spAutoFit/>
          </a:bodyPr>
          <a:lstStyle/>
          <a:p>
            <a:r>
              <a:rPr lang="en-US" dirty="0" smtClean="0">
                <a:solidFill>
                  <a:srgbClr val="FF0000"/>
                </a:solidFill>
              </a:rPr>
              <a:t>Mandatory for LECIM DSSS</a:t>
            </a:r>
            <a:endParaRPr lang="en-US" dirty="0">
              <a:solidFill>
                <a:srgbClr val="FF0000"/>
              </a:solidFill>
            </a:endParaRPr>
          </a:p>
        </p:txBody>
      </p:sp>
    </p:spTree>
    <p:extLst>
      <p:ext uri="{BB962C8B-B14F-4D97-AF65-F5344CB8AC3E}">
        <p14:creationId xmlns:p14="http://schemas.microsoft.com/office/powerpoint/2010/main" val="2377274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3041" y="1372255"/>
            <a:ext cx="5131356" cy="2923223"/>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42747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0308" y="1204270"/>
            <a:ext cx="5037059" cy="4314111"/>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952986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1356" y="1448806"/>
            <a:ext cx="4966335" cy="3544015"/>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1712788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2080" y="1092386"/>
            <a:ext cx="5068491" cy="4722734"/>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123066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5799" y="1128932"/>
            <a:ext cx="5367100" cy="3017520"/>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71709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2258" y="1053593"/>
            <a:ext cx="5304235" cy="4738450"/>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31268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4091" y="1649160"/>
            <a:ext cx="5296376" cy="3056811"/>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42682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3525" y="1188994"/>
            <a:ext cx="5280660" cy="4486990"/>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829885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9600" y="1772803"/>
            <a:ext cx="5429965" cy="3481150"/>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4657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77248" y="857249"/>
            <a:ext cx="5171360" cy="5065490"/>
          </a:xfrm>
          <a:prstGeom prst="rect">
            <a:avLst/>
          </a:prstGeom>
        </p:spPr>
      </p:pic>
      <p:sp>
        <p:nvSpPr>
          <p:cNvPr id="15" name="TextBox 14"/>
          <p:cNvSpPr txBox="1"/>
          <p:nvPr/>
        </p:nvSpPr>
        <p:spPr>
          <a:xfrm>
            <a:off x="4508466" y="3284444"/>
            <a:ext cx="457200" cy="230832"/>
          </a:xfrm>
          <a:prstGeom prst="rect">
            <a:avLst/>
          </a:prstGeom>
          <a:noFill/>
        </p:spPr>
        <p:txBody>
          <a:bodyPr wrap="square" rtlCol="0">
            <a:spAutoFit/>
          </a:bodyPr>
          <a:lstStyle/>
          <a:p>
            <a:r>
              <a:rPr lang="en-US" sz="900" dirty="0">
                <a:solidFill>
                  <a:srgbClr val="FF0000"/>
                </a:solidFill>
              </a:rPr>
              <a:t>6.1</a:t>
            </a:r>
          </a:p>
        </p:txBody>
      </p:sp>
      <p:sp>
        <p:nvSpPr>
          <p:cNvPr id="16" name="TextBox 15"/>
          <p:cNvSpPr txBox="1"/>
          <p:nvPr/>
        </p:nvSpPr>
        <p:spPr>
          <a:xfrm>
            <a:off x="4511658" y="3734501"/>
            <a:ext cx="457200" cy="230832"/>
          </a:xfrm>
          <a:prstGeom prst="rect">
            <a:avLst/>
          </a:prstGeom>
          <a:noFill/>
        </p:spPr>
        <p:txBody>
          <a:bodyPr wrap="square" rtlCol="0">
            <a:spAutoFit/>
          </a:bodyPr>
          <a:lstStyle/>
          <a:p>
            <a:r>
              <a:rPr lang="en-US" sz="900" dirty="0">
                <a:solidFill>
                  <a:srgbClr val="FF0000"/>
                </a:solidFill>
              </a:rPr>
              <a:t>6.1</a:t>
            </a:r>
          </a:p>
        </p:txBody>
      </p:sp>
      <p:sp>
        <p:nvSpPr>
          <p:cNvPr id="17" name="TextBox 16"/>
          <p:cNvSpPr txBox="1"/>
          <p:nvPr/>
        </p:nvSpPr>
        <p:spPr>
          <a:xfrm>
            <a:off x="4343400" y="5234689"/>
            <a:ext cx="648128" cy="369332"/>
          </a:xfrm>
          <a:prstGeom prst="rect">
            <a:avLst/>
          </a:prstGeom>
          <a:noFill/>
        </p:spPr>
        <p:txBody>
          <a:bodyPr wrap="square" rtlCol="0">
            <a:spAutoFit/>
          </a:bodyPr>
          <a:lstStyle/>
          <a:p>
            <a:r>
              <a:rPr lang="en-US" sz="900" dirty="0" smtClean="0">
                <a:solidFill>
                  <a:srgbClr val="FF0000"/>
                </a:solidFill>
              </a:rPr>
              <a:t>? For device ref</a:t>
            </a:r>
            <a:endParaRPr lang="en-US" sz="900" dirty="0">
              <a:solidFill>
                <a:srgbClr val="FF0000"/>
              </a:solidFill>
            </a:endParaRPr>
          </a:p>
        </p:txBody>
      </p:sp>
      <p:sp>
        <p:nvSpPr>
          <p:cNvPr id="19" name="TextBox 18"/>
          <p:cNvSpPr txBox="1"/>
          <p:nvPr/>
        </p:nvSpPr>
        <p:spPr>
          <a:xfrm>
            <a:off x="4508466" y="4764253"/>
            <a:ext cx="357188" cy="230832"/>
          </a:xfrm>
          <a:prstGeom prst="rect">
            <a:avLst/>
          </a:prstGeom>
          <a:noFill/>
        </p:spPr>
        <p:txBody>
          <a:bodyPr wrap="square" rtlCol="0">
            <a:spAutoFit/>
          </a:bodyPr>
          <a:lstStyle/>
          <a:p>
            <a:r>
              <a:rPr lang="en-US" sz="900" dirty="0">
                <a:solidFill>
                  <a:srgbClr val="00B050"/>
                </a:solidFill>
              </a:rPr>
              <a:t>OK</a:t>
            </a:r>
          </a:p>
        </p:txBody>
      </p:sp>
      <p:sp>
        <p:nvSpPr>
          <p:cNvPr id="20" name="TextBox 19"/>
          <p:cNvSpPr txBox="1"/>
          <p:nvPr/>
        </p:nvSpPr>
        <p:spPr>
          <a:xfrm>
            <a:off x="4508466" y="4218669"/>
            <a:ext cx="385003" cy="230832"/>
          </a:xfrm>
          <a:prstGeom prst="rect">
            <a:avLst/>
          </a:prstGeom>
          <a:noFill/>
        </p:spPr>
        <p:txBody>
          <a:bodyPr wrap="square" rtlCol="0">
            <a:spAutoFit/>
          </a:bodyPr>
          <a:lstStyle/>
          <a:p>
            <a:r>
              <a:rPr lang="en-US" sz="900" dirty="0">
                <a:solidFill>
                  <a:srgbClr val="00B050"/>
                </a:solidFill>
              </a:rPr>
              <a:t>OK</a:t>
            </a:r>
          </a:p>
        </p:txBody>
      </p:sp>
      <p:sp>
        <p:nvSpPr>
          <p:cNvPr id="21" name="TextBox 20"/>
          <p:cNvSpPr txBox="1"/>
          <p:nvPr/>
        </p:nvSpPr>
        <p:spPr>
          <a:xfrm>
            <a:off x="4456104" y="2841408"/>
            <a:ext cx="365928" cy="230832"/>
          </a:xfrm>
          <a:prstGeom prst="rect">
            <a:avLst/>
          </a:prstGeom>
          <a:noFill/>
        </p:spPr>
        <p:txBody>
          <a:bodyPr wrap="square" rtlCol="0">
            <a:spAutoFit/>
          </a:bodyPr>
          <a:lstStyle/>
          <a:p>
            <a:r>
              <a:rPr lang="en-US" sz="900" dirty="0">
                <a:solidFill>
                  <a:srgbClr val="00B050"/>
                </a:solidFill>
              </a:rPr>
              <a:t>OK</a:t>
            </a:r>
          </a:p>
        </p:txBody>
      </p:sp>
      <p:sp>
        <p:nvSpPr>
          <p:cNvPr id="22" name="TextBox 21"/>
          <p:cNvSpPr txBox="1"/>
          <p:nvPr/>
        </p:nvSpPr>
        <p:spPr>
          <a:xfrm>
            <a:off x="4464844" y="2387941"/>
            <a:ext cx="357188" cy="230832"/>
          </a:xfrm>
          <a:prstGeom prst="rect">
            <a:avLst/>
          </a:prstGeom>
          <a:noFill/>
        </p:spPr>
        <p:txBody>
          <a:bodyPr wrap="square" rtlCol="0">
            <a:spAutoFit/>
          </a:bodyPr>
          <a:lstStyle/>
          <a:p>
            <a:r>
              <a:rPr lang="en-US" sz="900" dirty="0">
                <a:solidFill>
                  <a:srgbClr val="00B050"/>
                </a:solidFill>
              </a:rPr>
              <a:t>OK</a:t>
            </a:r>
          </a:p>
        </p:txBody>
      </p:sp>
      <p:sp>
        <p:nvSpPr>
          <p:cNvPr id="23" name="TextBox 22"/>
          <p:cNvSpPr txBox="1"/>
          <p:nvPr/>
        </p:nvSpPr>
        <p:spPr>
          <a:xfrm>
            <a:off x="4477535" y="1952939"/>
            <a:ext cx="415934" cy="230832"/>
          </a:xfrm>
          <a:prstGeom prst="rect">
            <a:avLst/>
          </a:prstGeom>
          <a:noFill/>
        </p:spPr>
        <p:txBody>
          <a:bodyPr wrap="square" rtlCol="0">
            <a:spAutoFit/>
          </a:bodyPr>
          <a:lstStyle/>
          <a:p>
            <a:r>
              <a:rPr lang="en-US" sz="900" dirty="0">
                <a:solidFill>
                  <a:srgbClr val="00B050"/>
                </a:solidFill>
              </a:rPr>
              <a:t>OK</a:t>
            </a:r>
          </a:p>
        </p:txBody>
      </p:sp>
      <p:sp>
        <p:nvSpPr>
          <p:cNvPr id="12"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13"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7" name="TextBox 6"/>
          <p:cNvSpPr txBox="1"/>
          <p:nvPr/>
        </p:nvSpPr>
        <p:spPr>
          <a:xfrm>
            <a:off x="3616257" y="5160992"/>
            <a:ext cx="609600" cy="507831"/>
          </a:xfrm>
          <a:prstGeom prst="rect">
            <a:avLst/>
          </a:prstGeom>
          <a:noFill/>
        </p:spPr>
        <p:txBody>
          <a:bodyPr wrap="square" rtlCol="0">
            <a:spAutoFit/>
          </a:bodyPr>
          <a:lstStyle/>
          <a:p>
            <a:r>
              <a:rPr lang="en-US" sz="900" dirty="0" smtClean="0">
                <a:solidFill>
                  <a:srgbClr val="FF0000"/>
                </a:solidFill>
              </a:rPr>
              <a:t>Device defined in text?</a:t>
            </a:r>
            <a:endParaRPr lang="en-US" sz="900" dirty="0">
              <a:solidFill>
                <a:srgbClr val="FF0000"/>
              </a:solidFill>
            </a:endParaRPr>
          </a:p>
        </p:txBody>
      </p:sp>
      <p:sp>
        <p:nvSpPr>
          <p:cNvPr id="24" name="TextBox 23"/>
          <p:cNvSpPr txBox="1"/>
          <p:nvPr/>
        </p:nvSpPr>
        <p:spPr>
          <a:xfrm>
            <a:off x="3616257" y="5668823"/>
            <a:ext cx="609600" cy="507831"/>
          </a:xfrm>
          <a:prstGeom prst="rect">
            <a:avLst/>
          </a:prstGeom>
          <a:noFill/>
        </p:spPr>
        <p:txBody>
          <a:bodyPr wrap="square" rtlCol="0">
            <a:spAutoFit/>
          </a:bodyPr>
          <a:lstStyle/>
          <a:p>
            <a:r>
              <a:rPr lang="en-US" sz="900" dirty="0" smtClean="0">
                <a:solidFill>
                  <a:srgbClr val="FF0000"/>
                </a:solidFill>
              </a:rPr>
              <a:t>Device defined in text?</a:t>
            </a:r>
            <a:endParaRPr lang="en-US" sz="900" dirty="0">
              <a:solidFill>
                <a:srgbClr val="FF0000"/>
              </a:solidFill>
            </a:endParaRPr>
          </a:p>
        </p:txBody>
      </p:sp>
      <p:sp>
        <p:nvSpPr>
          <p:cNvPr id="26" name="TextBox 25"/>
          <p:cNvSpPr txBox="1"/>
          <p:nvPr/>
        </p:nvSpPr>
        <p:spPr>
          <a:xfrm>
            <a:off x="4343400" y="5578714"/>
            <a:ext cx="648128" cy="369332"/>
          </a:xfrm>
          <a:prstGeom prst="rect">
            <a:avLst/>
          </a:prstGeom>
          <a:noFill/>
        </p:spPr>
        <p:txBody>
          <a:bodyPr wrap="square" rtlCol="0">
            <a:spAutoFit/>
          </a:bodyPr>
          <a:lstStyle/>
          <a:p>
            <a:r>
              <a:rPr lang="en-US" sz="900" dirty="0" smtClean="0">
                <a:solidFill>
                  <a:srgbClr val="FF0000"/>
                </a:solidFill>
              </a:rPr>
              <a:t>? For device ref</a:t>
            </a:r>
            <a:endParaRPr lang="en-US" sz="900" dirty="0">
              <a:solidFill>
                <a:srgbClr val="FF0000"/>
              </a:solidFill>
            </a:endParaRPr>
          </a:p>
        </p:txBody>
      </p:sp>
    </p:spTree>
    <p:extLst>
      <p:ext uri="{BB962C8B-B14F-4D97-AF65-F5344CB8AC3E}">
        <p14:creationId xmlns:p14="http://schemas.microsoft.com/office/powerpoint/2010/main" val="3523393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2211" y="1099367"/>
            <a:ext cx="5359241" cy="4730591"/>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6686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79939" y="1288289"/>
            <a:ext cx="4856321" cy="345758"/>
          </a:xfrm>
          <a:prstGeom prst="rect">
            <a:avLst/>
          </a:prstGeom>
        </p:spPr>
      </p:pic>
      <p:pic>
        <p:nvPicPr>
          <p:cNvPr id="4" name="Picture 3"/>
          <p:cNvPicPr>
            <a:picLocks noChangeAspect="1"/>
          </p:cNvPicPr>
          <p:nvPr/>
        </p:nvPicPr>
        <p:blipFill>
          <a:blip r:embed="rId3"/>
          <a:stretch>
            <a:fillRect/>
          </a:stretch>
        </p:blipFill>
        <p:spPr>
          <a:xfrm>
            <a:off x="2210989" y="2321718"/>
            <a:ext cx="5194221" cy="2436019"/>
          </a:xfrm>
          <a:prstGeom prst="rect">
            <a:avLst/>
          </a:prstGeom>
        </p:spPr>
      </p:pic>
      <p:sp>
        <p:nvSpPr>
          <p:cNvPr id="5" name="TextBox 4"/>
          <p:cNvSpPr txBox="1"/>
          <p:nvPr/>
        </p:nvSpPr>
        <p:spPr>
          <a:xfrm>
            <a:off x="4443412" y="1295400"/>
            <a:ext cx="585788" cy="230832"/>
          </a:xfrm>
          <a:prstGeom prst="rect">
            <a:avLst/>
          </a:prstGeom>
          <a:noFill/>
        </p:spPr>
        <p:txBody>
          <a:bodyPr wrap="square" rtlCol="0">
            <a:spAutoFit/>
          </a:bodyPr>
          <a:lstStyle/>
          <a:p>
            <a:r>
              <a:rPr lang="en-US" sz="900" dirty="0">
                <a:solidFill>
                  <a:srgbClr val="FF0000"/>
                </a:solidFill>
              </a:rPr>
              <a:t>7.4.3.20</a:t>
            </a:r>
          </a:p>
        </p:txBody>
      </p:sp>
      <p:sp>
        <p:nvSpPr>
          <p:cNvPr id="6" name="TextBox 5"/>
          <p:cNvSpPr txBox="1"/>
          <p:nvPr/>
        </p:nvSpPr>
        <p:spPr>
          <a:xfrm>
            <a:off x="4514495" y="3262727"/>
            <a:ext cx="364686" cy="230832"/>
          </a:xfrm>
          <a:prstGeom prst="rect">
            <a:avLst/>
          </a:prstGeom>
          <a:noFill/>
        </p:spPr>
        <p:txBody>
          <a:bodyPr wrap="square" rtlCol="0">
            <a:spAutoFit/>
          </a:bodyPr>
          <a:lstStyle/>
          <a:p>
            <a:r>
              <a:rPr lang="en-US" sz="900" dirty="0">
                <a:solidFill>
                  <a:srgbClr val="00B050"/>
                </a:solidFill>
              </a:rPr>
              <a:t>OK</a:t>
            </a:r>
          </a:p>
        </p:txBody>
      </p:sp>
      <p:sp>
        <p:nvSpPr>
          <p:cNvPr id="7" name="TextBox 6"/>
          <p:cNvSpPr txBox="1"/>
          <p:nvPr/>
        </p:nvSpPr>
        <p:spPr>
          <a:xfrm>
            <a:off x="4514495" y="3629025"/>
            <a:ext cx="364686" cy="230832"/>
          </a:xfrm>
          <a:prstGeom prst="rect">
            <a:avLst/>
          </a:prstGeom>
          <a:noFill/>
        </p:spPr>
        <p:txBody>
          <a:bodyPr wrap="square" rtlCol="0">
            <a:spAutoFit/>
          </a:bodyPr>
          <a:lstStyle/>
          <a:p>
            <a:r>
              <a:rPr lang="en-US" sz="900" dirty="0">
                <a:solidFill>
                  <a:srgbClr val="00B050"/>
                </a:solidFill>
              </a:rPr>
              <a:t>OK</a:t>
            </a:r>
          </a:p>
        </p:txBody>
      </p:sp>
      <p:sp>
        <p:nvSpPr>
          <p:cNvPr id="8" name="TextBox 7"/>
          <p:cNvSpPr txBox="1"/>
          <p:nvPr/>
        </p:nvSpPr>
        <p:spPr>
          <a:xfrm>
            <a:off x="4514495" y="3950398"/>
            <a:ext cx="364686" cy="230832"/>
          </a:xfrm>
          <a:prstGeom prst="rect">
            <a:avLst/>
          </a:prstGeom>
          <a:noFill/>
        </p:spPr>
        <p:txBody>
          <a:bodyPr wrap="square" rtlCol="0">
            <a:spAutoFit/>
          </a:bodyPr>
          <a:lstStyle/>
          <a:p>
            <a:r>
              <a:rPr lang="en-US" sz="900" dirty="0">
                <a:solidFill>
                  <a:srgbClr val="00B050"/>
                </a:solidFill>
              </a:rPr>
              <a:t>OK</a:t>
            </a:r>
          </a:p>
        </p:txBody>
      </p:sp>
      <p:sp>
        <p:nvSpPr>
          <p:cNvPr id="9" name="TextBox 8"/>
          <p:cNvSpPr txBox="1"/>
          <p:nvPr/>
        </p:nvSpPr>
        <p:spPr>
          <a:xfrm>
            <a:off x="4514495" y="4393406"/>
            <a:ext cx="364686" cy="230832"/>
          </a:xfrm>
          <a:prstGeom prst="rect">
            <a:avLst/>
          </a:prstGeom>
          <a:noFill/>
        </p:spPr>
        <p:txBody>
          <a:bodyPr wrap="square" rtlCol="0">
            <a:spAutoFit/>
          </a:bodyPr>
          <a:lstStyle/>
          <a:p>
            <a:r>
              <a:rPr lang="en-US" sz="900" dirty="0">
                <a:solidFill>
                  <a:srgbClr val="00B050"/>
                </a:solidFill>
              </a:rPr>
              <a:t>OK</a:t>
            </a:r>
          </a:p>
        </p:txBody>
      </p:sp>
      <p:sp>
        <p:nvSpPr>
          <p:cNvPr id="10"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11"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cxnSp>
        <p:nvCxnSpPr>
          <p:cNvPr id="12" name="Straight Connector 11"/>
          <p:cNvCxnSpPr/>
          <p:nvPr/>
        </p:nvCxnSpPr>
        <p:spPr bwMode="auto">
          <a:xfrm>
            <a:off x="2286000" y="3962400"/>
            <a:ext cx="3429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3" name="TextBox 12"/>
          <p:cNvSpPr txBox="1"/>
          <p:nvPr/>
        </p:nvSpPr>
        <p:spPr>
          <a:xfrm>
            <a:off x="3581400" y="1410816"/>
            <a:ext cx="609600" cy="507831"/>
          </a:xfrm>
          <a:prstGeom prst="rect">
            <a:avLst/>
          </a:prstGeom>
          <a:noFill/>
        </p:spPr>
        <p:txBody>
          <a:bodyPr wrap="square" rtlCol="0">
            <a:spAutoFit/>
          </a:bodyPr>
          <a:lstStyle/>
          <a:p>
            <a:r>
              <a:rPr lang="en-US" sz="900" dirty="0" smtClean="0">
                <a:solidFill>
                  <a:srgbClr val="FF0000"/>
                </a:solidFill>
              </a:rPr>
              <a:t>Device defined in text?</a:t>
            </a:r>
            <a:endParaRPr lang="en-US" sz="900" dirty="0">
              <a:solidFill>
                <a:srgbClr val="FF0000"/>
              </a:solidFill>
            </a:endParaRPr>
          </a:p>
        </p:txBody>
      </p:sp>
      <p:sp>
        <p:nvSpPr>
          <p:cNvPr id="14" name="TextBox 13"/>
          <p:cNvSpPr txBox="1"/>
          <p:nvPr/>
        </p:nvSpPr>
        <p:spPr>
          <a:xfrm>
            <a:off x="4412242" y="1395474"/>
            <a:ext cx="648128" cy="369332"/>
          </a:xfrm>
          <a:prstGeom prst="rect">
            <a:avLst/>
          </a:prstGeom>
          <a:noFill/>
        </p:spPr>
        <p:txBody>
          <a:bodyPr wrap="square" rtlCol="0">
            <a:spAutoFit/>
          </a:bodyPr>
          <a:lstStyle/>
          <a:p>
            <a:r>
              <a:rPr lang="en-US" sz="900" dirty="0" smtClean="0">
                <a:solidFill>
                  <a:srgbClr val="FF0000"/>
                </a:solidFill>
              </a:rPr>
              <a:t>? For device ref</a:t>
            </a:r>
            <a:endParaRPr lang="en-US" sz="900" dirty="0">
              <a:solidFill>
                <a:srgbClr val="FF0000"/>
              </a:solidFill>
            </a:endParaRPr>
          </a:p>
        </p:txBody>
      </p:sp>
    </p:spTree>
    <p:extLst>
      <p:ext uri="{BB962C8B-B14F-4D97-AF65-F5344CB8AC3E}">
        <p14:creationId xmlns:p14="http://schemas.microsoft.com/office/powerpoint/2010/main" val="185201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22529" y="1137226"/>
            <a:ext cx="5052775" cy="4345544"/>
          </a:xfrm>
          <a:prstGeom prst="rect">
            <a:avLst/>
          </a:prstGeom>
        </p:spPr>
      </p:pic>
      <p:sp>
        <p:nvSpPr>
          <p:cNvPr id="4" name="TextBox 3"/>
          <p:cNvSpPr txBox="1"/>
          <p:nvPr/>
        </p:nvSpPr>
        <p:spPr>
          <a:xfrm>
            <a:off x="3178969" y="2128838"/>
            <a:ext cx="757238" cy="230832"/>
          </a:xfrm>
          <a:prstGeom prst="rect">
            <a:avLst/>
          </a:prstGeom>
          <a:noFill/>
        </p:spPr>
        <p:txBody>
          <a:bodyPr wrap="square" rtlCol="0">
            <a:spAutoFit/>
          </a:bodyPr>
          <a:lstStyle/>
          <a:p>
            <a:r>
              <a:rPr lang="en-US" sz="900" dirty="0">
                <a:solidFill>
                  <a:srgbClr val="FF0000"/>
                </a:solidFill>
              </a:rPr>
              <a:t>CCA</a:t>
            </a:r>
            <a:r>
              <a:rPr lang="en-US" sz="900" dirty="0"/>
              <a:t> </a:t>
            </a:r>
          </a:p>
        </p:txBody>
      </p:sp>
      <p:sp>
        <p:nvSpPr>
          <p:cNvPr id="5" name="TextBox 4"/>
          <p:cNvSpPr txBox="1"/>
          <p:nvPr/>
        </p:nvSpPr>
        <p:spPr>
          <a:xfrm>
            <a:off x="3178969" y="2464594"/>
            <a:ext cx="757238" cy="230832"/>
          </a:xfrm>
          <a:prstGeom prst="rect">
            <a:avLst/>
          </a:prstGeom>
          <a:noFill/>
        </p:spPr>
        <p:txBody>
          <a:bodyPr wrap="square" rtlCol="0">
            <a:spAutoFit/>
          </a:bodyPr>
          <a:lstStyle/>
          <a:p>
            <a:r>
              <a:rPr lang="en-US" sz="900" dirty="0">
                <a:solidFill>
                  <a:srgbClr val="FF0000"/>
                </a:solidFill>
              </a:rPr>
              <a:t>CCA</a:t>
            </a:r>
            <a:r>
              <a:rPr lang="en-US" sz="900" dirty="0"/>
              <a:t> </a:t>
            </a:r>
          </a:p>
        </p:txBody>
      </p:sp>
      <p:sp>
        <p:nvSpPr>
          <p:cNvPr id="6" name="TextBox 5"/>
          <p:cNvSpPr txBox="1"/>
          <p:nvPr/>
        </p:nvSpPr>
        <p:spPr>
          <a:xfrm>
            <a:off x="3178969" y="2800350"/>
            <a:ext cx="757238" cy="230832"/>
          </a:xfrm>
          <a:prstGeom prst="rect">
            <a:avLst/>
          </a:prstGeom>
          <a:noFill/>
        </p:spPr>
        <p:txBody>
          <a:bodyPr wrap="square" rtlCol="0">
            <a:spAutoFit/>
          </a:bodyPr>
          <a:lstStyle/>
          <a:p>
            <a:r>
              <a:rPr lang="en-US" sz="900" dirty="0">
                <a:solidFill>
                  <a:srgbClr val="FF0000"/>
                </a:solidFill>
              </a:rPr>
              <a:t>CCA</a:t>
            </a:r>
            <a:r>
              <a:rPr lang="en-US" sz="900" dirty="0"/>
              <a:t> </a:t>
            </a:r>
          </a:p>
        </p:txBody>
      </p:sp>
      <p:sp>
        <p:nvSpPr>
          <p:cNvPr id="7" name="TextBox 6"/>
          <p:cNvSpPr txBox="1"/>
          <p:nvPr/>
        </p:nvSpPr>
        <p:spPr>
          <a:xfrm>
            <a:off x="3178969" y="3136106"/>
            <a:ext cx="757238" cy="230832"/>
          </a:xfrm>
          <a:prstGeom prst="rect">
            <a:avLst/>
          </a:prstGeom>
          <a:noFill/>
        </p:spPr>
        <p:txBody>
          <a:bodyPr wrap="square" rtlCol="0">
            <a:spAutoFit/>
          </a:bodyPr>
          <a:lstStyle/>
          <a:p>
            <a:r>
              <a:rPr lang="en-US" sz="900" dirty="0">
                <a:solidFill>
                  <a:srgbClr val="FF0000"/>
                </a:solidFill>
              </a:rPr>
              <a:t>CCA</a:t>
            </a:r>
            <a:r>
              <a:rPr lang="en-US" sz="900" dirty="0"/>
              <a:t> </a:t>
            </a:r>
          </a:p>
        </p:txBody>
      </p:sp>
      <p:sp>
        <p:nvSpPr>
          <p:cNvPr id="8" name="TextBox 7"/>
          <p:cNvSpPr txBox="1"/>
          <p:nvPr/>
        </p:nvSpPr>
        <p:spPr>
          <a:xfrm>
            <a:off x="3178969" y="3500438"/>
            <a:ext cx="757238" cy="230832"/>
          </a:xfrm>
          <a:prstGeom prst="rect">
            <a:avLst/>
          </a:prstGeom>
          <a:noFill/>
        </p:spPr>
        <p:txBody>
          <a:bodyPr wrap="square" rtlCol="0">
            <a:spAutoFit/>
          </a:bodyPr>
          <a:lstStyle/>
          <a:p>
            <a:r>
              <a:rPr lang="en-US" sz="900" dirty="0">
                <a:solidFill>
                  <a:srgbClr val="FF0000"/>
                </a:solidFill>
              </a:rPr>
              <a:t>CCA</a:t>
            </a:r>
            <a:r>
              <a:rPr lang="en-US" sz="900" dirty="0"/>
              <a:t> </a:t>
            </a:r>
          </a:p>
        </p:txBody>
      </p:sp>
      <p:sp>
        <p:nvSpPr>
          <p:cNvPr id="9" name="TextBox 8"/>
          <p:cNvSpPr txBox="1"/>
          <p:nvPr/>
        </p:nvSpPr>
        <p:spPr>
          <a:xfrm>
            <a:off x="3164681" y="3791516"/>
            <a:ext cx="757238" cy="230832"/>
          </a:xfrm>
          <a:prstGeom prst="rect">
            <a:avLst/>
          </a:prstGeom>
          <a:noFill/>
        </p:spPr>
        <p:txBody>
          <a:bodyPr wrap="square" rtlCol="0">
            <a:spAutoFit/>
          </a:bodyPr>
          <a:lstStyle/>
          <a:p>
            <a:r>
              <a:rPr lang="en-US" sz="900" dirty="0">
                <a:solidFill>
                  <a:srgbClr val="FF0000"/>
                </a:solidFill>
              </a:rPr>
              <a:t>CCA</a:t>
            </a:r>
            <a:r>
              <a:rPr lang="en-US" sz="900" dirty="0"/>
              <a:t> </a:t>
            </a:r>
          </a:p>
        </p:txBody>
      </p:sp>
      <p:sp>
        <p:nvSpPr>
          <p:cNvPr id="16" name="TextBox 15"/>
          <p:cNvSpPr txBox="1"/>
          <p:nvPr/>
        </p:nvSpPr>
        <p:spPr>
          <a:xfrm>
            <a:off x="4421981" y="4017734"/>
            <a:ext cx="371475" cy="230832"/>
          </a:xfrm>
          <a:prstGeom prst="rect">
            <a:avLst/>
          </a:prstGeom>
          <a:noFill/>
        </p:spPr>
        <p:txBody>
          <a:bodyPr wrap="square" rtlCol="0">
            <a:spAutoFit/>
          </a:bodyPr>
          <a:lstStyle/>
          <a:p>
            <a:r>
              <a:rPr lang="en-US" sz="900" dirty="0">
                <a:solidFill>
                  <a:srgbClr val="00B050"/>
                </a:solidFill>
              </a:rPr>
              <a:t>OK</a:t>
            </a:r>
          </a:p>
        </p:txBody>
      </p:sp>
      <p:sp>
        <p:nvSpPr>
          <p:cNvPr id="17" name="TextBox 16"/>
          <p:cNvSpPr txBox="1"/>
          <p:nvPr/>
        </p:nvSpPr>
        <p:spPr>
          <a:xfrm>
            <a:off x="4436269" y="4259209"/>
            <a:ext cx="371475" cy="230832"/>
          </a:xfrm>
          <a:prstGeom prst="rect">
            <a:avLst/>
          </a:prstGeom>
          <a:noFill/>
        </p:spPr>
        <p:txBody>
          <a:bodyPr wrap="square" rtlCol="0">
            <a:spAutoFit/>
          </a:bodyPr>
          <a:lstStyle/>
          <a:p>
            <a:r>
              <a:rPr lang="en-US" sz="900" dirty="0">
                <a:solidFill>
                  <a:srgbClr val="00B050"/>
                </a:solidFill>
              </a:rPr>
              <a:t>OK</a:t>
            </a:r>
          </a:p>
        </p:txBody>
      </p:sp>
      <p:sp>
        <p:nvSpPr>
          <p:cNvPr id="18" name="TextBox 17"/>
          <p:cNvSpPr txBox="1"/>
          <p:nvPr/>
        </p:nvSpPr>
        <p:spPr>
          <a:xfrm>
            <a:off x="4421981" y="4664141"/>
            <a:ext cx="371475" cy="230832"/>
          </a:xfrm>
          <a:prstGeom prst="rect">
            <a:avLst/>
          </a:prstGeom>
          <a:noFill/>
        </p:spPr>
        <p:txBody>
          <a:bodyPr wrap="square" rtlCol="0">
            <a:spAutoFit/>
          </a:bodyPr>
          <a:lstStyle/>
          <a:p>
            <a:r>
              <a:rPr lang="en-US" sz="900" dirty="0" smtClean="0">
                <a:solidFill>
                  <a:srgbClr val="00B050"/>
                </a:solidFill>
              </a:rPr>
              <a:t>OK</a:t>
            </a:r>
            <a:endParaRPr lang="en-US" sz="900" dirty="0">
              <a:solidFill>
                <a:srgbClr val="00B050"/>
              </a:solidFill>
            </a:endParaRPr>
          </a:p>
        </p:txBody>
      </p:sp>
      <p:sp>
        <p:nvSpPr>
          <p:cNvPr id="19" name="TextBox 18"/>
          <p:cNvSpPr txBox="1"/>
          <p:nvPr/>
        </p:nvSpPr>
        <p:spPr>
          <a:xfrm>
            <a:off x="4364832" y="5122069"/>
            <a:ext cx="527815" cy="253916"/>
          </a:xfrm>
          <a:prstGeom prst="rect">
            <a:avLst/>
          </a:prstGeom>
          <a:noFill/>
        </p:spPr>
        <p:txBody>
          <a:bodyPr wrap="square" rtlCol="0">
            <a:spAutoFit/>
          </a:bodyPr>
          <a:lstStyle/>
          <a:p>
            <a:r>
              <a:rPr lang="en-US" sz="1050" dirty="0">
                <a:solidFill>
                  <a:srgbClr val="00B050"/>
                </a:solidFill>
              </a:rPr>
              <a:t>16.4.5</a:t>
            </a:r>
          </a:p>
        </p:txBody>
      </p:sp>
      <p:sp>
        <p:nvSpPr>
          <p:cNvPr id="20"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21"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cxnSp>
        <p:nvCxnSpPr>
          <p:cNvPr id="22" name="Straight Connector 21"/>
          <p:cNvCxnSpPr/>
          <p:nvPr/>
        </p:nvCxnSpPr>
        <p:spPr bwMode="auto">
          <a:xfrm flipV="1">
            <a:off x="2222529" y="2128838"/>
            <a:ext cx="3416271" cy="4762"/>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3" name="Straight Connector 22"/>
          <p:cNvCxnSpPr/>
          <p:nvPr/>
        </p:nvCxnSpPr>
        <p:spPr bwMode="auto">
          <a:xfrm flipV="1">
            <a:off x="2286000" y="2439130"/>
            <a:ext cx="3416271" cy="4762"/>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4" name="Straight Connector 23"/>
          <p:cNvCxnSpPr/>
          <p:nvPr/>
        </p:nvCxnSpPr>
        <p:spPr bwMode="auto">
          <a:xfrm flipV="1">
            <a:off x="2213783" y="2794130"/>
            <a:ext cx="3416271" cy="4762"/>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5" name="Straight Connector 24"/>
          <p:cNvCxnSpPr/>
          <p:nvPr/>
        </p:nvCxnSpPr>
        <p:spPr bwMode="auto">
          <a:xfrm flipV="1">
            <a:off x="2213782" y="3114622"/>
            <a:ext cx="3416271" cy="4762"/>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6" name="Straight Connector 25"/>
          <p:cNvCxnSpPr/>
          <p:nvPr/>
        </p:nvCxnSpPr>
        <p:spPr bwMode="auto">
          <a:xfrm flipV="1">
            <a:off x="2286000" y="3443176"/>
            <a:ext cx="3416271" cy="4762"/>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7" name="Straight Connector 26"/>
          <p:cNvCxnSpPr/>
          <p:nvPr/>
        </p:nvCxnSpPr>
        <p:spPr bwMode="auto">
          <a:xfrm flipV="1">
            <a:off x="2204257" y="3802709"/>
            <a:ext cx="3416271" cy="4762"/>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9" name="Straight Connector 28"/>
          <p:cNvCxnSpPr/>
          <p:nvPr/>
        </p:nvCxnSpPr>
        <p:spPr bwMode="auto">
          <a:xfrm>
            <a:off x="5029200" y="4131263"/>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30" name="TextBox 29"/>
          <p:cNvSpPr txBox="1"/>
          <p:nvPr/>
        </p:nvSpPr>
        <p:spPr>
          <a:xfrm>
            <a:off x="4944253" y="4268734"/>
            <a:ext cx="685800" cy="276999"/>
          </a:xfrm>
          <a:prstGeom prst="rect">
            <a:avLst/>
          </a:prstGeom>
          <a:noFill/>
        </p:spPr>
        <p:txBody>
          <a:bodyPr wrap="square" rtlCol="0">
            <a:spAutoFit/>
          </a:bodyPr>
          <a:lstStyle/>
          <a:p>
            <a:r>
              <a:rPr lang="en-US" dirty="0" smtClean="0">
                <a:solidFill>
                  <a:srgbClr val="FF0000"/>
                </a:solidFill>
              </a:rPr>
              <a:t>PLF5:O</a:t>
            </a:r>
            <a:endParaRPr lang="en-US" dirty="0">
              <a:solidFill>
                <a:srgbClr val="FF0000"/>
              </a:solidFill>
            </a:endParaRPr>
          </a:p>
        </p:txBody>
      </p:sp>
      <p:sp>
        <p:nvSpPr>
          <p:cNvPr id="31" name="TextBox 30"/>
          <p:cNvSpPr txBox="1"/>
          <p:nvPr/>
        </p:nvSpPr>
        <p:spPr>
          <a:xfrm>
            <a:off x="5038725" y="4598753"/>
            <a:ext cx="685800"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Tree>
    <p:extLst>
      <p:ext uri="{BB962C8B-B14F-4D97-AF65-F5344CB8AC3E}">
        <p14:creationId xmlns:p14="http://schemas.microsoft.com/office/powerpoint/2010/main" val="394923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70104" y="1095903"/>
            <a:ext cx="5005626" cy="2208134"/>
          </a:xfrm>
          <a:prstGeom prst="rect">
            <a:avLst/>
          </a:prstGeom>
        </p:spPr>
      </p:pic>
      <p:pic>
        <p:nvPicPr>
          <p:cNvPr id="4" name="Picture 3"/>
          <p:cNvPicPr>
            <a:picLocks noChangeAspect="1"/>
          </p:cNvPicPr>
          <p:nvPr/>
        </p:nvPicPr>
        <p:blipFill>
          <a:blip r:embed="rId3"/>
          <a:stretch>
            <a:fillRect/>
          </a:stretch>
        </p:blipFill>
        <p:spPr>
          <a:xfrm>
            <a:off x="2162247" y="3867459"/>
            <a:ext cx="5013484" cy="1170861"/>
          </a:xfrm>
          <a:prstGeom prst="rect">
            <a:avLst/>
          </a:prstGeom>
        </p:spPr>
      </p:pic>
      <p:sp>
        <p:nvSpPr>
          <p:cNvPr id="5" name="TextBox 4"/>
          <p:cNvSpPr txBox="1"/>
          <p:nvPr/>
        </p:nvSpPr>
        <p:spPr>
          <a:xfrm>
            <a:off x="4340375" y="1157288"/>
            <a:ext cx="385763" cy="230832"/>
          </a:xfrm>
          <a:prstGeom prst="rect">
            <a:avLst/>
          </a:prstGeom>
          <a:noFill/>
        </p:spPr>
        <p:txBody>
          <a:bodyPr wrap="square" rtlCol="0">
            <a:spAutoFit/>
          </a:bodyPr>
          <a:lstStyle/>
          <a:p>
            <a:r>
              <a:rPr lang="en-US" sz="900" dirty="0">
                <a:solidFill>
                  <a:srgbClr val="00B050"/>
                </a:solidFill>
              </a:rPr>
              <a:t>OK</a:t>
            </a:r>
          </a:p>
        </p:txBody>
      </p:sp>
      <p:sp>
        <p:nvSpPr>
          <p:cNvPr id="6" name="TextBox 5"/>
          <p:cNvSpPr txBox="1"/>
          <p:nvPr/>
        </p:nvSpPr>
        <p:spPr>
          <a:xfrm>
            <a:off x="4343400" y="1521619"/>
            <a:ext cx="385763" cy="230832"/>
          </a:xfrm>
          <a:prstGeom prst="rect">
            <a:avLst/>
          </a:prstGeom>
          <a:noFill/>
        </p:spPr>
        <p:txBody>
          <a:bodyPr wrap="square" rtlCol="0">
            <a:spAutoFit/>
          </a:bodyPr>
          <a:lstStyle/>
          <a:p>
            <a:r>
              <a:rPr lang="en-US" sz="900" dirty="0">
                <a:solidFill>
                  <a:srgbClr val="00B050"/>
                </a:solidFill>
              </a:rPr>
              <a:t>OK</a:t>
            </a:r>
          </a:p>
        </p:txBody>
      </p:sp>
      <p:sp>
        <p:nvSpPr>
          <p:cNvPr id="7" name="TextBox 6"/>
          <p:cNvSpPr txBox="1"/>
          <p:nvPr/>
        </p:nvSpPr>
        <p:spPr>
          <a:xfrm>
            <a:off x="4343400" y="1950244"/>
            <a:ext cx="385763" cy="230832"/>
          </a:xfrm>
          <a:prstGeom prst="rect">
            <a:avLst/>
          </a:prstGeom>
          <a:noFill/>
        </p:spPr>
        <p:txBody>
          <a:bodyPr wrap="square" rtlCol="0">
            <a:spAutoFit/>
          </a:bodyPr>
          <a:lstStyle/>
          <a:p>
            <a:r>
              <a:rPr lang="en-US" sz="900" dirty="0">
                <a:solidFill>
                  <a:srgbClr val="00B050"/>
                </a:solidFill>
              </a:rPr>
              <a:t>OK</a:t>
            </a:r>
          </a:p>
        </p:txBody>
      </p:sp>
      <p:sp>
        <p:nvSpPr>
          <p:cNvPr id="8" name="TextBox 7"/>
          <p:cNvSpPr txBox="1"/>
          <p:nvPr/>
        </p:nvSpPr>
        <p:spPr>
          <a:xfrm>
            <a:off x="3093244" y="2378869"/>
            <a:ext cx="942975" cy="253916"/>
          </a:xfrm>
          <a:prstGeom prst="rect">
            <a:avLst/>
          </a:prstGeom>
          <a:noFill/>
        </p:spPr>
        <p:txBody>
          <a:bodyPr wrap="square" rtlCol="0">
            <a:spAutoFit/>
          </a:bodyPr>
          <a:lstStyle/>
          <a:p>
            <a:r>
              <a:rPr lang="en-US" sz="1050" dirty="0">
                <a:solidFill>
                  <a:srgbClr val="FF0000"/>
                </a:solidFill>
              </a:rPr>
              <a:t>LRP UWB</a:t>
            </a:r>
          </a:p>
        </p:txBody>
      </p:sp>
      <p:sp>
        <p:nvSpPr>
          <p:cNvPr id="9" name="TextBox 8"/>
          <p:cNvSpPr txBox="1"/>
          <p:nvPr/>
        </p:nvSpPr>
        <p:spPr>
          <a:xfrm>
            <a:off x="3093244" y="2726036"/>
            <a:ext cx="792956" cy="253916"/>
          </a:xfrm>
          <a:prstGeom prst="rect">
            <a:avLst/>
          </a:prstGeom>
          <a:noFill/>
        </p:spPr>
        <p:txBody>
          <a:bodyPr wrap="square" rtlCol="0">
            <a:spAutoFit/>
          </a:bodyPr>
          <a:lstStyle/>
          <a:p>
            <a:r>
              <a:rPr lang="en-US" sz="1050" dirty="0">
                <a:solidFill>
                  <a:srgbClr val="FF0000"/>
                </a:solidFill>
              </a:rPr>
              <a:t>LRP UWB</a:t>
            </a:r>
          </a:p>
        </p:txBody>
      </p:sp>
      <p:sp>
        <p:nvSpPr>
          <p:cNvPr id="10" name="TextBox 9"/>
          <p:cNvSpPr txBox="1"/>
          <p:nvPr/>
        </p:nvSpPr>
        <p:spPr>
          <a:xfrm>
            <a:off x="4340375" y="2269149"/>
            <a:ext cx="385763" cy="230832"/>
          </a:xfrm>
          <a:prstGeom prst="rect">
            <a:avLst/>
          </a:prstGeom>
          <a:noFill/>
        </p:spPr>
        <p:txBody>
          <a:bodyPr wrap="square" rtlCol="0">
            <a:spAutoFit/>
          </a:bodyPr>
          <a:lstStyle/>
          <a:p>
            <a:r>
              <a:rPr lang="en-US" sz="900" dirty="0">
                <a:solidFill>
                  <a:srgbClr val="00B050"/>
                </a:solidFill>
              </a:rPr>
              <a:t>OK</a:t>
            </a:r>
          </a:p>
        </p:txBody>
      </p:sp>
      <p:sp>
        <p:nvSpPr>
          <p:cNvPr id="11" name="TextBox 10"/>
          <p:cNvSpPr txBox="1"/>
          <p:nvPr/>
        </p:nvSpPr>
        <p:spPr>
          <a:xfrm>
            <a:off x="4340375" y="2627140"/>
            <a:ext cx="385763" cy="230832"/>
          </a:xfrm>
          <a:prstGeom prst="rect">
            <a:avLst/>
          </a:prstGeom>
          <a:noFill/>
        </p:spPr>
        <p:txBody>
          <a:bodyPr wrap="square" rtlCol="0">
            <a:spAutoFit/>
          </a:bodyPr>
          <a:lstStyle/>
          <a:p>
            <a:r>
              <a:rPr lang="en-US" sz="900" dirty="0">
                <a:solidFill>
                  <a:srgbClr val="00B050"/>
                </a:solidFill>
              </a:rPr>
              <a:t>OK</a:t>
            </a:r>
          </a:p>
        </p:txBody>
      </p:sp>
      <p:sp>
        <p:nvSpPr>
          <p:cNvPr id="12" name="TextBox 11"/>
          <p:cNvSpPr txBox="1"/>
          <p:nvPr/>
        </p:nvSpPr>
        <p:spPr>
          <a:xfrm>
            <a:off x="3321844" y="3028481"/>
            <a:ext cx="792956" cy="253916"/>
          </a:xfrm>
          <a:prstGeom prst="rect">
            <a:avLst/>
          </a:prstGeom>
          <a:noFill/>
        </p:spPr>
        <p:txBody>
          <a:bodyPr wrap="square" rtlCol="0">
            <a:spAutoFit/>
          </a:bodyPr>
          <a:lstStyle/>
          <a:p>
            <a:r>
              <a:rPr lang="en-US" sz="1050" dirty="0">
                <a:solidFill>
                  <a:srgbClr val="FF0000"/>
                </a:solidFill>
              </a:rPr>
              <a:t>LRP UWB</a:t>
            </a:r>
          </a:p>
        </p:txBody>
      </p:sp>
      <p:sp>
        <p:nvSpPr>
          <p:cNvPr id="13" name="TextBox 12"/>
          <p:cNvSpPr txBox="1"/>
          <p:nvPr/>
        </p:nvSpPr>
        <p:spPr>
          <a:xfrm>
            <a:off x="4340375" y="2912291"/>
            <a:ext cx="385763" cy="230832"/>
          </a:xfrm>
          <a:prstGeom prst="rect">
            <a:avLst/>
          </a:prstGeom>
          <a:noFill/>
        </p:spPr>
        <p:txBody>
          <a:bodyPr wrap="square" rtlCol="0">
            <a:spAutoFit/>
          </a:bodyPr>
          <a:lstStyle/>
          <a:p>
            <a:r>
              <a:rPr lang="en-US" sz="900" dirty="0">
                <a:solidFill>
                  <a:srgbClr val="00B050"/>
                </a:solidFill>
              </a:rPr>
              <a:t>OK</a:t>
            </a:r>
          </a:p>
        </p:txBody>
      </p:sp>
      <p:sp>
        <p:nvSpPr>
          <p:cNvPr id="15"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16"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2" name="TextBox 1"/>
          <p:cNvSpPr txBox="1"/>
          <p:nvPr/>
        </p:nvSpPr>
        <p:spPr>
          <a:xfrm>
            <a:off x="5029200" y="1219200"/>
            <a:ext cx="609600"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17" name="TextBox 16"/>
          <p:cNvSpPr txBox="1"/>
          <p:nvPr/>
        </p:nvSpPr>
        <p:spPr>
          <a:xfrm>
            <a:off x="5038046" y="1475452"/>
            <a:ext cx="609600"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18" name="TextBox 17"/>
          <p:cNvSpPr txBox="1"/>
          <p:nvPr/>
        </p:nvSpPr>
        <p:spPr>
          <a:xfrm>
            <a:off x="5029200" y="1856702"/>
            <a:ext cx="609600"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cxnSp>
        <p:nvCxnSpPr>
          <p:cNvPr id="20" name="Straight Connector 19"/>
          <p:cNvCxnSpPr/>
          <p:nvPr/>
        </p:nvCxnSpPr>
        <p:spPr bwMode="auto">
          <a:xfrm>
            <a:off x="2170104" y="4794572"/>
            <a:ext cx="2935296"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2" name="Straight Connector 21"/>
          <p:cNvCxnSpPr/>
          <p:nvPr/>
        </p:nvCxnSpPr>
        <p:spPr bwMode="auto">
          <a:xfrm>
            <a:off x="3962400" y="3962400"/>
            <a:ext cx="13716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69630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93457" y="1082989"/>
            <a:ext cx="5186363" cy="4557713"/>
          </a:xfrm>
          <a:prstGeom prst="rect">
            <a:avLst/>
          </a:prstGeom>
        </p:spPr>
      </p:pic>
      <p:sp>
        <p:nvSpPr>
          <p:cNvPr id="6"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7"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2" name="TextBox 1"/>
          <p:cNvSpPr txBox="1"/>
          <p:nvPr/>
        </p:nvSpPr>
        <p:spPr>
          <a:xfrm>
            <a:off x="5410200" y="2145357"/>
            <a:ext cx="685800" cy="276999"/>
          </a:xfrm>
          <a:prstGeom prst="rect">
            <a:avLst/>
          </a:prstGeom>
          <a:noFill/>
        </p:spPr>
        <p:txBody>
          <a:bodyPr wrap="square" rtlCol="0">
            <a:spAutoFit/>
          </a:bodyPr>
          <a:lstStyle/>
          <a:p>
            <a:r>
              <a:rPr lang="en-US" dirty="0" smtClean="0">
                <a:solidFill>
                  <a:srgbClr val="FF0000"/>
                </a:solidFill>
              </a:rPr>
              <a:t>RF1:M</a:t>
            </a:r>
            <a:endParaRPr lang="en-US" dirty="0">
              <a:solidFill>
                <a:srgbClr val="FF0000"/>
              </a:solidFill>
            </a:endParaRPr>
          </a:p>
        </p:txBody>
      </p:sp>
      <p:sp>
        <p:nvSpPr>
          <p:cNvPr id="8" name="TextBox 7"/>
          <p:cNvSpPr txBox="1"/>
          <p:nvPr/>
        </p:nvSpPr>
        <p:spPr>
          <a:xfrm>
            <a:off x="5414962" y="2374046"/>
            <a:ext cx="685800" cy="276999"/>
          </a:xfrm>
          <a:prstGeom prst="rect">
            <a:avLst/>
          </a:prstGeom>
          <a:noFill/>
        </p:spPr>
        <p:txBody>
          <a:bodyPr wrap="square" rtlCol="0">
            <a:spAutoFit/>
          </a:bodyPr>
          <a:lstStyle/>
          <a:p>
            <a:r>
              <a:rPr lang="en-US" dirty="0" smtClean="0">
                <a:solidFill>
                  <a:srgbClr val="FF0000"/>
                </a:solidFill>
              </a:rPr>
              <a:t>RF1:M</a:t>
            </a:r>
            <a:endParaRPr lang="en-US" dirty="0">
              <a:solidFill>
                <a:srgbClr val="FF0000"/>
              </a:solidFill>
            </a:endParaRPr>
          </a:p>
        </p:txBody>
      </p:sp>
      <p:sp>
        <p:nvSpPr>
          <p:cNvPr id="9" name="TextBox 8"/>
          <p:cNvSpPr txBox="1"/>
          <p:nvPr/>
        </p:nvSpPr>
        <p:spPr>
          <a:xfrm>
            <a:off x="5334000" y="1912381"/>
            <a:ext cx="1600200" cy="276999"/>
          </a:xfrm>
          <a:prstGeom prst="rect">
            <a:avLst/>
          </a:prstGeom>
          <a:noFill/>
        </p:spPr>
        <p:txBody>
          <a:bodyPr wrap="square" rtlCol="0">
            <a:spAutoFit/>
          </a:bodyPr>
          <a:lstStyle/>
          <a:p>
            <a:r>
              <a:rPr lang="en-US" dirty="0" smtClean="0">
                <a:solidFill>
                  <a:srgbClr val="FF0000"/>
                </a:solidFill>
              </a:rPr>
              <a:t>, RF1.3:M, RF1.4:M </a:t>
            </a:r>
          </a:p>
        </p:txBody>
      </p:sp>
      <p:sp>
        <p:nvSpPr>
          <p:cNvPr id="10" name="TextBox 9"/>
          <p:cNvSpPr txBox="1"/>
          <p:nvPr/>
        </p:nvSpPr>
        <p:spPr>
          <a:xfrm>
            <a:off x="5295900" y="4724400"/>
            <a:ext cx="838200" cy="276999"/>
          </a:xfrm>
          <a:prstGeom prst="rect">
            <a:avLst/>
          </a:prstGeom>
          <a:noFill/>
        </p:spPr>
        <p:txBody>
          <a:bodyPr wrap="square" rtlCol="0">
            <a:spAutoFit/>
          </a:bodyPr>
          <a:lstStyle/>
          <a:p>
            <a:r>
              <a:rPr lang="en-US" dirty="0" smtClean="0">
                <a:solidFill>
                  <a:srgbClr val="FF0000"/>
                </a:solidFill>
              </a:rPr>
              <a:t>RF4:O.5</a:t>
            </a:r>
            <a:endParaRPr lang="en-US" dirty="0">
              <a:solidFill>
                <a:srgbClr val="FF0000"/>
              </a:solidFill>
            </a:endParaRPr>
          </a:p>
        </p:txBody>
      </p:sp>
      <p:sp>
        <p:nvSpPr>
          <p:cNvPr id="13" name="TextBox 12"/>
          <p:cNvSpPr txBox="1"/>
          <p:nvPr/>
        </p:nvSpPr>
        <p:spPr>
          <a:xfrm>
            <a:off x="5295900" y="5003256"/>
            <a:ext cx="838200" cy="276999"/>
          </a:xfrm>
          <a:prstGeom prst="rect">
            <a:avLst/>
          </a:prstGeom>
          <a:noFill/>
        </p:spPr>
        <p:txBody>
          <a:bodyPr wrap="square" rtlCol="0">
            <a:spAutoFit/>
          </a:bodyPr>
          <a:lstStyle/>
          <a:p>
            <a:r>
              <a:rPr lang="en-US" dirty="0" smtClean="0">
                <a:solidFill>
                  <a:srgbClr val="FF0000"/>
                </a:solidFill>
              </a:rPr>
              <a:t>RF4:O.5</a:t>
            </a:r>
            <a:endParaRPr lang="en-US" dirty="0">
              <a:solidFill>
                <a:srgbClr val="FF0000"/>
              </a:solidFill>
            </a:endParaRPr>
          </a:p>
        </p:txBody>
      </p:sp>
      <p:sp>
        <p:nvSpPr>
          <p:cNvPr id="14" name="TextBox 13"/>
          <p:cNvSpPr txBox="1"/>
          <p:nvPr/>
        </p:nvSpPr>
        <p:spPr>
          <a:xfrm>
            <a:off x="5334000" y="5298553"/>
            <a:ext cx="838200" cy="276999"/>
          </a:xfrm>
          <a:prstGeom prst="rect">
            <a:avLst/>
          </a:prstGeom>
          <a:noFill/>
        </p:spPr>
        <p:txBody>
          <a:bodyPr wrap="square" rtlCol="0">
            <a:spAutoFit/>
          </a:bodyPr>
          <a:lstStyle/>
          <a:p>
            <a:r>
              <a:rPr lang="en-US" dirty="0" smtClean="0">
                <a:solidFill>
                  <a:srgbClr val="FF0000"/>
                </a:solidFill>
              </a:rPr>
              <a:t>RF4:O.5</a:t>
            </a:r>
            <a:endParaRPr lang="en-US" dirty="0">
              <a:solidFill>
                <a:srgbClr val="FF0000"/>
              </a:solidFill>
            </a:endParaRPr>
          </a:p>
        </p:txBody>
      </p:sp>
    </p:spTree>
    <p:extLst>
      <p:ext uri="{BB962C8B-B14F-4D97-AF65-F5344CB8AC3E}">
        <p14:creationId xmlns:p14="http://schemas.microsoft.com/office/powerpoint/2010/main" val="386802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65380" y="1229054"/>
            <a:ext cx="5178505" cy="3284696"/>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2" name="TextBox 1"/>
          <p:cNvSpPr txBox="1"/>
          <p:nvPr/>
        </p:nvSpPr>
        <p:spPr>
          <a:xfrm>
            <a:off x="2590800" y="1676400"/>
            <a:ext cx="449162" cy="276999"/>
          </a:xfrm>
          <a:prstGeom prst="rect">
            <a:avLst/>
          </a:prstGeom>
          <a:noFill/>
        </p:spPr>
        <p:txBody>
          <a:bodyPr wrap="none" rtlCol="0">
            <a:spAutoFit/>
          </a:bodyPr>
          <a:lstStyle/>
          <a:p>
            <a:r>
              <a:rPr lang="en-US" dirty="0" smtClean="0">
                <a:solidFill>
                  <a:srgbClr val="FF0000"/>
                </a:solidFill>
              </a:rPr>
              <a:t>RF5</a:t>
            </a:r>
            <a:endParaRPr lang="en-US" dirty="0">
              <a:solidFill>
                <a:srgbClr val="FF0000"/>
              </a:solidFill>
            </a:endParaRPr>
          </a:p>
        </p:txBody>
      </p:sp>
      <p:sp>
        <p:nvSpPr>
          <p:cNvPr id="6" name="TextBox 5"/>
          <p:cNvSpPr txBox="1"/>
          <p:nvPr/>
        </p:nvSpPr>
        <p:spPr>
          <a:xfrm>
            <a:off x="2590800" y="1953399"/>
            <a:ext cx="609600" cy="276999"/>
          </a:xfrm>
          <a:prstGeom prst="rect">
            <a:avLst/>
          </a:prstGeom>
          <a:noFill/>
        </p:spPr>
        <p:txBody>
          <a:bodyPr wrap="square" rtlCol="0">
            <a:spAutoFit/>
          </a:bodyPr>
          <a:lstStyle/>
          <a:p>
            <a:r>
              <a:rPr lang="en-US" dirty="0" smtClean="0">
                <a:solidFill>
                  <a:srgbClr val="FF0000"/>
                </a:solidFill>
              </a:rPr>
              <a:t>RF5A</a:t>
            </a:r>
            <a:endParaRPr lang="en-US" dirty="0">
              <a:solidFill>
                <a:srgbClr val="FF0000"/>
              </a:solidFill>
            </a:endParaRPr>
          </a:p>
        </p:txBody>
      </p:sp>
      <p:cxnSp>
        <p:nvCxnSpPr>
          <p:cNvPr id="8" name="Straight Connector 7"/>
          <p:cNvCxnSpPr/>
          <p:nvPr/>
        </p:nvCxnSpPr>
        <p:spPr bwMode="auto">
          <a:xfrm>
            <a:off x="2286000" y="13716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9" name="TextBox 8"/>
          <p:cNvSpPr txBox="1"/>
          <p:nvPr/>
        </p:nvSpPr>
        <p:spPr>
          <a:xfrm>
            <a:off x="5638800" y="1676400"/>
            <a:ext cx="457200" cy="276999"/>
          </a:xfrm>
          <a:prstGeom prst="rect">
            <a:avLst/>
          </a:prstGeom>
          <a:noFill/>
        </p:spPr>
        <p:txBody>
          <a:bodyPr wrap="square" rtlCol="0">
            <a:spAutoFit/>
          </a:bodyPr>
          <a:lstStyle/>
          <a:p>
            <a:r>
              <a:rPr lang="en-US" dirty="0" smtClean="0">
                <a:solidFill>
                  <a:srgbClr val="FF0000"/>
                </a:solidFill>
              </a:rPr>
              <a:t>O.3</a:t>
            </a:r>
            <a:endParaRPr lang="en-US" dirty="0">
              <a:solidFill>
                <a:srgbClr val="FF0000"/>
              </a:solidFill>
            </a:endParaRPr>
          </a:p>
        </p:txBody>
      </p:sp>
      <p:sp>
        <p:nvSpPr>
          <p:cNvPr id="10" name="TextBox 9"/>
          <p:cNvSpPr txBox="1"/>
          <p:nvPr/>
        </p:nvSpPr>
        <p:spPr>
          <a:xfrm>
            <a:off x="5638800" y="1953398"/>
            <a:ext cx="457200" cy="276999"/>
          </a:xfrm>
          <a:prstGeom prst="rect">
            <a:avLst/>
          </a:prstGeom>
          <a:noFill/>
        </p:spPr>
        <p:txBody>
          <a:bodyPr wrap="square" rtlCol="0">
            <a:spAutoFit/>
          </a:bodyPr>
          <a:lstStyle/>
          <a:p>
            <a:r>
              <a:rPr lang="en-US" dirty="0" smtClean="0">
                <a:solidFill>
                  <a:srgbClr val="FF0000"/>
                </a:solidFill>
              </a:rPr>
              <a:t>O.3</a:t>
            </a:r>
            <a:endParaRPr lang="en-US" dirty="0">
              <a:solidFill>
                <a:srgbClr val="FF0000"/>
              </a:solidFill>
            </a:endParaRPr>
          </a:p>
        </p:txBody>
      </p:sp>
      <p:cxnSp>
        <p:nvCxnSpPr>
          <p:cNvPr id="12" name="Straight Connector 11"/>
          <p:cNvCxnSpPr/>
          <p:nvPr/>
        </p:nvCxnSpPr>
        <p:spPr bwMode="auto">
          <a:xfrm>
            <a:off x="5257800" y="16764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4" name="Straight Connector 13"/>
          <p:cNvCxnSpPr/>
          <p:nvPr/>
        </p:nvCxnSpPr>
        <p:spPr bwMode="auto">
          <a:xfrm>
            <a:off x="5257800" y="19812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5" name="TextBox 14"/>
          <p:cNvSpPr txBox="1"/>
          <p:nvPr/>
        </p:nvSpPr>
        <p:spPr>
          <a:xfrm>
            <a:off x="5405437" y="2286000"/>
            <a:ext cx="457200" cy="276999"/>
          </a:xfrm>
          <a:prstGeom prst="rect">
            <a:avLst/>
          </a:prstGeom>
          <a:noFill/>
        </p:spPr>
        <p:txBody>
          <a:bodyPr wrap="square" rtlCol="0">
            <a:spAutoFit/>
          </a:bodyPr>
          <a:lstStyle/>
          <a:p>
            <a:r>
              <a:rPr lang="en-US" dirty="0" smtClean="0">
                <a:solidFill>
                  <a:srgbClr val="FF0000"/>
                </a:solidFill>
              </a:rPr>
              <a:t>O.3</a:t>
            </a:r>
            <a:endParaRPr lang="en-US" dirty="0">
              <a:solidFill>
                <a:srgbClr val="FF0000"/>
              </a:solidFill>
            </a:endParaRPr>
          </a:p>
        </p:txBody>
      </p:sp>
      <p:sp>
        <p:nvSpPr>
          <p:cNvPr id="17" name="TextBox 16"/>
          <p:cNvSpPr txBox="1"/>
          <p:nvPr/>
        </p:nvSpPr>
        <p:spPr>
          <a:xfrm>
            <a:off x="2510581" y="2562999"/>
            <a:ext cx="609600" cy="461665"/>
          </a:xfrm>
          <a:prstGeom prst="rect">
            <a:avLst/>
          </a:prstGeom>
          <a:noFill/>
        </p:spPr>
        <p:txBody>
          <a:bodyPr wrap="square" rtlCol="0">
            <a:spAutoFit/>
          </a:bodyPr>
          <a:lstStyle/>
          <a:p>
            <a:r>
              <a:rPr lang="en-US" dirty="0" smtClean="0">
                <a:solidFill>
                  <a:srgbClr val="FF0000"/>
                </a:solidFill>
              </a:rPr>
              <a:t>Move to RF3</a:t>
            </a:r>
            <a:endParaRPr lang="en-US" dirty="0">
              <a:solidFill>
                <a:srgbClr val="FF0000"/>
              </a:solidFill>
            </a:endParaRPr>
          </a:p>
        </p:txBody>
      </p:sp>
      <p:sp>
        <p:nvSpPr>
          <p:cNvPr id="18" name="TextBox 17"/>
          <p:cNvSpPr txBox="1"/>
          <p:nvPr/>
        </p:nvSpPr>
        <p:spPr>
          <a:xfrm>
            <a:off x="2505075" y="2871402"/>
            <a:ext cx="685800" cy="461665"/>
          </a:xfrm>
          <a:prstGeom prst="rect">
            <a:avLst/>
          </a:prstGeom>
          <a:noFill/>
        </p:spPr>
        <p:txBody>
          <a:bodyPr wrap="square" rtlCol="0">
            <a:spAutoFit/>
          </a:bodyPr>
          <a:lstStyle/>
          <a:p>
            <a:r>
              <a:rPr lang="en-US" dirty="0" smtClean="0">
                <a:solidFill>
                  <a:srgbClr val="FF0000"/>
                </a:solidFill>
              </a:rPr>
              <a:t>Move to RF3</a:t>
            </a:r>
            <a:endParaRPr lang="en-US" dirty="0">
              <a:solidFill>
                <a:srgbClr val="FF0000"/>
              </a:solidFill>
            </a:endParaRPr>
          </a:p>
        </p:txBody>
      </p:sp>
      <p:sp>
        <p:nvSpPr>
          <p:cNvPr id="19" name="TextBox 18"/>
          <p:cNvSpPr txBox="1"/>
          <p:nvPr/>
        </p:nvSpPr>
        <p:spPr>
          <a:xfrm>
            <a:off x="5405436" y="2954743"/>
            <a:ext cx="614363" cy="276999"/>
          </a:xfrm>
          <a:prstGeom prst="rect">
            <a:avLst/>
          </a:prstGeom>
          <a:noFill/>
        </p:spPr>
        <p:txBody>
          <a:bodyPr wrap="square" rtlCol="0">
            <a:spAutoFit/>
          </a:bodyPr>
          <a:lstStyle/>
          <a:p>
            <a:r>
              <a:rPr lang="en-US" dirty="0" smtClean="0">
                <a:solidFill>
                  <a:srgbClr val="FF0000"/>
                </a:solidFill>
              </a:rPr>
              <a:t>RF3:O</a:t>
            </a:r>
            <a:endParaRPr lang="en-US" dirty="0">
              <a:solidFill>
                <a:srgbClr val="FF0000"/>
              </a:solidFill>
            </a:endParaRPr>
          </a:p>
        </p:txBody>
      </p:sp>
      <p:sp>
        <p:nvSpPr>
          <p:cNvPr id="20" name="TextBox 19"/>
          <p:cNvSpPr txBox="1"/>
          <p:nvPr/>
        </p:nvSpPr>
        <p:spPr>
          <a:xfrm>
            <a:off x="5395911" y="3586897"/>
            <a:ext cx="614362"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21" name="TextBox 20"/>
          <p:cNvSpPr txBox="1"/>
          <p:nvPr/>
        </p:nvSpPr>
        <p:spPr>
          <a:xfrm>
            <a:off x="5405436" y="3792758"/>
            <a:ext cx="614362"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22" name="TextBox 21"/>
          <p:cNvSpPr txBox="1"/>
          <p:nvPr/>
        </p:nvSpPr>
        <p:spPr>
          <a:xfrm>
            <a:off x="5395911" y="3998619"/>
            <a:ext cx="614362"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23" name="TextBox 22"/>
          <p:cNvSpPr txBox="1"/>
          <p:nvPr/>
        </p:nvSpPr>
        <p:spPr>
          <a:xfrm>
            <a:off x="5405436" y="4168695"/>
            <a:ext cx="614362"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24" name="TextBox 23"/>
          <p:cNvSpPr txBox="1"/>
          <p:nvPr/>
        </p:nvSpPr>
        <p:spPr>
          <a:xfrm>
            <a:off x="2505075" y="3173075"/>
            <a:ext cx="685800" cy="461665"/>
          </a:xfrm>
          <a:prstGeom prst="rect">
            <a:avLst/>
          </a:prstGeom>
          <a:noFill/>
        </p:spPr>
        <p:txBody>
          <a:bodyPr wrap="square" rtlCol="0">
            <a:spAutoFit/>
          </a:bodyPr>
          <a:lstStyle/>
          <a:p>
            <a:r>
              <a:rPr lang="en-US" dirty="0" smtClean="0">
                <a:solidFill>
                  <a:srgbClr val="FF0000"/>
                </a:solidFill>
              </a:rPr>
              <a:t>Move to RF4</a:t>
            </a:r>
            <a:endParaRPr lang="en-US" dirty="0">
              <a:solidFill>
                <a:srgbClr val="FF0000"/>
              </a:solidFill>
            </a:endParaRPr>
          </a:p>
        </p:txBody>
      </p:sp>
      <p:cxnSp>
        <p:nvCxnSpPr>
          <p:cNvPr id="26" name="Straight Connector 25"/>
          <p:cNvCxnSpPr/>
          <p:nvPr/>
        </p:nvCxnSpPr>
        <p:spPr bwMode="auto">
          <a:xfrm>
            <a:off x="5181600" y="3024664"/>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8" name="Straight Connector 27"/>
          <p:cNvCxnSpPr/>
          <p:nvPr/>
        </p:nvCxnSpPr>
        <p:spPr bwMode="auto">
          <a:xfrm>
            <a:off x="5181600" y="3657600"/>
            <a:ext cx="152400" cy="67796"/>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30" name="Straight Connector 29"/>
          <p:cNvCxnSpPr/>
          <p:nvPr/>
        </p:nvCxnSpPr>
        <p:spPr bwMode="auto">
          <a:xfrm>
            <a:off x="5181600" y="3931257"/>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32" name="Straight Connector 31"/>
          <p:cNvCxnSpPr/>
          <p:nvPr/>
        </p:nvCxnSpPr>
        <p:spPr bwMode="auto">
          <a:xfrm>
            <a:off x="5181600" y="4137118"/>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34" name="Straight Connector 33"/>
          <p:cNvCxnSpPr/>
          <p:nvPr/>
        </p:nvCxnSpPr>
        <p:spPr bwMode="auto">
          <a:xfrm>
            <a:off x="5181600" y="43434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91638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25275" y="1475184"/>
            <a:ext cx="5162789" cy="429839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2" name="Oval 1"/>
          <p:cNvSpPr/>
          <p:nvPr/>
        </p:nvSpPr>
        <p:spPr bwMode="auto">
          <a:xfrm>
            <a:off x="2225275" y="3657600"/>
            <a:ext cx="1584725"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9" charset="0"/>
            </a:endParaRPr>
          </a:p>
        </p:txBody>
      </p:sp>
      <p:sp>
        <p:nvSpPr>
          <p:cNvPr id="6" name="TextBox 5"/>
          <p:cNvSpPr txBox="1"/>
          <p:nvPr/>
        </p:nvSpPr>
        <p:spPr>
          <a:xfrm>
            <a:off x="5486400" y="3276600"/>
            <a:ext cx="1143000" cy="461665"/>
          </a:xfrm>
          <a:prstGeom prst="rect">
            <a:avLst/>
          </a:prstGeom>
          <a:noFill/>
        </p:spPr>
        <p:txBody>
          <a:bodyPr wrap="square" rtlCol="0">
            <a:spAutoFit/>
          </a:bodyPr>
          <a:lstStyle/>
          <a:p>
            <a:r>
              <a:rPr lang="en-US" dirty="0" smtClean="0">
                <a:solidFill>
                  <a:srgbClr val="FF0000"/>
                </a:solidFill>
              </a:rPr>
              <a:t>JAMES FIX RF11:O</a:t>
            </a:r>
            <a:endParaRPr lang="en-US" dirty="0">
              <a:solidFill>
                <a:srgbClr val="FF0000"/>
              </a:solidFill>
            </a:endParaRPr>
          </a:p>
        </p:txBody>
      </p:sp>
      <p:sp>
        <p:nvSpPr>
          <p:cNvPr id="7" name="TextBox 6"/>
          <p:cNvSpPr txBox="1"/>
          <p:nvPr/>
        </p:nvSpPr>
        <p:spPr>
          <a:xfrm>
            <a:off x="5638800" y="3886200"/>
            <a:ext cx="1143000" cy="646331"/>
          </a:xfrm>
          <a:prstGeom prst="rect">
            <a:avLst/>
          </a:prstGeom>
          <a:noFill/>
        </p:spPr>
        <p:txBody>
          <a:bodyPr wrap="square" rtlCol="0">
            <a:spAutoFit/>
          </a:bodyPr>
          <a:lstStyle/>
          <a:p>
            <a:r>
              <a:rPr lang="en-US" dirty="0" smtClean="0">
                <a:solidFill>
                  <a:srgbClr val="FF0000"/>
                </a:solidFill>
              </a:rPr>
              <a:t>Replace FD8 with RF12 globally</a:t>
            </a:r>
            <a:endParaRPr lang="en-US" dirty="0">
              <a:solidFill>
                <a:srgbClr val="FF0000"/>
              </a:solidFill>
            </a:endParaRPr>
          </a:p>
        </p:txBody>
      </p:sp>
      <p:sp>
        <p:nvSpPr>
          <p:cNvPr id="10" name="TextBox 9"/>
          <p:cNvSpPr txBox="1"/>
          <p:nvPr/>
        </p:nvSpPr>
        <p:spPr>
          <a:xfrm>
            <a:off x="6019800" y="4800600"/>
            <a:ext cx="1368264" cy="461665"/>
          </a:xfrm>
          <a:prstGeom prst="rect">
            <a:avLst/>
          </a:prstGeom>
          <a:noFill/>
        </p:spPr>
        <p:txBody>
          <a:bodyPr wrap="square" rtlCol="0">
            <a:spAutoFit/>
          </a:bodyPr>
          <a:lstStyle/>
          <a:p>
            <a:r>
              <a:rPr lang="en-US" dirty="0" smtClean="0">
                <a:solidFill>
                  <a:srgbClr val="FF0000"/>
                </a:solidFill>
              </a:rPr>
              <a:t>FD1and RF12 and MLF26:M </a:t>
            </a:r>
            <a:endParaRPr lang="en-US" dirty="0">
              <a:solidFill>
                <a:srgbClr val="FF0000"/>
              </a:solidFill>
            </a:endParaRPr>
          </a:p>
        </p:txBody>
      </p:sp>
      <p:cxnSp>
        <p:nvCxnSpPr>
          <p:cNvPr id="12" name="Straight Connector 11"/>
          <p:cNvCxnSpPr/>
          <p:nvPr/>
        </p:nvCxnSpPr>
        <p:spPr bwMode="auto">
          <a:xfrm>
            <a:off x="5257800" y="4876800"/>
            <a:ext cx="6096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4" name="Straight Connector 13"/>
          <p:cNvCxnSpPr/>
          <p:nvPr/>
        </p:nvCxnSpPr>
        <p:spPr bwMode="auto">
          <a:xfrm>
            <a:off x="5257800" y="4953000"/>
            <a:ext cx="4572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6" name="Straight Connector 15"/>
          <p:cNvCxnSpPr/>
          <p:nvPr/>
        </p:nvCxnSpPr>
        <p:spPr bwMode="auto">
          <a:xfrm>
            <a:off x="5257800" y="4038600"/>
            <a:ext cx="304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8" name="Straight Connector 17"/>
          <p:cNvCxnSpPr/>
          <p:nvPr/>
        </p:nvCxnSpPr>
        <p:spPr bwMode="auto">
          <a:xfrm>
            <a:off x="5257800" y="4209365"/>
            <a:ext cx="304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0" name="Straight Connector 19"/>
          <p:cNvCxnSpPr/>
          <p:nvPr/>
        </p:nvCxnSpPr>
        <p:spPr bwMode="auto">
          <a:xfrm>
            <a:off x="5334000" y="4419600"/>
            <a:ext cx="2286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42054053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21642</TotalTime>
  <Words>617</Words>
  <Application>Microsoft Office PowerPoint</Application>
  <PresentationFormat>On-screen Show (4:3)</PresentationFormat>
  <Paragraphs>183</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ＭＳ Ｐゴシック</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Kinney Consulting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Opening Report for Atlanta</dc:title>
  <dc:subject>IEEE 802.15 &lt;SC Opening Report&gt;</dc:subject>
  <dc:creator>Pat Kinney</dc:creator>
  <cp:keywords/>
  <dc:description>&lt;15-15-0023-00-0mag&gt;</dc:description>
  <cp:lastModifiedBy>McInnis, Michael D</cp:lastModifiedBy>
  <cp:revision>561</cp:revision>
  <cp:lastPrinted>1998-02-10T13:28:06Z</cp:lastPrinted>
  <dcterms:created xsi:type="dcterms:W3CDTF">2009-07-12T16:25:16Z</dcterms:created>
  <dcterms:modified xsi:type="dcterms:W3CDTF">2015-01-14T16:09:20Z</dcterms:modified>
  <cp:category/>
</cp:coreProperties>
</file>