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258" r:id="rId3"/>
    <p:sldId id="260" r:id="rId4"/>
    <p:sldId id="261" r:id="rId5"/>
    <p:sldId id="262" r:id="rId6"/>
    <p:sldId id="263" r:id="rId7"/>
    <p:sldId id="264" r:id="rId8"/>
    <p:sldId id="265" r:id="rId9"/>
    <p:sldId id="266" r:id="rId10"/>
  </p:sldIdLst>
  <p:sldSz cx="9144000" cy="6858000" type="screen4x3"/>
  <p:notesSz cx="6934200" cy="9280525"/>
  <p:defaultTex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autoAdjust="0"/>
  </p:normalViewPr>
  <p:slideViewPr>
    <p:cSldViewPr>
      <p:cViewPr>
        <p:scale>
          <a:sx n="70" d="100"/>
          <a:sy n="70" d="100"/>
        </p:scale>
        <p:origin x="-1704" y="-293"/>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63" d="100"/>
          <a:sy n="63" d="100"/>
        </p:scale>
        <p:origin x="-3115"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2A3C093-D08C-4C1C-A267-2F25BA5A31DC}"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CA"/>
        </a:p>
      </dgm:t>
    </dgm:pt>
    <dgm:pt modelId="{B0B5377E-8FC4-4CAB-A595-0C4D234285FE}">
      <dgm:prSet phldrT="[Text]"/>
      <dgm:spPr>
        <a:solidFill>
          <a:srgbClr val="80B4CE">
            <a:alpha val="80000"/>
          </a:srgbClr>
        </a:solidFill>
      </dgm:spPr>
      <dgm:t>
        <a:bodyPr/>
        <a:lstStyle/>
        <a:p>
          <a:r>
            <a:rPr lang="en-CA" b="1" dirty="0" smtClean="0"/>
            <a:t>Propagation Modeling and Channel Characterization </a:t>
          </a:r>
          <a:endParaRPr lang="en-CA" b="1" dirty="0"/>
        </a:p>
      </dgm:t>
    </dgm:pt>
    <dgm:pt modelId="{98ED3D89-0CD4-4E8D-8A78-001C55BBCB52}" type="parTrans" cxnId="{97C60692-C281-4185-BBB6-791CC4571974}">
      <dgm:prSet/>
      <dgm:spPr/>
      <dgm:t>
        <a:bodyPr/>
        <a:lstStyle/>
        <a:p>
          <a:endParaRPr lang="en-CA"/>
        </a:p>
      </dgm:t>
    </dgm:pt>
    <dgm:pt modelId="{A094B599-FD31-4EC9-83A2-90CE0DB40B34}" type="sibTrans" cxnId="{97C60692-C281-4185-BBB6-791CC4571974}">
      <dgm:prSet/>
      <dgm:spPr>
        <a:solidFill>
          <a:srgbClr val="80B4CE"/>
        </a:solidFill>
        <a:ln>
          <a:solidFill>
            <a:srgbClr val="000000"/>
          </a:solidFill>
        </a:ln>
      </dgm:spPr>
      <dgm:t>
        <a:bodyPr/>
        <a:lstStyle/>
        <a:p>
          <a:endParaRPr lang="en-CA"/>
        </a:p>
      </dgm:t>
    </dgm:pt>
    <dgm:pt modelId="{27E57043-62FC-4D8C-8A24-A607E48C0AAB}">
      <dgm:prSet phldrT="[Text]"/>
      <dgm:spPr>
        <a:solidFill>
          <a:srgbClr val="80B4CE">
            <a:alpha val="80000"/>
          </a:srgbClr>
        </a:solidFill>
      </dgm:spPr>
      <dgm:t>
        <a:bodyPr/>
        <a:lstStyle/>
        <a:p>
          <a:r>
            <a:rPr lang="en-GB" b="1" dirty="0" smtClean="0"/>
            <a:t>Physical Layer Algorithm Design &amp; Verification</a:t>
          </a:r>
          <a:endParaRPr lang="en-CA" dirty="0"/>
        </a:p>
      </dgm:t>
    </dgm:pt>
    <dgm:pt modelId="{13163E72-C9D2-44F1-9080-0008463DEBD8}" type="parTrans" cxnId="{229BDFB8-4864-4D31-8173-7A3740220A36}">
      <dgm:prSet/>
      <dgm:spPr/>
      <dgm:t>
        <a:bodyPr/>
        <a:lstStyle/>
        <a:p>
          <a:endParaRPr lang="en-CA"/>
        </a:p>
      </dgm:t>
    </dgm:pt>
    <dgm:pt modelId="{C9832980-7622-4FAB-A266-B931D3A6D53D}" type="sibTrans" cxnId="{229BDFB8-4864-4D31-8173-7A3740220A36}">
      <dgm:prSet/>
      <dgm:spPr/>
      <dgm:t>
        <a:bodyPr/>
        <a:lstStyle/>
        <a:p>
          <a:endParaRPr lang="en-CA"/>
        </a:p>
      </dgm:t>
    </dgm:pt>
    <dgm:pt modelId="{907A5BC4-17E7-49E7-A1E8-3A5CFFA76FCB}">
      <dgm:prSet phldrT="[Text]"/>
      <dgm:spPr>
        <a:solidFill>
          <a:srgbClr val="80B4CE"/>
        </a:solidFill>
      </dgm:spPr>
      <dgm:t>
        <a:bodyPr/>
        <a:lstStyle/>
        <a:p>
          <a:r>
            <a:rPr lang="en-CA" b="1" dirty="0" smtClean="0"/>
            <a:t>Networking Protocols</a:t>
          </a:r>
          <a:endParaRPr lang="en-CA" b="1" dirty="0"/>
        </a:p>
      </dgm:t>
    </dgm:pt>
    <dgm:pt modelId="{E99CBF6D-BBAA-466F-A329-BE37D19A9ED3}" type="parTrans" cxnId="{D064E69C-2419-4219-BDFD-2130A2AB3D57}">
      <dgm:prSet/>
      <dgm:spPr/>
      <dgm:t>
        <a:bodyPr/>
        <a:lstStyle/>
        <a:p>
          <a:endParaRPr lang="en-CA"/>
        </a:p>
      </dgm:t>
    </dgm:pt>
    <dgm:pt modelId="{7FA80A1F-D383-41EB-9408-088722B98FA3}" type="sibTrans" cxnId="{D064E69C-2419-4219-BDFD-2130A2AB3D57}">
      <dgm:prSet/>
      <dgm:spPr/>
      <dgm:t>
        <a:bodyPr/>
        <a:lstStyle/>
        <a:p>
          <a:endParaRPr lang="en-CA"/>
        </a:p>
      </dgm:t>
    </dgm:pt>
    <dgm:pt modelId="{D65112FA-7177-47A8-B87D-46B18EC19F13}">
      <dgm:prSet phldrT="[Text]"/>
      <dgm:spPr>
        <a:solidFill>
          <a:srgbClr val="80B4CE"/>
        </a:solidFill>
      </dgm:spPr>
      <dgm:t>
        <a:bodyPr/>
        <a:lstStyle/>
        <a:p>
          <a:r>
            <a:rPr lang="en-GB" b="1" dirty="0" smtClean="0"/>
            <a:t>Advanced Photonic Components</a:t>
          </a:r>
          <a:endParaRPr lang="en-CA" dirty="0"/>
        </a:p>
      </dgm:t>
    </dgm:pt>
    <dgm:pt modelId="{B3F3B40B-266A-4001-85BC-7F3B81982415}" type="parTrans" cxnId="{239849CE-CDC0-49B5-ADA9-A82128C62240}">
      <dgm:prSet/>
      <dgm:spPr/>
      <dgm:t>
        <a:bodyPr/>
        <a:lstStyle/>
        <a:p>
          <a:endParaRPr lang="en-CA"/>
        </a:p>
      </dgm:t>
    </dgm:pt>
    <dgm:pt modelId="{DB2DFD6C-51F7-481D-94B0-410EA3BC3D85}" type="sibTrans" cxnId="{239849CE-CDC0-49B5-ADA9-A82128C62240}">
      <dgm:prSet/>
      <dgm:spPr/>
      <dgm:t>
        <a:bodyPr/>
        <a:lstStyle/>
        <a:p>
          <a:endParaRPr lang="en-CA"/>
        </a:p>
      </dgm:t>
    </dgm:pt>
    <dgm:pt modelId="{92E727D7-16A2-4D17-8916-08C1FD35B684}" type="pres">
      <dgm:prSet presAssocID="{12A3C093-D08C-4C1C-A267-2F25BA5A31DC}" presName="Name0" presStyleCnt="0">
        <dgm:presLayoutVars>
          <dgm:chMax val="7"/>
          <dgm:chPref val="7"/>
          <dgm:dir/>
        </dgm:presLayoutVars>
      </dgm:prSet>
      <dgm:spPr/>
      <dgm:t>
        <a:bodyPr/>
        <a:lstStyle/>
        <a:p>
          <a:endParaRPr lang="en-CA"/>
        </a:p>
      </dgm:t>
    </dgm:pt>
    <dgm:pt modelId="{48F10BE7-081B-4E6C-9155-4A195A77E04B}" type="pres">
      <dgm:prSet presAssocID="{12A3C093-D08C-4C1C-A267-2F25BA5A31DC}" presName="Name1" presStyleCnt="0"/>
      <dgm:spPr/>
    </dgm:pt>
    <dgm:pt modelId="{362D306C-21C6-4E3B-AC23-7BECDEF6AE00}" type="pres">
      <dgm:prSet presAssocID="{12A3C093-D08C-4C1C-A267-2F25BA5A31DC}" presName="cycle" presStyleCnt="0"/>
      <dgm:spPr/>
    </dgm:pt>
    <dgm:pt modelId="{5955340C-DF3A-4EE3-8146-5B405FECBC04}" type="pres">
      <dgm:prSet presAssocID="{12A3C093-D08C-4C1C-A267-2F25BA5A31DC}" presName="srcNode" presStyleLbl="node1" presStyleIdx="0" presStyleCnt="4"/>
      <dgm:spPr/>
    </dgm:pt>
    <dgm:pt modelId="{B829D74E-9FD1-4D06-A49E-9C9D96162EB0}" type="pres">
      <dgm:prSet presAssocID="{12A3C093-D08C-4C1C-A267-2F25BA5A31DC}" presName="conn" presStyleLbl="parChTrans1D2" presStyleIdx="0" presStyleCnt="1"/>
      <dgm:spPr/>
      <dgm:t>
        <a:bodyPr/>
        <a:lstStyle/>
        <a:p>
          <a:endParaRPr lang="en-CA"/>
        </a:p>
      </dgm:t>
    </dgm:pt>
    <dgm:pt modelId="{6D2BB2B4-ACC0-45A0-8081-19E811C23F90}" type="pres">
      <dgm:prSet presAssocID="{12A3C093-D08C-4C1C-A267-2F25BA5A31DC}" presName="extraNode" presStyleLbl="node1" presStyleIdx="0" presStyleCnt="4"/>
      <dgm:spPr/>
    </dgm:pt>
    <dgm:pt modelId="{D997AAE2-AAA5-41D5-894D-2CD2E59BAE45}" type="pres">
      <dgm:prSet presAssocID="{12A3C093-D08C-4C1C-A267-2F25BA5A31DC}" presName="dstNode" presStyleLbl="node1" presStyleIdx="0" presStyleCnt="4"/>
      <dgm:spPr/>
    </dgm:pt>
    <dgm:pt modelId="{6C09020B-F5A1-43F9-ACFF-151253AD3E49}" type="pres">
      <dgm:prSet presAssocID="{B0B5377E-8FC4-4CAB-A595-0C4D234285FE}" presName="text_1" presStyleLbl="node1" presStyleIdx="0" presStyleCnt="4">
        <dgm:presLayoutVars>
          <dgm:bulletEnabled val="1"/>
        </dgm:presLayoutVars>
      </dgm:prSet>
      <dgm:spPr/>
      <dgm:t>
        <a:bodyPr/>
        <a:lstStyle/>
        <a:p>
          <a:endParaRPr lang="en-CA"/>
        </a:p>
      </dgm:t>
    </dgm:pt>
    <dgm:pt modelId="{9A711FCD-E49C-45CF-A584-7DCA6C8742C1}" type="pres">
      <dgm:prSet presAssocID="{B0B5377E-8FC4-4CAB-A595-0C4D234285FE}" presName="accent_1" presStyleCnt="0"/>
      <dgm:spPr/>
    </dgm:pt>
    <dgm:pt modelId="{6F7F6F80-B309-4E6F-874F-1310433FE84F}" type="pres">
      <dgm:prSet presAssocID="{B0B5377E-8FC4-4CAB-A595-0C4D234285FE}" presName="accentRepeatNode" presStyleLbl="solidFgAcc1" presStyleIdx="0" presStyleCnt="4"/>
      <dgm:spPr>
        <a:ln>
          <a:solidFill>
            <a:srgbClr val="0070C0"/>
          </a:solidFill>
        </a:ln>
      </dgm:spPr>
      <dgm:t>
        <a:bodyPr/>
        <a:lstStyle/>
        <a:p>
          <a:endParaRPr lang="tr-TR"/>
        </a:p>
      </dgm:t>
    </dgm:pt>
    <dgm:pt modelId="{920DEDBA-09F0-41CA-9A39-F23EE1C5B749}" type="pres">
      <dgm:prSet presAssocID="{27E57043-62FC-4D8C-8A24-A607E48C0AAB}" presName="text_2" presStyleLbl="node1" presStyleIdx="1" presStyleCnt="4">
        <dgm:presLayoutVars>
          <dgm:bulletEnabled val="1"/>
        </dgm:presLayoutVars>
      </dgm:prSet>
      <dgm:spPr/>
      <dgm:t>
        <a:bodyPr/>
        <a:lstStyle/>
        <a:p>
          <a:endParaRPr lang="en-CA"/>
        </a:p>
      </dgm:t>
    </dgm:pt>
    <dgm:pt modelId="{B3D96CA8-23A2-4B3A-9EC7-6888DFCBD3F8}" type="pres">
      <dgm:prSet presAssocID="{27E57043-62FC-4D8C-8A24-A607E48C0AAB}" presName="accent_2" presStyleCnt="0"/>
      <dgm:spPr/>
    </dgm:pt>
    <dgm:pt modelId="{C11B20D8-2D35-4363-B848-E141B723FF52}" type="pres">
      <dgm:prSet presAssocID="{27E57043-62FC-4D8C-8A24-A607E48C0AAB}" presName="accentRepeatNode" presStyleLbl="solidFgAcc1" presStyleIdx="1" presStyleCnt="4"/>
      <dgm:spPr>
        <a:ln>
          <a:solidFill>
            <a:srgbClr val="0070C0"/>
          </a:solidFill>
        </a:ln>
      </dgm:spPr>
      <dgm:t>
        <a:bodyPr/>
        <a:lstStyle/>
        <a:p>
          <a:endParaRPr lang="tr-TR"/>
        </a:p>
      </dgm:t>
    </dgm:pt>
    <dgm:pt modelId="{A9EA8AAB-7EC4-4C73-93BA-396F525E13F8}" type="pres">
      <dgm:prSet presAssocID="{907A5BC4-17E7-49E7-A1E8-3A5CFFA76FCB}" presName="text_3" presStyleLbl="node1" presStyleIdx="2" presStyleCnt="4">
        <dgm:presLayoutVars>
          <dgm:bulletEnabled val="1"/>
        </dgm:presLayoutVars>
      </dgm:prSet>
      <dgm:spPr/>
      <dgm:t>
        <a:bodyPr/>
        <a:lstStyle/>
        <a:p>
          <a:endParaRPr lang="en-CA"/>
        </a:p>
      </dgm:t>
    </dgm:pt>
    <dgm:pt modelId="{AFB3489E-E4D7-49ED-89A8-42A065117BD6}" type="pres">
      <dgm:prSet presAssocID="{907A5BC4-17E7-49E7-A1E8-3A5CFFA76FCB}" presName="accent_3" presStyleCnt="0"/>
      <dgm:spPr/>
    </dgm:pt>
    <dgm:pt modelId="{05E7662C-FBA4-4BC2-9772-2928DD99782C}" type="pres">
      <dgm:prSet presAssocID="{907A5BC4-17E7-49E7-A1E8-3A5CFFA76FCB}" presName="accentRepeatNode" presStyleLbl="solidFgAcc1" presStyleIdx="2" presStyleCnt="4"/>
      <dgm:spPr>
        <a:ln>
          <a:solidFill>
            <a:srgbClr val="0070C0"/>
          </a:solidFill>
        </a:ln>
      </dgm:spPr>
      <dgm:t>
        <a:bodyPr/>
        <a:lstStyle/>
        <a:p>
          <a:endParaRPr lang="tr-TR"/>
        </a:p>
      </dgm:t>
    </dgm:pt>
    <dgm:pt modelId="{FE33F019-F11E-4D79-92A4-F094C7322CF5}" type="pres">
      <dgm:prSet presAssocID="{D65112FA-7177-47A8-B87D-46B18EC19F13}" presName="text_4" presStyleLbl="node1" presStyleIdx="3" presStyleCnt="4">
        <dgm:presLayoutVars>
          <dgm:bulletEnabled val="1"/>
        </dgm:presLayoutVars>
      </dgm:prSet>
      <dgm:spPr/>
      <dgm:t>
        <a:bodyPr/>
        <a:lstStyle/>
        <a:p>
          <a:endParaRPr lang="en-CA"/>
        </a:p>
      </dgm:t>
    </dgm:pt>
    <dgm:pt modelId="{B1654D79-50C9-46DE-802B-1E3D35216574}" type="pres">
      <dgm:prSet presAssocID="{D65112FA-7177-47A8-B87D-46B18EC19F13}" presName="accent_4" presStyleCnt="0"/>
      <dgm:spPr/>
    </dgm:pt>
    <dgm:pt modelId="{795DC095-02C4-47FE-A46E-286251144BAC}" type="pres">
      <dgm:prSet presAssocID="{D65112FA-7177-47A8-B87D-46B18EC19F13}" presName="accentRepeatNode" presStyleLbl="solidFgAcc1" presStyleIdx="3" presStyleCnt="4"/>
      <dgm:spPr>
        <a:ln>
          <a:solidFill>
            <a:srgbClr val="0070C0"/>
          </a:solidFill>
        </a:ln>
      </dgm:spPr>
      <dgm:t>
        <a:bodyPr/>
        <a:lstStyle/>
        <a:p>
          <a:endParaRPr lang="tr-TR"/>
        </a:p>
      </dgm:t>
    </dgm:pt>
  </dgm:ptLst>
  <dgm:cxnLst>
    <dgm:cxn modelId="{229BDFB8-4864-4D31-8173-7A3740220A36}" srcId="{12A3C093-D08C-4C1C-A267-2F25BA5A31DC}" destId="{27E57043-62FC-4D8C-8A24-A607E48C0AAB}" srcOrd="1" destOrd="0" parTransId="{13163E72-C9D2-44F1-9080-0008463DEBD8}" sibTransId="{C9832980-7622-4FAB-A266-B931D3A6D53D}"/>
    <dgm:cxn modelId="{239849CE-CDC0-49B5-ADA9-A82128C62240}" srcId="{12A3C093-D08C-4C1C-A267-2F25BA5A31DC}" destId="{D65112FA-7177-47A8-B87D-46B18EC19F13}" srcOrd="3" destOrd="0" parTransId="{B3F3B40B-266A-4001-85BC-7F3B81982415}" sibTransId="{DB2DFD6C-51F7-481D-94B0-410EA3BC3D85}"/>
    <dgm:cxn modelId="{82B7A5FF-0C6D-416B-8639-7EEB000ACD43}" type="presOf" srcId="{12A3C093-D08C-4C1C-A267-2F25BA5A31DC}" destId="{92E727D7-16A2-4D17-8916-08C1FD35B684}" srcOrd="0" destOrd="0" presId="urn:microsoft.com/office/officeart/2008/layout/VerticalCurvedList"/>
    <dgm:cxn modelId="{4F14CA6A-EA71-4022-AC64-6E54CD4D6877}" type="presOf" srcId="{B0B5377E-8FC4-4CAB-A595-0C4D234285FE}" destId="{6C09020B-F5A1-43F9-ACFF-151253AD3E49}" srcOrd="0" destOrd="0" presId="urn:microsoft.com/office/officeart/2008/layout/VerticalCurvedList"/>
    <dgm:cxn modelId="{B417D0B8-29B3-4C6B-AF2E-42D59B0CC910}" type="presOf" srcId="{D65112FA-7177-47A8-B87D-46B18EC19F13}" destId="{FE33F019-F11E-4D79-92A4-F094C7322CF5}" srcOrd="0" destOrd="0" presId="urn:microsoft.com/office/officeart/2008/layout/VerticalCurvedList"/>
    <dgm:cxn modelId="{299F6BB4-670E-44ED-A940-27D4675BC01F}" type="presOf" srcId="{907A5BC4-17E7-49E7-A1E8-3A5CFFA76FCB}" destId="{A9EA8AAB-7EC4-4C73-93BA-396F525E13F8}" srcOrd="0" destOrd="0" presId="urn:microsoft.com/office/officeart/2008/layout/VerticalCurvedList"/>
    <dgm:cxn modelId="{97C60692-C281-4185-BBB6-791CC4571974}" srcId="{12A3C093-D08C-4C1C-A267-2F25BA5A31DC}" destId="{B0B5377E-8FC4-4CAB-A595-0C4D234285FE}" srcOrd="0" destOrd="0" parTransId="{98ED3D89-0CD4-4E8D-8A78-001C55BBCB52}" sibTransId="{A094B599-FD31-4EC9-83A2-90CE0DB40B34}"/>
    <dgm:cxn modelId="{D064E69C-2419-4219-BDFD-2130A2AB3D57}" srcId="{12A3C093-D08C-4C1C-A267-2F25BA5A31DC}" destId="{907A5BC4-17E7-49E7-A1E8-3A5CFFA76FCB}" srcOrd="2" destOrd="0" parTransId="{E99CBF6D-BBAA-466F-A329-BE37D19A9ED3}" sibTransId="{7FA80A1F-D383-41EB-9408-088722B98FA3}"/>
    <dgm:cxn modelId="{47B15CEF-EC78-4549-B231-07417BC58482}" type="presOf" srcId="{A094B599-FD31-4EC9-83A2-90CE0DB40B34}" destId="{B829D74E-9FD1-4D06-A49E-9C9D96162EB0}" srcOrd="0" destOrd="0" presId="urn:microsoft.com/office/officeart/2008/layout/VerticalCurvedList"/>
    <dgm:cxn modelId="{9BD276F8-0395-4A7A-AE12-BF065BEC908C}" type="presOf" srcId="{27E57043-62FC-4D8C-8A24-A607E48C0AAB}" destId="{920DEDBA-09F0-41CA-9A39-F23EE1C5B749}" srcOrd="0" destOrd="0" presId="urn:microsoft.com/office/officeart/2008/layout/VerticalCurvedList"/>
    <dgm:cxn modelId="{076A2F0F-540E-427C-AE92-3F98B7478E44}" type="presParOf" srcId="{92E727D7-16A2-4D17-8916-08C1FD35B684}" destId="{48F10BE7-081B-4E6C-9155-4A195A77E04B}" srcOrd="0" destOrd="0" presId="urn:microsoft.com/office/officeart/2008/layout/VerticalCurvedList"/>
    <dgm:cxn modelId="{75E135F8-7780-4753-A8C6-99689E3B2594}" type="presParOf" srcId="{48F10BE7-081B-4E6C-9155-4A195A77E04B}" destId="{362D306C-21C6-4E3B-AC23-7BECDEF6AE00}" srcOrd="0" destOrd="0" presId="urn:microsoft.com/office/officeart/2008/layout/VerticalCurvedList"/>
    <dgm:cxn modelId="{05BF7221-9964-44FC-A52F-0EE686C74EE8}" type="presParOf" srcId="{362D306C-21C6-4E3B-AC23-7BECDEF6AE00}" destId="{5955340C-DF3A-4EE3-8146-5B405FECBC04}" srcOrd="0" destOrd="0" presId="urn:microsoft.com/office/officeart/2008/layout/VerticalCurvedList"/>
    <dgm:cxn modelId="{DEB85BDE-0913-47D2-AD83-B623C0DFF3AD}" type="presParOf" srcId="{362D306C-21C6-4E3B-AC23-7BECDEF6AE00}" destId="{B829D74E-9FD1-4D06-A49E-9C9D96162EB0}" srcOrd="1" destOrd="0" presId="urn:microsoft.com/office/officeart/2008/layout/VerticalCurvedList"/>
    <dgm:cxn modelId="{90235EDD-D817-471E-A9E6-3A1C406B539E}" type="presParOf" srcId="{362D306C-21C6-4E3B-AC23-7BECDEF6AE00}" destId="{6D2BB2B4-ACC0-45A0-8081-19E811C23F90}" srcOrd="2" destOrd="0" presId="urn:microsoft.com/office/officeart/2008/layout/VerticalCurvedList"/>
    <dgm:cxn modelId="{A2C2627D-8D30-4B44-A505-9D77E2786294}" type="presParOf" srcId="{362D306C-21C6-4E3B-AC23-7BECDEF6AE00}" destId="{D997AAE2-AAA5-41D5-894D-2CD2E59BAE45}" srcOrd="3" destOrd="0" presId="urn:microsoft.com/office/officeart/2008/layout/VerticalCurvedList"/>
    <dgm:cxn modelId="{F23D7AAE-98AE-4D23-A301-BE47C3ED543F}" type="presParOf" srcId="{48F10BE7-081B-4E6C-9155-4A195A77E04B}" destId="{6C09020B-F5A1-43F9-ACFF-151253AD3E49}" srcOrd="1" destOrd="0" presId="urn:microsoft.com/office/officeart/2008/layout/VerticalCurvedList"/>
    <dgm:cxn modelId="{7D695FE8-11A5-4A8C-B77D-9855D3D37936}" type="presParOf" srcId="{48F10BE7-081B-4E6C-9155-4A195A77E04B}" destId="{9A711FCD-E49C-45CF-A584-7DCA6C8742C1}" srcOrd="2" destOrd="0" presId="urn:microsoft.com/office/officeart/2008/layout/VerticalCurvedList"/>
    <dgm:cxn modelId="{367450D7-1F26-413B-BCE5-D3CFFF3782D1}" type="presParOf" srcId="{9A711FCD-E49C-45CF-A584-7DCA6C8742C1}" destId="{6F7F6F80-B309-4E6F-874F-1310433FE84F}" srcOrd="0" destOrd="0" presId="urn:microsoft.com/office/officeart/2008/layout/VerticalCurvedList"/>
    <dgm:cxn modelId="{77A3A211-B05D-42BE-93D0-FABDAA7AFCB6}" type="presParOf" srcId="{48F10BE7-081B-4E6C-9155-4A195A77E04B}" destId="{920DEDBA-09F0-41CA-9A39-F23EE1C5B749}" srcOrd="3" destOrd="0" presId="urn:microsoft.com/office/officeart/2008/layout/VerticalCurvedList"/>
    <dgm:cxn modelId="{20A0C27F-7C5E-4848-8FB3-44E3C14E3DFB}" type="presParOf" srcId="{48F10BE7-081B-4E6C-9155-4A195A77E04B}" destId="{B3D96CA8-23A2-4B3A-9EC7-6888DFCBD3F8}" srcOrd="4" destOrd="0" presId="urn:microsoft.com/office/officeart/2008/layout/VerticalCurvedList"/>
    <dgm:cxn modelId="{137E7A0B-F4DF-4716-8471-C30CACCF3C73}" type="presParOf" srcId="{B3D96CA8-23A2-4B3A-9EC7-6888DFCBD3F8}" destId="{C11B20D8-2D35-4363-B848-E141B723FF52}" srcOrd="0" destOrd="0" presId="urn:microsoft.com/office/officeart/2008/layout/VerticalCurvedList"/>
    <dgm:cxn modelId="{F17F1A2E-8BCA-443D-AB02-86DA4F1B3410}" type="presParOf" srcId="{48F10BE7-081B-4E6C-9155-4A195A77E04B}" destId="{A9EA8AAB-7EC4-4C73-93BA-396F525E13F8}" srcOrd="5" destOrd="0" presId="urn:microsoft.com/office/officeart/2008/layout/VerticalCurvedList"/>
    <dgm:cxn modelId="{46625DB4-F090-4D35-9F6A-7F178B936303}" type="presParOf" srcId="{48F10BE7-081B-4E6C-9155-4A195A77E04B}" destId="{AFB3489E-E4D7-49ED-89A8-42A065117BD6}" srcOrd="6" destOrd="0" presId="urn:microsoft.com/office/officeart/2008/layout/VerticalCurvedList"/>
    <dgm:cxn modelId="{6B917932-3A14-4189-B1BF-8C95E5167BF0}" type="presParOf" srcId="{AFB3489E-E4D7-49ED-89A8-42A065117BD6}" destId="{05E7662C-FBA4-4BC2-9772-2928DD99782C}" srcOrd="0" destOrd="0" presId="urn:microsoft.com/office/officeart/2008/layout/VerticalCurvedList"/>
    <dgm:cxn modelId="{10F798C2-73AE-4BE2-8DC9-C017112CB5B1}" type="presParOf" srcId="{48F10BE7-081B-4E6C-9155-4A195A77E04B}" destId="{FE33F019-F11E-4D79-92A4-F094C7322CF5}" srcOrd="7" destOrd="0" presId="urn:microsoft.com/office/officeart/2008/layout/VerticalCurvedList"/>
    <dgm:cxn modelId="{0F0F3743-16FF-4117-9863-945FEB01D6F2}" type="presParOf" srcId="{48F10BE7-081B-4E6C-9155-4A195A77E04B}" destId="{B1654D79-50C9-46DE-802B-1E3D35216574}" srcOrd="8" destOrd="0" presId="urn:microsoft.com/office/officeart/2008/layout/VerticalCurvedList"/>
    <dgm:cxn modelId="{E808987B-3F4E-4FED-B597-3AC74BC26181}" type="presParOf" srcId="{B1654D79-50C9-46DE-802B-1E3D35216574}" destId="{795DC095-02C4-47FE-A46E-286251144BAC}"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29D74E-9FD1-4D06-A49E-9C9D96162EB0}">
      <dsp:nvSpPr>
        <dsp:cNvPr id="0" name=""/>
        <dsp:cNvSpPr/>
      </dsp:nvSpPr>
      <dsp:spPr>
        <a:xfrm>
          <a:off x="-3705490" y="-569279"/>
          <a:ext cx="4416931" cy="4416931"/>
        </a:xfrm>
        <a:prstGeom prst="blockArc">
          <a:avLst>
            <a:gd name="adj1" fmla="val 18900000"/>
            <a:gd name="adj2" fmla="val 2700000"/>
            <a:gd name="adj3" fmla="val 489"/>
          </a:avLst>
        </a:prstGeom>
        <a:solidFill>
          <a:srgbClr val="80B4CE"/>
        </a:solidFill>
        <a:ln w="25400" cap="flat" cmpd="sng" algn="ctr">
          <a:solidFill>
            <a:srgbClr val="000000"/>
          </a:solidFill>
          <a:prstDash val="solid"/>
        </a:ln>
        <a:effectLst/>
      </dsp:spPr>
      <dsp:style>
        <a:lnRef idx="2">
          <a:scrgbClr r="0" g="0" b="0"/>
        </a:lnRef>
        <a:fillRef idx="0">
          <a:scrgbClr r="0" g="0" b="0"/>
        </a:fillRef>
        <a:effectRef idx="0">
          <a:scrgbClr r="0" g="0" b="0"/>
        </a:effectRef>
        <a:fontRef idx="minor"/>
      </dsp:style>
    </dsp:sp>
    <dsp:sp modelId="{6C09020B-F5A1-43F9-ACFF-151253AD3E49}">
      <dsp:nvSpPr>
        <dsp:cNvPr id="0" name=""/>
        <dsp:cNvSpPr/>
      </dsp:nvSpPr>
      <dsp:spPr>
        <a:xfrm>
          <a:off x="372919" y="252041"/>
          <a:ext cx="6125096" cy="504344"/>
        </a:xfrm>
        <a:prstGeom prst="rect">
          <a:avLst/>
        </a:prstGeom>
        <a:solidFill>
          <a:srgbClr val="80B4CE">
            <a:alpha val="8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324" tIns="43180" rIns="43180" bIns="43180" numCol="1" spcCol="1270" anchor="ctr" anchorCtr="0">
          <a:noAutofit/>
        </a:bodyPr>
        <a:lstStyle/>
        <a:p>
          <a:pPr lvl="0" algn="l" defTabSz="755650">
            <a:lnSpc>
              <a:spcPct val="90000"/>
            </a:lnSpc>
            <a:spcBef>
              <a:spcPct val="0"/>
            </a:spcBef>
            <a:spcAft>
              <a:spcPct val="35000"/>
            </a:spcAft>
          </a:pPr>
          <a:r>
            <a:rPr lang="en-CA" sz="1700" b="1" kern="1200" dirty="0" smtClean="0"/>
            <a:t>Propagation Modeling and Channel Characterization </a:t>
          </a:r>
          <a:endParaRPr lang="en-CA" sz="1700" b="1" kern="1200" dirty="0"/>
        </a:p>
      </dsp:txBody>
      <dsp:txXfrm>
        <a:off x="372919" y="252041"/>
        <a:ext cx="6125096" cy="504344"/>
      </dsp:txXfrm>
    </dsp:sp>
    <dsp:sp modelId="{6F7F6F80-B309-4E6F-874F-1310433FE84F}">
      <dsp:nvSpPr>
        <dsp:cNvPr id="0" name=""/>
        <dsp:cNvSpPr/>
      </dsp:nvSpPr>
      <dsp:spPr>
        <a:xfrm>
          <a:off x="57703" y="188998"/>
          <a:ext cx="630430" cy="630430"/>
        </a:xfrm>
        <a:prstGeom prst="ellipse">
          <a:avLst/>
        </a:prstGeom>
        <a:solidFill>
          <a:schemeClr val="lt1">
            <a:hueOff val="0"/>
            <a:satOff val="0"/>
            <a:lumOff val="0"/>
            <a:alphaOff val="0"/>
          </a:schemeClr>
        </a:solidFill>
        <a:ln w="25400" cap="flat" cmpd="sng" algn="ctr">
          <a:solidFill>
            <a:srgbClr val="0070C0"/>
          </a:solidFill>
          <a:prstDash val="solid"/>
        </a:ln>
        <a:effectLst/>
      </dsp:spPr>
      <dsp:style>
        <a:lnRef idx="2">
          <a:scrgbClr r="0" g="0" b="0"/>
        </a:lnRef>
        <a:fillRef idx="1">
          <a:scrgbClr r="0" g="0" b="0"/>
        </a:fillRef>
        <a:effectRef idx="0">
          <a:scrgbClr r="0" g="0" b="0"/>
        </a:effectRef>
        <a:fontRef idx="minor"/>
      </dsp:style>
    </dsp:sp>
    <dsp:sp modelId="{920DEDBA-09F0-41CA-9A39-F23EE1C5B749}">
      <dsp:nvSpPr>
        <dsp:cNvPr id="0" name=""/>
        <dsp:cNvSpPr/>
      </dsp:nvSpPr>
      <dsp:spPr>
        <a:xfrm>
          <a:off x="662071" y="1008689"/>
          <a:ext cx="5835944" cy="504344"/>
        </a:xfrm>
        <a:prstGeom prst="rect">
          <a:avLst/>
        </a:prstGeom>
        <a:solidFill>
          <a:srgbClr val="80B4CE">
            <a:alpha val="8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324" tIns="43180" rIns="43180" bIns="43180" numCol="1" spcCol="1270" anchor="ctr" anchorCtr="0">
          <a:noAutofit/>
        </a:bodyPr>
        <a:lstStyle/>
        <a:p>
          <a:pPr lvl="0" algn="l" defTabSz="755650">
            <a:lnSpc>
              <a:spcPct val="90000"/>
            </a:lnSpc>
            <a:spcBef>
              <a:spcPct val="0"/>
            </a:spcBef>
            <a:spcAft>
              <a:spcPct val="35000"/>
            </a:spcAft>
          </a:pPr>
          <a:r>
            <a:rPr lang="en-GB" sz="1700" b="1" kern="1200" dirty="0" smtClean="0"/>
            <a:t>Physical Layer Algorithm Design &amp; Verification</a:t>
          </a:r>
          <a:endParaRPr lang="en-CA" sz="1700" kern="1200" dirty="0"/>
        </a:p>
      </dsp:txBody>
      <dsp:txXfrm>
        <a:off x="662071" y="1008689"/>
        <a:ext cx="5835944" cy="504344"/>
      </dsp:txXfrm>
    </dsp:sp>
    <dsp:sp modelId="{C11B20D8-2D35-4363-B848-E141B723FF52}">
      <dsp:nvSpPr>
        <dsp:cNvPr id="0" name=""/>
        <dsp:cNvSpPr/>
      </dsp:nvSpPr>
      <dsp:spPr>
        <a:xfrm>
          <a:off x="346856" y="945646"/>
          <a:ext cx="630430" cy="630430"/>
        </a:xfrm>
        <a:prstGeom prst="ellipse">
          <a:avLst/>
        </a:prstGeom>
        <a:solidFill>
          <a:schemeClr val="lt1">
            <a:hueOff val="0"/>
            <a:satOff val="0"/>
            <a:lumOff val="0"/>
            <a:alphaOff val="0"/>
          </a:schemeClr>
        </a:solidFill>
        <a:ln w="25400" cap="flat" cmpd="sng" algn="ctr">
          <a:solidFill>
            <a:srgbClr val="0070C0"/>
          </a:solidFill>
          <a:prstDash val="solid"/>
        </a:ln>
        <a:effectLst/>
      </dsp:spPr>
      <dsp:style>
        <a:lnRef idx="2">
          <a:scrgbClr r="0" g="0" b="0"/>
        </a:lnRef>
        <a:fillRef idx="1">
          <a:scrgbClr r="0" g="0" b="0"/>
        </a:fillRef>
        <a:effectRef idx="0">
          <a:scrgbClr r="0" g="0" b="0"/>
        </a:effectRef>
        <a:fontRef idx="minor"/>
      </dsp:style>
    </dsp:sp>
    <dsp:sp modelId="{A9EA8AAB-7EC4-4C73-93BA-396F525E13F8}">
      <dsp:nvSpPr>
        <dsp:cNvPr id="0" name=""/>
        <dsp:cNvSpPr/>
      </dsp:nvSpPr>
      <dsp:spPr>
        <a:xfrm>
          <a:off x="662071" y="1765337"/>
          <a:ext cx="5835944" cy="504344"/>
        </a:xfrm>
        <a:prstGeom prst="rect">
          <a:avLst/>
        </a:prstGeom>
        <a:solidFill>
          <a:srgbClr val="80B4C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324" tIns="43180" rIns="43180" bIns="43180" numCol="1" spcCol="1270" anchor="ctr" anchorCtr="0">
          <a:noAutofit/>
        </a:bodyPr>
        <a:lstStyle/>
        <a:p>
          <a:pPr lvl="0" algn="l" defTabSz="755650">
            <a:lnSpc>
              <a:spcPct val="90000"/>
            </a:lnSpc>
            <a:spcBef>
              <a:spcPct val="0"/>
            </a:spcBef>
            <a:spcAft>
              <a:spcPct val="35000"/>
            </a:spcAft>
          </a:pPr>
          <a:r>
            <a:rPr lang="en-CA" sz="1700" b="1" kern="1200" dirty="0" smtClean="0"/>
            <a:t>Networking Protocols</a:t>
          </a:r>
          <a:endParaRPr lang="en-CA" sz="1700" b="1" kern="1200" dirty="0"/>
        </a:p>
      </dsp:txBody>
      <dsp:txXfrm>
        <a:off x="662071" y="1765337"/>
        <a:ext cx="5835944" cy="504344"/>
      </dsp:txXfrm>
    </dsp:sp>
    <dsp:sp modelId="{05E7662C-FBA4-4BC2-9772-2928DD99782C}">
      <dsp:nvSpPr>
        <dsp:cNvPr id="0" name=""/>
        <dsp:cNvSpPr/>
      </dsp:nvSpPr>
      <dsp:spPr>
        <a:xfrm>
          <a:off x="346856" y="1702294"/>
          <a:ext cx="630430" cy="630430"/>
        </a:xfrm>
        <a:prstGeom prst="ellipse">
          <a:avLst/>
        </a:prstGeom>
        <a:solidFill>
          <a:schemeClr val="lt1">
            <a:hueOff val="0"/>
            <a:satOff val="0"/>
            <a:lumOff val="0"/>
            <a:alphaOff val="0"/>
          </a:schemeClr>
        </a:solidFill>
        <a:ln w="25400" cap="flat" cmpd="sng" algn="ctr">
          <a:solidFill>
            <a:srgbClr val="0070C0"/>
          </a:solidFill>
          <a:prstDash val="solid"/>
        </a:ln>
        <a:effectLst/>
      </dsp:spPr>
      <dsp:style>
        <a:lnRef idx="2">
          <a:scrgbClr r="0" g="0" b="0"/>
        </a:lnRef>
        <a:fillRef idx="1">
          <a:scrgbClr r="0" g="0" b="0"/>
        </a:fillRef>
        <a:effectRef idx="0">
          <a:scrgbClr r="0" g="0" b="0"/>
        </a:effectRef>
        <a:fontRef idx="minor"/>
      </dsp:style>
    </dsp:sp>
    <dsp:sp modelId="{FE33F019-F11E-4D79-92A4-F094C7322CF5}">
      <dsp:nvSpPr>
        <dsp:cNvPr id="0" name=""/>
        <dsp:cNvSpPr/>
      </dsp:nvSpPr>
      <dsp:spPr>
        <a:xfrm>
          <a:off x="372919" y="2521986"/>
          <a:ext cx="6125096" cy="504344"/>
        </a:xfrm>
        <a:prstGeom prst="rect">
          <a:avLst/>
        </a:prstGeom>
        <a:solidFill>
          <a:srgbClr val="80B4C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324" tIns="43180" rIns="43180" bIns="43180" numCol="1" spcCol="1270" anchor="ctr" anchorCtr="0">
          <a:noAutofit/>
        </a:bodyPr>
        <a:lstStyle/>
        <a:p>
          <a:pPr lvl="0" algn="l" defTabSz="755650">
            <a:lnSpc>
              <a:spcPct val="90000"/>
            </a:lnSpc>
            <a:spcBef>
              <a:spcPct val="0"/>
            </a:spcBef>
            <a:spcAft>
              <a:spcPct val="35000"/>
            </a:spcAft>
          </a:pPr>
          <a:r>
            <a:rPr lang="en-GB" sz="1700" b="1" kern="1200" dirty="0" smtClean="0"/>
            <a:t>Advanced Photonic Components</a:t>
          </a:r>
          <a:endParaRPr lang="en-CA" sz="1700" kern="1200" dirty="0"/>
        </a:p>
      </dsp:txBody>
      <dsp:txXfrm>
        <a:off x="372919" y="2521986"/>
        <a:ext cx="6125096" cy="504344"/>
      </dsp:txXfrm>
    </dsp:sp>
    <dsp:sp modelId="{795DC095-02C4-47FE-A46E-286251144BAC}">
      <dsp:nvSpPr>
        <dsp:cNvPr id="0" name=""/>
        <dsp:cNvSpPr/>
      </dsp:nvSpPr>
      <dsp:spPr>
        <a:xfrm>
          <a:off x="57703" y="2458942"/>
          <a:ext cx="630430" cy="630430"/>
        </a:xfrm>
        <a:prstGeom prst="ellipse">
          <a:avLst/>
        </a:prstGeom>
        <a:solidFill>
          <a:schemeClr val="lt1">
            <a:hueOff val="0"/>
            <a:satOff val="0"/>
            <a:lumOff val="0"/>
            <a:alphaOff val="0"/>
          </a:schemeClr>
        </a:solidFill>
        <a:ln w="25400" cap="flat" cmpd="sng" algn="ctr">
          <a:solidFill>
            <a:srgbClr val="0070C0"/>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GB"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GB"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GB"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GB" altLang="en-US"/>
              <a:t>Page </a:t>
            </a:r>
            <a:fld id="{EA9D6A23-2C60-4813-8E3B-3A650D68B0CB}" type="slidenum">
              <a:rPr lang="en-GB" altLang="en-US"/>
              <a:pPr/>
              <a:t>‹#›</a:t>
            </a:fld>
            <a:endParaRPr lang="en-GB"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GB"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extLst>
      <p:ext uri="{BB962C8B-B14F-4D97-AF65-F5344CB8AC3E}">
        <p14:creationId xmlns:p14="http://schemas.microsoft.com/office/powerpoint/2010/main" val="9598298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GB"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GB"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GB" altLang="en-US"/>
              <a:t>Page </a:t>
            </a:r>
            <a:fld id="{B5B276EE-FE5E-46E4-8817-585F51D057E1}" type="slidenum">
              <a:rPr lang="en-GB" altLang="en-US"/>
              <a:pPr/>
              <a:t>‹#›</a:t>
            </a:fld>
            <a:endParaRPr lang="en-GB"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GB"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Tree>
    <p:extLst>
      <p:ext uri="{BB962C8B-B14F-4D97-AF65-F5344CB8AC3E}">
        <p14:creationId xmlns:p14="http://schemas.microsoft.com/office/powerpoint/2010/main" val="39018956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r>
              <a:rPr lang="en-GB" altLang="en-US"/>
              <a:t>&lt;month year&gt;</a:t>
            </a:r>
          </a:p>
        </p:txBody>
      </p:sp>
      <p:sp>
        <p:nvSpPr>
          <p:cNvPr id="5" name="Footer Placeholder 4"/>
          <p:cNvSpPr>
            <a:spLocks noGrp="1"/>
          </p:cNvSpPr>
          <p:nvPr>
            <p:ph type="ftr" sz="quarter" idx="11"/>
          </p:nvPr>
        </p:nvSpPr>
        <p:spPr/>
        <p:txBody>
          <a:bodyPr/>
          <a:lstStyle>
            <a:lvl1pPr>
              <a:defRPr/>
            </a:lvl1pPr>
          </a:lstStyle>
          <a:p>
            <a:r>
              <a:rPr lang="en-GB"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GB" altLang="en-US"/>
              <a:t>Slide </a:t>
            </a:r>
            <a:fld id="{6C911B8A-1E84-42DB-B751-42B7EDCBCFAE}" type="slidenum">
              <a:rPr lang="en-GB" altLang="en-US"/>
              <a:pPr/>
              <a:t>‹#›</a:t>
            </a:fld>
            <a:endParaRPr lang="en-GB" altLang="en-US"/>
          </a:p>
        </p:txBody>
      </p:sp>
    </p:spTree>
    <p:extLst>
      <p:ext uri="{BB962C8B-B14F-4D97-AF65-F5344CB8AC3E}">
        <p14:creationId xmlns:p14="http://schemas.microsoft.com/office/powerpoint/2010/main" val="32406154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r>
              <a:rPr lang="en-GB" altLang="en-US"/>
              <a:t>&lt;month year&gt;</a:t>
            </a:r>
          </a:p>
        </p:txBody>
      </p:sp>
      <p:sp>
        <p:nvSpPr>
          <p:cNvPr id="5" name="Footer Placeholder 4"/>
          <p:cNvSpPr>
            <a:spLocks noGrp="1"/>
          </p:cNvSpPr>
          <p:nvPr>
            <p:ph type="ftr" sz="quarter" idx="11"/>
          </p:nvPr>
        </p:nvSpPr>
        <p:spPr/>
        <p:txBody>
          <a:bodyPr/>
          <a:lstStyle>
            <a:lvl1pPr>
              <a:defRPr/>
            </a:lvl1pPr>
          </a:lstStyle>
          <a:p>
            <a:r>
              <a:rPr lang="en-GB"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GB" altLang="en-US"/>
              <a:t>Slide </a:t>
            </a:r>
            <a:fld id="{35953A45-D045-4D4B-AA8E-C0509C7E7D7B}" type="slidenum">
              <a:rPr lang="en-GB" altLang="en-US"/>
              <a:pPr/>
              <a:t>‹#›</a:t>
            </a:fld>
            <a:endParaRPr lang="en-GB" altLang="en-US"/>
          </a:p>
        </p:txBody>
      </p:sp>
    </p:spTree>
    <p:extLst>
      <p:ext uri="{BB962C8B-B14F-4D97-AF65-F5344CB8AC3E}">
        <p14:creationId xmlns:p14="http://schemas.microsoft.com/office/powerpoint/2010/main" val="205007211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r>
              <a:rPr lang="en-GB" altLang="en-US"/>
              <a:t>&lt;month year&gt;</a:t>
            </a:r>
          </a:p>
        </p:txBody>
      </p:sp>
      <p:sp>
        <p:nvSpPr>
          <p:cNvPr id="5" name="Footer Placeholder 4"/>
          <p:cNvSpPr>
            <a:spLocks noGrp="1"/>
          </p:cNvSpPr>
          <p:nvPr>
            <p:ph type="ftr" sz="quarter" idx="11"/>
          </p:nvPr>
        </p:nvSpPr>
        <p:spPr/>
        <p:txBody>
          <a:bodyPr/>
          <a:lstStyle>
            <a:lvl1pPr>
              <a:defRPr/>
            </a:lvl1pPr>
          </a:lstStyle>
          <a:p>
            <a:r>
              <a:rPr lang="en-GB"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GB" altLang="en-US"/>
              <a:t>Slide </a:t>
            </a:r>
            <a:fld id="{154E5C07-2DA7-4198-BD66-5BDE63C21B28}" type="slidenum">
              <a:rPr lang="en-GB" altLang="en-US"/>
              <a:pPr/>
              <a:t>‹#›</a:t>
            </a:fld>
            <a:endParaRPr lang="en-GB" altLang="en-US"/>
          </a:p>
        </p:txBody>
      </p:sp>
    </p:spTree>
    <p:extLst>
      <p:ext uri="{BB962C8B-B14F-4D97-AF65-F5344CB8AC3E}">
        <p14:creationId xmlns:p14="http://schemas.microsoft.com/office/powerpoint/2010/main" val="125144320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r>
              <a:rPr lang="en-GB" altLang="en-US"/>
              <a:t>&lt;month year&gt;</a:t>
            </a:r>
          </a:p>
        </p:txBody>
      </p:sp>
      <p:sp>
        <p:nvSpPr>
          <p:cNvPr id="5" name="Footer Placeholder 4"/>
          <p:cNvSpPr>
            <a:spLocks noGrp="1"/>
          </p:cNvSpPr>
          <p:nvPr>
            <p:ph type="ftr" sz="quarter" idx="11"/>
          </p:nvPr>
        </p:nvSpPr>
        <p:spPr/>
        <p:txBody>
          <a:bodyPr/>
          <a:lstStyle>
            <a:lvl1pPr>
              <a:defRPr/>
            </a:lvl1pPr>
          </a:lstStyle>
          <a:p>
            <a:r>
              <a:rPr lang="en-GB"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GB" altLang="en-US"/>
              <a:t>Slide </a:t>
            </a:r>
            <a:fld id="{DF19CAC6-B0F6-4D16-95A5-5679B1B7088A}" type="slidenum">
              <a:rPr lang="en-GB" altLang="en-US"/>
              <a:pPr/>
              <a:t>‹#›</a:t>
            </a:fld>
            <a:endParaRPr lang="en-GB" altLang="en-US"/>
          </a:p>
        </p:txBody>
      </p:sp>
    </p:spTree>
    <p:extLst>
      <p:ext uri="{BB962C8B-B14F-4D97-AF65-F5344CB8AC3E}">
        <p14:creationId xmlns:p14="http://schemas.microsoft.com/office/powerpoint/2010/main" val="3035410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GB" altLang="en-US"/>
              <a:t>&lt;month year&gt;</a:t>
            </a:r>
          </a:p>
        </p:txBody>
      </p:sp>
      <p:sp>
        <p:nvSpPr>
          <p:cNvPr id="5" name="Footer Placeholder 4"/>
          <p:cNvSpPr>
            <a:spLocks noGrp="1"/>
          </p:cNvSpPr>
          <p:nvPr>
            <p:ph type="ftr" sz="quarter" idx="11"/>
          </p:nvPr>
        </p:nvSpPr>
        <p:spPr/>
        <p:txBody>
          <a:bodyPr/>
          <a:lstStyle>
            <a:lvl1pPr>
              <a:defRPr/>
            </a:lvl1pPr>
          </a:lstStyle>
          <a:p>
            <a:r>
              <a:rPr lang="en-GB"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GB" altLang="en-US"/>
              <a:t>Slide </a:t>
            </a:r>
            <a:fld id="{C82FD3B0-7715-40E4-8D30-5463ABC511F9}" type="slidenum">
              <a:rPr lang="en-GB" altLang="en-US"/>
              <a:pPr/>
              <a:t>‹#›</a:t>
            </a:fld>
            <a:endParaRPr lang="en-GB" altLang="en-US"/>
          </a:p>
        </p:txBody>
      </p:sp>
    </p:spTree>
    <p:extLst>
      <p:ext uri="{BB962C8B-B14F-4D97-AF65-F5344CB8AC3E}">
        <p14:creationId xmlns:p14="http://schemas.microsoft.com/office/powerpoint/2010/main" val="2613687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r>
              <a:rPr lang="en-GB" altLang="en-US"/>
              <a:t>&lt;month year&gt;</a:t>
            </a:r>
          </a:p>
        </p:txBody>
      </p:sp>
      <p:sp>
        <p:nvSpPr>
          <p:cNvPr id="6" name="Footer Placeholder 5"/>
          <p:cNvSpPr>
            <a:spLocks noGrp="1"/>
          </p:cNvSpPr>
          <p:nvPr>
            <p:ph type="ftr" sz="quarter" idx="11"/>
          </p:nvPr>
        </p:nvSpPr>
        <p:spPr/>
        <p:txBody>
          <a:bodyPr/>
          <a:lstStyle>
            <a:lvl1pPr>
              <a:defRPr/>
            </a:lvl1pPr>
          </a:lstStyle>
          <a:p>
            <a:r>
              <a:rPr lang="en-GB"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GB" altLang="en-US"/>
              <a:t>Slide </a:t>
            </a:r>
            <a:fld id="{2B7C4937-661A-4767-B1FD-F6A1B567A676}" type="slidenum">
              <a:rPr lang="en-GB" altLang="en-US"/>
              <a:pPr/>
              <a:t>‹#›</a:t>
            </a:fld>
            <a:endParaRPr lang="en-GB" altLang="en-US"/>
          </a:p>
        </p:txBody>
      </p:sp>
    </p:spTree>
    <p:extLst>
      <p:ext uri="{BB962C8B-B14F-4D97-AF65-F5344CB8AC3E}">
        <p14:creationId xmlns:p14="http://schemas.microsoft.com/office/powerpoint/2010/main" val="2987196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r>
              <a:rPr lang="en-GB" altLang="en-US"/>
              <a:t>&lt;month year&gt;</a:t>
            </a:r>
          </a:p>
        </p:txBody>
      </p:sp>
      <p:sp>
        <p:nvSpPr>
          <p:cNvPr id="8" name="Footer Placeholder 7"/>
          <p:cNvSpPr>
            <a:spLocks noGrp="1"/>
          </p:cNvSpPr>
          <p:nvPr>
            <p:ph type="ftr" sz="quarter" idx="11"/>
          </p:nvPr>
        </p:nvSpPr>
        <p:spPr/>
        <p:txBody>
          <a:bodyPr/>
          <a:lstStyle>
            <a:lvl1pPr>
              <a:defRPr/>
            </a:lvl1pPr>
          </a:lstStyle>
          <a:p>
            <a:r>
              <a:rPr lang="en-GB" altLang="en-US"/>
              <a:t>&lt;author&gt;, &lt;company&gt;</a:t>
            </a:r>
          </a:p>
        </p:txBody>
      </p:sp>
      <p:sp>
        <p:nvSpPr>
          <p:cNvPr id="9" name="Slide Number Placeholder 8"/>
          <p:cNvSpPr>
            <a:spLocks noGrp="1"/>
          </p:cNvSpPr>
          <p:nvPr>
            <p:ph type="sldNum" sz="quarter" idx="12"/>
          </p:nvPr>
        </p:nvSpPr>
        <p:spPr/>
        <p:txBody>
          <a:bodyPr/>
          <a:lstStyle>
            <a:lvl1pPr>
              <a:defRPr/>
            </a:lvl1pPr>
          </a:lstStyle>
          <a:p>
            <a:r>
              <a:rPr lang="en-GB" altLang="en-US"/>
              <a:t>Slide </a:t>
            </a:r>
            <a:fld id="{1E31FF97-4AA2-429D-B67D-920088F5F14B}" type="slidenum">
              <a:rPr lang="en-GB" altLang="en-US"/>
              <a:pPr/>
              <a:t>‹#›</a:t>
            </a:fld>
            <a:endParaRPr lang="en-GB" altLang="en-US"/>
          </a:p>
        </p:txBody>
      </p:sp>
    </p:spTree>
    <p:extLst>
      <p:ext uri="{BB962C8B-B14F-4D97-AF65-F5344CB8AC3E}">
        <p14:creationId xmlns:p14="http://schemas.microsoft.com/office/powerpoint/2010/main" val="201683391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r>
              <a:rPr lang="en-GB" altLang="en-US"/>
              <a:t>&lt;month year&gt;</a:t>
            </a:r>
          </a:p>
        </p:txBody>
      </p:sp>
      <p:sp>
        <p:nvSpPr>
          <p:cNvPr id="4" name="Footer Placeholder 3"/>
          <p:cNvSpPr>
            <a:spLocks noGrp="1"/>
          </p:cNvSpPr>
          <p:nvPr>
            <p:ph type="ftr" sz="quarter" idx="11"/>
          </p:nvPr>
        </p:nvSpPr>
        <p:spPr/>
        <p:txBody>
          <a:bodyPr/>
          <a:lstStyle>
            <a:lvl1pPr>
              <a:defRPr/>
            </a:lvl1pPr>
          </a:lstStyle>
          <a:p>
            <a:r>
              <a:rPr lang="en-GB" altLang="en-US"/>
              <a:t>&lt;author&gt;, &lt;company&gt;</a:t>
            </a:r>
          </a:p>
        </p:txBody>
      </p:sp>
      <p:sp>
        <p:nvSpPr>
          <p:cNvPr id="5" name="Slide Number Placeholder 4"/>
          <p:cNvSpPr>
            <a:spLocks noGrp="1"/>
          </p:cNvSpPr>
          <p:nvPr>
            <p:ph type="sldNum" sz="quarter" idx="12"/>
          </p:nvPr>
        </p:nvSpPr>
        <p:spPr/>
        <p:txBody>
          <a:bodyPr/>
          <a:lstStyle>
            <a:lvl1pPr>
              <a:defRPr/>
            </a:lvl1pPr>
          </a:lstStyle>
          <a:p>
            <a:r>
              <a:rPr lang="en-GB" altLang="en-US"/>
              <a:t>Slide </a:t>
            </a:r>
            <a:fld id="{4220CE73-4A81-463D-A345-E847D887284F}" type="slidenum">
              <a:rPr lang="en-GB" altLang="en-US"/>
              <a:pPr/>
              <a:t>‹#›</a:t>
            </a:fld>
            <a:endParaRPr lang="en-GB" altLang="en-US"/>
          </a:p>
        </p:txBody>
      </p:sp>
    </p:spTree>
    <p:extLst>
      <p:ext uri="{BB962C8B-B14F-4D97-AF65-F5344CB8AC3E}">
        <p14:creationId xmlns:p14="http://schemas.microsoft.com/office/powerpoint/2010/main" val="298033406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GB" altLang="en-US" smtClean="0"/>
              <a:t>&lt;month year&gt;</a:t>
            </a:r>
            <a:endParaRPr lang="en-GB" altLang="en-US"/>
          </a:p>
        </p:txBody>
      </p:sp>
      <p:sp>
        <p:nvSpPr>
          <p:cNvPr id="6" name="Footer Placeholder 5"/>
          <p:cNvSpPr>
            <a:spLocks noGrp="1"/>
          </p:cNvSpPr>
          <p:nvPr>
            <p:ph type="ftr" sz="quarter" idx="11"/>
          </p:nvPr>
        </p:nvSpPr>
        <p:spPr/>
        <p:txBody>
          <a:bodyPr/>
          <a:lstStyle/>
          <a:p>
            <a:r>
              <a:rPr lang="en-GB" altLang="en-US" smtClean="0"/>
              <a:t>&lt;author&gt;, &lt;company&gt;</a:t>
            </a:r>
            <a:endParaRPr lang="en-GB" altLang="en-US"/>
          </a:p>
        </p:txBody>
      </p:sp>
      <p:sp>
        <p:nvSpPr>
          <p:cNvPr id="7" name="Slide Number Placeholder 6"/>
          <p:cNvSpPr>
            <a:spLocks noGrp="1"/>
          </p:cNvSpPr>
          <p:nvPr>
            <p:ph type="sldNum" sz="quarter" idx="12"/>
          </p:nvPr>
        </p:nvSpPr>
        <p:spPr/>
        <p:txBody>
          <a:bodyPr/>
          <a:lstStyle/>
          <a:p>
            <a:r>
              <a:rPr lang="en-GB" altLang="en-US" smtClean="0"/>
              <a:t>Slide </a:t>
            </a:r>
            <a:fld id="{2F03CF15-9775-4923-BCFF-1A75B19C3DAF}" type="slidenum">
              <a:rPr lang="en-GB" altLang="en-US" smtClean="0"/>
              <a:pPr/>
              <a:t>‹#›</a:t>
            </a:fld>
            <a:endParaRPr lang="en-GB" altLang="en-US"/>
          </a:p>
        </p:txBody>
      </p:sp>
    </p:spTree>
    <p:extLst>
      <p:ext uri="{BB962C8B-B14F-4D97-AF65-F5344CB8AC3E}">
        <p14:creationId xmlns:p14="http://schemas.microsoft.com/office/powerpoint/2010/main" val="103000699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GB" altLang="en-US"/>
              <a:t>&lt;month year&gt;</a:t>
            </a:r>
          </a:p>
        </p:txBody>
      </p:sp>
      <p:sp>
        <p:nvSpPr>
          <p:cNvPr id="6" name="Footer Placeholder 5"/>
          <p:cNvSpPr>
            <a:spLocks noGrp="1"/>
          </p:cNvSpPr>
          <p:nvPr>
            <p:ph type="ftr" sz="quarter" idx="11"/>
          </p:nvPr>
        </p:nvSpPr>
        <p:spPr/>
        <p:txBody>
          <a:bodyPr/>
          <a:lstStyle>
            <a:lvl1pPr>
              <a:defRPr/>
            </a:lvl1pPr>
          </a:lstStyle>
          <a:p>
            <a:r>
              <a:rPr lang="en-GB"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GB" altLang="en-US"/>
              <a:t>Slide </a:t>
            </a:r>
            <a:fld id="{55533516-1556-46F1-BB44-5BB0BD2B3B67}" type="slidenum">
              <a:rPr lang="en-GB" altLang="en-US"/>
              <a:pPr/>
              <a:t>‹#›</a:t>
            </a:fld>
            <a:endParaRPr lang="en-GB" altLang="en-US"/>
          </a:p>
        </p:txBody>
      </p:sp>
    </p:spTree>
    <p:extLst>
      <p:ext uri="{BB962C8B-B14F-4D97-AF65-F5344CB8AC3E}">
        <p14:creationId xmlns:p14="http://schemas.microsoft.com/office/powerpoint/2010/main" val="410451427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GB" altLang="en-US"/>
              <a:t>&lt;month year&gt;</a:t>
            </a:r>
          </a:p>
        </p:txBody>
      </p:sp>
      <p:sp>
        <p:nvSpPr>
          <p:cNvPr id="6" name="Footer Placeholder 5"/>
          <p:cNvSpPr>
            <a:spLocks noGrp="1"/>
          </p:cNvSpPr>
          <p:nvPr>
            <p:ph type="ftr" sz="quarter" idx="11"/>
          </p:nvPr>
        </p:nvSpPr>
        <p:spPr/>
        <p:txBody>
          <a:bodyPr/>
          <a:lstStyle>
            <a:lvl1pPr>
              <a:defRPr/>
            </a:lvl1pPr>
          </a:lstStyle>
          <a:p>
            <a:r>
              <a:rPr lang="en-GB"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GB" altLang="en-US"/>
              <a:t>Slide </a:t>
            </a:r>
            <a:fld id="{FB56B31F-B871-40A8-A35F-D4838B6CFF35}" type="slidenum">
              <a:rPr lang="en-GB" altLang="en-US"/>
              <a:pPr/>
              <a:t>‹#›</a:t>
            </a:fld>
            <a:endParaRPr lang="en-GB" altLang="en-US"/>
          </a:p>
        </p:txBody>
      </p:sp>
    </p:spTree>
    <p:extLst>
      <p:ext uri="{BB962C8B-B14F-4D97-AF65-F5344CB8AC3E}">
        <p14:creationId xmlns:p14="http://schemas.microsoft.com/office/powerpoint/2010/main" val="363779051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endParaRPr lang="en-GB" altLang="en-US"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endParaRPr lang="en-GB" altLang="en-US" dirty="0"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GB" altLang="en-US"/>
              <a:t>&lt;month year&gt;</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GB" alt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GB" altLang="en-US"/>
              <a:t>Slide </a:t>
            </a:r>
            <a:fld id="{2F03CF15-9775-4923-BCFF-1A75B19C3DAF}" type="slidenum">
              <a:rPr lang="en-GB" altLang="en-US"/>
              <a:pPr/>
              <a:t>‹#›</a:t>
            </a:fld>
            <a:endParaRPr lang="en-GB" altLang="en-US"/>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0" marR="0" indent="0" algn="just" defTabSz="914400" rtl="0" eaLnBrk="0" fontAlgn="base" latinLnBrk="0" hangingPunct="0">
              <a:lnSpc>
                <a:spcPct val="100000"/>
              </a:lnSpc>
              <a:spcBef>
                <a:spcPct val="0"/>
              </a:spcBef>
              <a:spcAft>
                <a:spcPct val="0"/>
              </a:spcAft>
              <a:buClrTx/>
              <a:buSzTx/>
              <a:buFontTx/>
              <a:buNone/>
              <a:tabLst/>
              <a:defRPr/>
            </a:pPr>
            <a:r>
              <a:rPr lang="tr-TR" sz="1400" b="1" dirty="0" smtClean="0"/>
              <a:t>                            </a:t>
            </a:r>
            <a:r>
              <a:rPr lang="tr-TR" sz="1400" b="1" dirty="0" err="1" smtClean="0"/>
              <a:t>doc</a:t>
            </a:r>
            <a:r>
              <a:rPr lang="tr-TR" sz="1400" b="1" dirty="0" smtClean="0"/>
              <a:t>.: IEEE 802.15-15-0057-00-0007</a:t>
            </a:r>
            <a:endParaRPr lang="en-GB" altLang="en-US" sz="1400" dirty="0" smtClean="0">
              <a:solidFill>
                <a:schemeClr val="tx2"/>
              </a:solidFill>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GB"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GB" altLang="en-US" dirty="0" smtClean="0"/>
              <a:t>January 2015</a:t>
            </a:r>
            <a:endParaRPr lang="en-GB" altLang="en-US" dirty="0"/>
          </a:p>
        </p:txBody>
      </p:sp>
      <p:sp>
        <p:nvSpPr>
          <p:cNvPr id="5" name="Footer Placeholder 2"/>
          <p:cNvSpPr>
            <a:spLocks noGrp="1"/>
          </p:cNvSpPr>
          <p:nvPr>
            <p:ph type="ftr" sz="quarter" idx="11"/>
          </p:nvPr>
        </p:nvSpPr>
        <p:spPr>
          <a:xfrm>
            <a:off x="5486400" y="6475413"/>
            <a:ext cx="3124200" cy="184666"/>
          </a:xfrm>
        </p:spPr>
        <p:txBody>
          <a:bodyPr/>
          <a:lstStyle/>
          <a:p>
            <a:r>
              <a:rPr lang="en-GB" altLang="en-US" dirty="0" smtClean="0"/>
              <a:t>Murat </a:t>
            </a:r>
            <a:r>
              <a:rPr lang="en-GB" altLang="en-US" dirty="0" err="1" smtClean="0"/>
              <a:t>Uysal</a:t>
            </a:r>
            <a:r>
              <a:rPr lang="en-GB" altLang="en-US" dirty="0" smtClean="0"/>
              <a:t>, </a:t>
            </a:r>
            <a:r>
              <a:rPr lang="en-GB" altLang="en-US" dirty="0" err="1" smtClean="0"/>
              <a:t>Ozyegin</a:t>
            </a:r>
            <a:r>
              <a:rPr lang="en-GB" altLang="en-US" dirty="0" smtClean="0"/>
              <a:t> University</a:t>
            </a:r>
            <a:endParaRPr lang="en-GB" altLang="en-US" dirty="0"/>
          </a:p>
        </p:txBody>
      </p:sp>
      <p:sp>
        <p:nvSpPr>
          <p:cNvPr id="6" name="Slide Number Placeholder 3"/>
          <p:cNvSpPr>
            <a:spLocks noGrp="1"/>
          </p:cNvSpPr>
          <p:nvPr>
            <p:ph type="sldNum" sz="quarter" idx="12"/>
          </p:nvPr>
        </p:nvSpPr>
        <p:spPr>
          <a:xfrm>
            <a:off x="4344988" y="6475413"/>
            <a:ext cx="530225" cy="182562"/>
          </a:xfrm>
        </p:spPr>
        <p:txBody>
          <a:bodyPr/>
          <a:lstStyle/>
          <a:p>
            <a:r>
              <a:rPr lang="en-GB" altLang="en-US"/>
              <a:t>Slide </a:t>
            </a:r>
            <a:fld id="{CFDD6AC5-DC33-4D44-9281-707405832B35}" type="slidenum">
              <a:rPr lang="en-GB" altLang="en-US"/>
              <a:pPr/>
              <a:t>1</a:t>
            </a:fld>
            <a:endParaRPr lang="en-GB" altLang="en-US"/>
          </a:p>
        </p:txBody>
      </p:sp>
      <p:sp>
        <p:nvSpPr>
          <p:cNvPr id="27651" name="Rectangle 3"/>
          <p:cNvSpPr>
            <a:spLocks noChangeArrowheads="1"/>
          </p:cNvSpPr>
          <p:nvPr/>
        </p:nvSpPr>
        <p:spPr bwMode="auto">
          <a:xfrm>
            <a:off x="152400" y="609600"/>
            <a:ext cx="89916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GB" altLang="en-US" sz="1600" b="1" dirty="0">
              <a:solidFill>
                <a:schemeClr val="tx2"/>
              </a:solidFill>
            </a:endParaRPr>
          </a:p>
          <a:p>
            <a:endParaRPr lang="en-GB" altLang="en-US" sz="1600" dirty="0">
              <a:solidFill>
                <a:schemeClr val="tx2"/>
              </a:solidFill>
            </a:endParaRPr>
          </a:p>
          <a:p>
            <a:r>
              <a:rPr lang="en-GB" altLang="en-US" sz="1600" b="1" dirty="0">
                <a:solidFill>
                  <a:schemeClr val="tx2"/>
                </a:solidFill>
              </a:rPr>
              <a:t>Submission Title:</a:t>
            </a:r>
            <a:r>
              <a:rPr lang="en-GB" altLang="en-US" sz="1600" dirty="0">
                <a:solidFill>
                  <a:schemeClr val="tx2"/>
                </a:solidFill>
              </a:rPr>
              <a:t> </a:t>
            </a:r>
            <a:r>
              <a:rPr lang="en-GB" altLang="en-US" sz="1600" dirty="0" smtClean="0">
                <a:solidFill>
                  <a:schemeClr val="tx2"/>
                </a:solidFill>
              </a:rPr>
              <a:t>OPTICWISE: A European Scientific Network on Optical Wireless Communication</a:t>
            </a:r>
            <a:endParaRPr lang="en-GB" altLang="en-US" sz="1600" dirty="0">
              <a:solidFill>
                <a:schemeClr val="tx2"/>
              </a:solidFill>
            </a:endParaRPr>
          </a:p>
          <a:p>
            <a:r>
              <a:rPr lang="en-GB" altLang="en-US" sz="1600" b="1" dirty="0">
                <a:solidFill>
                  <a:schemeClr val="tx2"/>
                </a:solidFill>
              </a:rPr>
              <a:t>Date Submitted: </a:t>
            </a:r>
            <a:r>
              <a:rPr lang="en-GB" altLang="en-US" sz="1600" dirty="0" smtClean="0">
                <a:solidFill>
                  <a:schemeClr val="tx2"/>
                </a:solidFill>
              </a:rPr>
              <a:t>1</a:t>
            </a:r>
            <a:r>
              <a:rPr lang="tr-TR" altLang="en-US" sz="1600" dirty="0" smtClean="0">
                <a:solidFill>
                  <a:schemeClr val="tx2"/>
                </a:solidFill>
              </a:rPr>
              <a:t>3</a:t>
            </a:r>
            <a:r>
              <a:rPr lang="en-GB" altLang="en-US" sz="1600" dirty="0" smtClean="0">
                <a:solidFill>
                  <a:schemeClr val="tx2"/>
                </a:solidFill>
              </a:rPr>
              <a:t> January, 2015 	</a:t>
            </a:r>
            <a:endParaRPr lang="en-GB" altLang="en-US" sz="1600" dirty="0">
              <a:solidFill>
                <a:schemeClr val="tx2"/>
              </a:solidFill>
            </a:endParaRPr>
          </a:p>
          <a:p>
            <a:r>
              <a:rPr lang="en-GB" altLang="en-US" sz="1600" b="1" dirty="0">
                <a:solidFill>
                  <a:schemeClr val="tx2"/>
                </a:solidFill>
              </a:rPr>
              <a:t>Source:</a:t>
            </a:r>
            <a:r>
              <a:rPr lang="en-GB" altLang="en-US" sz="1600" dirty="0">
                <a:solidFill>
                  <a:schemeClr val="tx2"/>
                </a:solidFill>
              </a:rPr>
              <a:t> </a:t>
            </a:r>
            <a:r>
              <a:rPr lang="en-GB" altLang="en-US" sz="1600" dirty="0" smtClean="0">
                <a:solidFill>
                  <a:schemeClr val="tx2"/>
                </a:solidFill>
              </a:rPr>
              <a:t>Murat </a:t>
            </a:r>
            <a:r>
              <a:rPr lang="en-GB" altLang="en-US" sz="1600" dirty="0" err="1" smtClean="0">
                <a:solidFill>
                  <a:schemeClr val="tx2"/>
                </a:solidFill>
              </a:rPr>
              <a:t>Uysal</a:t>
            </a:r>
            <a:r>
              <a:rPr lang="en-GB" altLang="en-US" sz="1600" dirty="0" smtClean="0">
                <a:solidFill>
                  <a:schemeClr val="tx2"/>
                </a:solidFill>
              </a:rPr>
              <a:t>, </a:t>
            </a:r>
            <a:r>
              <a:rPr lang="en-GB" altLang="en-US" sz="1600" dirty="0" err="1" smtClean="0">
                <a:solidFill>
                  <a:schemeClr val="tx2"/>
                </a:solidFill>
              </a:rPr>
              <a:t>Ozyegin</a:t>
            </a:r>
            <a:r>
              <a:rPr lang="en-GB" altLang="en-US" sz="1600" dirty="0" smtClean="0">
                <a:solidFill>
                  <a:schemeClr val="tx2"/>
                </a:solidFill>
              </a:rPr>
              <a:t> University</a:t>
            </a:r>
            <a:endParaRPr lang="en-GB" altLang="en-US" sz="1600" dirty="0">
              <a:solidFill>
                <a:schemeClr val="tx2"/>
              </a:solidFill>
            </a:endParaRPr>
          </a:p>
          <a:p>
            <a:r>
              <a:rPr lang="en-GB" altLang="en-US" sz="1600" dirty="0">
                <a:solidFill>
                  <a:schemeClr val="tx2"/>
                </a:solidFill>
              </a:rPr>
              <a:t>Address </a:t>
            </a:r>
            <a:r>
              <a:rPr lang="en-GB" altLang="en-US" sz="1600" dirty="0" err="1" smtClean="0">
                <a:solidFill>
                  <a:schemeClr val="tx2"/>
                </a:solidFill>
              </a:rPr>
              <a:t>Nisantepe</a:t>
            </a:r>
            <a:r>
              <a:rPr lang="en-GB" altLang="en-US" sz="1600" dirty="0" smtClean="0">
                <a:solidFill>
                  <a:schemeClr val="tx2"/>
                </a:solidFill>
              </a:rPr>
              <a:t> </a:t>
            </a:r>
            <a:r>
              <a:rPr lang="en-GB" altLang="en-US" sz="1600" dirty="0" err="1" smtClean="0">
                <a:solidFill>
                  <a:schemeClr val="tx2"/>
                </a:solidFill>
              </a:rPr>
              <a:t>Mh</a:t>
            </a:r>
            <a:r>
              <a:rPr lang="en-GB" altLang="en-US" sz="1600" dirty="0" smtClean="0">
                <a:solidFill>
                  <a:schemeClr val="tx2"/>
                </a:solidFill>
              </a:rPr>
              <a:t>. </a:t>
            </a:r>
            <a:r>
              <a:rPr lang="en-GB" altLang="en-US" sz="1600" dirty="0" err="1" smtClean="0">
                <a:solidFill>
                  <a:schemeClr val="tx2"/>
                </a:solidFill>
              </a:rPr>
              <a:t>Orman</a:t>
            </a:r>
            <a:r>
              <a:rPr lang="en-GB" altLang="en-US" sz="1600" dirty="0" smtClean="0">
                <a:solidFill>
                  <a:schemeClr val="tx2"/>
                </a:solidFill>
              </a:rPr>
              <a:t> Sk. No:34-36 </a:t>
            </a:r>
            <a:r>
              <a:rPr lang="en-GB" altLang="en-US" sz="1600" dirty="0" err="1" smtClean="0">
                <a:solidFill>
                  <a:schemeClr val="tx2"/>
                </a:solidFill>
              </a:rPr>
              <a:t>Çekmekoy</a:t>
            </a:r>
            <a:r>
              <a:rPr lang="en-GB" altLang="en-US" sz="1600" dirty="0" smtClean="0">
                <a:solidFill>
                  <a:schemeClr val="tx2"/>
                </a:solidFill>
              </a:rPr>
              <a:t> 34794 Istanbul, Turkey </a:t>
            </a:r>
          </a:p>
          <a:p>
            <a:r>
              <a:rPr lang="en-GB" altLang="en-US" sz="1600" dirty="0" smtClean="0">
                <a:solidFill>
                  <a:schemeClr val="tx2"/>
                </a:solidFill>
              </a:rPr>
              <a:t>Voice: +90 (216) 5649329, </a:t>
            </a:r>
            <a:r>
              <a:rPr lang="en-GB" altLang="en-US" sz="1600" dirty="0">
                <a:solidFill>
                  <a:schemeClr val="tx2"/>
                </a:solidFill>
              </a:rPr>
              <a:t>FAX</a:t>
            </a:r>
            <a:r>
              <a:rPr lang="en-GB" altLang="en-US" sz="1600" dirty="0" smtClean="0">
                <a:solidFill>
                  <a:schemeClr val="tx2"/>
                </a:solidFill>
              </a:rPr>
              <a:t>: </a:t>
            </a:r>
            <a:r>
              <a:rPr lang="en-GB" sz="1600" dirty="0"/>
              <a:t>+90 (216) </a:t>
            </a:r>
            <a:r>
              <a:rPr lang="en-GB" sz="1600" dirty="0" smtClean="0"/>
              <a:t>5649450</a:t>
            </a:r>
            <a:r>
              <a:rPr lang="en-GB" altLang="en-US" sz="1600" dirty="0" smtClean="0">
                <a:solidFill>
                  <a:schemeClr val="tx2"/>
                </a:solidFill>
              </a:rPr>
              <a:t>, E-Mail: murat.uysal@ozyegin.edu.tr</a:t>
            </a:r>
            <a:r>
              <a:rPr lang="en-GB" altLang="en-US" sz="1600" dirty="0">
                <a:solidFill>
                  <a:schemeClr val="tx2"/>
                </a:solidFill>
              </a:rPr>
              <a:t>	</a:t>
            </a:r>
          </a:p>
          <a:p>
            <a:pPr>
              <a:spcBef>
                <a:spcPts val="600"/>
              </a:spcBef>
              <a:spcAft>
                <a:spcPts val="600"/>
              </a:spcAft>
            </a:pPr>
            <a:r>
              <a:rPr lang="en-GB" altLang="en-US" sz="1600" b="1" dirty="0">
                <a:solidFill>
                  <a:schemeClr val="tx2"/>
                </a:solidFill>
              </a:rPr>
              <a:t>Re:</a:t>
            </a:r>
            <a:r>
              <a:rPr lang="en-GB" altLang="en-US" sz="1600" dirty="0">
                <a:solidFill>
                  <a:schemeClr val="tx2"/>
                </a:solidFill>
              </a:rPr>
              <a:t> </a:t>
            </a:r>
            <a:endParaRPr lang="en-GB" altLang="en-US" sz="1600" dirty="0" smtClean="0">
              <a:solidFill>
                <a:schemeClr val="tx2"/>
              </a:solidFill>
            </a:endParaRPr>
          </a:p>
          <a:p>
            <a:pPr>
              <a:spcBef>
                <a:spcPts val="600"/>
              </a:spcBef>
              <a:spcAft>
                <a:spcPts val="600"/>
              </a:spcAft>
            </a:pPr>
            <a:r>
              <a:rPr lang="en-GB" altLang="en-US" sz="1600" b="1" dirty="0" smtClean="0">
                <a:solidFill>
                  <a:schemeClr val="tx2"/>
                </a:solidFill>
              </a:rPr>
              <a:t>Abstract</a:t>
            </a:r>
            <a:r>
              <a:rPr lang="en-GB" altLang="en-US" sz="1600" b="1" dirty="0">
                <a:solidFill>
                  <a:schemeClr val="tx2"/>
                </a:solidFill>
              </a:rPr>
              <a:t>:</a:t>
            </a:r>
            <a:r>
              <a:rPr lang="en-GB" altLang="en-US" sz="1600" dirty="0">
                <a:solidFill>
                  <a:schemeClr val="tx2"/>
                </a:solidFill>
              </a:rPr>
              <a:t>	</a:t>
            </a:r>
            <a:r>
              <a:rPr lang="en-GB" altLang="en-US" sz="1600" dirty="0" smtClean="0">
                <a:solidFill>
                  <a:schemeClr val="tx2"/>
                </a:solidFill>
              </a:rPr>
              <a:t>This document summarizes the overall research scope of OPTICWISE and introduces </a:t>
            </a:r>
            <a:r>
              <a:rPr lang="tr-TR" altLang="en-US" sz="1600" dirty="0" err="1" smtClean="0">
                <a:solidFill>
                  <a:schemeClr val="tx2"/>
                </a:solidFill>
              </a:rPr>
              <a:t>its</a:t>
            </a:r>
            <a:r>
              <a:rPr lang="tr-TR" altLang="en-US" sz="1600" dirty="0" smtClean="0">
                <a:solidFill>
                  <a:schemeClr val="tx2"/>
                </a:solidFill>
              </a:rPr>
              <a:t> </a:t>
            </a:r>
            <a:r>
              <a:rPr lang="en-GB" altLang="en-US" sz="1600" dirty="0" smtClean="0">
                <a:solidFill>
                  <a:schemeClr val="tx2"/>
                </a:solidFill>
              </a:rPr>
              <a:t>research activities</a:t>
            </a:r>
            <a:r>
              <a:rPr lang="tr-TR" altLang="en-US" sz="1600" dirty="0" smtClean="0">
                <a:solidFill>
                  <a:schemeClr val="tx2"/>
                </a:solidFill>
              </a:rPr>
              <a:t> on </a:t>
            </a:r>
            <a:r>
              <a:rPr lang="tr-TR" altLang="en-US" sz="1600" dirty="0" err="1" smtClean="0">
                <a:solidFill>
                  <a:schemeClr val="tx2"/>
                </a:solidFill>
              </a:rPr>
              <a:t>high</a:t>
            </a:r>
            <a:r>
              <a:rPr lang="tr-TR" altLang="en-US" sz="1600" dirty="0" smtClean="0">
                <a:solidFill>
                  <a:schemeClr val="tx2"/>
                </a:solidFill>
              </a:rPr>
              <a:t>-rate </a:t>
            </a:r>
            <a:r>
              <a:rPr lang="tr-TR" altLang="en-US" sz="1600" dirty="0" err="1" smtClean="0">
                <a:solidFill>
                  <a:schemeClr val="tx2"/>
                </a:solidFill>
              </a:rPr>
              <a:t>visible</a:t>
            </a:r>
            <a:r>
              <a:rPr lang="tr-TR" altLang="en-US" sz="1600" dirty="0" smtClean="0">
                <a:solidFill>
                  <a:schemeClr val="tx2"/>
                </a:solidFill>
              </a:rPr>
              <a:t> </a:t>
            </a:r>
            <a:r>
              <a:rPr lang="tr-TR" altLang="en-US" sz="1600" dirty="0" err="1" smtClean="0">
                <a:solidFill>
                  <a:schemeClr val="tx2"/>
                </a:solidFill>
              </a:rPr>
              <a:t>light</a:t>
            </a:r>
            <a:r>
              <a:rPr lang="tr-TR" altLang="en-US" sz="1600" dirty="0" smtClean="0">
                <a:solidFill>
                  <a:schemeClr val="tx2"/>
                </a:solidFill>
              </a:rPr>
              <a:t> </a:t>
            </a:r>
            <a:r>
              <a:rPr lang="tr-TR" altLang="en-US" sz="1600" dirty="0" err="1" smtClean="0">
                <a:solidFill>
                  <a:schemeClr val="tx2"/>
                </a:solidFill>
              </a:rPr>
              <a:t>communication</a:t>
            </a:r>
            <a:r>
              <a:rPr lang="tr-TR" altLang="en-US" sz="1600" dirty="0" smtClean="0">
                <a:solidFill>
                  <a:schemeClr val="tx2"/>
                </a:solidFill>
              </a:rPr>
              <a:t> </a:t>
            </a:r>
            <a:r>
              <a:rPr lang="en-GB" altLang="en-US" sz="1600" dirty="0" smtClean="0">
                <a:solidFill>
                  <a:schemeClr val="tx2"/>
                </a:solidFill>
              </a:rPr>
              <a:t>relevant to </a:t>
            </a:r>
            <a:r>
              <a:rPr lang="tr-TR" altLang="en-US" sz="1600" dirty="0" err="1" smtClean="0">
                <a:solidFill>
                  <a:schemeClr val="tx2"/>
                </a:solidFill>
              </a:rPr>
              <a:t>the</a:t>
            </a:r>
            <a:r>
              <a:rPr lang="tr-TR" altLang="en-US" sz="1600" dirty="0" smtClean="0">
                <a:solidFill>
                  <a:schemeClr val="tx2"/>
                </a:solidFill>
              </a:rPr>
              <a:t> </a:t>
            </a:r>
            <a:r>
              <a:rPr lang="en-GB" altLang="en-US" sz="1600" dirty="0" smtClean="0">
                <a:solidFill>
                  <a:schemeClr val="tx2"/>
                </a:solidFill>
              </a:rPr>
              <a:t>potential revision of </a:t>
            </a:r>
            <a:r>
              <a:rPr lang="tr-TR" altLang="en-US" sz="1600" dirty="0" err="1" smtClean="0">
                <a:solidFill>
                  <a:schemeClr val="tx2"/>
                </a:solidFill>
              </a:rPr>
              <a:t>the</a:t>
            </a:r>
            <a:r>
              <a:rPr lang="tr-TR" altLang="en-US" sz="1600" dirty="0" smtClean="0">
                <a:solidFill>
                  <a:schemeClr val="tx2"/>
                </a:solidFill>
              </a:rPr>
              <a:t> </a:t>
            </a:r>
            <a:r>
              <a:rPr lang="en-GB" altLang="en-US" sz="1600" dirty="0" smtClean="0">
                <a:solidFill>
                  <a:schemeClr val="tx2"/>
                </a:solidFill>
              </a:rPr>
              <a:t>IEEE 802.15.7 standard.</a:t>
            </a:r>
          </a:p>
          <a:p>
            <a:pPr>
              <a:spcBef>
                <a:spcPts val="600"/>
              </a:spcBef>
              <a:spcAft>
                <a:spcPts val="600"/>
              </a:spcAft>
            </a:pPr>
            <a:r>
              <a:rPr lang="en-GB" altLang="en-US" sz="1600" b="1" dirty="0" smtClean="0">
                <a:solidFill>
                  <a:schemeClr val="tx2"/>
                </a:solidFill>
              </a:rPr>
              <a:t>Purpose</a:t>
            </a:r>
            <a:r>
              <a:rPr lang="en-GB" altLang="en-US" sz="1600" b="1" dirty="0">
                <a:solidFill>
                  <a:schemeClr val="tx2"/>
                </a:solidFill>
              </a:rPr>
              <a:t>:</a:t>
            </a:r>
            <a:r>
              <a:rPr lang="en-GB" altLang="en-US" sz="1600" dirty="0">
                <a:solidFill>
                  <a:schemeClr val="tx2"/>
                </a:solidFill>
              </a:rPr>
              <a:t>	</a:t>
            </a:r>
            <a:r>
              <a:rPr lang="en-GB" altLang="en-US" sz="1600" dirty="0" smtClean="0">
                <a:solidFill>
                  <a:schemeClr val="tx2"/>
                </a:solidFill>
              </a:rPr>
              <a:t>To introduce the research scope and activities of OPTICWISE</a:t>
            </a:r>
            <a:endParaRPr lang="en-GB" altLang="en-US" sz="1600" dirty="0">
              <a:solidFill>
                <a:schemeClr val="tx2"/>
              </a:solidFill>
            </a:endParaRPr>
          </a:p>
          <a:p>
            <a:r>
              <a:rPr lang="en-GB" altLang="en-US" sz="1600" b="1" dirty="0">
                <a:solidFill>
                  <a:schemeClr val="tx2"/>
                </a:solidFill>
              </a:rPr>
              <a:t>Notice:</a:t>
            </a:r>
            <a:r>
              <a:rPr lang="en-GB"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GB" altLang="en-US" sz="1600" b="1" dirty="0">
                <a:solidFill>
                  <a:schemeClr val="tx2"/>
                </a:solidFill>
              </a:rPr>
              <a:t>Release:</a:t>
            </a:r>
            <a:r>
              <a:rPr lang="en-GB" altLang="en-US" sz="1600" dirty="0">
                <a:solidFill>
                  <a:schemeClr val="tx2"/>
                </a:solidFill>
              </a:rPr>
              <a:t>	The contributor acknowledges and accepts that this contribution becomes the property of IEEE and may be made publicly available by P802.15</a:t>
            </a:r>
            <a:r>
              <a:rPr lang="en-GB" altLang="en-US" sz="1600" dirty="0" smtClean="0">
                <a:solidFill>
                  <a:schemeClr val="tx2"/>
                </a:solidFill>
              </a:rPr>
              <a:t>.</a:t>
            </a:r>
            <a:r>
              <a:rPr lang="tr-TR" sz="1600" b="1" dirty="0"/>
              <a:t> </a:t>
            </a:r>
            <a:r>
              <a:rPr lang="en-GB" altLang="en-US" sz="1600" dirty="0">
                <a:solidFill>
                  <a:schemeClr val="tx2"/>
                </a:solidFill>
              </a:rPr>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GB" altLang="en-US" dirty="0" smtClean="0"/>
              <a:t>January 2015</a:t>
            </a:r>
            <a:endParaRPr lang="en-GB" altLang="en-US" dirty="0"/>
          </a:p>
        </p:txBody>
      </p:sp>
      <p:sp>
        <p:nvSpPr>
          <p:cNvPr id="5" name="Footer Placeholder 4"/>
          <p:cNvSpPr>
            <a:spLocks noGrp="1"/>
          </p:cNvSpPr>
          <p:nvPr>
            <p:ph type="ftr" sz="quarter" idx="11"/>
          </p:nvPr>
        </p:nvSpPr>
        <p:spPr>
          <a:xfrm>
            <a:off x="5486400" y="6475413"/>
            <a:ext cx="3124200" cy="184666"/>
          </a:xfrm>
        </p:spPr>
        <p:txBody>
          <a:bodyPr/>
          <a:lstStyle/>
          <a:p>
            <a:r>
              <a:rPr lang="en-GB" altLang="en-US" dirty="0" smtClean="0"/>
              <a:t>Murat </a:t>
            </a:r>
            <a:r>
              <a:rPr lang="en-GB" altLang="en-US" dirty="0" err="1" smtClean="0"/>
              <a:t>Uysal</a:t>
            </a:r>
            <a:r>
              <a:rPr lang="en-GB" altLang="en-US" dirty="0" smtClean="0"/>
              <a:t>, </a:t>
            </a:r>
            <a:r>
              <a:rPr lang="en-GB" altLang="en-US" dirty="0" err="1" smtClean="0"/>
              <a:t>Ozyegin</a:t>
            </a:r>
            <a:r>
              <a:rPr lang="en-GB" altLang="en-US" dirty="0" smtClean="0"/>
              <a:t> University</a:t>
            </a:r>
            <a:endParaRPr lang="en-GB" altLang="en-US" dirty="0"/>
          </a:p>
        </p:txBody>
      </p:sp>
      <p:sp>
        <p:nvSpPr>
          <p:cNvPr id="6" name="Slide Number Placeholder 5"/>
          <p:cNvSpPr>
            <a:spLocks noGrp="1"/>
          </p:cNvSpPr>
          <p:nvPr>
            <p:ph type="sldNum" sz="quarter" idx="12"/>
          </p:nvPr>
        </p:nvSpPr>
        <p:spPr/>
        <p:txBody>
          <a:bodyPr/>
          <a:lstStyle/>
          <a:p>
            <a:r>
              <a:rPr lang="en-GB" altLang="en-US"/>
              <a:t>Slide </a:t>
            </a:r>
            <a:fld id="{68F34BEF-6D4B-4920-B9FF-96BD9BB2CBE9}" type="slidenum">
              <a:rPr lang="en-GB" altLang="en-US"/>
              <a:pPr/>
              <a:t>2</a:t>
            </a:fld>
            <a:endParaRPr lang="en-GB" altLang="en-US"/>
          </a:p>
        </p:txBody>
      </p:sp>
      <p:pic>
        <p:nvPicPr>
          <p:cNvPr id="7" name="Picture 11" descr="C:\Users\Murat\Documents\000_BACKUP\000_RESEARCH\proposals\cost\LOGO\opticwise 400dpi.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38280" y="808791"/>
            <a:ext cx="2753275" cy="9890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2"/>
          <p:cNvSpPr txBox="1">
            <a:spLocks noChangeArrowheads="1"/>
          </p:cNvSpPr>
          <p:nvPr/>
        </p:nvSpPr>
        <p:spPr>
          <a:xfrm>
            <a:off x="4694237" y="709537"/>
            <a:ext cx="4144963" cy="1004896"/>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eaLnBrk="1" hangingPunct="1">
              <a:defRPr/>
            </a:pPr>
            <a:r>
              <a:rPr lang="tr-TR" sz="2800" b="1" dirty="0" smtClean="0"/>
              <a:t>EU </a:t>
            </a:r>
            <a:r>
              <a:rPr lang="en-US" sz="2800" b="1" dirty="0" smtClean="0"/>
              <a:t>COST Action </a:t>
            </a:r>
            <a:endParaRPr lang="en-US" sz="2800" b="1" dirty="0"/>
          </a:p>
          <a:p>
            <a:pPr eaLnBrk="1" hangingPunct="1">
              <a:defRPr/>
            </a:pPr>
            <a:r>
              <a:rPr lang="en-US" sz="2800" b="1" dirty="0" smtClean="0"/>
              <a:t>(2011-2015)</a:t>
            </a:r>
          </a:p>
          <a:p>
            <a:pPr eaLnBrk="1" hangingPunct="1">
              <a:defRPr/>
            </a:pPr>
            <a:r>
              <a:rPr lang="en-CA" sz="2800" b="1" dirty="0"/>
              <a:t>http://opticwise.uop.gr/</a:t>
            </a:r>
            <a:endParaRPr lang="en-CA" sz="2800" b="1" dirty="0" smtClean="0"/>
          </a:p>
          <a:p>
            <a:pPr eaLnBrk="1" hangingPunct="1">
              <a:defRPr/>
            </a:pPr>
            <a:r>
              <a:rPr lang="en-CA" sz="3200" dirty="0" smtClean="0"/>
              <a:t/>
            </a:r>
            <a:br>
              <a:rPr lang="en-CA" sz="3200" dirty="0" smtClean="0"/>
            </a:br>
            <a:r>
              <a:rPr lang="en-CA" sz="3200" dirty="0" smtClean="0"/>
              <a:t/>
            </a:r>
            <a:br>
              <a:rPr lang="en-CA" sz="3200" dirty="0" smtClean="0"/>
            </a:br>
            <a:endParaRPr lang="en-CA" b="1" dirty="0" smtClean="0">
              <a:solidFill>
                <a:srgbClr val="80B4CE"/>
              </a:solidFill>
              <a:effectLst>
                <a:outerShdw blurRad="38100" dist="38100" dir="2700000" algn="tl">
                  <a:srgbClr val="000000">
                    <a:alpha val="43137"/>
                  </a:srgbClr>
                </a:outerShdw>
              </a:effectLst>
            </a:endParaRPr>
          </a:p>
        </p:txBody>
      </p:sp>
      <p:sp>
        <p:nvSpPr>
          <p:cNvPr id="9" name="Rectangle 8"/>
          <p:cNvSpPr/>
          <p:nvPr/>
        </p:nvSpPr>
        <p:spPr>
          <a:xfrm>
            <a:off x="4724400" y="2233206"/>
            <a:ext cx="4267200" cy="2123658"/>
          </a:xfrm>
          <a:prstGeom prst="rect">
            <a:avLst/>
          </a:prstGeom>
        </p:spPr>
        <p:txBody>
          <a:bodyPr wrap="square">
            <a:spAutoFit/>
          </a:bodyPr>
          <a:lstStyle/>
          <a:p>
            <a:pPr>
              <a:defRPr/>
            </a:pPr>
            <a:r>
              <a:rPr lang="en-US" sz="1600" dirty="0"/>
              <a:t>OPTICWISE is </a:t>
            </a:r>
            <a:r>
              <a:rPr lang="en-US" sz="1600" dirty="0" smtClean="0"/>
              <a:t>a European Scientific Network  funded </a:t>
            </a:r>
            <a:r>
              <a:rPr lang="en-US" sz="1600" dirty="0"/>
              <a:t>by the European Science </a:t>
            </a:r>
            <a:r>
              <a:rPr lang="en-US" sz="1600" dirty="0" smtClean="0"/>
              <a:t>Foundation (ESF). It currently includes</a:t>
            </a:r>
          </a:p>
          <a:p>
            <a:pPr marL="342900" indent="-342900">
              <a:buFont typeface="Courier New" panose="02070309020205020404" pitchFamily="49" charset="0"/>
              <a:buChar char="o"/>
              <a:defRPr/>
            </a:pPr>
            <a:r>
              <a:rPr lang="en-US" sz="1600" b="1" dirty="0" smtClean="0"/>
              <a:t>100</a:t>
            </a:r>
            <a:r>
              <a:rPr lang="en-US" sz="1600" b="1" dirty="0"/>
              <a:t>+ </a:t>
            </a:r>
            <a:r>
              <a:rPr lang="en-US" sz="1600" dirty="0" smtClean="0"/>
              <a:t>researchers</a:t>
            </a:r>
            <a:endParaRPr lang="en-US" sz="1600" dirty="0"/>
          </a:p>
          <a:p>
            <a:pPr marL="342900" indent="-342900">
              <a:buFont typeface="Courier New" panose="02070309020205020404" pitchFamily="49" charset="0"/>
              <a:buChar char="o"/>
              <a:defRPr/>
            </a:pPr>
            <a:r>
              <a:rPr lang="en-US" sz="1600" b="1" dirty="0" smtClean="0"/>
              <a:t>35</a:t>
            </a:r>
            <a:r>
              <a:rPr lang="en-US" sz="1600" dirty="0" smtClean="0"/>
              <a:t> institutions</a:t>
            </a:r>
            <a:endParaRPr lang="en-US" sz="1600" dirty="0"/>
          </a:p>
          <a:p>
            <a:pPr marL="342900" indent="-342900">
              <a:buFont typeface="Courier New" panose="02070309020205020404" pitchFamily="49" charset="0"/>
              <a:buChar char="o"/>
              <a:defRPr/>
            </a:pPr>
            <a:r>
              <a:rPr lang="en-US" sz="1600" b="1" dirty="0" smtClean="0"/>
              <a:t>23</a:t>
            </a:r>
            <a:r>
              <a:rPr lang="en-US" sz="1600" dirty="0" smtClean="0"/>
              <a:t> </a:t>
            </a:r>
            <a:r>
              <a:rPr lang="en-US" sz="1600" dirty="0"/>
              <a:t>European </a:t>
            </a:r>
            <a:r>
              <a:rPr lang="en-US" sz="1600" dirty="0" smtClean="0"/>
              <a:t>countries</a:t>
            </a:r>
            <a:endParaRPr lang="en-US" sz="1600" dirty="0"/>
          </a:p>
          <a:p>
            <a:pPr marL="342900" indent="-342900">
              <a:buFont typeface="Courier New" panose="02070309020205020404" pitchFamily="49" charset="0"/>
              <a:buChar char="o"/>
              <a:defRPr/>
            </a:pPr>
            <a:r>
              <a:rPr lang="en-US" sz="1600" b="1" dirty="0" smtClean="0"/>
              <a:t>6</a:t>
            </a:r>
            <a:r>
              <a:rPr lang="en-US" sz="1600" dirty="0" smtClean="0"/>
              <a:t> </a:t>
            </a:r>
            <a:r>
              <a:rPr lang="en-US" sz="1600" dirty="0"/>
              <a:t>international partners </a:t>
            </a:r>
          </a:p>
          <a:p>
            <a:pPr>
              <a:buClr>
                <a:srgbClr val="0070C0"/>
              </a:buClr>
              <a:buSzPct val="100000"/>
              <a:defRPr/>
            </a:pPr>
            <a:r>
              <a:rPr lang="en-US" sz="2000" dirty="0" smtClean="0">
                <a:solidFill>
                  <a:schemeClr val="tx2"/>
                </a:solidFill>
                <a:latin typeface="+mn-lt"/>
                <a:cs typeface="+mn-cs"/>
              </a:rPr>
              <a:t>                         </a:t>
            </a:r>
            <a:endParaRPr lang="en-GB" sz="2800" dirty="0">
              <a:solidFill>
                <a:srgbClr val="FF0000"/>
              </a:solidFill>
            </a:endParaRPr>
          </a:p>
        </p:txBody>
      </p:sp>
      <p:grpSp>
        <p:nvGrpSpPr>
          <p:cNvPr id="10" name="Group 9"/>
          <p:cNvGrpSpPr/>
          <p:nvPr/>
        </p:nvGrpSpPr>
        <p:grpSpPr>
          <a:xfrm>
            <a:off x="584903" y="2057400"/>
            <a:ext cx="3908225" cy="4007221"/>
            <a:chOff x="314099" y="2157517"/>
            <a:chExt cx="4027714" cy="4007221"/>
          </a:xfrm>
        </p:grpSpPr>
        <p:pic>
          <p:nvPicPr>
            <p:cNvPr id="11"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4099" y="2157517"/>
              <a:ext cx="4027714" cy="4007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3588" y="2333323"/>
              <a:ext cx="1330325" cy="500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TextBox 2"/>
            <p:cNvSpPr txBox="1">
              <a:spLocks noChangeArrowheads="1"/>
            </p:cNvSpPr>
            <p:nvPr/>
          </p:nvSpPr>
          <p:spPr bwMode="auto">
            <a:xfrm>
              <a:off x="628850" y="2923873"/>
              <a:ext cx="15303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1000">
                  <a:solidFill>
                    <a:schemeClr val="tx2"/>
                  </a:solidFill>
                </a:rPr>
                <a:t>OPTICWISE Member</a:t>
              </a:r>
            </a:p>
          </p:txBody>
        </p:sp>
        <p:sp>
          <p:nvSpPr>
            <p:cNvPr id="14" name="Rectangle 3"/>
            <p:cNvSpPr>
              <a:spLocks noChangeArrowheads="1"/>
            </p:cNvSpPr>
            <p:nvPr/>
          </p:nvSpPr>
          <p:spPr bwMode="auto">
            <a:xfrm>
              <a:off x="444700" y="2950860"/>
              <a:ext cx="207963" cy="203200"/>
            </a:xfrm>
            <a:prstGeom prst="rect">
              <a:avLst/>
            </a:prstGeom>
            <a:solidFill>
              <a:srgbClr val="3399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en-US"/>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6812" y="4876800"/>
            <a:ext cx="7291388" cy="15647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sm" len="sm"/>
                <a:tailEnd type="none" w="sm" len="sm"/>
              </a14:hiddenLine>
            </a:ext>
          </a:extLst>
        </p:spPr>
      </p:pic>
      <p:sp>
        <p:nvSpPr>
          <p:cNvPr id="2" name="Date Placeholder 1"/>
          <p:cNvSpPr>
            <a:spLocks noGrp="1"/>
          </p:cNvSpPr>
          <p:nvPr>
            <p:ph type="dt" sz="half" idx="10"/>
          </p:nvPr>
        </p:nvSpPr>
        <p:spPr>
          <a:xfrm>
            <a:off x="685800" y="378281"/>
            <a:ext cx="1600200" cy="215444"/>
          </a:xfrm>
        </p:spPr>
        <p:txBody>
          <a:bodyPr/>
          <a:lstStyle/>
          <a:p>
            <a:r>
              <a:rPr lang="en-GB" altLang="en-US" dirty="0" smtClean="0"/>
              <a:t>January 2015</a:t>
            </a:r>
            <a:endParaRPr lang="en-GB" altLang="en-US" dirty="0"/>
          </a:p>
        </p:txBody>
      </p:sp>
      <p:sp>
        <p:nvSpPr>
          <p:cNvPr id="3" name="Footer Placeholder 2"/>
          <p:cNvSpPr>
            <a:spLocks noGrp="1"/>
          </p:cNvSpPr>
          <p:nvPr>
            <p:ph type="ftr" sz="quarter" idx="11"/>
          </p:nvPr>
        </p:nvSpPr>
        <p:spPr>
          <a:xfrm>
            <a:off x="5486400" y="6475413"/>
            <a:ext cx="3124200" cy="184666"/>
          </a:xfrm>
        </p:spPr>
        <p:txBody>
          <a:bodyPr/>
          <a:lstStyle/>
          <a:p>
            <a:r>
              <a:rPr lang="en-GB" altLang="en-US" dirty="0" smtClean="0"/>
              <a:t>Murat </a:t>
            </a:r>
            <a:r>
              <a:rPr lang="en-GB" altLang="en-US" dirty="0" err="1" smtClean="0"/>
              <a:t>Uysal</a:t>
            </a:r>
            <a:r>
              <a:rPr lang="en-GB" altLang="en-US" dirty="0" smtClean="0"/>
              <a:t>, </a:t>
            </a:r>
            <a:r>
              <a:rPr lang="en-GB" altLang="en-US" dirty="0" err="1" smtClean="0"/>
              <a:t>Ozyegin</a:t>
            </a:r>
            <a:r>
              <a:rPr lang="en-GB" altLang="en-US" dirty="0" smtClean="0"/>
              <a:t> University</a:t>
            </a:r>
            <a:endParaRPr lang="en-GB" altLang="en-US" dirty="0"/>
          </a:p>
        </p:txBody>
      </p:sp>
      <p:sp>
        <p:nvSpPr>
          <p:cNvPr id="4" name="Slide Number Placeholder 3"/>
          <p:cNvSpPr>
            <a:spLocks noGrp="1"/>
          </p:cNvSpPr>
          <p:nvPr>
            <p:ph type="sldNum" sz="quarter" idx="12"/>
          </p:nvPr>
        </p:nvSpPr>
        <p:spPr>
          <a:xfrm>
            <a:off x="4344988" y="6475413"/>
            <a:ext cx="530225" cy="182562"/>
          </a:xfrm>
        </p:spPr>
        <p:txBody>
          <a:bodyPr/>
          <a:lstStyle/>
          <a:p>
            <a:r>
              <a:rPr lang="en-GB" altLang="en-US" smtClean="0"/>
              <a:t>Slide </a:t>
            </a:r>
            <a:fld id="{B8D350DE-BE40-43D4-9DC8-06589D48DE51}" type="slidenum">
              <a:rPr lang="en-GB" altLang="en-US" smtClean="0"/>
              <a:pPr/>
              <a:t>3</a:t>
            </a:fld>
            <a:endParaRPr lang="en-GB" altLang="en-US"/>
          </a:p>
        </p:txBody>
      </p:sp>
      <p:sp>
        <p:nvSpPr>
          <p:cNvPr id="6" name="TextBox 5"/>
          <p:cNvSpPr txBox="1"/>
          <p:nvPr/>
        </p:nvSpPr>
        <p:spPr>
          <a:xfrm>
            <a:off x="2602706" y="846165"/>
            <a:ext cx="4419600" cy="584775"/>
          </a:xfrm>
          <a:prstGeom prst="rect">
            <a:avLst/>
          </a:prstGeom>
          <a:noFill/>
        </p:spPr>
        <p:txBody>
          <a:bodyPr wrap="square" rtlCol="0">
            <a:spAutoFit/>
          </a:bodyPr>
          <a:lstStyle/>
          <a:p>
            <a:pPr algn="ctr"/>
            <a:r>
              <a:rPr lang="en-US" sz="3200" b="1" dirty="0" smtClean="0"/>
              <a:t>Research Scope</a:t>
            </a:r>
            <a:endParaRPr lang="en-GB" sz="3200" b="1" dirty="0"/>
          </a:p>
        </p:txBody>
      </p:sp>
      <p:sp>
        <p:nvSpPr>
          <p:cNvPr id="7" name="Rectangle 6"/>
          <p:cNvSpPr/>
          <p:nvPr/>
        </p:nvSpPr>
        <p:spPr>
          <a:xfrm>
            <a:off x="608196" y="1430942"/>
            <a:ext cx="8107362" cy="3477875"/>
          </a:xfrm>
          <a:prstGeom prst="rect">
            <a:avLst/>
          </a:prstGeom>
        </p:spPr>
        <p:txBody>
          <a:bodyPr>
            <a:spAutoFit/>
          </a:bodyPr>
          <a:lstStyle/>
          <a:p>
            <a:pPr>
              <a:buClr>
                <a:srgbClr val="30628C"/>
              </a:buClr>
              <a:defRPr/>
            </a:pPr>
            <a:endParaRPr lang="en-GB" sz="1000" dirty="0">
              <a:solidFill>
                <a:schemeClr val="tx2"/>
              </a:solidFill>
              <a:cs typeface="+mn-cs"/>
            </a:endParaRPr>
          </a:p>
          <a:p>
            <a:pPr marL="342900" indent="-342900">
              <a:buSzPct val="100000"/>
              <a:buFont typeface="Courier New" pitchFamily="49" charset="0"/>
              <a:buChar char="o"/>
              <a:defRPr/>
            </a:pPr>
            <a:r>
              <a:rPr lang="en-GB" sz="2000" dirty="0" smtClean="0">
                <a:cs typeface="+mn-cs"/>
              </a:rPr>
              <a:t>Research scope of OPTICWISE covers all means of optical wireless communication in </a:t>
            </a:r>
            <a:r>
              <a:rPr lang="en-GB" sz="2000" b="1" dirty="0" smtClean="0">
                <a:cs typeface="+mn-cs"/>
              </a:rPr>
              <a:t>infrared</a:t>
            </a:r>
            <a:r>
              <a:rPr lang="en-GB" sz="2000" dirty="0" smtClean="0">
                <a:cs typeface="+mn-cs"/>
              </a:rPr>
              <a:t>, </a:t>
            </a:r>
            <a:r>
              <a:rPr lang="en-GB" sz="2000" b="1" dirty="0" smtClean="0">
                <a:cs typeface="+mn-cs"/>
              </a:rPr>
              <a:t>visible</a:t>
            </a:r>
            <a:r>
              <a:rPr lang="en-GB" sz="2000" dirty="0" smtClean="0">
                <a:cs typeface="+mn-cs"/>
              </a:rPr>
              <a:t> and </a:t>
            </a:r>
            <a:r>
              <a:rPr lang="en-GB" sz="2000" b="1" dirty="0" smtClean="0">
                <a:cs typeface="+mn-cs"/>
              </a:rPr>
              <a:t>ultraviolet</a:t>
            </a:r>
            <a:r>
              <a:rPr lang="en-GB" sz="2000" dirty="0" smtClean="0">
                <a:cs typeface="+mn-cs"/>
              </a:rPr>
              <a:t> frequencies. </a:t>
            </a:r>
          </a:p>
          <a:p>
            <a:pPr>
              <a:buSzPct val="100000"/>
              <a:defRPr/>
            </a:pPr>
            <a:endParaRPr lang="en-GB" sz="1000" dirty="0" smtClean="0">
              <a:cs typeface="+mn-cs"/>
            </a:endParaRPr>
          </a:p>
          <a:p>
            <a:pPr marL="342900" indent="-342900">
              <a:buSzPct val="100000"/>
              <a:buFont typeface="Courier New" pitchFamily="49" charset="0"/>
              <a:buChar char="o"/>
              <a:defRPr/>
            </a:pPr>
            <a:r>
              <a:rPr lang="en-CA" sz="2000" dirty="0" smtClean="0"/>
              <a:t>Depending </a:t>
            </a:r>
            <a:r>
              <a:rPr lang="en-CA" sz="2000" dirty="0"/>
              <a:t>on the intended application, variations of OWC can serve as a powerful alternative, complementary or supportive technology to the existing ones</a:t>
            </a:r>
          </a:p>
          <a:p>
            <a:pPr marL="800100" lvl="1" indent="-342900">
              <a:buSzPct val="100000"/>
              <a:buFont typeface="Arial" pitchFamily="34" charset="0"/>
              <a:buChar char="•"/>
              <a:defRPr/>
            </a:pPr>
            <a:r>
              <a:rPr lang="en-GB" sz="2000" b="1" dirty="0"/>
              <a:t>Ultra-short range </a:t>
            </a:r>
            <a:r>
              <a:rPr lang="en-GB" sz="2000" dirty="0"/>
              <a:t>(e.g., optical circuit interconnects) </a:t>
            </a:r>
            <a:endParaRPr lang="en-GB" sz="2000" dirty="0" smtClean="0"/>
          </a:p>
          <a:p>
            <a:pPr marL="800100" lvl="1" indent="-342900">
              <a:buSzPct val="100000"/>
              <a:buFont typeface="Arial" pitchFamily="34" charset="0"/>
              <a:buChar char="•"/>
              <a:defRPr/>
            </a:pPr>
            <a:r>
              <a:rPr lang="en-GB" sz="2000" b="1" dirty="0" smtClean="0"/>
              <a:t>Short </a:t>
            </a:r>
            <a:r>
              <a:rPr lang="en-GB" sz="2000" b="1" dirty="0"/>
              <a:t>range </a:t>
            </a:r>
            <a:r>
              <a:rPr lang="en-GB" sz="2000" dirty="0"/>
              <a:t>(e.g., WBAN, </a:t>
            </a:r>
            <a:r>
              <a:rPr lang="en-GB" sz="2000" dirty="0" smtClean="0"/>
              <a:t>WPAN)</a:t>
            </a:r>
          </a:p>
          <a:p>
            <a:pPr marL="800100" lvl="1" indent="-342900">
              <a:buSzPct val="100000"/>
              <a:buFont typeface="Arial" pitchFamily="34" charset="0"/>
              <a:buChar char="•"/>
              <a:defRPr/>
            </a:pPr>
            <a:r>
              <a:rPr lang="en-GB" sz="2000" b="1" dirty="0" smtClean="0"/>
              <a:t>Medium </a:t>
            </a:r>
            <a:r>
              <a:rPr lang="en-GB" sz="2000" b="1" dirty="0"/>
              <a:t>range </a:t>
            </a:r>
            <a:r>
              <a:rPr lang="en-GB" sz="2000" dirty="0"/>
              <a:t>(e.g., WLAN, VANET) </a:t>
            </a:r>
            <a:endParaRPr lang="en-GB" sz="2000" dirty="0" smtClean="0"/>
          </a:p>
          <a:p>
            <a:pPr marL="800100" lvl="1" indent="-342900">
              <a:buSzPct val="100000"/>
              <a:buFont typeface="Arial" pitchFamily="34" charset="0"/>
              <a:buChar char="•"/>
              <a:defRPr/>
            </a:pPr>
            <a:r>
              <a:rPr lang="en-GB" sz="2000" b="1" dirty="0" smtClean="0"/>
              <a:t>Long </a:t>
            </a:r>
            <a:r>
              <a:rPr lang="en-GB" sz="2000" b="1" dirty="0"/>
              <a:t>range </a:t>
            </a:r>
            <a:r>
              <a:rPr lang="en-GB" sz="2000" dirty="0"/>
              <a:t>(e.g., inter-building connections) </a:t>
            </a:r>
            <a:endParaRPr lang="en-GB" sz="2000" dirty="0" smtClean="0"/>
          </a:p>
          <a:p>
            <a:pPr marL="800100" lvl="1" indent="-342900">
              <a:buSzPct val="100000"/>
              <a:buFont typeface="Arial" pitchFamily="34" charset="0"/>
              <a:buChar char="•"/>
              <a:defRPr/>
            </a:pPr>
            <a:r>
              <a:rPr lang="en-GB" sz="2000" b="1" dirty="0" smtClean="0"/>
              <a:t>Ultra-long </a:t>
            </a:r>
            <a:r>
              <a:rPr lang="en-GB" sz="2000" b="1" dirty="0"/>
              <a:t>range </a:t>
            </a:r>
            <a:r>
              <a:rPr lang="en-GB" sz="2000" dirty="0"/>
              <a:t>(e.g., satellite links</a:t>
            </a:r>
            <a:r>
              <a:rPr lang="en-GB" sz="2000" dirty="0" smtClean="0"/>
              <a:t>)</a:t>
            </a:r>
            <a:r>
              <a:rPr lang="en-GB" sz="2000" dirty="0" smtClean="0">
                <a:cs typeface="+mn-cs"/>
              </a:rPr>
              <a:t>  </a:t>
            </a:r>
          </a:p>
        </p:txBody>
      </p:sp>
      <p:sp>
        <p:nvSpPr>
          <p:cNvPr id="14" name="Rectangle 13"/>
          <p:cNvSpPr/>
          <p:nvPr/>
        </p:nvSpPr>
        <p:spPr>
          <a:xfrm>
            <a:off x="652463" y="6356237"/>
            <a:ext cx="8067675" cy="400050"/>
          </a:xfrm>
          <a:prstGeom prst="rect">
            <a:avLst/>
          </a:prstGeom>
        </p:spPr>
        <p:txBody>
          <a:bodyPr>
            <a:spAutoFit/>
          </a:bodyPr>
          <a:lstStyle/>
          <a:p>
            <a:pPr algn="ctr">
              <a:defRPr/>
            </a:pPr>
            <a:endParaRPr lang="en-CA" sz="2000" b="1" dirty="0">
              <a:solidFill>
                <a:srgbClr val="FF0000"/>
              </a:solidFill>
              <a:latin typeface="+mn-lt"/>
              <a:cs typeface="+mn-cs"/>
            </a:endParaRPr>
          </a:p>
        </p:txBody>
      </p:sp>
    </p:spTree>
    <p:extLst>
      <p:ext uri="{BB962C8B-B14F-4D97-AF65-F5344CB8AC3E}">
        <p14:creationId xmlns:p14="http://schemas.microsoft.com/office/powerpoint/2010/main" val="17459570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p:spPr>
        <p:txBody>
          <a:bodyPr/>
          <a:lstStyle/>
          <a:p>
            <a:r>
              <a:rPr lang="en-GB" altLang="en-US" dirty="0" smtClean="0"/>
              <a:t>January 2015</a:t>
            </a:r>
            <a:endParaRPr lang="en-GB" altLang="en-US" dirty="0"/>
          </a:p>
        </p:txBody>
      </p:sp>
      <p:sp>
        <p:nvSpPr>
          <p:cNvPr id="3" name="Footer Placeholder 2"/>
          <p:cNvSpPr>
            <a:spLocks noGrp="1"/>
          </p:cNvSpPr>
          <p:nvPr>
            <p:ph type="ftr" sz="quarter" idx="11"/>
          </p:nvPr>
        </p:nvSpPr>
        <p:spPr>
          <a:xfrm>
            <a:off x="5486400" y="6475413"/>
            <a:ext cx="3124200" cy="184666"/>
          </a:xfrm>
        </p:spPr>
        <p:txBody>
          <a:bodyPr/>
          <a:lstStyle/>
          <a:p>
            <a:r>
              <a:rPr lang="en-GB" altLang="en-US" dirty="0" smtClean="0"/>
              <a:t>Murat </a:t>
            </a:r>
            <a:r>
              <a:rPr lang="en-GB" altLang="en-US" dirty="0" err="1" smtClean="0"/>
              <a:t>Uysal</a:t>
            </a:r>
            <a:r>
              <a:rPr lang="en-GB" altLang="en-US" dirty="0" smtClean="0"/>
              <a:t>, </a:t>
            </a:r>
            <a:r>
              <a:rPr lang="en-GB" altLang="en-US" dirty="0" err="1" smtClean="0"/>
              <a:t>Ozyegin</a:t>
            </a:r>
            <a:r>
              <a:rPr lang="en-GB" altLang="en-US" dirty="0" smtClean="0"/>
              <a:t> University</a:t>
            </a:r>
            <a:endParaRPr lang="en-GB" altLang="en-US" dirty="0"/>
          </a:p>
        </p:txBody>
      </p:sp>
      <p:sp>
        <p:nvSpPr>
          <p:cNvPr id="4" name="Slide Number Placeholder 3"/>
          <p:cNvSpPr>
            <a:spLocks noGrp="1"/>
          </p:cNvSpPr>
          <p:nvPr>
            <p:ph type="sldNum" sz="quarter" idx="12"/>
          </p:nvPr>
        </p:nvSpPr>
        <p:spPr>
          <a:xfrm>
            <a:off x="4344988" y="6475413"/>
            <a:ext cx="530225" cy="182562"/>
          </a:xfrm>
        </p:spPr>
        <p:txBody>
          <a:bodyPr/>
          <a:lstStyle/>
          <a:p>
            <a:r>
              <a:rPr lang="en-GB" altLang="en-US" smtClean="0"/>
              <a:t>Slide </a:t>
            </a:r>
            <a:fld id="{B8D350DE-BE40-43D4-9DC8-06589D48DE51}" type="slidenum">
              <a:rPr lang="en-GB" altLang="en-US" smtClean="0"/>
              <a:pPr/>
              <a:t>4</a:t>
            </a:fld>
            <a:endParaRPr lang="en-GB" altLang="en-US"/>
          </a:p>
        </p:txBody>
      </p:sp>
      <p:sp>
        <p:nvSpPr>
          <p:cNvPr id="5" name="Rectangle 4"/>
          <p:cNvSpPr/>
          <p:nvPr/>
        </p:nvSpPr>
        <p:spPr>
          <a:xfrm>
            <a:off x="714796" y="1398316"/>
            <a:ext cx="8107362" cy="4370427"/>
          </a:xfrm>
          <a:prstGeom prst="rect">
            <a:avLst/>
          </a:prstGeom>
        </p:spPr>
        <p:txBody>
          <a:bodyPr>
            <a:spAutoFit/>
          </a:bodyPr>
          <a:lstStyle/>
          <a:p>
            <a:pPr>
              <a:buClr>
                <a:srgbClr val="30628C"/>
              </a:buClr>
              <a:defRPr/>
            </a:pPr>
            <a:endParaRPr lang="en-GB" sz="1000" dirty="0">
              <a:solidFill>
                <a:schemeClr val="tx2"/>
              </a:solidFill>
              <a:cs typeface="+mn-cs"/>
            </a:endParaRPr>
          </a:p>
          <a:p>
            <a:pPr marL="342900" indent="-342900">
              <a:buSzPct val="100000"/>
              <a:buFont typeface="Courier New" pitchFamily="49" charset="0"/>
              <a:buChar char="o"/>
              <a:defRPr/>
            </a:pPr>
            <a:r>
              <a:rPr lang="en-GB" sz="2000" dirty="0">
                <a:cs typeface="+mn-cs"/>
              </a:rPr>
              <a:t>OPTICWISE recognizes the great potential of </a:t>
            </a:r>
            <a:r>
              <a:rPr lang="en-GB" sz="2000" dirty="0" smtClean="0">
                <a:cs typeface="+mn-cs"/>
              </a:rPr>
              <a:t>OWC and </a:t>
            </a:r>
            <a:r>
              <a:rPr lang="en-GB" sz="2000" dirty="0">
                <a:cs typeface="+mn-cs"/>
              </a:rPr>
              <a:t>aims to establish and consolidate OWC as a mainstream technology. </a:t>
            </a:r>
            <a:endParaRPr lang="en-GB" sz="2000" dirty="0" smtClean="0">
              <a:cs typeface="+mn-cs"/>
            </a:endParaRPr>
          </a:p>
          <a:p>
            <a:pPr>
              <a:buSzPct val="100000"/>
              <a:defRPr/>
            </a:pPr>
            <a:endParaRPr lang="en-GB" sz="1000" dirty="0" smtClean="0"/>
          </a:p>
          <a:p>
            <a:pPr marL="342900" indent="-342900">
              <a:buSzPct val="100000"/>
              <a:buFont typeface="Courier New" pitchFamily="49" charset="0"/>
              <a:buChar char="o"/>
              <a:defRPr/>
            </a:pPr>
            <a:r>
              <a:rPr lang="en-GB" sz="2000" dirty="0" smtClean="0">
                <a:cs typeface="+mn-cs"/>
              </a:rPr>
              <a:t>Specific objectives include</a:t>
            </a:r>
          </a:p>
          <a:p>
            <a:pPr>
              <a:buSzPct val="100000"/>
              <a:defRPr/>
            </a:pPr>
            <a:endParaRPr lang="en-GB" sz="1000" dirty="0" smtClean="0">
              <a:cs typeface="+mn-cs"/>
            </a:endParaRPr>
          </a:p>
          <a:p>
            <a:pPr marL="800100" lvl="1" indent="-342900">
              <a:buSzPct val="100000"/>
              <a:buFont typeface="Arial" panose="020B0604020202020204" pitchFamily="34" charset="0"/>
              <a:buChar char="•"/>
              <a:defRPr/>
            </a:pPr>
            <a:r>
              <a:rPr lang="en-US" sz="1600" dirty="0" smtClean="0"/>
              <a:t>Make </a:t>
            </a:r>
            <a:r>
              <a:rPr lang="en-US" sz="1600" dirty="0"/>
              <a:t>significant contributions to the scientific understanding and technical knowledge of the OWC </a:t>
            </a:r>
            <a:r>
              <a:rPr lang="en-US" sz="1600" dirty="0" smtClean="0"/>
              <a:t>field</a:t>
            </a:r>
          </a:p>
          <a:p>
            <a:pPr lvl="1">
              <a:buSzPct val="100000"/>
              <a:defRPr/>
            </a:pPr>
            <a:endParaRPr lang="en-US" sz="500" dirty="0" smtClean="0"/>
          </a:p>
          <a:p>
            <a:pPr marL="800100" lvl="1" indent="-342900">
              <a:buSzPct val="100000"/>
              <a:buFont typeface="Arial" panose="020B0604020202020204" pitchFamily="34" charset="0"/>
              <a:buChar char="•"/>
              <a:defRPr/>
            </a:pPr>
            <a:r>
              <a:rPr lang="en-US" sz="1600" dirty="0" smtClean="0"/>
              <a:t>Develop </a:t>
            </a:r>
            <a:r>
              <a:rPr lang="en-US" sz="1600" dirty="0"/>
              <a:t>OWC solutions as powerful alternatives and/or complements to existing technologies, and thereby help</a:t>
            </a:r>
            <a:r>
              <a:rPr lang="en-US" sz="1600" b="1" dirty="0"/>
              <a:t> </a:t>
            </a:r>
            <a:r>
              <a:rPr lang="en-US" sz="1600" dirty="0"/>
              <a:t>increase OWC market </a:t>
            </a:r>
            <a:r>
              <a:rPr lang="en-US" sz="1600" dirty="0" smtClean="0"/>
              <a:t>penetration</a:t>
            </a:r>
          </a:p>
          <a:p>
            <a:pPr lvl="1">
              <a:buSzPct val="100000"/>
              <a:defRPr/>
            </a:pPr>
            <a:endParaRPr lang="en-US" sz="500" dirty="0" smtClean="0"/>
          </a:p>
          <a:p>
            <a:pPr marL="800100" lvl="1" indent="-342900">
              <a:buSzPct val="100000"/>
              <a:buFont typeface="Arial" panose="020B0604020202020204" pitchFamily="34" charset="0"/>
              <a:buChar char="•"/>
              <a:defRPr/>
            </a:pPr>
            <a:r>
              <a:rPr lang="en-US" sz="1600" dirty="0" smtClean="0"/>
              <a:t>Increase </a:t>
            </a:r>
            <a:r>
              <a:rPr lang="en-US" sz="1600" dirty="0"/>
              <a:t>awareness of OWC in the scientific community and the general </a:t>
            </a:r>
            <a:r>
              <a:rPr lang="en-US" sz="1600" dirty="0" smtClean="0"/>
              <a:t>public</a:t>
            </a:r>
          </a:p>
          <a:p>
            <a:pPr lvl="1">
              <a:buSzPct val="100000"/>
              <a:defRPr/>
            </a:pPr>
            <a:endParaRPr lang="en-US" sz="500" dirty="0" smtClean="0"/>
          </a:p>
          <a:p>
            <a:pPr marL="800100" lvl="1" indent="-342900">
              <a:buSzPct val="100000"/>
              <a:buFont typeface="Arial" panose="020B0604020202020204" pitchFamily="34" charset="0"/>
              <a:buChar char="•"/>
              <a:defRPr/>
            </a:pPr>
            <a:r>
              <a:rPr lang="en-US" sz="1600" dirty="0" smtClean="0"/>
              <a:t>Influence </a:t>
            </a:r>
            <a:r>
              <a:rPr lang="en-US" sz="1600" dirty="0"/>
              <a:t>decision makers at national and international </a:t>
            </a:r>
            <a:r>
              <a:rPr lang="en-US" sz="1600" dirty="0" smtClean="0"/>
              <a:t>levels</a:t>
            </a:r>
          </a:p>
          <a:p>
            <a:pPr lvl="1">
              <a:buSzPct val="100000"/>
              <a:defRPr/>
            </a:pPr>
            <a:endParaRPr lang="en-US" sz="500" dirty="0" smtClean="0"/>
          </a:p>
          <a:p>
            <a:pPr marL="800100" lvl="1" indent="-342900">
              <a:buSzPct val="100000"/>
              <a:buFont typeface="Arial" panose="020B0604020202020204" pitchFamily="34" charset="0"/>
              <a:buChar char="•"/>
              <a:defRPr/>
            </a:pPr>
            <a:r>
              <a:rPr lang="en-GB" sz="1600" dirty="0" smtClean="0"/>
              <a:t>Attract </a:t>
            </a:r>
            <a:r>
              <a:rPr lang="en-GB" sz="1600" dirty="0"/>
              <a:t>and train graduate students and </a:t>
            </a:r>
            <a:r>
              <a:rPr lang="en-GB" sz="1600" dirty="0" smtClean="0"/>
              <a:t>early stage researchers </a:t>
            </a:r>
            <a:r>
              <a:rPr lang="en-GB" sz="1600" dirty="0"/>
              <a:t>for OWC field.</a:t>
            </a:r>
            <a:endParaRPr lang="en-CA" sz="1600" dirty="0"/>
          </a:p>
          <a:p>
            <a:pPr>
              <a:buClr>
                <a:srgbClr val="0070C0"/>
              </a:buClr>
              <a:buSzPct val="150000"/>
              <a:defRPr/>
            </a:pPr>
            <a:endParaRPr lang="en-US" sz="1600" dirty="0">
              <a:solidFill>
                <a:schemeClr val="tx2"/>
              </a:solidFill>
            </a:endParaRPr>
          </a:p>
          <a:p>
            <a:pPr>
              <a:buClr>
                <a:srgbClr val="0070C0"/>
              </a:buClr>
              <a:buSzPct val="150000"/>
              <a:defRPr/>
            </a:pPr>
            <a:endParaRPr lang="en-GB" sz="2000" dirty="0">
              <a:solidFill>
                <a:schemeClr val="tx2"/>
              </a:solidFill>
              <a:cs typeface="+mn-cs"/>
            </a:endParaRPr>
          </a:p>
          <a:p>
            <a:pPr>
              <a:buClr>
                <a:srgbClr val="30628C"/>
              </a:buClr>
              <a:defRPr/>
            </a:pPr>
            <a:endParaRPr lang="en-CA" sz="2000" dirty="0">
              <a:solidFill>
                <a:schemeClr val="tx2"/>
              </a:solidFill>
              <a:cs typeface="+mn-cs"/>
            </a:endParaRPr>
          </a:p>
        </p:txBody>
      </p:sp>
      <p:sp>
        <p:nvSpPr>
          <p:cNvPr id="6" name="TextBox 5"/>
          <p:cNvSpPr txBox="1"/>
          <p:nvPr/>
        </p:nvSpPr>
        <p:spPr>
          <a:xfrm>
            <a:off x="2558677" y="843356"/>
            <a:ext cx="4419600" cy="584775"/>
          </a:xfrm>
          <a:prstGeom prst="rect">
            <a:avLst/>
          </a:prstGeom>
          <a:noFill/>
        </p:spPr>
        <p:txBody>
          <a:bodyPr wrap="square" rtlCol="0">
            <a:spAutoFit/>
          </a:bodyPr>
          <a:lstStyle/>
          <a:p>
            <a:pPr algn="ctr"/>
            <a:r>
              <a:rPr lang="en-US" sz="3200" b="1" dirty="0" smtClean="0"/>
              <a:t>Objectives</a:t>
            </a:r>
            <a:endParaRPr lang="en-GB" sz="3200" b="1" dirty="0"/>
          </a:p>
        </p:txBody>
      </p:sp>
    </p:spTree>
    <p:extLst>
      <p:ext uri="{BB962C8B-B14F-4D97-AF65-F5344CB8AC3E}">
        <p14:creationId xmlns:p14="http://schemas.microsoft.com/office/powerpoint/2010/main" val="31163746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p:spPr>
        <p:txBody>
          <a:bodyPr/>
          <a:lstStyle/>
          <a:p>
            <a:r>
              <a:rPr lang="en-GB" altLang="en-US" dirty="0" smtClean="0"/>
              <a:t>January 2015</a:t>
            </a:r>
            <a:endParaRPr lang="en-GB" altLang="en-US" dirty="0"/>
          </a:p>
        </p:txBody>
      </p:sp>
      <p:sp>
        <p:nvSpPr>
          <p:cNvPr id="3" name="Footer Placeholder 2"/>
          <p:cNvSpPr>
            <a:spLocks noGrp="1"/>
          </p:cNvSpPr>
          <p:nvPr>
            <p:ph type="ftr" sz="quarter" idx="11"/>
          </p:nvPr>
        </p:nvSpPr>
        <p:spPr>
          <a:xfrm>
            <a:off x="5486400" y="6475413"/>
            <a:ext cx="3124200" cy="184666"/>
          </a:xfrm>
        </p:spPr>
        <p:txBody>
          <a:bodyPr/>
          <a:lstStyle/>
          <a:p>
            <a:r>
              <a:rPr lang="en-GB" altLang="en-US" dirty="0" smtClean="0"/>
              <a:t>Murat </a:t>
            </a:r>
            <a:r>
              <a:rPr lang="en-GB" altLang="en-US" dirty="0" err="1" smtClean="0"/>
              <a:t>Uysal</a:t>
            </a:r>
            <a:r>
              <a:rPr lang="en-GB" altLang="en-US" dirty="0" smtClean="0"/>
              <a:t>, </a:t>
            </a:r>
            <a:r>
              <a:rPr lang="en-GB" altLang="en-US" dirty="0" err="1" smtClean="0"/>
              <a:t>Ozyegin</a:t>
            </a:r>
            <a:r>
              <a:rPr lang="en-GB" altLang="en-US" dirty="0" smtClean="0"/>
              <a:t> University</a:t>
            </a:r>
            <a:endParaRPr lang="en-GB" altLang="en-US" dirty="0"/>
          </a:p>
        </p:txBody>
      </p:sp>
      <p:sp>
        <p:nvSpPr>
          <p:cNvPr id="4" name="Slide Number Placeholder 3"/>
          <p:cNvSpPr>
            <a:spLocks noGrp="1"/>
          </p:cNvSpPr>
          <p:nvPr>
            <p:ph type="sldNum" sz="quarter" idx="12"/>
          </p:nvPr>
        </p:nvSpPr>
        <p:spPr>
          <a:xfrm>
            <a:off x="4344988" y="6475413"/>
            <a:ext cx="530225" cy="182562"/>
          </a:xfrm>
        </p:spPr>
        <p:txBody>
          <a:bodyPr/>
          <a:lstStyle/>
          <a:p>
            <a:r>
              <a:rPr lang="en-GB" altLang="en-US" smtClean="0"/>
              <a:t>Slide </a:t>
            </a:r>
            <a:fld id="{B8D350DE-BE40-43D4-9DC8-06589D48DE51}" type="slidenum">
              <a:rPr lang="en-GB" altLang="en-US" smtClean="0"/>
              <a:pPr/>
              <a:t>5</a:t>
            </a:fld>
            <a:endParaRPr lang="en-GB" altLang="en-US"/>
          </a:p>
        </p:txBody>
      </p:sp>
      <p:graphicFrame>
        <p:nvGraphicFramePr>
          <p:cNvPr id="5" name="Diagram 4"/>
          <p:cNvGraphicFramePr/>
          <p:nvPr>
            <p:extLst>
              <p:ext uri="{D42A27DB-BD31-4B8C-83A1-F6EECF244321}">
                <p14:modId xmlns:p14="http://schemas.microsoft.com/office/powerpoint/2010/main" val="2741866943"/>
              </p:ext>
            </p:extLst>
          </p:nvPr>
        </p:nvGraphicFramePr>
        <p:xfrm>
          <a:off x="1524000" y="1828800"/>
          <a:ext cx="6540794" cy="32783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4"/>
          <p:cNvSpPr txBox="1">
            <a:spLocks noChangeArrowheads="1"/>
          </p:cNvSpPr>
          <p:nvPr/>
        </p:nvSpPr>
        <p:spPr bwMode="auto">
          <a:xfrm>
            <a:off x="1524000" y="2184319"/>
            <a:ext cx="76676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CA" altLang="en-US" sz="1400" b="1" dirty="0">
                <a:solidFill>
                  <a:srgbClr val="000000"/>
                </a:solidFill>
              </a:rPr>
              <a:t>WG1</a:t>
            </a:r>
          </a:p>
        </p:txBody>
      </p:sp>
      <p:sp>
        <p:nvSpPr>
          <p:cNvPr id="10" name="Rectangle 2"/>
          <p:cNvSpPr txBox="1">
            <a:spLocks noChangeArrowheads="1"/>
          </p:cNvSpPr>
          <p:nvPr/>
        </p:nvSpPr>
        <p:spPr>
          <a:xfrm>
            <a:off x="1226484" y="998150"/>
            <a:ext cx="7016750" cy="782637"/>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b="1" dirty="0" smtClean="0">
                <a:solidFill>
                  <a:schemeClr val="tx1"/>
                </a:solidFill>
              </a:rPr>
              <a:t>Working Groups</a:t>
            </a:r>
            <a:endParaRPr lang="en-CA" sz="3200" dirty="0" smtClean="0">
              <a:solidFill>
                <a:schemeClr val="tx1"/>
              </a:solidFill>
            </a:endParaRPr>
          </a:p>
          <a:p>
            <a:pPr eaLnBrk="1" hangingPunct="1">
              <a:defRPr/>
            </a:pPr>
            <a:endParaRPr lang="en-CA" b="1" dirty="0" smtClean="0">
              <a:solidFill>
                <a:srgbClr val="80B4CE"/>
              </a:solidFill>
              <a:effectLst>
                <a:outerShdw blurRad="38100" dist="38100" dir="2700000" algn="tl">
                  <a:srgbClr val="000000">
                    <a:alpha val="43137"/>
                  </a:srgbClr>
                </a:outerShdw>
              </a:effectLst>
            </a:endParaRPr>
          </a:p>
        </p:txBody>
      </p:sp>
      <p:sp>
        <p:nvSpPr>
          <p:cNvPr id="14" name="TextBox 4"/>
          <p:cNvSpPr txBox="1">
            <a:spLocks noChangeArrowheads="1"/>
          </p:cNvSpPr>
          <p:nvPr/>
        </p:nvSpPr>
        <p:spPr bwMode="auto">
          <a:xfrm>
            <a:off x="1807854" y="2945924"/>
            <a:ext cx="76676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CA" altLang="en-US" sz="1400" b="1" dirty="0" smtClean="0">
                <a:solidFill>
                  <a:srgbClr val="000000"/>
                </a:solidFill>
              </a:rPr>
              <a:t>WG2</a:t>
            </a:r>
            <a:endParaRPr lang="en-CA" altLang="en-US" sz="1400" b="1" dirty="0">
              <a:solidFill>
                <a:srgbClr val="000000"/>
              </a:solidFill>
            </a:endParaRPr>
          </a:p>
        </p:txBody>
      </p:sp>
      <p:sp>
        <p:nvSpPr>
          <p:cNvPr id="15" name="TextBox 4"/>
          <p:cNvSpPr txBox="1">
            <a:spLocks noChangeArrowheads="1"/>
          </p:cNvSpPr>
          <p:nvPr/>
        </p:nvSpPr>
        <p:spPr bwMode="auto">
          <a:xfrm>
            <a:off x="1824038" y="3716411"/>
            <a:ext cx="76676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CA" altLang="en-US" sz="1400" b="1" dirty="0" smtClean="0">
                <a:solidFill>
                  <a:srgbClr val="000000"/>
                </a:solidFill>
              </a:rPr>
              <a:t>WG3</a:t>
            </a:r>
            <a:endParaRPr lang="en-CA" altLang="en-US" sz="1400" b="1" dirty="0">
              <a:solidFill>
                <a:srgbClr val="000000"/>
              </a:solidFill>
            </a:endParaRPr>
          </a:p>
        </p:txBody>
      </p:sp>
      <p:sp>
        <p:nvSpPr>
          <p:cNvPr id="16" name="TextBox 4"/>
          <p:cNvSpPr txBox="1">
            <a:spLocks noChangeArrowheads="1"/>
          </p:cNvSpPr>
          <p:nvPr/>
        </p:nvSpPr>
        <p:spPr bwMode="auto">
          <a:xfrm>
            <a:off x="1535464" y="4470319"/>
            <a:ext cx="76676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CA" altLang="en-US" sz="1400" b="1" dirty="0" smtClean="0">
                <a:solidFill>
                  <a:srgbClr val="000000"/>
                </a:solidFill>
              </a:rPr>
              <a:t>WG4</a:t>
            </a:r>
            <a:endParaRPr lang="en-CA" altLang="en-US" sz="1400" b="1" dirty="0">
              <a:solidFill>
                <a:srgbClr val="000000"/>
              </a:solidFill>
            </a:endParaRPr>
          </a:p>
        </p:txBody>
      </p:sp>
    </p:spTree>
    <p:extLst>
      <p:ext uri="{BB962C8B-B14F-4D97-AF65-F5344CB8AC3E}">
        <p14:creationId xmlns:p14="http://schemas.microsoft.com/office/powerpoint/2010/main" val="28820192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p:spPr>
        <p:txBody>
          <a:bodyPr/>
          <a:lstStyle/>
          <a:p>
            <a:r>
              <a:rPr lang="en-GB" altLang="en-US" dirty="0" smtClean="0"/>
              <a:t>January 2015</a:t>
            </a:r>
            <a:endParaRPr lang="en-GB" altLang="en-US" dirty="0"/>
          </a:p>
        </p:txBody>
      </p:sp>
      <p:sp>
        <p:nvSpPr>
          <p:cNvPr id="3" name="Footer Placeholder 2"/>
          <p:cNvSpPr>
            <a:spLocks noGrp="1"/>
          </p:cNvSpPr>
          <p:nvPr>
            <p:ph type="ftr" sz="quarter" idx="11"/>
          </p:nvPr>
        </p:nvSpPr>
        <p:spPr>
          <a:xfrm>
            <a:off x="5486400" y="6475413"/>
            <a:ext cx="3124200" cy="184666"/>
          </a:xfrm>
        </p:spPr>
        <p:txBody>
          <a:bodyPr/>
          <a:lstStyle/>
          <a:p>
            <a:r>
              <a:rPr lang="en-GB" altLang="en-US" dirty="0" smtClean="0"/>
              <a:t>Murat </a:t>
            </a:r>
            <a:r>
              <a:rPr lang="en-GB" altLang="en-US" dirty="0" err="1" smtClean="0"/>
              <a:t>Uysal</a:t>
            </a:r>
            <a:r>
              <a:rPr lang="en-GB" altLang="en-US" dirty="0" smtClean="0"/>
              <a:t>, </a:t>
            </a:r>
            <a:r>
              <a:rPr lang="en-GB" altLang="en-US" dirty="0" err="1" smtClean="0"/>
              <a:t>Ozyegin</a:t>
            </a:r>
            <a:r>
              <a:rPr lang="en-GB" altLang="en-US" dirty="0" smtClean="0"/>
              <a:t> University</a:t>
            </a:r>
            <a:endParaRPr lang="en-GB" altLang="en-US" dirty="0"/>
          </a:p>
        </p:txBody>
      </p:sp>
      <p:sp>
        <p:nvSpPr>
          <p:cNvPr id="4" name="Slide Number Placeholder 3"/>
          <p:cNvSpPr>
            <a:spLocks noGrp="1"/>
          </p:cNvSpPr>
          <p:nvPr>
            <p:ph type="sldNum" sz="quarter" idx="12"/>
          </p:nvPr>
        </p:nvSpPr>
        <p:spPr>
          <a:xfrm>
            <a:off x="4344988" y="6475413"/>
            <a:ext cx="530225" cy="182562"/>
          </a:xfrm>
        </p:spPr>
        <p:txBody>
          <a:bodyPr/>
          <a:lstStyle/>
          <a:p>
            <a:r>
              <a:rPr lang="en-GB" altLang="en-US" smtClean="0"/>
              <a:t>Slide </a:t>
            </a:r>
            <a:fld id="{B8D350DE-BE40-43D4-9DC8-06589D48DE51}" type="slidenum">
              <a:rPr lang="en-GB" altLang="en-US" smtClean="0"/>
              <a:pPr/>
              <a:t>6</a:t>
            </a:fld>
            <a:endParaRPr lang="en-GB" altLang="en-US"/>
          </a:p>
        </p:txBody>
      </p:sp>
      <p:sp>
        <p:nvSpPr>
          <p:cNvPr id="5" name="Rectangle 3"/>
          <p:cNvSpPr txBox="1">
            <a:spLocks noChangeArrowheads="1"/>
          </p:cNvSpPr>
          <p:nvPr/>
        </p:nvSpPr>
        <p:spPr bwMode="auto">
          <a:xfrm>
            <a:off x="431032" y="1517968"/>
            <a:ext cx="8365496" cy="4438650"/>
          </a:xfrm>
          <a:prstGeom prst="rect">
            <a:avLst/>
          </a:prstGeom>
          <a:solidFill>
            <a:srgbClr val="FFFFFF"/>
          </a:solidFill>
          <a:extLs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marL="401638" indent="-401638" algn="l" rtl="0" eaLnBrk="0" fontAlgn="base" hangingPunct="0">
              <a:spcBef>
                <a:spcPct val="20000"/>
              </a:spcBef>
              <a:spcAft>
                <a:spcPct val="25000"/>
              </a:spcAft>
              <a:buClr>
                <a:srgbClr val="5EA1C2"/>
              </a:buClr>
              <a:buSzPct val="75000"/>
              <a:buFont typeface="Wingdings 3" pitchFamily="18" charset="2"/>
              <a:buChar char=""/>
              <a:defRPr sz="2600">
                <a:solidFill>
                  <a:schemeClr val="tx2"/>
                </a:solidFill>
                <a:latin typeface="+mn-lt"/>
                <a:ea typeface="+mn-ea"/>
                <a:cs typeface="+mn-cs"/>
              </a:defRPr>
            </a:lvl1pPr>
            <a:lvl2pPr marL="801688" indent="-228600" algn="l" rtl="0" eaLnBrk="0" fontAlgn="base" hangingPunct="0">
              <a:spcBef>
                <a:spcPct val="20000"/>
              </a:spcBef>
              <a:spcAft>
                <a:spcPct val="0"/>
              </a:spcAft>
              <a:buClr>
                <a:srgbClr val="5F5F5F"/>
              </a:buClr>
              <a:buSzPct val="65000"/>
              <a:buFont typeface="Wingdings" pitchFamily="2" charset="2"/>
              <a:buChar char="§"/>
              <a:defRPr sz="2500">
                <a:solidFill>
                  <a:schemeClr val="tx2"/>
                </a:solidFill>
                <a:latin typeface="+mn-lt"/>
              </a:defRPr>
            </a:lvl2pPr>
            <a:lvl3pPr marL="1144588" indent="-228600" algn="l" rtl="0" eaLnBrk="0" fontAlgn="base" hangingPunct="0">
              <a:spcBef>
                <a:spcPct val="20000"/>
              </a:spcBef>
              <a:spcAft>
                <a:spcPct val="0"/>
              </a:spcAft>
              <a:buClr>
                <a:schemeClr val="folHlink"/>
              </a:buClr>
              <a:buChar char="•"/>
              <a:defRPr sz="2400">
                <a:solidFill>
                  <a:schemeClr val="tx2"/>
                </a:solidFill>
                <a:latin typeface="+mn-lt"/>
              </a:defRPr>
            </a:lvl3pPr>
            <a:lvl4pPr marL="1600200" indent="-228600" algn="l" rtl="0" eaLnBrk="0" fontAlgn="base" hangingPunct="0">
              <a:spcBef>
                <a:spcPct val="20000"/>
              </a:spcBef>
              <a:spcAft>
                <a:spcPct val="0"/>
              </a:spcAft>
              <a:buClr>
                <a:schemeClr val="tx1"/>
              </a:buClr>
              <a:buChar char="•"/>
              <a:defRPr sz="2000">
                <a:solidFill>
                  <a:schemeClr val="tx2"/>
                </a:solidFill>
                <a:latin typeface="+mn-lt"/>
              </a:defRPr>
            </a:lvl4pPr>
            <a:lvl5pPr marL="2057400" indent="-228600" algn="l" rtl="0" eaLnBrk="0" fontAlgn="base" hangingPunct="0">
              <a:spcBef>
                <a:spcPct val="20000"/>
              </a:spcBef>
              <a:spcAft>
                <a:spcPct val="0"/>
              </a:spcAft>
              <a:buChar char="•"/>
              <a:defRPr sz="1600">
                <a:solidFill>
                  <a:schemeClr val="tx2"/>
                </a:solidFill>
                <a:latin typeface="+mn-lt"/>
              </a:defRPr>
            </a:lvl5pPr>
            <a:lvl6pPr marL="2514600" indent="-228600" algn="l" rtl="0" fontAlgn="base">
              <a:spcBef>
                <a:spcPct val="20000"/>
              </a:spcBef>
              <a:spcAft>
                <a:spcPct val="0"/>
              </a:spcAft>
              <a:buChar char="•"/>
              <a:defRPr sz="1600">
                <a:solidFill>
                  <a:schemeClr val="tx2"/>
                </a:solidFill>
                <a:latin typeface="+mn-lt"/>
              </a:defRPr>
            </a:lvl6pPr>
            <a:lvl7pPr marL="2971800" indent="-228600" algn="l" rtl="0" fontAlgn="base">
              <a:spcBef>
                <a:spcPct val="20000"/>
              </a:spcBef>
              <a:spcAft>
                <a:spcPct val="0"/>
              </a:spcAft>
              <a:buChar char="•"/>
              <a:defRPr sz="1600">
                <a:solidFill>
                  <a:schemeClr val="tx2"/>
                </a:solidFill>
                <a:latin typeface="+mn-lt"/>
              </a:defRPr>
            </a:lvl7pPr>
            <a:lvl8pPr marL="3429000" indent="-228600" algn="l" rtl="0" fontAlgn="base">
              <a:spcBef>
                <a:spcPct val="20000"/>
              </a:spcBef>
              <a:spcAft>
                <a:spcPct val="0"/>
              </a:spcAft>
              <a:buChar char="•"/>
              <a:defRPr sz="1600">
                <a:solidFill>
                  <a:schemeClr val="tx2"/>
                </a:solidFill>
                <a:latin typeface="+mn-lt"/>
              </a:defRPr>
            </a:lvl8pPr>
            <a:lvl9pPr marL="3886200" indent="-228600" algn="l" rtl="0" fontAlgn="base">
              <a:spcBef>
                <a:spcPct val="20000"/>
              </a:spcBef>
              <a:spcAft>
                <a:spcPct val="0"/>
              </a:spcAft>
              <a:buChar char="•"/>
              <a:defRPr sz="1600">
                <a:solidFill>
                  <a:schemeClr val="tx2"/>
                </a:solidFill>
                <a:latin typeface="+mn-lt"/>
              </a:defRPr>
            </a:lvl9pPr>
          </a:lstStyle>
          <a:p>
            <a:pPr>
              <a:spcBef>
                <a:spcPct val="30000"/>
              </a:spcBef>
              <a:buClrTx/>
              <a:buSzPct val="100000"/>
              <a:buFont typeface="Courier New" panose="02070309020205020404" pitchFamily="49" charset="0"/>
              <a:buChar char="o"/>
            </a:pPr>
            <a:r>
              <a:rPr lang="en-CA" sz="2000" b="1" kern="0" dirty="0" smtClean="0">
                <a:solidFill>
                  <a:schemeClr val="tx1"/>
                </a:solidFill>
                <a:latin typeface="+mj-lt"/>
              </a:rPr>
              <a:t>WG1 (Propagation Modeling and Channel Characterization): </a:t>
            </a:r>
            <a:r>
              <a:rPr lang="en-CA" sz="2000" kern="0" dirty="0" smtClean="0">
                <a:solidFill>
                  <a:schemeClr val="tx1"/>
                </a:solidFill>
                <a:latin typeface="+mj-lt"/>
              </a:rPr>
              <a:t>Development, evaluation and validation of statistical and empirical channel models for OWC applications and optical bands under consideration.  </a:t>
            </a:r>
          </a:p>
          <a:p>
            <a:pPr>
              <a:spcBef>
                <a:spcPct val="30000"/>
              </a:spcBef>
              <a:buClrTx/>
              <a:buSzPct val="100000"/>
              <a:buFont typeface="Courier New" panose="02070309020205020404" pitchFamily="49" charset="0"/>
              <a:buChar char="o"/>
            </a:pPr>
            <a:r>
              <a:rPr lang="en-CA" sz="2000" b="1" kern="0" dirty="0" smtClean="0">
                <a:solidFill>
                  <a:schemeClr val="tx1"/>
                </a:solidFill>
                <a:latin typeface="+mj-lt"/>
              </a:rPr>
              <a:t>WG2 (Physical Layer Algorithm Design and Verification) : </a:t>
            </a:r>
            <a:r>
              <a:rPr lang="en-CA" sz="2000" kern="0" dirty="0" smtClean="0">
                <a:solidFill>
                  <a:schemeClr val="tx1"/>
                </a:solidFill>
                <a:latin typeface="+mj-lt"/>
              </a:rPr>
              <a:t>Establishment of information-theoretic framework for OWC and investigation of practical algorithms and techniques to approach these ultimate performance boundaries. </a:t>
            </a:r>
          </a:p>
          <a:p>
            <a:pPr>
              <a:spcBef>
                <a:spcPct val="30000"/>
              </a:spcBef>
              <a:buClrTx/>
              <a:buSzPct val="100000"/>
              <a:buFont typeface="Courier New" panose="02070309020205020404" pitchFamily="49" charset="0"/>
              <a:buChar char="o"/>
            </a:pPr>
            <a:r>
              <a:rPr lang="en-CA" sz="2000" b="1" kern="0" dirty="0" smtClean="0">
                <a:solidFill>
                  <a:schemeClr val="tx1"/>
                </a:solidFill>
                <a:latin typeface="+mj-lt"/>
              </a:rPr>
              <a:t>WG3 (Networking Protocols): </a:t>
            </a:r>
            <a:r>
              <a:rPr lang="en-CA" sz="2000" kern="0" dirty="0" smtClean="0">
                <a:solidFill>
                  <a:schemeClr val="tx1"/>
                </a:solidFill>
                <a:latin typeface="+mj-lt"/>
              </a:rPr>
              <a:t>Design and analysis of upper layer protocol stacks and investigation of co-existence and interoperability of OWC with other communication networks. </a:t>
            </a:r>
          </a:p>
          <a:p>
            <a:pPr>
              <a:spcBef>
                <a:spcPct val="30000"/>
              </a:spcBef>
              <a:buClrTx/>
              <a:buSzPct val="100000"/>
              <a:buFont typeface="Courier New" panose="02070309020205020404" pitchFamily="49" charset="0"/>
              <a:buChar char="o"/>
            </a:pPr>
            <a:r>
              <a:rPr lang="en-CA" sz="2000" b="1" kern="0" dirty="0" smtClean="0">
                <a:solidFill>
                  <a:schemeClr val="tx1"/>
                </a:solidFill>
                <a:latin typeface="+mj-lt"/>
              </a:rPr>
              <a:t>WG4 (Advanced Photonic Components): </a:t>
            </a:r>
            <a:r>
              <a:rPr lang="en-CA" sz="2000" kern="0" dirty="0">
                <a:solidFill>
                  <a:schemeClr val="tx1"/>
                </a:solidFill>
                <a:latin typeface="+mj-lt"/>
              </a:rPr>
              <a:t>E</a:t>
            </a:r>
            <a:r>
              <a:rPr lang="en-CA" sz="2000" kern="0" dirty="0" smtClean="0">
                <a:solidFill>
                  <a:schemeClr val="tx1"/>
                </a:solidFill>
                <a:latin typeface="+mj-lt"/>
              </a:rPr>
              <a:t>fficient design, characterization, fabrication and test of state-of-the-art </a:t>
            </a:r>
            <a:r>
              <a:rPr lang="en-CA" sz="2000" kern="0" dirty="0" err="1" smtClean="0">
                <a:solidFill>
                  <a:schemeClr val="tx1"/>
                </a:solidFill>
                <a:latin typeface="+mj-lt"/>
              </a:rPr>
              <a:t>opto</a:t>
            </a:r>
            <a:r>
              <a:rPr lang="en-CA" sz="2000" kern="0" dirty="0" smtClean="0">
                <a:solidFill>
                  <a:schemeClr val="tx1"/>
                </a:solidFill>
                <a:latin typeface="+mj-lt"/>
              </a:rPr>
              <a:t>-electronic/photonic components and sub-systems for OWC systems</a:t>
            </a:r>
            <a:endParaRPr lang="en-US" sz="2000" kern="0" dirty="0" smtClean="0">
              <a:solidFill>
                <a:schemeClr val="tx1"/>
              </a:solidFill>
              <a:latin typeface="+mj-lt"/>
            </a:endParaRPr>
          </a:p>
          <a:p>
            <a:pPr marL="0" indent="0">
              <a:spcBef>
                <a:spcPct val="30000"/>
              </a:spcBef>
              <a:buNone/>
            </a:pPr>
            <a:endParaRPr lang="en-US" sz="2400" b="1" kern="0" dirty="0" smtClean="0"/>
          </a:p>
        </p:txBody>
      </p:sp>
      <p:sp>
        <p:nvSpPr>
          <p:cNvPr id="10" name="Rectangle 2"/>
          <p:cNvSpPr txBox="1">
            <a:spLocks noChangeArrowheads="1"/>
          </p:cNvSpPr>
          <p:nvPr/>
        </p:nvSpPr>
        <p:spPr>
          <a:xfrm>
            <a:off x="1226484" y="838200"/>
            <a:ext cx="7016750" cy="782637"/>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b="1" dirty="0" smtClean="0">
                <a:solidFill>
                  <a:schemeClr val="tx1"/>
                </a:solidFill>
              </a:rPr>
              <a:t>Working Groups</a:t>
            </a:r>
            <a:endParaRPr lang="en-CA" sz="3200" dirty="0" smtClean="0">
              <a:solidFill>
                <a:schemeClr val="tx1"/>
              </a:solidFill>
            </a:endParaRPr>
          </a:p>
          <a:p>
            <a:pPr eaLnBrk="1" hangingPunct="1">
              <a:defRPr/>
            </a:pPr>
            <a:endParaRPr lang="en-CA" b="1" dirty="0" smtClean="0">
              <a:solidFill>
                <a:srgbClr val="80B4CE"/>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704840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p:spPr>
        <p:txBody>
          <a:bodyPr/>
          <a:lstStyle/>
          <a:p>
            <a:r>
              <a:rPr lang="en-GB" altLang="en-US" dirty="0" smtClean="0"/>
              <a:t>January 2015</a:t>
            </a:r>
            <a:endParaRPr lang="en-GB" altLang="en-US" dirty="0"/>
          </a:p>
        </p:txBody>
      </p:sp>
      <p:sp>
        <p:nvSpPr>
          <p:cNvPr id="3" name="Footer Placeholder 2"/>
          <p:cNvSpPr>
            <a:spLocks noGrp="1"/>
          </p:cNvSpPr>
          <p:nvPr>
            <p:ph type="ftr" sz="quarter" idx="11"/>
          </p:nvPr>
        </p:nvSpPr>
        <p:spPr>
          <a:xfrm>
            <a:off x="5486400" y="6475413"/>
            <a:ext cx="3124200" cy="184666"/>
          </a:xfrm>
        </p:spPr>
        <p:txBody>
          <a:bodyPr/>
          <a:lstStyle/>
          <a:p>
            <a:r>
              <a:rPr lang="en-GB" altLang="en-US" dirty="0"/>
              <a:t>Murat </a:t>
            </a:r>
            <a:r>
              <a:rPr lang="en-GB" altLang="en-US" dirty="0" err="1"/>
              <a:t>Uysal</a:t>
            </a:r>
            <a:r>
              <a:rPr lang="en-GB" altLang="en-US" dirty="0"/>
              <a:t>, </a:t>
            </a:r>
            <a:r>
              <a:rPr lang="en-GB" altLang="en-US" dirty="0" err="1"/>
              <a:t>Ozyegin</a:t>
            </a:r>
            <a:r>
              <a:rPr lang="en-GB" altLang="en-US" dirty="0"/>
              <a:t> </a:t>
            </a:r>
            <a:r>
              <a:rPr lang="en-GB" altLang="en-US" dirty="0" smtClean="0"/>
              <a:t>University</a:t>
            </a:r>
            <a:endParaRPr lang="en-GB" altLang="en-US" dirty="0"/>
          </a:p>
        </p:txBody>
      </p:sp>
      <p:sp>
        <p:nvSpPr>
          <p:cNvPr id="4" name="Slide Number Placeholder 3"/>
          <p:cNvSpPr>
            <a:spLocks noGrp="1"/>
          </p:cNvSpPr>
          <p:nvPr>
            <p:ph type="sldNum" sz="quarter" idx="12"/>
          </p:nvPr>
        </p:nvSpPr>
        <p:spPr>
          <a:xfrm>
            <a:off x="4344988" y="6475413"/>
            <a:ext cx="530225" cy="182562"/>
          </a:xfrm>
        </p:spPr>
        <p:txBody>
          <a:bodyPr/>
          <a:lstStyle/>
          <a:p>
            <a:r>
              <a:rPr lang="en-GB" altLang="en-US" smtClean="0"/>
              <a:t>Slide </a:t>
            </a:r>
            <a:fld id="{B8D350DE-BE40-43D4-9DC8-06589D48DE51}" type="slidenum">
              <a:rPr lang="en-GB" altLang="en-US" smtClean="0"/>
              <a:pPr/>
              <a:t>7</a:t>
            </a:fld>
            <a:endParaRPr lang="en-GB" altLang="en-US"/>
          </a:p>
        </p:txBody>
      </p:sp>
      <p:sp>
        <p:nvSpPr>
          <p:cNvPr id="5" name="Rectangle 2"/>
          <p:cNvSpPr txBox="1">
            <a:spLocks noChangeArrowheads="1"/>
          </p:cNvSpPr>
          <p:nvPr/>
        </p:nvSpPr>
        <p:spPr>
          <a:xfrm>
            <a:off x="1226484" y="838200"/>
            <a:ext cx="7016750" cy="782637"/>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b="1" dirty="0" smtClean="0">
                <a:solidFill>
                  <a:schemeClr val="tx1"/>
                </a:solidFill>
              </a:rPr>
              <a:t>Highlights from OPTICWISE</a:t>
            </a:r>
            <a:endParaRPr lang="en-CA" sz="3200" dirty="0" smtClean="0">
              <a:solidFill>
                <a:schemeClr val="tx1"/>
              </a:solidFill>
            </a:endParaRPr>
          </a:p>
          <a:p>
            <a:pPr eaLnBrk="1" hangingPunct="1">
              <a:defRPr/>
            </a:pPr>
            <a:endParaRPr lang="en-CA" b="1" dirty="0" smtClean="0">
              <a:solidFill>
                <a:srgbClr val="80B4CE"/>
              </a:solidFill>
              <a:effectLst>
                <a:outerShdw blurRad="38100" dist="38100" dir="2700000" algn="tl">
                  <a:srgbClr val="000000">
                    <a:alpha val="43137"/>
                  </a:srgbClr>
                </a:outerShdw>
              </a:effectLst>
            </a:endParaRPr>
          </a:p>
        </p:txBody>
      </p:sp>
      <p:sp>
        <p:nvSpPr>
          <p:cNvPr id="6" name="Rectangle 5"/>
          <p:cNvSpPr/>
          <p:nvPr/>
        </p:nvSpPr>
        <p:spPr>
          <a:xfrm>
            <a:off x="649288" y="1776413"/>
            <a:ext cx="8008937" cy="1323439"/>
          </a:xfrm>
          <a:prstGeom prst="rect">
            <a:avLst/>
          </a:prstGeom>
        </p:spPr>
        <p:txBody>
          <a:bodyPr>
            <a:spAutoFit/>
          </a:bodyPr>
          <a:lstStyle/>
          <a:p>
            <a:pPr marL="342900" indent="-342900">
              <a:buSzPct val="100000"/>
              <a:buFont typeface="Courier New" panose="02070309020205020404" pitchFamily="49" charset="0"/>
              <a:buChar char="o"/>
              <a:defRPr/>
            </a:pPr>
            <a:r>
              <a:rPr lang="en-US" sz="2000" dirty="0">
                <a:cs typeface="+mn-cs"/>
              </a:rPr>
              <a:t>More than 100 Action participants working on complementary aspects of OWC who produced a total of </a:t>
            </a:r>
            <a:endParaRPr lang="en-US" sz="2000" dirty="0" smtClean="0">
              <a:cs typeface="+mn-cs"/>
            </a:endParaRPr>
          </a:p>
          <a:p>
            <a:pPr marL="800100" lvl="1" indent="-342900">
              <a:buSzPct val="100000"/>
              <a:buFont typeface="Arial" panose="020B0604020202020204" pitchFamily="34" charset="0"/>
              <a:buChar char="•"/>
              <a:defRPr/>
            </a:pPr>
            <a:r>
              <a:rPr lang="en-US" sz="2000" b="1" dirty="0" smtClean="0">
                <a:cs typeface="+mn-cs"/>
              </a:rPr>
              <a:t>50 </a:t>
            </a:r>
            <a:r>
              <a:rPr lang="en-US" sz="2000" b="1" dirty="0">
                <a:cs typeface="+mn-cs"/>
              </a:rPr>
              <a:t>input documents </a:t>
            </a:r>
            <a:r>
              <a:rPr lang="en-US" sz="2000" dirty="0">
                <a:cs typeface="+mn-cs"/>
              </a:rPr>
              <a:t>and </a:t>
            </a:r>
            <a:r>
              <a:rPr lang="en-US" sz="2000" b="1" dirty="0" smtClean="0">
                <a:cs typeface="+mn-cs"/>
              </a:rPr>
              <a:t>400+ </a:t>
            </a:r>
            <a:r>
              <a:rPr lang="en-US" sz="2000" b="1" dirty="0">
                <a:cs typeface="+mn-cs"/>
              </a:rPr>
              <a:t>publications </a:t>
            </a:r>
            <a:endParaRPr lang="en-US" sz="2000" b="1" dirty="0" smtClean="0">
              <a:cs typeface="+mn-cs"/>
            </a:endParaRPr>
          </a:p>
          <a:p>
            <a:pPr marL="800100" lvl="1" indent="-342900">
              <a:buSzPct val="100000"/>
              <a:buFont typeface="Arial" panose="020B0604020202020204" pitchFamily="34" charset="0"/>
              <a:buChar char="•"/>
              <a:defRPr/>
            </a:pPr>
            <a:r>
              <a:rPr lang="en-US" sz="2000" b="1" dirty="0" smtClean="0">
                <a:cs typeface="+mn-cs"/>
              </a:rPr>
              <a:t>60+ publications </a:t>
            </a:r>
            <a:r>
              <a:rPr lang="en-US" sz="2000" dirty="0">
                <a:cs typeface="+mn-cs"/>
              </a:rPr>
              <a:t>as joint work</a:t>
            </a:r>
            <a:endParaRPr lang="en-CA" sz="2000" dirty="0">
              <a:cs typeface="+mn-cs"/>
            </a:endParaRPr>
          </a:p>
        </p:txBody>
      </p:sp>
      <p:sp>
        <p:nvSpPr>
          <p:cNvPr id="7" name="Rectangle 6"/>
          <p:cNvSpPr/>
          <p:nvPr/>
        </p:nvSpPr>
        <p:spPr>
          <a:xfrm>
            <a:off x="649288" y="2892060"/>
            <a:ext cx="8008937" cy="1631216"/>
          </a:xfrm>
          <a:prstGeom prst="rect">
            <a:avLst/>
          </a:prstGeom>
        </p:spPr>
        <p:txBody>
          <a:bodyPr>
            <a:spAutoFit/>
          </a:bodyPr>
          <a:lstStyle/>
          <a:p>
            <a:pPr marL="342900" indent="-342900">
              <a:buClr>
                <a:srgbClr val="0070C0"/>
              </a:buClr>
              <a:buSzPct val="150000"/>
              <a:buFont typeface="Courier New" pitchFamily="49" charset="0"/>
              <a:buChar char="o"/>
              <a:defRPr/>
            </a:pPr>
            <a:endParaRPr lang="en-US" sz="2000" dirty="0">
              <a:solidFill>
                <a:schemeClr val="tx2"/>
              </a:solidFill>
              <a:cs typeface="+mn-cs"/>
            </a:endParaRPr>
          </a:p>
          <a:p>
            <a:pPr marL="342900" indent="-342900">
              <a:buSzPct val="100000"/>
              <a:buFont typeface="Courier New" pitchFamily="49" charset="0"/>
              <a:buChar char="o"/>
              <a:defRPr/>
            </a:pPr>
            <a:r>
              <a:rPr lang="en-US" sz="2000" dirty="0">
                <a:cs typeface="+mn-cs"/>
              </a:rPr>
              <a:t>The current research funding comes from </a:t>
            </a:r>
          </a:p>
          <a:p>
            <a:pPr marL="800100" lvl="1" indent="-342900">
              <a:buSzPct val="100000"/>
              <a:buFont typeface="Arial" panose="020B0604020202020204" pitchFamily="34" charset="0"/>
              <a:buChar char="•"/>
              <a:defRPr/>
            </a:pPr>
            <a:r>
              <a:rPr lang="en-US" sz="2000" b="1" dirty="0">
                <a:cs typeface="+mn-cs"/>
              </a:rPr>
              <a:t>14 EC </a:t>
            </a:r>
            <a:r>
              <a:rPr lang="en-US" sz="2000" b="1" dirty="0" smtClean="0">
                <a:cs typeface="+mn-cs"/>
              </a:rPr>
              <a:t>projects</a:t>
            </a:r>
          </a:p>
          <a:p>
            <a:pPr marL="800100" lvl="1" indent="-342900">
              <a:buSzPct val="100000"/>
              <a:buFont typeface="Arial" panose="020B0604020202020204" pitchFamily="34" charset="0"/>
              <a:buChar char="•"/>
              <a:defRPr/>
            </a:pPr>
            <a:r>
              <a:rPr lang="en-US" sz="2000" b="1" dirty="0" smtClean="0">
                <a:cs typeface="+mn-cs"/>
              </a:rPr>
              <a:t>49 </a:t>
            </a:r>
            <a:r>
              <a:rPr lang="en-US" sz="2000" b="1" dirty="0">
                <a:cs typeface="+mn-cs"/>
              </a:rPr>
              <a:t>national projects</a:t>
            </a:r>
          </a:p>
          <a:p>
            <a:pPr>
              <a:buClr>
                <a:srgbClr val="0070C0"/>
              </a:buClr>
              <a:buSzPct val="150000"/>
              <a:defRPr/>
            </a:pPr>
            <a:endParaRPr lang="en-US" sz="2000" dirty="0">
              <a:solidFill>
                <a:schemeClr val="tx2"/>
              </a:solidFill>
              <a:cs typeface="+mn-cs"/>
            </a:endParaRPr>
          </a:p>
        </p:txBody>
      </p:sp>
      <p:sp>
        <p:nvSpPr>
          <p:cNvPr id="8" name="Rectangle 7"/>
          <p:cNvSpPr/>
          <p:nvPr/>
        </p:nvSpPr>
        <p:spPr>
          <a:xfrm>
            <a:off x="657985" y="4038600"/>
            <a:ext cx="8008937" cy="707886"/>
          </a:xfrm>
          <a:prstGeom prst="rect">
            <a:avLst/>
          </a:prstGeom>
        </p:spPr>
        <p:txBody>
          <a:bodyPr>
            <a:spAutoFit/>
          </a:bodyPr>
          <a:lstStyle/>
          <a:p>
            <a:pPr marL="342900" indent="-342900">
              <a:buClr>
                <a:srgbClr val="0070C0"/>
              </a:buClr>
              <a:buSzPct val="150000"/>
              <a:buFont typeface="Courier New" pitchFamily="49" charset="0"/>
              <a:buChar char="o"/>
              <a:defRPr/>
            </a:pPr>
            <a:endParaRPr lang="en-US" sz="2000" dirty="0">
              <a:solidFill>
                <a:schemeClr val="tx2"/>
              </a:solidFill>
              <a:cs typeface="+mn-cs"/>
            </a:endParaRPr>
          </a:p>
          <a:p>
            <a:pPr marL="342900" indent="-342900">
              <a:buSzPct val="100000"/>
              <a:buFont typeface="Courier New" pitchFamily="49" charset="0"/>
              <a:buChar char="o"/>
              <a:defRPr/>
            </a:pPr>
            <a:r>
              <a:rPr lang="en-US" sz="2000" b="1" dirty="0" smtClean="0"/>
              <a:t>Associate Member of 5G PPP </a:t>
            </a:r>
            <a:r>
              <a:rPr lang="en-US" sz="2000" dirty="0" smtClean="0"/>
              <a:t>(pending final approval)</a:t>
            </a:r>
            <a:endParaRPr lang="en-US" sz="2000" dirty="0">
              <a:solidFill>
                <a:schemeClr val="tx2"/>
              </a:solidFill>
              <a:cs typeface="+mn-cs"/>
            </a:endParaRPr>
          </a:p>
        </p:txBody>
      </p:sp>
    </p:spTree>
    <p:extLst>
      <p:ext uri="{BB962C8B-B14F-4D97-AF65-F5344CB8AC3E}">
        <p14:creationId xmlns:p14="http://schemas.microsoft.com/office/powerpoint/2010/main" val="24809137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p:spPr>
        <p:txBody>
          <a:bodyPr/>
          <a:lstStyle/>
          <a:p>
            <a:r>
              <a:rPr lang="en-GB" altLang="en-US" dirty="0" smtClean="0"/>
              <a:t>January 2015</a:t>
            </a:r>
            <a:endParaRPr lang="en-GB" altLang="en-US" dirty="0"/>
          </a:p>
        </p:txBody>
      </p:sp>
      <p:sp>
        <p:nvSpPr>
          <p:cNvPr id="3" name="Footer Placeholder 2"/>
          <p:cNvSpPr>
            <a:spLocks noGrp="1"/>
          </p:cNvSpPr>
          <p:nvPr>
            <p:ph type="ftr" sz="quarter" idx="11"/>
          </p:nvPr>
        </p:nvSpPr>
        <p:spPr>
          <a:xfrm>
            <a:off x="5486400" y="6475413"/>
            <a:ext cx="3124200" cy="184666"/>
          </a:xfrm>
        </p:spPr>
        <p:txBody>
          <a:bodyPr/>
          <a:lstStyle/>
          <a:p>
            <a:r>
              <a:rPr lang="en-GB" altLang="en-US" dirty="0" smtClean="0"/>
              <a:t>Murat </a:t>
            </a:r>
            <a:r>
              <a:rPr lang="en-GB" altLang="en-US" dirty="0" err="1" smtClean="0"/>
              <a:t>Uysal</a:t>
            </a:r>
            <a:r>
              <a:rPr lang="en-GB" altLang="en-US" dirty="0" smtClean="0"/>
              <a:t>, </a:t>
            </a:r>
            <a:r>
              <a:rPr lang="en-GB" altLang="en-US" dirty="0" err="1" smtClean="0"/>
              <a:t>Ozyegin</a:t>
            </a:r>
            <a:r>
              <a:rPr lang="en-GB" altLang="en-US" dirty="0" smtClean="0"/>
              <a:t> University</a:t>
            </a:r>
          </a:p>
        </p:txBody>
      </p:sp>
      <p:sp>
        <p:nvSpPr>
          <p:cNvPr id="4" name="Slide Number Placeholder 3"/>
          <p:cNvSpPr>
            <a:spLocks noGrp="1"/>
          </p:cNvSpPr>
          <p:nvPr>
            <p:ph type="sldNum" sz="quarter" idx="12"/>
          </p:nvPr>
        </p:nvSpPr>
        <p:spPr>
          <a:xfrm>
            <a:off x="4344988" y="6475413"/>
            <a:ext cx="530225" cy="182562"/>
          </a:xfrm>
        </p:spPr>
        <p:txBody>
          <a:bodyPr/>
          <a:lstStyle/>
          <a:p>
            <a:r>
              <a:rPr lang="en-GB" altLang="en-US" smtClean="0"/>
              <a:t>Slide </a:t>
            </a:r>
            <a:fld id="{B8D350DE-BE40-43D4-9DC8-06589D48DE51}" type="slidenum">
              <a:rPr lang="en-GB" altLang="en-US" smtClean="0"/>
              <a:pPr/>
              <a:t>8</a:t>
            </a:fld>
            <a:endParaRPr lang="en-GB" altLang="en-US"/>
          </a:p>
        </p:txBody>
      </p:sp>
      <p:sp>
        <p:nvSpPr>
          <p:cNvPr id="5" name="Rectangle 2"/>
          <p:cNvSpPr txBox="1">
            <a:spLocks noChangeArrowheads="1"/>
          </p:cNvSpPr>
          <p:nvPr/>
        </p:nvSpPr>
        <p:spPr>
          <a:xfrm>
            <a:off x="1143000" y="838200"/>
            <a:ext cx="7016750" cy="782637"/>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endParaRPr lang="en-CA" sz="3200" dirty="0" smtClean="0">
              <a:solidFill>
                <a:schemeClr val="tx1"/>
              </a:solidFill>
            </a:endParaRPr>
          </a:p>
        </p:txBody>
      </p:sp>
      <p:sp>
        <p:nvSpPr>
          <p:cNvPr id="6" name="Rectangle 5"/>
          <p:cNvSpPr/>
          <p:nvPr/>
        </p:nvSpPr>
        <p:spPr>
          <a:xfrm>
            <a:off x="659677" y="1447800"/>
            <a:ext cx="8027123" cy="3785652"/>
          </a:xfrm>
          <a:prstGeom prst="rect">
            <a:avLst/>
          </a:prstGeom>
        </p:spPr>
        <p:txBody>
          <a:bodyPr wrap="square">
            <a:spAutoFit/>
          </a:bodyPr>
          <a:lstStyle/>
          <a:p>
            <a:pPr marL="342900" indent="-342900" eaLnBrk="1" hangingPunct="1">
              <a:buFont typeface="Courier New" panose="02070309020205020404" pitchFamily="49" charset="0"/>
              <a:buChar char="o"/>
              <a:defRPr/>
            </a:pPr>
            <a:r>
              <a:rPr lang="en-US" sz="2000" dirty="0" smtClean="0"/>
              <a:t>The current version of IEEE 802.15.7 supports </a:t>
            </a:r>
            <a:r>
              <a:rPr lang="en-US" sz="2000" dirty="0"/>
              <a:t>up to 96 Mb/s and we think that it is somewhat outdated at this point. </a:t>
            </a:r>
          </a:p>
          <a:p>
            <a:pPr eaLnBrk="1" hangingPunct="1">
              <a:defRPr/>
            </a:pPr>
            <a:endParaRPr lang="en-US" sz="1000" dirty="0" smtClean="0"/>
          </a:p>
          <a:p>
            <a:pPr marL="342900" indent="-342900" eaLnBrk="1" hangingPunct="1">
              <a:buFont typeface="Courier New" panose="02070309020205020404" pitchFamily="49" charset="0"/>
              <a:buChar char="o"/>
              <a:defRPr/>
            </a:pPr>
            <a:r>
              <a:rPr lang="en-US" sz="2000" dirty="0" smtClean="0"/>
              <a:t>In </a:t>
            </a:r>
            <a:r>
              <a:rPr lang="en-US" sz="2000" dirty="0"/>
              <a:t>the light of recent advancements in this area, we think that a </a:t>
            </a:r>
            <a:r>
              <a:rPr lang="en-US" sz="2000" b="1" dirty="0" smtClean="0"/>
              <a:t>high-</a:t>
            </a:r>
            <a:r>
              <a:rPr lang="tr-TR" sz="2000" b="1" dirty="0" smtClean="0"/>
              <a:t>rate</a:t>
            </a:r>
            <a:r>
              <a:rPr lang="en-US" sz="2000" b="1" dirty="0" smtClean="0"/>
              <a:t> </a:t>
            </a:r>
            <a:r>
              <a:rPr lang="en-US" sz="2000" b="1" dirty="0"/>
              <a:t>VLC </a:t>
            </a:r>
            <a:r>
              <a:rPr lang="en-US" sz="2000" b="1" dirty="0" smtClean="0"/>
              <a:t>standard</a:t>
            </a:r>
            <a:r>
              <a:rPr lang="en-US" sz="2000" dirty="0" smtClean="0"/>
              <a:t> </a:t>
            </a:r>
            <a:r>
              <a:rPr lang="en-US" sz="2000" dirty="0"/>
              <a:t>(supporting multi-Gb/s up to 10Gb/s) is required to cope with the increasing demand of wireless data</a:t>
            </a:r>
            <a:r>
              <a:rPr lang="en-US" sz="2000" dirty="0" smtClean="0"/>
              <a:t>. </a:t>
            </a:r>
          </a:p>
          <a:p>
            <a:pPr eaLnBrk="1" hangingPunct="1">
              <a:defRPr/>
            </a:pPr>
            <a:endParaRPr lang="en-US" sz="1000" dirty="0"/>
          </a:p>
          <a:p>
            <a:pPr marL="342900" indent="-342900" eaLnBrk="1" hangingPunct="1">
              <a:buFont typeface="Courier New" panose="02070309020205020404" pitchFamily="49" charset="0"/>
              <a:buChar char="o"/>
              <a:defRPr/>
            </a:pPr>
            <a:r>
              <a:rPr lang="en-US" sz="2000" dirty="0" smtClean="0"/>
              <a:t>We are very glad to hear that a revision was initiated to broaden the scope from camera communication to OWC.</a:t>
            </a:r>
          </a:p>
          <a:p>
            <a:pPr eaLnBrk="1" hangingPunct="1">
              <a:defRPr/>
            </a:pPr>
            <a:endParaRPr lang="en-US" sz="1000" dirty="0" smtClean="0"/>
          </a:p>
          <a:p>
            <a:pPr marL="342900" indent="-342900" eaLnBrk="1" hangingPunct="1">
              <a:buFont typeface="Courier New" panose="02070309020205020404" pitchFamily="49" charset="0"/>
              <a:buChar char="o"/>
              <a:defRPr/>
            </a:pPr>
            <a:r>
              <a:rPr lang="en-US" sz="2000" dirty="0"/>
              <a:t>We have a dedicated </a:t>
            </a:r>
            <a:r>
              <a:rPr lang="en-US" sz="2000" b="1" dirty="0"/>
              <a:t>Special Interest Group (SIG) on VLC </a:t>
            </a:r>
            <a:r>
              <a:rPr lang="en-US" sz="2000" dirty="0"/>
              <a:t>who can actively contribute to the preparation of </a:t>
            </a:r>
            <a:r>
              <a:rPr lang="en-US" sz="2000" dirty="0" smtClean="0"/>
              <a:t>revised standard</a:t>
            </a:r>
            <a:r>
              <a:rPr lang="en-US" sz="2000" dirty="0"/>
              <a:t>.</a:t>
            </a:r>
          </a:p>
          <a:p>
            <a:pPr marL="342900" indent="-342900" eaLnBrk="1" hangingPunct="1">
              <a:buFont typeface="Courier New" panose="02070309020205020404" pitchFamily="49" charset="0"/>
              <a:buChar char="o"/>
              <a:defRPr/>
            </a:pPr>
            <a:endParaRPr lang="en-US" sz="2000" dirty="0" smtClean="0"/>
          </a:p>
          <a:p>
            <a:pPr eaLnBrk="1" hangingPunct="1">
              <a:defRPr/>
            </a:pPr>
            <a:endParaRPr lang="en-US" sz="1000" b="1" dirty="0">
              <a:solidFill>
                <a:srgbClr val="80B4CE"/>
              </a:solidFill>
              <a:effectLst>
                <a:outerShdw blurRad="38100" dist="38100" dir="2700000" algn="tl">
                  <a:srgbClr val="000000">
                    <a:alpha val="43137"/>
                  </a:srgbClr>
                </a:outerShdw>
              </a:effectLst>
            </a:endParaRPr>
          </a:p>
        </p:txBody>
      </p:sp>
      <p:sp>
        <p:nvSpPr>
          <p:cNvPr id="7" name="Rectangle 2"/>
          <p:cNvSpPr txBox="1">
            <a:spLocks noChangeArrowheads="1"/>
          </p:cNvSpPr>
          <p:nvPr/>
        </p:nvSpPr>
        <p:spPr>
          <a:xfrm>
            <a:off x="1226484" y="741363"/>
            <a:ext cx="7016750" cy="782637"/>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b="1" dirty="0" smtClean="0">
                <a:solidFill>
                  <a:schemeClr val="tx1"/>
                </a:solidFill>
              </a:rPr>
              <a:t>OPTICWISE’s View on 802.15.7</a:t>
            </a:r>
            <a:endParaRPr lang="en-CA" sz="3200" dirty="0" smtClean="0">
              <a:solidFill>
                <a:schemeClr val="tx1"/>
              </a:solidFill>
            </a:endParaRPr>
          </a:p>
          <a:p>
            <a:pPr eaLnBrk="1" hangingPunct="1">
              <a:defRPr/>
            </a:pPr>
            <a:endParaRPr lang="en-CA" b="1" dirty="0" smtClean="0">
              <a:solidFill>
                <a:srgbClr val="80B4CE"/>
              </a:solidFill>
              <a:effectLst>
                <a:outerShdw blurRad="38100" dist="38100" dir="2700000" algn="tl">
                  <a:srgbClr val="000000">
                    <a:alpha val="43137"/>
                  </a:srgbClr>
                </a:outerShdw>
              </a:effectLst>
            </a:endParaRPr>
          </a:p>
        </p:txBody>
      </p:sp>
      <p:sp>
        <p:nvSpPr>
          <p:cNvPr id="9" name="Rectangle 8"/>
          <p:cNvSpPr/>
          <p:nvPr/>
        </p:nvSpPr>
        <p:spPr>
          <a:xfrm>
            <a:off x="4495800" y="4772561"/>
            <a:ext cx="4572000" cy="1169551"/>
          </a:xfrm>
          <a:prstGeom prst="rect">
            <a:avLst/>
          </a:prstGeom>
        </p:spPr>
        <p:txBody>
          <a:bodyPr>
            <a:spAutoFit/>
          </a:bodyPr>
          <a:lstStyle/>
          <a:p>
            <a:pPr marL="800100" lvl="1" indent="-342900">
              <a:buFont typeface="Arial" panose="020B0604020202020204" pitchFamily="34" charset="0"/>
              <a:buChar char="•"/>
            </a:pPr>
            <a:r>
              <a:rPr lang="en-GB" sz="1400" dirty="0" smtClean="0"/>
              <a:t>Paul Anthony Haigh, University of Bristol</a:t>
            </a:r>
          </a:p>
          <a:p>
            <a:pPr marL="800100" lvl="1" indent="-342900">
              <a:buFont typeface="Arial" panose="020B0604020202020204" pitchFamily="34" charset="0"/>
              <a:buChar char="•"/>
            </a:pPr>
            <a:r>
              <a:rPr lang="en-GB" sz="1400" dirty="0" err="1" smtClean="0"/>
              <a:t>Fary</a:t>
            </a:r>
            <a:r>
              <a:rPr lang="en-GB" sz="1400" dirty="0" smtClean="0"/>
              <a:t> </a:t>
            </a:r>
            <a:r>
              <a:rPr lang="en-GB" sz="1400" dirty="0" err="1" smtClean="0"/>
              <a:t>Ghassemlooy</a:t>
            </a:r>
            <a:r>
              <a:rPr lang="en-GB" sz="1400" dirty="0" smtClean="0"/>
              <a:t>, Northumbria University </a:t>
            </a:r>
          </a:p>
          <a:p>
            <a:pPr marL="800100" lvl="1" indent="-342900">
              <a:buFont typeface="Arial" panose="020B0604020202020204" pitchFamily="34" charset="0"/>
              <a:buChar char="•"/>
            </a:pPr>
            <a:r>
              <a:rPr lang="en-GB" sz="1400" dirty="0" smtClean="0"/>
              <a:t>Ernesto </a:t>
            </a:r>
            <a:r>
              <a:rPr lang="en-GB" sz="1400" dirty="0" err="1" smtClean="0"/>
              <a:t>Ciaramella</a:t>
            </a:r>
            <a:r>
              <a:rPr lang="en-GB" sz="1400" dirty="0" smtClean="0"/>
              <a:t>, </a:t>
            </a:r>
            <a:r>
              <a:rPr lang="en-GB" sz="1400" dirty="0" err="1" smtClean="0"/>
              <a:t>Scuola</a:t>
            </a:r>
            <a:r>
              <a:rPr lang="en-GB" sz="1400" dirty="0" smtClean="0"/>
              <a:t> S. </a:t>
            </a:r>
            <a:r>
              <a:rPr lang="en-GB" sz="1400" dirty="0" err="1" smtClean="0"/>
              <a:t>Sant'Anna</a:t>
            </a:r>
            <a:endParaRPr lang="en-GB" sz="1400" dirty="0" smtClean="0"/>
          </a:p>
          <a:p>
            <a:pPr marL="800100" lvl="1" indent="-342900">
              <a:buFont typeface="Arial" panose="020B0604020202020204" pitchFamily="34" charset="0"/>
              <a:buChar char="•"/>
            </a:pPr>
            <a:r>
              <a:rPr lang="en-GB" sz="1400" dirty="0" smtClean="0"/>
              <a:t>Mike Wolf, </a:t>
            </a:r>
            <a:r>
              <a:rPr lang="en-GB" sz="1400" dirty="0" err="1" smtClean="0"/>
              <a:t>Ilmenau</a:t>
            </a:r>
            <a:r>
              <a:rPr lang="en-GB" sz="1400" dirty="0" smtClean="0"/>
              <a:t> Univ. of Technology</a:t>
            </a:r>
          </a:p>
          <a:p>
            <a:pPr marL="800100" lvl="1" indent="-342900">
              <a:buFont typeface="Arial" panose="020B0604020202020204" pitchFamily="34" charset="0"/>
              <a:buChar char="•"/>
            </a:pPr>
            <a:r>
              <a:rPr lang="en-GB" sz="1400" dirty="0" smtClean="0"/>
              <a:t>Roger Green, University of Warwick</a:t>
            </a:r>
            <a:endParaRPr lang="en-CA" sz="1400" dirty="0"/>
          </a:p>
        </p:txBody>
      </p:sp>
      <p:sp>
        <p:nvSpPr>
          <p:cNvPr id="10" name="Rectangle 9"/>
          <p:cNvSpPr/>
          <p:nvPr/>
        </p:nvSpPr>
        <p:spPr>
          <a:xfrm>
            <a:off x="533400" y="4772561"/>
            <a:ext cx="4575175" cy="1169551"/>
          </a:xfrm>
          <a:prstGeom prst="rect">
            <a:avLst/>
          </a:prstGeom>
        </p:spPr>
        <p:txBody>
          <a:bodyPr wrap="square">
            <a:spAutoFit/>
          </a:bodyPr>
          <a:lstStyle/>
          <a:p>
            <a:pPr marL="800100" lvl="1" indent="-342900">
              <a:buFont typeface="Arial" panose="020B0604020202020204" pitchFamily="34" charset="0"/>
              <a:buChar char="•"/>
            </a:pPr>
            <a:r>
              <a:rPr lang="en-GB" sz="1400" dirty="0" smtClean="0"/>
              <a:t>Murat </a:t>
            </a:r>
            <a:r>
              <a:rPr lang="en-GB" sz="1400" dirty="0" err="1" smtClean="0"/>
              <a:t>Uysal</a:t>
            </a:r>
            <a:r>
              <a:rPr lang="en-GB" sz="1400" dirty="0" smtClean="0"/>
              <a:t>, </a:t>
            </a:r>
            <a:r>
              <a:rPr lang="en-GB" sz="1400" dirty="0" err="1" smtClean="0"/>
              <a:t>Ozyegin</a:t>
            </a:r>
            <a:r>
              <a:rPr lang="en-GB" sz="1400" dirty="0" smtClean="0"/>
              <a:t> University </a:t>
            </a:r>
          </a:p>
          <a:p>
            <a:pPr marL="800100" lvl="1" indent="-342900">
              <a:buFont typeface="Arial" panose="020B0604020202020204" pitchFamily="34" charset="0"/>
              <a:buChar char="•"/>
            </a:pPr>
            <a:r>
              <a:rPr lang="en-GB" sz="1400" dirty="0" smtClean="0"/>
              <a:t>Volker </a:t>
            </a:r>
            <a:r>
              <a:rPr lang="en-GB" sz="1400" dirty="0" err="1" smtClean="0"/>
              <a:t>Jungnickel</a:t>
            </a:r>
            <a:r>
              <a:rPr lang="en-GB" sz="1400" dirty="0" smtClean="0"/>
              <a:t>, </a:t>
            </a:r>
            <a:r>
              <a:rPr lang="en-GB" sz="1400" dirty="0" err="1" smtClean="0"/>
              <a:t>Fraunhofer</a:t>
            </a:r>
            <a:r>
              <a:rPr lang="en-GB" sz="1400" dirty="0" smtClean="0"/>
              <a:t> HHI  </a:t>
            </a:r>
          </a:p>
          <a:p>
            <a:pPr marL="800100" lvl="1" indent="-342900">
              <a:buFont typeface="Arial" panose="020B0604020202020204" pitchFamily="34" charset="0"/>
              <a:buChar char="•"/>
            </a:pPr>
            <a:r>
              <a:rPr lang="en-GB" sz="1400" dirty="0" err="1" smtClean="0"/>
              <a:t>Harald</a:t>
            </a:r>
            <a:r>
              <a:rPr lang="en-GB" sz="1400" dirty="0" smtClean="0"/>
              <a:t> Haas, University of Edinburgh </a:t>
            </a:r>
          </a:p>
          <a:p>
            <a:pPr marL="800100" lvl="1" indent="-342900">
              <a:buFont typeface="Arial" panose="020B0604020202020204" pitchFamily="34" charset="0"/>
              <a:buChar char="•"/>
            </a:pPr>
            <a:r>
              <a:rPr lang="en-GB" sz="1400" dirty="0" err="1" smtClean="0"/>
              <a:t>Víctor</a:t>
            </a:r>
            <a:r>
              <a:rPr lang="en-GB" sz="1400" dirty="0" smtClean="0"/>
              <a:t> P. Gil, University Carlos III de Madrid </a:t>
            </a:r>
          </a:p>
          <a:p>
            <a:pPr marL="800100" lvl="1" indent="-342900">
              <a:buFont typeface="Arial" panose="020B0604020202020204" pitchFamily="34" charset="0"/>
              <a:buChar char="•"/>
            </a:pPr>
            <a:r>
              <a:rPr lang="en-GB" sz="1400" dirty="0" smtClean="0"/>
              <a:t>Stanislav </a:t>
            </a:r>
            <a:r>
              <a:rPr lang="en-GB" sz="1400" dirty="0" err="1" smtClean="0"/>
              <a:t>Zvanovec</a:t>
            </a:r>
            <a:r>
              <a:rPr lang="en-GB" sz="1400" dirty="0" smtClean="0"/>
              <a:t>, Czech Technical University</a:t>
            </a:r>
          </a:p>
        </p:txBody>
      </p:sp>
    </p:spTree>
    <p:extLst>
      <p:ext uri="{BB962C8B-B14F-4D97-AF65-F5344CB8AC3E}">
        <p14:creationId xmlns:p14="http://schemas.microsoft.com/office/powerpoint/2010/main" val="31071058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p:spPr>
        <p:txBody>
          <a:bodyPr/>
          <a:lstStyle/>
          <a:p>
            <a:r>
              <a:rPr lang="en-GB" altLang="en-US" dirty="0" smtClean="0"/>
              <a:t>January 2015</a:t>
            </a:r>
            <a:endParaRPr lang="en-GB" altLang="en-US" dirty="0"/>
          </a:p>
        </p:txBody>
      </p:sp>
      <p:sp>
        <p:nvSpPr>
          <p:cNvPr id="3" name="Footer Placeholder 2"/>
          <p:cNvSpPr>
            <a:spLocks noGrp="1"/>
          </p:cNvSpPr>
          <p:nvPr>
            <p:ph type="ftr" sz="quarter" idx="11"/>
          </p:nvPr>
        </p:nvSpPr>
        <p:spPr>
          <a:xfrm>
            <a:off x="5486400" y="6475413"/>
            <a:ext cx="3124200" cy="184666"/>
          </a:xfrm>
        </p:spPr>
        <p:txBody>
          <a:bodyPr/>
          <a:lstStyle/>
          <a:p>
            <a:r>
              <a:rPr lang="en-GB" altLang="en-US" dirty="0" smtClean="0"/>
              <a:t>Murat </a:t>
            </a:r>
            <a:r>
              <a:rPr lang="en-GB" altLang="en-US" dirty="0" err="1" smtClean="0"/>
              <a:t>Uysal</a:t>
            </a:r>
            <a:r>
              <a:rPr lang="en-GB" altLang="en-US" dirty="0" smtClean="0"/>
              <a:t>, </a:t>
            </a:r>
            <a:r>
              <a:rPr lang="en-GB" altLang="en-US" dirty="0" err="1" smtClean="0"/>
              <a:t>Ozyegin</a:t>
            </a:r>
            <a:r>
              <a:rPr lang="en-GB" altLang="en-US" dirty="0" smtClean="0"/>
              <a:t> University</a:t>
            </a:r>
          </a:p>
        </p:txBody>
      </p:sp>
      <p:sp>
        <p:nvSpPr>
          <p:cNvPr id="4" name="Slide Number Placeholder 3"/>
          <p:cNvSpPr>
            <a:spLocks noGrp="1"/>
          </p:cNvSpPr>
          <p:nvPr>
            <p:ph type="sldNum" sz="quarter" idx="12"/>
          </p:nvPr>
        </p:nvSpPr>
        <p:spPr>
          <a:xfrm>
            <a:off x="4344988" y="6475413"/>
            <a:ext cx="530225" cy="182562"/>
          </a:xfrm>
        </p:spPr>
        <p:txBody>
          <a:bodyPr/>
          <a:lstStyle/>
          <a:p>
            <a:r>
              <a:rPr lang="en-GB" altLang="en-US" smtClean="0"/>
              <a:t>Slide </a:t>
            </a:r>
            <a:fld id="{B8D350DE-BE40-43D4-9DC8-06589D48DE51}" type="slidenum">
              <a:rPr lang="en-GB" altLang="en-US" smtClean="0"/>
              <a:pPr/>
              <a:t>9</a:t>
            </a:fld>
            <a:endParaRPr lang="en-GB" altLang="en-US"/>
          </a:p>
        </p:txBody>
      </p:sp>
      <p:sp>
        <p:nvSpPr>
          <p:cNvPr id="10" name="Rectangle 9"/>
          <p:cNvSpPr/>
          <p:nvPr/>
        </p:nvSpPr>
        <p:spPr>
          <a:xfrm>
            <a:off x="685800" y="1553288"/>
            <a:ext cx="8229599" cy="4939814"/>
          </a:xfrm>
          <a:prstGeom prst="rect">
            <a:avLst/>
          </a:prstGeom>
        </p:spPr>
        <p:txBody>
          <a:bodyPr wrap="square">
            <a:spAutoFit/>
          </a:bodyPr>
          <a:lstStyle/>
          <a:p>
            <a:endParaRPr lang="en-US" sz="500" dirty="0" smtClean="0"/>
          </a:p>
          <a:p>
            <a:pPr marL="285750" lvl="0" indent="-285750">
              <a:buFont typeface="Courier New" panose="02070309020205020404" pitchFamily="49" charset="0"/>
              <a:buChar char="o"/>
            </a:pPr>
            <a:r>
              <a:rPr lang="en-US" sz="2000" dirty="0" smtClean="0"/>
              <a:t>Realistic VLC channel </a:t>
            </a:r>
            <a:r>
              <a:rPr lang="en-US" sz="2000" dirty="0"/>
              <a:t>m</a:t>
            </a:r>
            <a:r>
              <a:rPr lang="en-US" sz="2000" dirty="0" smtClean="0"/>
              <a:t>odeling and characterization (Oz</a:t>
            </a:r>
            <a:r>
              <a:rPr lang="tr-TR" sz="2000" dirty="0" smtClean="0"/>
              <a:t>U)</a:t>
            </a:r>
          </a:p>
          <a:p>
            <a:pPr lvl="0"/>
            <a:endParaRPr lang="en-US" sz="1000" dirty="0" smtClean="0"/>
          </a:p>
          <a:p>
            <a:pPr marL="285750" lvl="0" indent="-285750">
              <a:buFont typeface="Courier New" panose="02070309020205020404" pitchFamily="49" charset="0"/>
              <a:buChar char="o"/>
            </a:pPr>
            <a:r>
              <a:rPr lang="tr-TR" sz="2000" dirty="0" smtClean="0"/>
              <a:t>OFDM</a:t>
            </a:r>
            <a:r>
              <a:rPr lang="en-US" sz="2000" dirty="0" smtClean="0"/>
              <a:t> </a:t>
            </a:r>
            <a:r>
              <a:rPr lang="en-US" sz="2000" dirty="0"/>
              <a:t>PHY was thoroughly implemented and tested </a:t>
            </a:r>
            <a:r>
              <a:rPr lang="en-US" sz="2000" dirty="0" smtClean="0"/>
              <a:t>(</a:t>
            </a:r>
            <a:r>
              <a:rPr lang="tr-TR" sz="2000" dirty="0" err="1" smtClean="0"/>
              <a:t>UEdin</a:t>
            </a:r>
            <a:r>
              <a:rPr lang="en-US" sz="2000" dirty="0" smtClean="0"/>
              <a:t>)</a:t>
            </a:r>
            <a:endParaRPr lang="tr-TR" sz="2000" dirty="0" smtClean="0"/>
          </a:p>
          <a:p>
            <a:pPr lvl="0"/>
            <a:endParaRPr lang="tr-TR" sz="1000" dirty="0" smtClean="0"/>
          </a:p>
          <a:p>
            <a:pPr marL="285750" lvl="0" indent="-285750">
              <a:buFont typeface="Courier New" panose="02070309020205020404" pitchFamily="49" charset="0"/>
              <a:buChar char="o"/>
            </a:pPr>
            <a:r>
              <a:rPr lang="tr-TR" sz="2000" dirty="0" err="1" smtClean="0"/>
              <a:t>Further</a:t>
            </a:r>
            <a:r>
              <a:rPr lang="tr-TR" sz="2000" dirty="0" smtClean="0"/>
              <a:t> </a:t>
            </a:r>
            <a:r>
              <a:rPr lang="tr-TR" sz="2000" dirty="0" err="1" smtClean="0"/>
              <a:t>performance</a:t>
            </a:r>
            <a:r>
              <a:rPr lang="tr-TR" sz="2000" dirty="0" smtClean="0"/>
              <a:t> </a:t>
            </a:r>
            <a:r>
              <a:rPr lang="tr-TR" sz="2000" dirty="0" err="1" smtClean="0"/>
              <a:t>improvements</a:t>
            </a:r>
            <a:r>
              <a:rPr lang="tr-TR" sz="2000" dirty="0" smtClean="0"/>
              <a:t> on OFDM VLC </a:t>
            </a:r>
            <a:r>
              <a:rPr lang="tr-TR" sz="2000" dirty="0" err="1" smtClean="0"/>
              <a:t>through</a:t>
            </a:r>
            <a:r>
              <a:rPr lang="tr-TR" sz="2000" dirty="0" smtClean="0"/>
              <a:t> </a:t>
            </a:r>
            <a:r>
              <a:rPr lang="tr-TR" sz="2000" dirty="0" err="1" smtClean="0"/>
              <a:t>cooperation</a:t>
            </a:r>
            <a:r>
              <a:rPr lang="tr-TR" sz="2000" dirty="0" smtClean="0"/>
              <a:t> </a:t>
            </a:r>
            <a:r>
              <a:rPr lang="tr-TR" sz="2000" dirty="0" err="1" smtClean="0"/>
              <a:t>and</a:t>
            </a:r>
            <a:r>
              <a:rPr lang="tr-TR" sz="2000" dirty="0" smtClean="0"/>
              <a:t> MIMO </a:t>
            </a:r>
            <a:r>
              <a:rPr lang="tr-TR" sz="2000" dirty="0" err="1" smtClean="0"/>
              <a:t>techniques</a:t>
            </a:r>
            <a:r>
              <a:rPr lang="tr-TR" sz="2000" dirty="0" smtClean="0"/>
              <a:t> (</a:t>
            </a:r>
            <a:r>
              <a:rPr lang="tr-TR" sz="2000" dirty="0" err="1" smtClean="0"/>
              <a:t>OzU</a:t>
            </a:r>
            <a:r>
              <a:rPr lang="tr-TR" sz="2000" dirty="0" smtClean="0"/>
              <a:t>, </a:t>
            </a:r>
            <a:r>
              <a:rPr lang="tr-TR" sz="2000" dirty="0" err="1" smtClean="0"/>
              <a:t>UEDin</a:t>
            </a:r>
            <a:r>
              <a:rPr lang="tr-TR" sz="2000" dirty="0" smtClean="0"/>
              <a:t>)</a:t>
            </a:r>
          </a:p>
          <a:p>
            <a:pPr lvl="0"/>
            <a:endParaRPr lang="tr-TR" sz="1000" dirty="0" smtClean="0"/>
          </a:p>
          <a:p>
            <a:pPr marL="285750" lvl="0" indent="-285750">
              <a:buFont typeface="Courier New" panose="02070309020205020404" pitchFamily="49" charset="0"/>
              <a:buChar char="o"/>
            </a:pPr>
            <a:r>
              <a:rPr lang="tr-TR" sz="2000" dirty="0" smtClean="0"/>
              <a:t>As an </a:t>
            </a:r>
            <a:r>
              <a:rPr lang="tr-TR" sz="2000" dirty="0" err="1" smtClean="0"/>
              <a:t>alternative</a:t>
            </a:r>
            <a:r>
              <a:rPr lang="tr-TR" sz="2000" dirty="0" smtClean="0"/>
              <a:t> </a:t>
            </a:r>
            <a:r>
              <a:rPr lang="tr-TR" sz="2000" dirty="0" err="1" smtClean="0"/>
              <a:t>to</a:t>
            </a:r>
            <a:r>
              <a:rPr lang="tr-TR" sz="2000" dirty="0" smtClean="0"/>
              <a:t> OFDM, SC-FDE </a:t>
            </a:r>
            <a:r>
              <a:rPr lang="tr-TR" sz="2000" dirty="0" err="1" smtClean="0"/>
              <a:t>was</a:t>
            </a:r>
            <a:r>
              <a:rPr lang="tr-TR" sz="2000" dirty="0" smtClean="0"/>
              <a:t> </a:t>
            </a:r>
            <a:r>
              <a:rPr lang="tr-TR" sz="2000" dirty="0" err="1" smtClean="0"/>
              <a:t>investigated</a:t>
            </a:r>
            <a:r>
              <a:rPr lang="tr-TR" sz="2000" dirty="0" smtClean="0"/>
              <a:t> (IUT) </a:t>
            </a:r>
            <a:endParaRPr lang="en-US" sz="2000" dirty="0" smtClean="0"/>
          </a:p>
          <a:p>
            <a:pPr lvl="0"/>
            <a:endParaRPr lang="en-GB" sz="1000" dirty="0" smtClean="0"/>
          </a:p>
          <a:p>
            <a:pPr marL="285750" lvl="0" indent="-285750">
              <a:buFont typeface="Courier New" panose="02070309020205020404" pitchFamily="49" charset="0"/>
              <a:buChar char="o"/>
            </a:pPr>
            <a:r>
              <a:rPr lang="en-US" sz="2000" dirty="0" smtClean="0"/>
              <a:t>Real-time </a:t>
            </a:r>
            <a:r>
              <a:rPr lang="en-US" sz="2000" dirty="0"/>
              <a:t>closed-loop link adaptation was demonstrated </a:t>
            </a:r>
            <a:r>
              <a:rPr lang="en-US" sz="2000" dirty="0" smtClean="0"/>
              <a:t>(</a:t>
            </a:r>
            <a:r>
              <a:rPr lang="tr-TR" sz="2000" dirty="0" smtClean="0"/>
              <a:t>HHI</a:t>
            </a:r>
            <a:r>
              <a:rPr lang="en-US" sz="2000" dirty="0" smtClean="0"/>
              <a:t>)</a:t>
            </a:r>
          </a:p>
          <a:p>
            <a:pPr lvl="0"/>
            <a:endParaRPr lang="en-GB" sz="1000" dirty="0" smtClean="0"/>
          </a:p>
          <a:p>
            <a:pPr marL="285750" lvl="0" indent="-285750">
              <a:buFont typeface="Courier New" panose="02070309020205020404" pitchFamily="49" charset="0"/>
              <a:buChar char="o"/>
            </a:pPr>
            <a:r>
              <a:rPr lang="en-US" sz="2000" dirty="0" smtClean="0"/>
              <a:t>Capability </a:t>
            </a:r>
            <a:r>
              <a:rPr lang="en-US" sz="2000" dirty="0"/>
              <a:t>of NLOS and robustness against </a:t>
            </a:r>
            <a:r>
              <a:rPr lang="en-US" sz="2000" dirty="0" smtClean="0"/>
              <a:t>multipath (HHI</a:t>
            </a:r>
            <a:r>
              <a:rPr lang="tr-TR" sz="2000" dirty="0" smtClean="0"/>
              <a:t>, </a:t>
            </a:r>
            <a:r>
              <a:rPr lang="tr-TR" sz="2000" dirty="0" err="1" smtClean="0"/>
              <a:t>UEDin</a:t>
            </a:r>
            <a:r>
              <a:rPr lang="en-US" sz="2000" dirty="0" smtClean="0"/>
              <a:t>)</a:t>
            </a:r>
          </a:p>
          <a:p>
            <a:pPr lvl="0"/>
            <a:endParaRPr lang="en-GB" sz="1000" dirty="0" smtClean="0"/>
          </a:p>
          <a:p>
            <a:pPr marL="285750" lvl="0" indent="-285750">
              <a:buFont typeface="Courier New" panose="02070309020205020404" pitchFamily="49" charset="0"/>
              <a:buChar char="o"/>
            </a:pPr>
            <a:r>
              <a:rPr lang="tr-TR" sz="2000" dirty="0" smtClean="0"/>
              <a:t>Development of MAC </a:t>
            </a:r>
            <a:r>
              <a:rPr lang="tr-TR" sz="2000" dirty="0" err="1" smtClean="0"/>
              <a:t>layer</a:t>
            </a:r>
            <a:r>
              <a:rPr lang="tr-TR" sz="2000" dirty="0" smtClean="0"/>
              <a:t> </a:t>
            </a:r>
            <a:r>
              <a:rPr lang="en-US" sz="2000" dirty="0" smtClean="0"/>
              <a:t>(HHI)</a:t>
            </a:r>
          </a:p>
          <a:p>
            <a:pPr lvl="0"/>
            <a:endParaRPr lang="en-GB" sz="1000" dirty="0" smtClean="0"/>
          </a:p>
          <a:p>
            <a:pPr marL="285750" lvl="0" indent="-285750">
              <a:buFont typeface="Courier New" panose="02070309020205020404" pitchFamily="49" charset="0"/>
              <a:buChar char="o"/>
            </a:pPr>
            <a:r>
              <a:rPr lang="en-US" sz="2000" dirty="0" smtClean="0"/>
              <a:t>World record </a:t>
            </a:r>
            <a:r>
              <a:rPr lang="en-US" sz="2000" dirty="0">
                <a:sym typeface="Wingdings"/>
              </a:rPr>
              <a:t></a:t>
            </a:r>
            <a:r>
              <a:rPr lang="en-US" sz="2000" dirty="0"/>
              <a:t> 5 </a:t>
            </a:r>
            <a:r>
              <a:rPr lang="en-US" sz="2000" dirty="0" smtClean="0"/>
              <a:t>Gb/s </a:t>
            </a:r>
            <a:r>
              <a:rPr lang="en-US" sz="2000" dirty="0"/>
              <a:t>over 2 m based on </a:t>
            </a:r>
            <a:r>
              <a:rPr lang="en-US" sz="2000" dirty="0" smtClean="0"/>
              <a:t>WDM+OFDM </a:t>
            </a:r>
            <a:r>
              <a:rPr lang="en-US" sz="2000" dirty="0"/>
              <a:t>(</a:t>
            </a:r>
            <a:r>
              <a:rPr lang="en-US" sz="2000" dirty="0" err="1" smtClean="0"/>
              <a:t>Sant'Anna</a:t>
            </a:r>
            <a:r>
              <a:rPr lang="en-US" sz="2000" dirty="0" smtClean="0"/>
              <a:t>)</a:t>
            </a:r>
          </a:p>
          <a:p>
            <a:pPr lvl="0"/>
            <a:endParaRPr lang="en-GB" sz="1000" dirty="0" smtClean="0"/>
          </a:p>
          <a:p>
            <a:pPr marL="285750" lvl="0" indent="-285750">
              <a:buFont typeface="Courier New" panose="02070309020205020404" pitchFamily="49" charset="0"/>
              <a:buChar char="o"/>
            </a:pPr>
            <a:r>
              <a:rPr lang="en-US" sz="2000" dirty="0" smtClean="0"/>
              <a:t>Several dedicated </a:t>
            </a:r>
            <a:r>
              <a:rPr lang="en-US" sz="2000" dirty="0" err="1" smtClean="0"/>
              <a:t>testbeds</a:t>
            </a:r>
            <a:r>
              <a:rPr lang="en-US" sz="2000" dirty="0" smtClean="0"/>
              <a:t> at participating institutions and on-site </a:t>
            </a:r>
            <a:r>
              <a:rPr lang="en-US" sz="2000" dirty="0"/>
              <a:t>real-time </a:t>
            </a:r>
            <a:r>
              <a:rPr lang="en-US" sz="2000" dirty="0" smtClean="0"/>
              <a:t>demos from HHI, UEDIN, </a:t>
            </a:r>
            <a:r>
              <a:rPr lang="en-US" sz="2000" dirty="0" err="1" smtClean="0"/>
              <a:t>Sant’Anna</a:t>
            </a:r>
            <a:endParaRPr lang="en-US" sz="2000" dirty="0" smtClean="0"/>
          </a:p>
        </p:txBody>
      </p:sp>
      <p:sp>
        <p:nvSpPr>
          <p:cNvPr id="11" name="Rectangle 2"/>
          <p:cNvSpPr txBox="1">
            <a:spLocks noChangeArrowheads="1"/>
          </p:cNvSpPr>
          <p:nvPr/>
        </p:nvSpPr>
        <p:spPr>
          <a:xfrm>
            <a:off x="1226484" y="838200"/>
            <a:ext cx="7016750" cy="782637"/>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tr-TR" sz="3200" b="1" dirty="0" err="1" smtClean="0">
                <a:solidFill>
                  <a:schemeClr val="tx1"/>
                </a:solidFill>
              </a:rPr>
              <a:t>Relate</a:t>
            </a:r>
            <a:r>
              <a:rPr lang="tr-TR" sz="3200" b="1" dirty="0" err="1">
                <a:solidFill>
                  <a:schemeClr val="tx1"/>
                </a:solidFill>
              </a:rPr>
              <a:t>d</a:t>
            </a:r>
            <a:r>
              <a:rPr lang="en-US" sz="3200" b="1" dirty="0" smtClean="0">
                <a:solidFill>
                  <a:schemeClr val="tx1"/>
                </a:solidFill>
              </a:rPr>
              <a:t> Research </a:t>
            </a:r>
            <a:r>
              <a:rPr lang="tr-TR" sz="3200" b="1" dirty="0" err="1" smtClean="0">
                <a:solidFill>
                  <a:schemeClr val="tx1"/>
                </a:solidFill>
              </a:rPr>
              <a:t>Achievements</a:t>
            </a:r>
            <a:endParaRPr lang="en-CA" b="1" dirty="0" smtClean="0">
              <a:solidFill>
                <a:srgbClr val="80B4CE"/>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16341081"/>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253</TotalTime>
  <Words>765</Words>
  <Application>Microsoft Office PowerPoint</Application>
  <PresentationFormat>On-screen Show (4:3)</PresentationFormat>
  <Paragraphs>137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IEEE-P802_15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Hewlett-Packard Company</dc:creator>
  <dc:description>&lt;doc#&gt;</dc:description>
  <cp:lastModifiedBy>muratuysal</cp:lastModifiedBy>
  <cp:revision>27</cp:revision>
  <cp:lastPrinted>1998-02-10T13:28:06Z</cp:lastPrinted>
  <dcterms:created xsi:type="dcterms:W3CDTF">2015-01-07T12:47:05Z</dcterms:created>
  <dcterms:modified xsi:type="dcterms:W3CDTF">2015-01-14T02:46:22Z</dcterms:modified>
</cp:coreProperties>
</file>