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0" r:id="rId2"/>
    <p:sldId id="258" r:id="rId3"/>
    <p:sldId id="256"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8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FC0057EC-670A-4FDF-9BAC-AA67CD291D99}"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39039408-C0B0-4016-883D-6F35822F4603}"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0F8ECAA4-24FC-4A8C-ABD1-3A7B7EF40DD5}"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a:t>&lt;month year&gt;</a:t>
            </a:r>
          </a:p>
        </p:txBody>
      </p:sp>
      <p:sp>
        <p:nvSpPr>
          <p:cNvPr id="5" name="フッター プレースホルダ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30016043-51D3-4463-856F-2B50B035A311}"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a:t>&lt;month year&gt;</a:t>
            </a:r>
          </a:p>
        </p:txBody>
      </p:sp>
      <p:sp>
        <p:nvSpPr>
          <p:cNvPr id="5" name="フッター プレースホルダ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90E41E08-1506-45DC-9DE3-2563731E7AEF}"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a:t>&lt;month year&gt;</a:t>
            </a:r>
          </a:p>
        </p:txBody>
      </p:sp>
      <p:sp>
        <p:nvSpPr>
          <p:cNvPr id="5" name="フッター プレースホルダ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6CF05119-61EA-4481-98C8-9E43D2CC757A}"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a:t>&lt;month year&gt;</a:t>
            </a:r>
          </a:p>
        </p:txBody>
      </p:sp>
      <p:sp>
        <p:nvSpPr>
          <p:cNvPr id="5" name="フッター プレースホルダ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35B346F6-35D6-44EE-8246-48C987974AD1}"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a:t>&lt;month year&gt;</a:t>
            </a:r>
          </a:p>
        </p:txBody>
      </p:sp>
      <p:sp>
        <p:nvSpPr>
          <p:cNvPr id="5" name="フッター プレースホルダ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FF2B1839-1AEB-4058-9CEF-1B63D4AE9AFD}"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a:t>&lt;month year&gt;</a:t>
            </a:r>
          </a:p>
        </p:txBody>
      </p:sp>
      <p:sp>
        <p:nvSpPr>
          <p:cNvPr id="6" name="フッター プレースホルダ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62BD257D-5D8F-40C8-8FD9-F230A55EA6E9}"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a:t>&lt;month year&gt;</a:t>
            </a:r>
          </a:p>
        </p:txBody>
      </p:sp>
      <p:sp>
        <p:nvSpPr>
          <p:cNvPr id="8" name="フッター プレースホルダ 7"/>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 8"/>
          <p:cNvSpPr>
            <a:spLocks noGrp="1"/>
          </p:cNvSpPr>
          <p:nvPr>
            <p:ph type="sldNum" sz="quarter" idx="12"/>
          </p:nvPr>
        </p:nvSpPr>
        <p:spPr/>
        <p:txBody>
          <a:bodyPr/>
          <a:lstStyle>
            <a:lvl1pPr>
              <a:defRPr/>
            </a:lvl1pPr>
          </a:lstStyle>
          <a:p>
            <a:r>
              <a:rPr lang="en-US" altLang="ja-JP"/>
              <a:t>Slide </a:t>
            </a:r>
            <a:fld id="{47A40E65-D15F-43D7-876F-548C1C0C2B8F}"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a:t>&lt;month year&gt;</a:t>
            </a:r>
          </a:p>
        </p:txBody>
      </p:sp>
      <p:sp>
        <p:nvSpPr>
          <p:cNvPr id="4" name="フッター プレースホルダ 3"/>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 4"/>
          <p:cNvSpPr>
            <a:spLocks noGrp="1"/>
          </p:cNvSpPr>
          <p:nvPr>
            <p:ph type="sldNum" sz="quarter" idx="12"/>
          </p:nvPr>
        </p:nvSpPr>
        <p:spPr/>
        <p:txBody>
          <a:bodyPr/>
          <a:lstStyle>
            <a:lvl1pPr>
              <a:defRPr/>
            </a:lvl1pPr>
          </a:lstStyle>
          <a:p>
            <a:r>
              <a:rPr lang="en-US" altLang="ja-JP"/>
              <a:t>Slide </a:t>
            </a:r>
            <a:fld id="{C743329A-E14F-4A25-AAAA-E223FB578305}"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a:t>&lt;month year&gt;</a:t>
            </a:r>
          </a:p>
        </p:txBody>
      </p:sp>
      <p:sp>
        <p:nvSpPr>
          <p:cNvPr id="3" name="フッター プレースホルダ 2"/>
          <p:cNvSpPr>
            <a:spLocks noGrp="1"/>
          </p:cNvSpPr>
          <p:nvPr>
            <p:ph type="ftr" sz="quarter" idx="11"/>
          </p:nvPr>
        </p:nvSpPr>
        <p:spPr/>
        <p:txBody>
          <a:bodyPr/>
          <a:lstStyle>
            <a:lvl1pPr>
              <a:defRPr/>
            </a:lvl1pPr>
          </a:lstStyle>
          <a:p>
            <a:r>
              <a:rPr lang="en-US" altLang="ja-JP"/>
              <a:t>&lt;author&gt;, &lt;company&gt;</a:t>
            </a:r>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C839C17E-F98E-4045-A6A7-73010CF8719A}"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a:t>&lt;month year&gt;</a:t>
            </a:r>
          </a:p>
        </p:txBody>
      </p:sp>
      <p:sp>
        <p:nvSpPr>
          <p:cNvPr id="6" name="フッター プレースホルダ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D3B17A08-4CF2-48A9-9014-055DD27BC524}"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a:t>&lt;month year&gt;</a:t>
            </a:r>
          </a:p>
        </p:txBody>
      </p:sp>
      <p:sp>
        <p:nvSpPr>
          <p:cNvPr id="6" name="フッター プレースホルダ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D163FF70-6731-4367-9FAE-0B8C523D3869}"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33C5B53-4BE4-49F8-AC27-23636190A267}" type="slidenum">
              <a:rPr lang="en-US" altLang="ja-JP"/>
              <a:pPr/>
              <a:t>&lt;#&gt;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altLang="ja-JP" sz="1400" b="1">
                <a:ea typeface="ＭＳ Ｐゴシック"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078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Need of New PHY for HRCP Application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[13 January 2015]</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ea typeface="ＭＳ Ｐゴシック" charset="-128"/>
                <a:cs typeface="Times New Roman" panose="02020603050405020304" pitchFamily="18" charset="0"/>
              </a:rPr>
              <a:t>[</a:t>
            </a:r>
            <a:r>
              <a:rPr lang="en-US" altLang="ja-JP" sz="1600" dirty="0" err="1" smtClean="0">
                <a:solidFill>
                  <a:srgbClr val="000000"/>
                </a:solidFill>
                <a:ea typeface="ＭＳ Ｐゴシック" charset="-128"/>
                <a:cs typeface="Times New Roman" panose="02020603050405020304" pitchFamily="18" charset="0"/>
              </a:rPr>
              <a:t>Itaru</a:t>
            </a:r>
            <a:r>
              <a:rPr lang="en-US" altLang="ja-JP" sz="1600" dirty="0" smtClean="0">
                <a:solidFill>
                  <a:srgbClr val="000000"/>
                </a:solidFill>
                <a:ea typeface="ＭＳ Ｐゴシック" charset="-128"/>
                <a:cs typeface="Times New Roman" panose="02020603050405020304" pitchFamily="18" charset="0"/>
              </a:rPr>
              <a:t> </a:t>
            </a:r>
            <a:r>
              <a:rPr lang="en-US" altLang="ja-JP" sz="1600" dirty="0" err="1" smtClean="0">
                <a:solidFill>
                  <a:srgbClr val="000000"/>
                </a:solidFill>
                <a:ea typeface="ＭＳ Ｐゴシック" charset="-128"/>
                <a:cs typeface="Times New Roman" panose="02020603050405020304" pitchFamily="18" charset="0"/>
              </a:rPr>
              <a:t>Maekawa</a:t>
            </a:r>
            <a:r>
              <a:rPr lang="en-US" altLang="ja-JP" sz="1600" dirty="0" smtClean="0">
                <a:solidFill>
                  <a:srgbClr val="000000"/>
                </a:solidFill>
                <a:ea typeface="ＭＳ Ｐゴシック" charset="-128"/>
                <a:cs typeface="Times New Roman" panose="02020603050405020304" pitchFamily="18" charset="0"/>
              </a:rPr>
              <a:t>, </a:t>
            </a:r>
            <a:r>
              <a:rPr lang="en-US" altLang="ja-JP" sz="1600" dirty="0" smtClean="0">
                <a:latin typeface="Times New Roman" panose="02020603050405020304" pitchFamily="18" charset="0"/>
                <a:cs typeface="Times New Roman" panose="02020603050405020304" pitchFamily="18" charset="0"/>
              </a:rPr>
              <a:t>Andrew </a:t>
            </a:r>
            <a:r>
              <a:rPr lang="en-US" altLang="ja-JP" sz="1600" dirty="0" smtClean="0">
                <a:latin typeface="Times New Roman" panose="02020603050405020304" pitchFamily="18" charset="0"/>
                <a:cs typeface="Times New Roman" panose="02020603050405020304" pitchFamily="18" charset="0"/>
              </a:rPr>
              <a:t>Estrada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Keiji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Akiyama, Hiroyuki Matsumura,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Togashi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Kiyoshi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Toshimitsu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smtClean="0">
              <a:solidFill>
                <a:srgbClr val="000000"/>
              </a:solidFill>
              <a:latin typeface="Times New Roman" pitchFamily="18" charset="0"/>
              <a:ea typeface="ＭＳ Ｐゴシック" charset="-128"/>
              <a:cs typeface="Times New Roman" panose="02020603050405020304" pitchFamily="18" charset="0"/>
            </a:endParaRPr>
          </a:p>
          <a:p>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a:t>
            </a:r>
            <a:r>
              <a:rPr lang="en-US" altLang="ja-JP" sz="1600" dirty="0" smtClean="0">
                <a:solidFill>
                  <a:srgbClr val="000000"/>
                </a:solidFill>
                <a:ea typeface="ＭＳ Ｐゴシック" charset="-128"/>
                <a:cs typeface="Times New Roman" panose="02020603050405020304" pitchFamily="18" charset="0"/>
              </a:rPr>
              <a:t>JRC, </a:t>
            </a:r>
            <a:r>
              <a:rPr lang="en-US" altLang="ja-JP" sz="1600" dirty="0" smtClean="0">
                <a:solidFill>
                  <a:srgbClr val="000000"/>
                </a:solidFill>
                <a:ea typeface="ＭＳ Ｐゴシック" charset="-128"/>
                <a:cs typeface="Times New Roman" panose="02020603050405020304" pitchFamily="18" charset="0"/>
              </a:rPr>
              <a:t>Sony</a:t>
            </a:r>
            <a:r>
              <a:rPr lang="en-US" altLang="ja-JP" sz="1600" dirty="0" smtClean="0">
                <a:solidFill>
                  <a:srgbClr val="000000"/>
                </a:solidFill>
                <a:ea typeface="ＭＳ Ｐゴシック" charset="-128"/>
                <a:cs typeface="Times New Roman" panose="02020603050405020304" pitchFamily="18" charset="0"/>
              </a:rPr>
              <a:t> </a:t>
            </a:r>
            <a:r>
              <a:rPr lang="en-US" altLang="ja-JP" sz="1600" dirty="0" smtClean="0">
                <a:solidFill>
                  <a:srgbClr val="000000"/>
                </a:solidFill>
                <a:ea typeface="ＭＳ Ｐゴシック" charset="-128"/>
                <a:cs typeface="Times New Roman" panose="02020603050405020304" pitchFamily="18" charset="0"/>
              </a:rPr>
              <a:t>and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Toshiba </a:t>
            </a:r>
            <a:endParaRPr lang="en-US" altLang="ja-JP" sz="1600" dirty="0" smtClean="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[5-</a:t>
            </a:r>
            <a:r>
              <a:rPr lang="en-US" altLang="ja-JP" sz="1600" dirty="0" smtClean="0">
                <a:solidFill>
                  <a:srgbClr val="000000"/>
                </a:solidFill>
                <a:latin typeface="Times New Roman" pitchFamily="18" charset="0"/>
                <a:cs typeface="Times New Roman" panose="02020603050405020304" pitchFamily="18" charset="0"/>
              </a:rPr>
              <a:t>1-1, </a:t>
            </a:r>
            <a:r>
              <a:rPr lang="en-US" altLang="ja-JP" sz="1600" dirty="0" err="1" smtClean="0">
                <a:solidFill>
                  <a:srgbClr val="000000"/>
                </a:solidFill>
                <a:latin typeface="Times New Roman" pitchFamily="18" charset="0"/>
                <a:cs typeface="Times New Roman" panose="02020603050405020304" pitchFamily="18" charset="0"/>
              </a:rPr>
              <a:t>Shimorenjaku</a:t>
            </a:r>
            <a:r>
              <a:rPr lang="en-US" altLang="ja-JP" sz="1600" dirty="0" smtClean="0">
                <a:solidFill>
                  <a:srgbClr val="000000"/>
                </a:solidFill>
                <a:latin typeface="Times New Roman" pitchFamily="18" charset="0"/>
                <a:cs typeface="Times New Roman" panose="02020603050405020304" pitchFamily="18" charset="0"/>
              </a:rPr>
              <a:t> , </a:t>
            </a:r>
            <a:r>
              <a:rPr lang="en-US" altLang="ja-JP" sz="1600" dirty="0" err="1" smtClean="0">
                <a:solidFill>
                  <a:srgbClr val="000000"/>
                </a:solidFill>
                <a:latin typeface="Times New Roman" pitchFamily="18" charset="0"/>
                <a:cs typeface="Times New Roman" panose="02020603050405020304" pitchFamily="18" charset="0"/>
              </a:rPr>
              <a:t>Mitaka</a:t>
            </a:r>
            <a:r>
              <a:rPr lang="en-US" altLang="ja-JP" sz="1600" dirty="0" smtClean="0">
                <a:solidFill>
                  <a:srgbClr val="000000"/>
                </a:solidFill>
                <a:cs typeface="Times New Roman" panose="02020603050405020304" pitchFamily="18" charset="0"/>
              </a:rPr>
              <a:t>, Tokyo, Japan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smtClean="0">
                <a:latin typeface="Times New Roman" panose="02020603050405020304" pitchFamily="18" charset="0"/>
                <a:cs typeface="Times New Roman" panose="02020603050405020304" pitchFamily="18" charset="0"/>
              </a:rPr>
              <a:t>+81-422-45-9228</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:[maekawa.itaru@jrc.co.jp]</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[Limitation of  legacy mm-wave PHY]</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about New PHY for 802.15.3e application]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2" name="正方形/長方形 1"/>
          <p:cNvSpPr/>
          <p:nvPr/>
        </p:nvSpPr>
        <p:spPr>
          <a:xfrm>
            <a:off x="7161209" y="6519445"/>
            <a:ext cx="1455848" cy="276999"/>
          </a:xfrm>
          <a:prstGeom prst="rect">
            <a:avLst/>
          </a:prstGeom>
        </p:spPr>
        <p:txBody>
          <a:bodyPr wrap="none">
            <a:spAutoFit/>
          </a:bodyPr>
          <a:lstStyle/>
          <a:p>
            <a:r>
              <a:rPr lang="en-US" altLang="ja-JP" sz="1200" dirty="0" err="1" smtClean="0">
                <a:solidFill>
                  <a:srgbClr val="000000"/>
                </a:solidFill>
                <a:latin typeface="Times New Roman" panose="02020603050405020304" pitchFamily="18" charset="0"/>
                <a:cs typeface="Times New Roman" panose="02020603050405020304" pitchFamily="18" charset="0"/>
              </a:rPr>
              <a:t>Itaru</a:t>
            </a:r>
            <a:r>
              <a:rPr lang="en-US" altLang="ja-JP" sz="1200" dirty="0" smtClean="0">
                <a:solidFill>
                  <a:srgbClr val="000000"/>
                </a:solidFill>
                <a:latin typeface="Times New Roman" panose="02020603050405020304" pitchFamily="18" charset="0"/>
                <a:cs typeface="Times New Roman" panose="02020603050405020304" pitchFamily="18" charset="0"/>
              </a:rPr>
              <a:t> </a:t>
            </a:r>
            <a:r>
              <a:rPr lang="en-US" altLang="ja-JP" sz="1200" dirty="0" err="1" smtClean="0">
                <a:solidFill>
                  <a:srgbClr val="000000"/>
                </a:solidFill>
                <a:latin typeface="Times New Roman" panose="02020603050405020304" pitchFamily="18" charset="0"/>
                <a:cs typeface="Times New Roman" panose="02020603050405020304" pitchFamily="18" charset="0"/>
              </a:rPr>
              <a:t>Maekawa</a:t>
            </a:r>
            <a:r>
              <a:rPr lang="en-US" altLang="ja-JP" sz="1200" dirty="0" smtClean="0">
                <a:solidFill>
                  <a:srgbClr val="000000"/>
                </a:solidFill>
                <a:latin typeface="Times New Roman" panose="02020603050405020304" pitchFamily="18" charset="0"/>
                <a:cs typeface="Times New Roman" panose="02020603050405020304" pitchFamily="18" charset="0"/>
              </a:rPr>
              <a:t>, JRC</a:t>
            </a:r>
            <a:endParaRPr lang="en-US" altLang="ja-JP" sz="1200" dirty="0">
              <a:solidFill>
                <a:srgbClr val="00000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Tree>
    <p:extLst>
      <p:ext uri="{BB962C8B-B14F-4D97-AF65-F5344CB8AC3E}">
        <p14:creationId xmlns:p14="http://schemas.microsoft.com/office/powerpoint/2010/main" xmlns="" val="11913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
        <p:nvSpPr>
          <p:cNvPr id="6" name="スライド番号プレースホルダ 5"/>
          <p:cNvSpPr>
            <a:spLocks noGrp="1"/>
          </p:cNvSpPr>
          <p:nvPr>
            <p:ph type="sldNum" sz="quarter" idx="12"/>
          </p:nvPr>
        </p:nvSpPr>
        <p:spPr/>
        <p:txBody>
          <a:bodyPr/>
          <a:lstStyle/>
          <a:p>
            <a:r>
              <a:rPr lang="en-US" altLang="ja-JP"/>
              <a:t>Slide </a:t>
            </a:r>
            <a:fld id="{C746AFB6-90E6-4AB2-B0B9-545893852C33}" type="slidenum">
              <a:rPr lang="en-US" altLang="ja-JP"/>
              <a:pPr/>
              <a:t>2</a:t>
            </a:fld>
            <a:endParaRPr lang="en-US" altLang="ja-JP"/>
          </a:p>
        </p:txBody>
      </p:sp>
      <p:pic>
        <p:nvPicPr>
          <p:cNvPr id="7" name="Picture 2"/>
          <p:cNvPicPr>
            <a:picLocks noChangeAspect="1" noChangeArrowheads="1"/>
          </p:cNvPicPr>
          <p:nvPr/>
        </p:nvPicPr>
        <p:blipFill>
          <a:blip r:embed="rId2" cstate="print"/>
          <a:srcRect/>
          <a:stretch>
            <a:fillRect/>
          </a:stretch>
        </p:blipFill>
        <p:spPr bwMode="auto">
          <a:xfrm>
            <a:off x="539552" y="1124744"/>
            <a:ext cx="6696744" cy="4395803"/>
          </a:xfrm>
          <a:prstGeom prst="rect">
            <a:avLst/>
          </a:prstGeom>
          <a:noFill/>
          <a:ln w="9525">
            <a:noFill/>
            <a:miter lim="800000"/>
            <a:headEnd/>
            <a:tailEnd/>
          </a:ln>
        </p:spPr>
      </p:pic>
      <p:sp>
        <p:nvSpPr>
          <p:cNvPr id="9" name="コンテンツ プレースホルダー 5"/>
          <p:cNvSpPr txBox="1">
            <a:spLocks/>
          </p:cNvSpPr>
          <p:nvPr/>
        </p:nvSpPr>
        <p:spPr bwMode="auto">
          <a:xfrm>
            <a:off x="739775" y="4725144"/>
            <a:ext cx="8404225" cy="290353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32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endParaRPr>
          </a:p>
          <a:p>
            <a:pPr marL="342900" marR="0" lvl="0" indent="-342900" algn="l" defTabSz="914400" rtl="0" eaLnBrk="1" fontAlgn="base" latinLnBrk="0" hangingPunct="1">
              <a:lnSpc>
                <a:spcPct val="100000"/>
              </a:lnSpc>
              <a:spcBef>
                <a:spcPct val="20000"/>
              </a:spcBef>
              <a:spcAft>
                <a:spcPct val="0"/>
              </a:spcAft>
              <a:buClrTx/>
              <a:buSzPct val="99000"/>
              <a:buFont typeface="Wingdings" panose="05000000000000000000" pitchFamily="2" charset="2"/>
              <a:buChar char="u"/>
              <a:tabLst/>
              <a:defRPr/>
            </a:pPr>
            <a:r>
              <a:rPr kumimoji="1" lang="en-US" altLang="ja-JP" sz="16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rPr>
              <a:t> Modulation</a:t>
            </a:r>
            <a:r>
              <a:rPr kumimoji="1" lang="en-US" altLang="ja-JP" sz="1600" kern="0" dirty="0" smtClean="0">
                <a:latin typeface="Calibri" panose="020F0502020204030204" pitchFamily="34" charset="0"/>
                <a:ea typeface="メイリオ" panose="020B0604030504040204" pitchFamily="50" charset="-128"/>
                <a:cs typeface="メイリオ" panose="020B0604030504040204" pitchFamily="50" charset="-128"/>
              </a:rPr>
              <a:t>: 64QAM or Higher rate modulation is not defined</a:t>
            </a:r>
            <a:endParaRPr kumimoji="1" lang="en-US" altLang="ja-JP" sz="16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u"/>
              <a:tabLst/>
              <a:defRPr/>
            </a:pPr>
            <a:r>
              <a:rPr kumimoji="1" lang="en-US" altLang="ja-JP" sz="16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rPr>
              <a:t> Code</a:t>
            </a:r>
            <a:r>
              <a:rPr kumimoji="1" lang="en-US" altLang="ja-JP" sz="1600" b="0" i="0" u="none" strike="noStrike" kern="0" cap="none" spc="0" normalizeH="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rPr>
              <a:t> Rate:  ¾</a:t>
            </a:r>
            <a:r>
              <a:rPr kumimoji="1" lang="en-US" altLang="ja-JP" sz="1600" kern="0" dirty="0" smtClean="0">
                <a:latin typeface="Calibri" panose="020F0502020204030204" pitchFamily="34" charset="0"/>
                <a:ea typeface="メイリオ" panose="020B0604030504040204" pitchFamily="50" charset="-128"/>
                <a:cs typeface="メイリオ" panose="020B0604030504040204" pitchFamily="50" charset="-128"/>
              </a:rPr>
              <a:t> is maximum  (poor efficiency)</a:t>
            </a:r>
            <a:endParaRPr kumimoji="1" lang="en-US" altLang="ja-JP" sz="1600" b="0" i="0" u="none" strike="noStrike" kern="0" cap="none" spc="0" normalizeH="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endParaRPr>
          </a:p>
        </p:txBody>
      </p:sp>
      <p:sp>
        <p:nvSpPr>
          <p:cNvPr id="11" name="コンテンツ プレースホルダー 5"/>
          <p:cNvSpPr txBox="1">
            <a:spLocks/>
          </p:cNvSpPr>
          <p:nvPr/>
        </p:nvSpPr>
        <p:spPr bwMode="auto">
          <a:xfrm>
            <a:off x="395536" y="764704"/>
            <a:ext cx="6696744" cy="504056"/>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99000"/>
              <a:tabLst/>
              <a:defRPr/>
            </a:pPr>
            <a:r>
              <a:rPr kumimoji="1" lang="en-US" altLang="ja-JP" sz="2400" b="0" i="0" u="none" strike="noStrike" kern="0" cap="none" spc="0" normalizeH="0" baseline="0" noProof="0" dirty="0" smtClean="0">
                <a:ln>
                  <a:noFill/>
                </a:ln>
                <a:solidFill>
                  <a:srgbClr val="FF0000"/>
                </a:solidFill>
                <a:effectLst/>
                <a:uLnTx/>
                <a:uFillTx/>
                <a:latin typeface="Calibri" panose="020F0502020204030204" pitchFamily="34" charset="0"/>
                <a:ea typeface="メイリオ" panose="020B0604030504040204" pitchFamily="50" charset="-128"/>
                <a:cs typeface="メイリオ" panose="020B0604030504040204" pitchFamily="50" charset="-128"/>
              </a:rPr>
              <a:t>802.11ad SC PHY</a:t>
            </a:r>
          </a:p>
        </p:txBody>
      </p:sp>
      <p:sp>
        <p:nvSpPr>
          <p:cNvPr id="12" name="正方形/長方形 11"/>
          <p:cNvSpPr/>
          <p:nvPr/>
        </p:nvSpPr>
        <p:spPr>
          <a:xfrm>
            <a:off x="7308304" y="6453336"/>
            <a:ext cx="1455848" cy="276999"/>
          </a:xfrm>
          <a:prstGeom prst="rect">
            <a:avLst/>
          </a:prstGeom>
        </p:spPr>
        <p:txBody>
          <a:bodyPr wrap="none">
            <a:spAutoFit/>
          </a:bodyPr>
          <a:lstStyle/>
          <a:p>
            <a:r>
              <a:rPr lang="en-US" altLang="ja-JP" sz="1200" dirty="0" err="1" smtClean="0">
                <a:solidFill>
                  <a:srgbClr val="000000"/>
                </a:solidFill>
                <a:latin typeface="Times New Roman" panose="02020603050405020304" pitchFamily="18" charset="0"/>
                <a:cs typeface="Times New Roman" panose="02020603050405020304" pitchFamily="18" charset="0"/>
              </a:rPr>
              <a:t>Itaru</a:t>
            </a:r>
            <a:r>
              <a:rPr lang="en-US" altLang="ja-JP" sz="1200" dirty="0" smtClean="0">
                <a:solidFill>
                  <a:srgbClr val="000000"/>
                </a:solidFill>
                <a:latin typeface="Times New Roman" panose="02020603050405020304" pitchFamily="18" charset="0"/>
                <a:cs typeface="Times New Roman" panose="02020603050405020304" pitchFamily="18" charset="0"/>
              </a:rPr>
              <a:t> </a:t>
            </a:r>
            <a:r>
              <a:rPr lang="en-US" altLang="ja-JP" sz="1200" dirty="0" err="1" smtClean="0">
                <a:solidFill>
                  <a:srgbClr val="000000"/>
                </a:solidFill>
                <a:latin typeface="Times New Roman" panose="02020603050405020304" pitchFamily="18" charset="0"/>
                <a:cs typeface="Times New Roman" panose="02020603050405020304" pitchFamily="18" charset="0"/>
              </a:rPr>
              <a:t>Maekawa</a:t>
            </a:r>
            <a:r>
              <a:rPr lang="en-US" altLang="ja-JP" sz="1200" dirty="0" smtClean="0">
                <a:solidFill>
                  <a:srgbClr val="000000"/>
                </a:solidFill>
                <a:latin typeface="Times New Roman" panose="02020603050405020304" pitchFamily="18" charset="0"/>
                <a:cs typeface="Times New Roman" panose="02020603050405020304" pitchFamily="18" charset="0"/>
              </a:rPr>
              <a:t>, JRC</a:t>
            </a:r>
            <a:endParaRPr lang="en-US" altLang="ja-JP" sz="12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r>
              <a:rPr lang="en-US" altLang="ja-JP"/>
              <a:t>Slide </a:t>
            </a:r>
            <a:fld id="{AB1D956C-2CC0-4EE4-8C43-3A67D0D962A4}" type="slidenum">
              <a:rPr lang="en-US" altLang="ja-JP"/>
              <a:pPr/>
              <a:t>3</a:t>
            </a:fld>
            <a:endParaRPr lang="en-US" altLang="ja-JP"/>
          </a:p>
        </p:txBody>
      </p:sp>
      <p:pic>
        <p:nvPicPr>
          <p:cNvPr id="7" name="Picture 3"/>
          <p:cNvPicPr>
            <a:picLocks noChangeAspect="1" noChangeArrowheads="1"/>
          </p:cNvPicPr>
          <p:nvPr/>
        </p:nvPicPr>
        <p:blipFill>
          <a:blip r:embed="rId3" cstate="print"/>
          <a:srcRect/>
          <a:stretch>
            <a:fillRect/>
          </a:stretch>
        </p:blipFill>
        <p:spPr bwMode="auto">
          <a:xfrm>
            <a:off x="683568" y="1196752"/>
            <a:ext cx="4824536" cy="4151725"/>
          </a:xfrm>
          <a:prstGeom prst="rect">
            <a:avLst/>
          </a:prstGeom>
          <a:noFill/>
          <a:ln w="9525">
            <a:noFill/>
            <a:miter lim="800000"/>
            <a:headEnd/>
            <a:tailEnd/>
          </a:ln>
        </p:spPr>
      </p:pic>
      <p:sp>
        <p:nvSpPr>
          <p:cNvPr id="8" name="コンテンツ プレースホルダー 5"/>
          <p:cNvSpPr txBox="1">
            <a:spLocks/>
          </p:cNvSpPr>
          <p:nvPr/>
        </p:nvSpPr>
        <p:spPr bwMode="auto">
          <a:xfrm>
            <a:off x="395536" y="764704"/>
            <a:ext cx="6696744" cy="504056"/>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99000"/>
              <a:tabLst/>
              <a:defRPr/>
            </a:pPr>
            <a:r>
              <a:rPr kumimoji="1" lang="en-US" altLang="ja-JP" sz="2400" b="0" i="0" u="none" strike="noStrike" kern="0" cap="none" spc="0" normalizeH="0" baseline="0" noProof="0" dirty="0" smtClean="0">
                <a:ln>
                  <a:noFill/>
                </a:ln>
                <a:solidFill>
                  <a:srgbClr val="FF0000"/>
                </a:solidFill>
                <a:effectLst/>
                <a:uLnTx/>
                <a:uFillTx/>
                <a:latin typeface="Calibri" panose="020F0502020204030204" pitchFamily="34" charset="0"/>
                <a:ea typeface="メイリオ" panose="020B0604030504040204" pitchFamily="50" charset="-128"/>
                <a:cs typeface="メイリオ" panose="020B0604030504040204" pitchFamily="50" charset="-128"/>
              </a:rPr>
              <a:t>802.15.3c SC PHY</a:t>
            </a:r>
          </a:p>
        </p:txBody>
      </p:sp>
      <p:sp>
        <p:nvSpPr>
          <p:cNvPr id="9" name="コンテンツ プレースホルダー 5"/>
          <p:cNvSpPr txBox="1">
            <a:spLocks/>
          </p:cNvSpPr>
          <p:nvPr/>
        </p:nvSpPr>
        <p:spPr bwMode="auto">
          <a:xfrm>
            <a:off x="739775" y="4725144"/>
            <a:ext cx="8404225" cy="290353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32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endParaRPr>
          </a:p>
          <a:p>
            <a:pPr marL="342900" marR="0" lvl="0" indent="-342900" algn="l" defTabSz="914400" rtl="0" eaLnBrk="1" fontAlgn="base" latinLnBrk="0" hangingPunct="1">
              <a:lnSpc>
                <a:spcPct val="100000"/>
              </a:lnSpc>
              <a:spcBef>
                <a:spcPct val="20000"/>
              </a:spcBef>
              <a:spcAft>
                <a:spcPct val="0"/>
              </a:spcAft>
              <a:buClrTx/>
              <a:buSzPct val="99000"/>
              <a:buFont typeface="Wingdings" panose="05000000000000000000" pitchFamily="2" charset="2"/>
              <a:buChar char="u"/>
              <a:tabLst/>
              <a:defRPr/>
            </a:pPr>
            <a:r>
              <a:rPr kumimoji="1" lang="en-US" altLang="ja-JP" sz="16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rPr>
              <a:t> Modulation</a:t>
            </a:r>
            <a:r>
              <a:rPr kumimoji="1" lang="en-US" altLang="ja-JP" sz="1600" kern="0" dirty="0" smtClean="0">
                <a:latin typeface="Calibri" panose="020F0502020204030204" pitchFamily="34" charset="0"/>
                <a:ea typeface="メイリオ" panose="020B0604030504040204" pitchFamily="50" charset="-128"/>
                <a:cs typeface="メイリオ" panose="020B0604030504040204" pitchFamily="50" charset="-128"/>
              </a:rPr>
              <a:t>: 64QAM or Higher rate modulation is not defined</a:t>
            </a:r>
          </a:p>
          <a:p>
            <a:pPr marL="342900" marR="0" lvl="0" indent="-342900" algn="l" defTabSz="914400" rtl="0" eaLnBrk="1" fontAlgn="base" latinLnBrk="0" hangingPunct="1">
              <a:lnSpc>
                <a:spcPct val="100000"/>
              </a:lnSpc>
              <a:spcBef>
                <a:spcPct val="20000"/>
              </a:spcBef>
              <a:spcAft>
                <a:spcPct val="0"/>
              </a:spcAft>
              <a:buClrTx/>
              <a:buSzPct val="99000"/>
              <a:buFont typeface="Wingdings" panose="05000000000000000000" pitchFamily="2" charset="2"/>
              <a:buChar char="u"/>
              <a:tabLst/>
              <a:defRPr/>
            </a:pPr>
            <a:r>
              <a:rPr kumimoji="1" lang="en-US" altLang="ja-JP" sz="16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rPr>
              <a:t>Code Rate: better efficiency</a:t>
            </a:r>
            <a:r>
              <a:rPr kumimoji="1" lang="en-US" altLang="ja-JP" sz="1600" b="0" i="0" u="none" strike="noStrike" kern="0" cap="none" spc="0" normalizeH="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rPr>
              <a:t> than 802.11ad, however both RS &amp; LDPC is required . (RS is mandatory for CMS)</a:t>
            </a:r>
            <a:endParaRPr kumimoji="1" lang="en-US" altLang="ja-JP" sz="1600" b="0" i="0" u="none" strike="noStrike" kern="0" cap="none" spc="0" normalizeH="0" baseline="0" noProof="0" dirty="0" smtClean="0">
              <a:ln>
                <a:noFill/>
              </a:ln>
              <a:solidFill>
                <a:schemeClr val="tx1"/>
              </a:solidFill>
              <a:effectLst/>
              <a:uLnTx/>
              <a:uFillTx/>
              <a:latin typeface="Calibri" panose="020F0502020204030204" pitchFamily="34" charset="0"/>
              <a:ea typeface="メイリオ" panose="020B0604030504040204" pitchFamily="50" charset="-128"/>
              <a:cs typeface="メイリオ" panose="020B0604030504040204" pitchFamily="50" charset="-128"/>
            </a:endParaRPr>
          </a:p>
        </p:txBody>
      </p:sp>
      <p:sp>
        <p:nvSpPr>
          <p:cNvPr id="11" name="正方形/長方形 10"/>
          <p:cNvSpPr/>
          <p:nvPr/>
        </p:nvSpPr>
        <p:spPr>
          <a:xfrm>
            <a:off x="7308304" y="6453336"/>
            <a:ext cx="1455848" cy="276999"/>
          </a:xfrm>
          <a:prstGeom prst="rect">
            <a:avLst/>
          </a:prstGeom>
        </p:spPr>
        <p:txBody>
          <a:bodyPr wrap="none">
            <a:spAutoFit/>
          </a:bodyPr>
          <a:lstStyle/>
          <a:p>
            <a:r>
              <a:rPr lang="en-US" altLang="ja-JP" sz="1200" dirty="0" err="1" smtClean="0">
                <a:solidFill>
                  <a:srgbClr val="000000"/>
                </a:solidFill>
                <a:latin typeface="Times New Roman" panose="02020603050405020304" pitchFamily="18" charset="0"/>
                <a:cs typeface="Times New Roman" panose="02020603050405020304" pitchFamily="18" charset="0"/>
              </a:rPr>
              <a:t>Itaru</a:t>
            </a:r>
            <a:r>
              <a:rPr lang="en-US" altLang="ja-JP" sz="1200" dirty="0" smtClean="0">
                <a:solidFill>
                  <a:srgbClr val="000000"/>
                </a:solidFill>
                <a:latin typeface="Times New Roman" panose="02020603050405020304" pitchFamily="18" charset="0"/>
                <a:cs typeface="Times New Roman" panose="02020603050405020304" pitchFamily="18" charset="0"/>
              </a:rPr>
              <a:t> </a:t>
            </a:r>
            <a:r>
              <a:rPr lang="en-US" altLang="ja-JP" sz="1200" dirty="0" err="1" smtClean="0">
                <a:solidFill>
                  <a:srgbClr val="000000"/>
                </a:solidFill>
                <a:latin typeface="Times New Roman" panose="02020603050405020304" pitchFamily="18" charset="0"/>
                <a:cs typeface="Times New Roman" panose="02020603050405020304" pitchFamily="18" charset="0"/>
              </a:rPr>
              <a:t>Maekawa</a:t>
            </a:r>
            <a:r>
              <a:rPr lang="en-US" altLang="ja-JP" sz="1200" dirty="0" smtClean="0">
                <a:solidFill>
                  <a:srgbClr val="000000"/>
                </a:solidFill>
                <a:latin typeface="Times New Roman" panose="02020603050405020304" pitchFamily="18" charset="0"/>
                <a:cs typeface="Times New Roman" panose="02020603050405020304" pitchFamily="18" charset="0"/>
              </a:rPr>
              <a:t>, JRC</a:t>
            </a:r>
            <a:endParaRPr lang="en-US" altLang="ja-JP" sz="1200" dirty="0">
              <a:solidFill>
                <a:srgbClr val="000000"/>
              </a:solidFill>
              <a:latin typeface="Times New Roman" panose="02020603050405020304" pitchFamily="18" charset="0"/>
              <a:cs typeface="Times New Roman" panose="02020603050405020304" pitchFamily="18" charset="0"/>
            </a:endParaRPr>
          </a:p>
        </p:txBody>
      </p:sp>
      <p:sp>
        <p:nvSpPr>
          <p:cNvPr id="12" name="日付プレースホルダ 3"/>
          <p:cNvSpPr txBox="1">
            <a:spLocks/>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smtClean="0">
                <a:ln>
                  <a:noFill/>
                </a:ln>
                <a:solidFill>
                  <a:schemeClr val="tx1"/>
                </a:solidFill>
                <a:effectLst/>
                <a:uLnTx/>
                <a:uFillTx/>
                <a:latin typeface="Times New Roman" pitchFamily="18" charset="0"/>
                <a:ea typeface="ＭＳ Ｐゴシック" charset="-128"/>
                <a:cs typeface="+mn-cs"/>
              </a:rPr>
              <a:t>January 2015</a:t>
            </a:r>
            <a:endParaRPr kumimoji="0" lang="en-US" altLang="ja-JP" sz="1400" b="1" i="0" u="none" strike="noStrike" kern="1200" cap="none" spc="0" normalizeH="0" baseline="0" noProof="0" dirty="0">
              <a:ln>
                <a:noFill/>
              </a:ln>
              <a:solidFill>
                <a:schemeClr val="tx1"/>
              </a:solidFill>
              <a:effectLst/>
              <a:uLnTx/>
              <a:uFillTx/>
              <a:latin typeface="Times New Roman" pitchFamily="18" charset="0"/>
              <a:ea typeface="ＭＳ Ｐゴシック" charset="-128"/>
              <a:cs typeface="+mn-cs"/>
            </a:endParaRPr>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73</TotalTime>
  <Words>137</Words>
  <Application>Microsoft Office PowerPoint</Application>
  <PresentationFormat>画面に合わせる (4:3)</PresentationFormat>
  <Paragraphs>33</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IEEE-P802_15</vt:lpstr>
      <vt:lpstr>スライド 1</vt:lpstr>
      <vt:lpstr>スライド 2</vt:lpstr>
      <vt:lpstr>スライド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USER</dc:creator>
  <dc:description>&lt;doc#&gt;</dc:description>
  <cp:lastModifiedBy>USER</cp:lastModifiedBy>
  <cp:revision>9</cp:revision>
  <cp:lastPrinted>1998-02-10T13:28:06Z</cp:lastPrinted>
  <dcterms:created xsi:type="dcterms:W3CDTF">2015-01-13T16:59:40Z</dcterms:created>
  <dcterms:modified xsi:type="dcterms:W3CDTF">2015-01-13T18:14:14Z</dcterms:modified>
</cp:coreProperties>
</file>