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9" r:id="rId2"/>
    <p:sldId id="262" r:id="rId3"/>
    <p:sldId id="263" r:id="rId4"/>
    <p:sldId id="264" r:id="rId5"/>
    <p:sldId id="265" r:id="rId6"/>
    <p:sldId id="266" r:id="rId7"/>
    <p:sldId id="267" r:id="rId8"/>
    <p:sldId id="268" r:id="rId9"/>
    <p:sldId id="270" r:id="rId10"/>
    <p:sldId id="272" r:id="rId11"/>
    <p:sldId id="269" r:id="rId12"/>
    <p:sldId id="271" r:id="rId13"/>
    <p:sldId id="274"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2" d="100"/>
          <a:sy n="72" d="100"/>
        </p:scale>
        <p:origin x="-1242"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Jan.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802.15-15-0053-01-0008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Jan. 2015</a:t>
            </a:r>
            <a:endParaRPr lang="en-US" altLang="ko-KR"/>
          </a:p>
        </p:txBody>
      </p:sp>
      <p:sp>
        <p:nvSpPr>
          <p:cNvPr id="5" name="바닥글 개체 틀 2"/>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Updated Proposal on Fully Distributed Synchronization Scheme for PAC</a:t>
            </a:r>
            <a:endParaRPr lang="en-US" altLang="ko-KR" sz="1600" dirty="0">
              <a:solidFill>
                <a:schemeClr val="tx2"/>
              </a:solidFill>
              <a:ea typeface="굴림" charset="-127"/>
            </a:endParaRP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Jan. 2015</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smtClean="0">
                <a:solidFill>
                  <a:schemeClr val="tx2"/>
                </a:solidFill>
                <a:ea typeface="굴림" charset="-127"/>
              </a:rPr>
              <a:t>Byung</a:t>
            </a:r>
            <a:r>
              <a:rPr lang="en-US" altLang="ko-KR" sz="1600" dirty="0" smtClean="0">
                <a:solidFill>
                  <a:schemeClr val="tx2"/>
                </a:solidFill>
                <a:ea typeface="굴림" charset="-127"/>
              </a:rPr>
              <a:t>-Jae </a:t>
            </a:r>
            <a:r>
              <a:rPr lang="en-US" altLang="ko-KR" sz="1600" dirty="0" err="1" smtClean="0">
                <a:solidFill>
                  <a:schemeClr val="tx2"/>
                </a:solidFill>
                <a:ea typeface="굴림" charset="-127"/>
              </a:rPr>
              <a:t>Kwak</a:t>
            </a:r>
            <a:r>
              <a:rPr lang="en-US" altLang="ko-KR" sz="1600" dirty="0" smtClean="0">
                <a:solidFill>
                  <a:schemeClr val="tx2"/>
                </a:solidFill>
                <a:ea typeface="굴림" charset="-127"/>
              </a:rPr>
              <a:t>, </a:t>
            </a:r>
            <a:r>
              <a:rPr lang="en-US" altLang="ko-KR" sz="1600" dirty="0" err="1" smtClean="0">
                <a:solidFill>
                  <a:schemeClr val="tx2"/>
                </a:solidFill>
                <a:ea typeface="굴림" charset="-127"/>
              </a:rPr>
              <a:t>Kapseok</a:t>
            </a:r>
            <a:r>
              <a:rPr lang="en-US" altLang="ko-KR" sz="1600" dirty="0" smtClean="0">
                <a:solidFill>
                  <a:schemeClr val="tx2"/>
                </a:solidFill>
                <a:ea typeface="굴림" charset="-127"/>
              </a:rPr>
              <a:t> Chang, Moon-</a:t>
            </a:r>
            <a:r>
              <a:rPr lang="en-US" altLang="ko-KR" sz="1600" dirty="0" err="1" smtClean="0">
                <a:solidFill>
                  <a:schemeClr val="tx2"/>
                </a:solidFill>
                <a:ea typeface="굴림" charset="-127"/>
              </a:rPr>
              <a:t>Sik</a:t>
            </a:r>
            <a:r>
              <a:rPr lang="en-US" altLang="ko-KR" sz="1600" dirty="0" smtClean="0">
                <a:solidFill>
                  <a:schemeClr val="tx2"/>
                </a:solidFill>
                <a:ea typeface="굴림" charset="-127"/>
              </a:rPr>
              <a:t> Lee]</a:t>
            </a:r>
            <a:r>
              <a:rPr lang="en-US" altLang="ko-KR" sz="1600" baseline="30000" dirty="0" smtClean="0">
                <a:solidFill>
                  <a:schemeClr val="tx2"/>
                </a:solidFill>
                <a:ea typeface="굴림" charset="-127"/>
              </a:rPr>
              <a:t>1</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a:t>
            </a:r>
            <a:r>
              <a:rPr lang="en-US" altLang="ko-KR" sz="1600" dirty="0" err="1" smtClean="0">
                <a:solidFill>
                  <a:schemeClr val="tx2"/>
                </a:solidFill>
                <a:ea typeface="굴림" charset="-127"/>
              </a:rPr>
              <a:t>Junhyuk</a:t>
            </a:r>
            <a:r>
              <a:rPr lang="en-US" altLang="ko-KR" sz="1600" dirty="0" smtClean="0">
                <a:solidFill>
                  <a:schemeClr val="tx2"/>
                </a:solidFill>
                <a:ea typeface="굴림" charset="-127"/>
              </a:rPr>
              <a:t> Kim, </a:t>
            </a:r>
            <a:r>
              <a:rPr lang="en-US" altLang="ko-KR" sz="1600" dirty="0" err="1" smtClean="0">
                <a:solidFill>
                  <a:schemeClr val="tx2"/>
                </a:solidFill>
                <a:ea typeface="굴림" charset="-127"/>
              </a:rPr>
              <a:t>Kyounghye</a:t>
            </a:r>
            <a:r>
              <a:rPr lang="en-US" altLang="ko-KR" sz="1600" dirty="0" smtClean="0">
                <a:solidFill>
                  <a:schemeClr val="tx2"/>
                </a:solidFill>
                <a:ea typeface="굴림" charset="-127"/>
              </a:rPr>
              <a:t> Kim, Nah-Oak Song, June-Koo Kevin Rhee]</a:t>
            </a:r>
            <a:r>
              <a:rPr lang="en-US" altLang="ko-KR" sz="1600" baseline="30000" dirty="0">
                <a:solidFill>
                  <a:schemeClr val="tx2"/>
                </a:solidFill>
                <a:ea typeface="굴림" charset="-127"/>
              </a:rPr>
              <a:t> </a:t>
            </a:r>
            <a:r>
              <a:rPr lang="en-US" altLang="ko-KR" sz="1600" baseline="30000" dirty="0" smtClean="0">
                <a:solidFill>
                  <a:schemeClr val="tx2"/>
                </a:solidFill>
                <a:ea typeface="굴림" charset="-127"/>
              </a:rPr>
              <a:t>2</a:t>
            </a:r>
            <a:endParaRPr lang="en-US" altLang="ko-KR" sz="1600" dirty="0" smtClean="0">
              <a:solidFill>
                <a:schemeClr val="tx2"/>
              </a:solidFill>
              <a:ea typeface="굴림" charset="-127"/>
            </a:endParaRPr>
          </a:p>
          <a:p>
            <a:r>
              <a:rPr lang="en-US" altLang="ko-KR" sz="1600" dirty="0" smtClean="0">
                <a:solidFill>
                  <a:schemeClr val="tx2"/>
                </a:solidFill>
                <a:ea typeface="굴림" charset="-127"/>
              </a:rPr>
              <a:t>Company: [ETRI, Korea]</a:t>
            </a:r>
            <a:r>
              <a:rPr lang="en-US" altLang="ko-KR" sz="1600" baseline="30000" dirty="0" smtClean="0">
                <a:solidFill>
                  <a:schemeClr val="tx2"/>
                </a:solidFill>
                <a:ea typeface="굴림" charset="-127"/>
              </a:rPr>
              <a:t> </a:t>
            </a:r>
            <a:r>
              <a:rPr lang="en-US" altLang="ko-KR" sz="1600" baseline="30000" dirty="0">
                <a:solidFill>
                  <a:schemeClr val="tx2"/>
                </a:solidFill>
                <a:ea typeface="굴림" charset="-127"/>
              </a:rPr>
              <a:t>1</a:t>
            </a:r>
            <a:r>
              <a:rPr lang="en-US" altLang="ko-KR" sz="1600" dirty="0">
                <a:solidFill>
                  <a:schemeClr val="tx2"/>
                </a:solidFill>
                <a:ea typeface="굴림" charset="-127"/>
              </a:rPr>
              <a:t>, </a:t>
            </a:r>
            <a:r>
              <a:rPr lang="en-US" altLang="ko-KR" sz="1600" dirty="0" smtClean="0">
                <a:solidFill>
                  <a:schemeClr val="tx2"/>
                </a:solidFill>
                <a:ea typeface="굴림" charset="-127"/>
              </a:rPr>
              <a:t>[KAIST, Korea]</a:t>
            </a:r>
            <a:r>
              <a:rPr lang="en-US" altLang="ko-KR" sz="1600" baseline="30000" dirty="0" smtClean="0">
                <a:solidFill>
                  <a:schemeClr val="tx2"/>
                </a:solidFill>
                <a:ea typeface="굴림" charset="-127"/>
              </a:rPr>
              <a:t>2</a:t>
            </a:r>
            <a:endParaRPr lang="en-US" altLang="ko-KR" sz="1600" dirty="0">
              <a:solidFill>
                <a:schemeClr val="tx2"/>
              </a:solidFill>
              <a:ea typeface="굴림" charset="-127"/>
            </a:endParaRPr>
          </a:p>
          <a:p>
            <a:r>
              <a:rPr lang="en-US" altLang="ko-KR" sz="1600" dirty="0" smtClean="0">
                <a:solidFill>
                  <a:schemeClr val="tx2"/>
                </a:solidFill>
                <a:ea typeface="굴림" charset="-127"/>
              </a:rPr>
              <a:t>Address:</a:t>
            </a:r>
            <a:endParaRPr lang="en-US" altLang="ko-KR" sz="1600" dirty="0">
              <a:solidFill>
                <a:schemeClr val="tx2"/>
              </a:solidFill>
              <a:ea typeface="굴림" charset="-127"/>
            </a:endParaRPr>
          </a:p>
          <a:p>
            <a:r>
              <a:rPr lang="en-US" altLang="ko-KR" sz="1600" dirty="0" smtClean="0">
                <a:solidFill>
                  <a:schemeClr val="tx2"/>
                </a:solidFill>
                <a:ea typeface="굴림" charset="-127"/>
              </a:rPr>
              <a:t>E-Mail: [bjkwak@etri.re.kr, kschang@etri.re.kr, moonsiklee@etri.re.kr]</a:t>
            </a:r>
            <a:r>
              <a:rPr lang="en-US" altLang="ko-KR" sz="1600" baseline="30000" dirty="0" smtClean="0">
                <a:solidFill>
                  <a:schemeClr val="tx2"/>
                </a:solidFill>
                <a:ea typeface="굴림" charset="-127"/>
              </a:rPr>
              <a:t> </a:t>
            </a:r>
            <a:r>
              <a:rPr lang="en-US" altLang="ko-KR" sz="1600" baseline="30000" dirty="0">
                <a:solidFill>
                  <a:schemeClr val="tx2"/>
                </a:solidFill>
                <a:ea typeface="굴림" charset="-127"/>
              </a:rPr>
              <a:t>1</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[kim.jh@kaist.ac.kr, khye.kim@kaist.ac.kr, nsong@kaist.ac.kr, rhee.jk@kaist.edu]</a:t>
            </a:r>
            <a:r>
              <a:rPr lang="en-US" altLang="ko-KR" sz="1600" baseline="30000" dirty="0" smtClean="0">
                <a:solidFill>
                  <a:schemeClr val="tx2"/>
                </a:solidFill>
                <a:ea typeface="굴림" charset="-127"/>
              </a:rPr>
              <a:t>2</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P802.15.8 Draft D0.6</a:t>
            </a:r>
            <a:endParaRPr lang="en-US" altLang="ko-KR" sz="1600" dirty="0">
              <a:solidFill>
                <a:schemeClr val="tx2"/>
              </a:solidFill>
              <a:ea typeface="굴림" charset="-127"/>
            </a:endParaRP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Updated proposal on fully distributed synchronization scheme for PAC.</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b="1" dirty="0" smtClean="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Merging Two Networks (2/4)</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Network merge scheme</a:t>
            </a:r>
          </a:p>
          <a:p>
            <a:pPr lvl="1"/>
            <a:r>
              <a:rPr lang="en-US" altLang="ko-KR" sz="1600" dirty="0" smtClean="0"/>
              <a:t>Detection: PDs in Net 1 &amp; Net 2 detect Net 2 &amp; Net 1</a:t>
            </a:r>
          </a:p>
          <a:p>
            <a:pPr lvl="1"/>
            <a:r>
              <a:rPr lang="en-US" altLang="ko-KR" sz="1600" dirty="0" smtClean="0"/>
              <a:t>Indication: PDs indicate “detection” the detection in the synchronization signal (to wake up PDs in sleep mode)</a:t>
            </a:r>
          </a:p>
          <a:p>
            <a:pPr lvl="1"/>
            <a:r>
              <a:rPr lang="en-US" altLang="ko-KR" sz="1600" dirty="0" smtClean="0"/>
              <a:t>Move (consistent with 180</a:t>
            </a:r>
            <a:r>
              <a:rPr lang="en-US" altLang="ko-KR" sz="1600" baseline="30000" dirty="0" smtClean="0"/>
              <a:t>o</a:t>
            </a:r>
            <a:r>
              <a:rPr lang="en-US" altLang="ko-KR" sz="1600" dirty="0" smtClean="0"/>
              <a:t> rule)</a:t>
            </a:r>
          </a:p>
          <a:p>
            <a:pPr lvl="2"/>
            <a:r>
              <a:rPr lang="en-US" altLang="ko-KR" sz="1200" dirty="0" smtClean="0"/>
              <a:t>If T1 &lt; T2, PDs in Net 2 move to Net 1</a:t>
            </a:r>
          </a:p>
          <a:p>
            <a:pPr lvl="2"/>
            <a:r>
              <a:rPr lang="en-US" altLang="ko-KR" sz="1200" dirty="0" smtClean="0"/>
              <a:t>If T1 &gt; T2, PDs in Net 2 move to Net 2</a:t>
            </a:r>
          </a:p>
          <a:p>
            <a:pPr lvl="1"/>
            <a:r>
              <a:rPr lang="en-US" altLang="ko-KR" sz="1600" dirty="0" smtClean="0"/>
              <a:t>Merge is complete after all PDs move</a:t>
            </a:r>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10</a:t>
            </a:fld>
            <a:endParaRPr lang="en-US" altLang="ko-K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33056"/>
            <a:ext cx="5400600" cy="244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46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Merging Two Networks (3/4)</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The scenario</a:t>
            </a:r>
          </a:p>
          <a:p>
            <a:pPr lvl="1"/>
            <a:r>
              <a:rPr lang="en-US" altLang="ko-KR" sz="1600" dirty="0" smtClean="0"/>
              <a:t>2 PAC networks: blue: 100 PDs in 50m radius; red: 1000 PDs in 250m radius</a:t>
            </a:r>
          </a:p>
          <a:p>
            <a:pPr lvl="1"/>
            <a:r>
              <a:rPr lang="en-US" altLang="ko-KR" sz="1600" dirty="0" smtClean="0"/>
              <a:t>Average of 100 independent runs: (10 drops) x (10 runs / drop)</a:t>
            </a:r>
            <a:endParaRPr lang="ko-KR" altLang="en-US" sz="1600"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11</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6912"/>
            <a:ext cx="5000625"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52120" y="4697849"/>
            <a:ext cx="3240360" cy="1323439"/>
          </a:xfrm>
          <a:prstGeom prst="rect">
            <a:avLst/>
          </a:prstGeom>
          <a:noFill/>
        </p:spPr>
        <p:txBody>
          <a:bodyPr wrap="square" rtlCol="0">
            <a:spAutoFit/>
          </a:bodyPr>
          <a:lstStyle/>
          <a:p>
            <a:pPr marL="285750" indent="-285750">
              <a:buFontTx/>
              <a:buChar char="-"/>
            </a:pPr>
            <a:r>
              <a:rPr lang="en-US" altLang="ko-KR" sz="1600" dirty="0" smtClean="0"/>
              <a:t>Random relative phase between two networks</a:t>
            </a:r>
          </a:p>
          <a:p>
            <a:pPr marL="285750" indent="-285750">
              <a:buFontTx/>
              <a:buChar char="-"/>
            </a:pPr>
            <a:r>
              <a:rPr lang="en-US" altLang="ko-KR" sz="1600" dirty="0" smtClean="0"/>
              <a:t>Clustered random drop</a:t>
            </a:r>
          </a:p>
          <a:p>
            <a:pPr marL="285750" indent="-285750">
              <a:buFontTx/>
              <a:buChar char="-"/>
            </a:pPr>
            <a:r>
              <a:rPr lang="en-US" altLang="ko-KR" sz="1600" dirty="0" smtClean="0"/>
              <a:t>Edge distance: 30m</a:t>
            </a:r>
          </a:p>
          <a:p>
            <a:pPr marL="285750" indent="-285750">
              <a:buFontTx/>
              <a:buChar char="-"/>
            </a:pPr>
            <a:r>
              <a:rPr lang="en-US" altLang="ko-KR" sz="1600" dirty="0" err="1" smtClean="0"/>
              <a:t>Tx</a:t>
            </a:r>
            <a:r>
              <a:rPr lang="en-US" altLang="ko-KR" sz="1600" dirty="0" smtClean="0"/>
              <a:t> range: 56m</a:t>
            </a:r>
          </a:p>
        </p:txBody>
      </p:sp>
    </p:spTree>
    <p:extLst>
      <p:ext uri="{BB962C8B-B14F-4D97-AF65-F5344CB8AC3E}">
        <p14:creationId xmlns:p14="http://schemas.microsoft.com/office/powerpoint/2010/main" val="206610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Merging Two Networks (4/4)</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Simulation results</a:t>
            </a:r>
          </a:p>
          <a:p>
            <a:pPr lvl="1"/>
            <a:r>
              <a:rPr lang="en-US" altLang="ko-KR" sz="1800" dirty="0" smtClean="0"/>
              <a:t>On average, it take about 13 frames to merge two networks using 180</a:t>
            </a:r>
            <a:r>
              <a:rPr lang="en-US" altLang="ko-KR" sz="1800" baseline="30000" dirty="0" smtClean="0"/>
              <a:t>o</a:t>
            </a:r>
            <a:r>
              <a:rPr lang="en-US" altLang="ko-KR" sz="1800" dirty="0" smtClean="0"/>
              <a:t> rule</a:t>
            </a:r>
          </a:p>
          <a:p>
            <a:pPr lvl="1"/>
            <a:r>
              <a:rPr lang="en-US" altLang="ko-KR" sz="1800" dirty="0" smtClean="0"/>
              <a:t>It takes longer when the larger of the two is merged into the smaller</a:t>
            </a:r>
          </a:p>
          <a:p>
            <a:pPr lvl="1"/>
            <a:r>
              <a:rPr lang="en-US" altLang="ko-KR" sz="1800" dirty="0" smtClean="0"/>
              <a:t>180</a:t>
            </a:r>
            <a:r>
              <a:rPr lang="en-US" altLang="ko-KR" sz="1800" baseline="30000" dirty="0"/>
              <a:t>o</a:t>
            </a:r>
            <a:r>
              <a:rPr lang="en-US" altLang="ko-KR" sz="1800" dirty="0" smtClean="0"/>
              <a:t> rule outperforms convex curve with less interruption during the merge.</a:t>
            </a:r>
          </a:p>
          <a:p>
            <a:pPr lvl="1"/>
            <a:r>
              <a:rPr lang="en-US" altLang="ko-KR" sz="1800" dirty="0" smtClean="0"/>
              <a:t>Network merge is much faster than initial synchronization</a:t>
            </a:r>
          </a:p>
          <a:p>
            <a:pPr lvl="1"/>
            <a:endParaRPr lang="en-US" altLang="ko-KR" sz="2000" dirty="0" smtClean="0"/>
          </a:p>
          <a:p>
            <a:pPr marL="457200" lvl="1" indent="0">
              <a:buNone/>
            </a:pPr>
            <a:endParaRPr lang="en-US" altLang="ko-KR" sz="1600" dirty="0" smtClean="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12</a:t>
            </a:fld>
            <a:endParaRPr lang="en-US" altLang="ko-KR"/>
          </a:p>
        </p:txBody>
      </p:sp>
      <p:graphicFrame>
        <p:nvGraphicFramePr>
          <p:cNvPr id="9" name="표 8"/>
          <p:cNvGraphicFramePr>
            <a:graphicFrameLocks noGrp="1"/>
          </p:cNvGraphicFramePr>
          <p:nvPr>
            <p:extLst>
              <p:ext uri="{D42A27DB-BD31-4B8C-83A1-F6EECF244321}">
                <p14:modId xmlns:p14="http://schemas.microsoft.com/office/powerpoint/2010/main" val="2577695939"/>
              </p:ext>
            </p:extLst>
          </p:nvPr>
        </p:nvGraphicFramePr>
        <p:xfrm>
          <a:off x="827582" y="4355936"/>
          <a:ext cx="7920881" cy="1737360"/>
        </p:xfrm>
        <a:graphic>
          <a:graphicData uri="http://schemas.openxmlformats.org/drawingml/2006/table">
            <a:tbl>
              <a:tblPr firstRow="1" bandRow="1">
                <a:tableStyleId>{5C22544A-7EE6-4342-B048-85BDC9FD1C3A}</a:tableStyleId>
              </a:tblPr>
              <a:tblGrid>
                <a:gridCol w="1526042"/>
                <a:gridCol w="5026688"/>
                <a:gridCol w="1368151"/>
              </a:tblGrid>
              <a:tr h="370840">
                <a:tc>
                  <a:txBody>
                    <a:bodyPr/>
                    <a:lstStyle/>
                    <a:p>
                      <a:pPr latinLnBrk="1"/>
                      <a:endParaRPr lang="ko-KR" altLang="en-US" sz="1600" dirty="0"/>
                    </a:p>
                  </a:txBody>
                  <a:tcPr anchor="ctr"/>
                </a:tc>
                <a:tc>
                  <a:txBody>
                    <a:bodyPr/>
                    <a:lstStyle/>
                    <a:p>
                      <a:pPr algn="ctr" latinLnBrk="1"/>
                      <a:r>
                        <a:rPr lang="en-US" altLang="ko-KR" sz="1600" dirty="0" smtClean="0"/>
                        <a:t>180</a:t>
                      </a:r>
                      <a:r>
                        <a:rPr lang="en-US" altLang="ko-KR" sz="1600" baseline="30000" dirty="0" smtClean="0"/>
                        <a:t>o</a:t>
                      </a:r>
                      <a:r>
                        <a:rPr lang="en-US" altLang="ko-KR" sz="1600" dirty="0" smtClean="0"/>
                        <a:t> rule (Net1 </a:t>
                      </a:r>
                      <a:r>
                        <a:rPr lang="en-US" altLang="ko-KR" sz="1600" dirty="0" smtClean="0">
                          <a:sym typeface="Wingdings" panose="05000000000000000000" pitchFamily="2" charset="2"/>
                        </a:rPr>
                        <a:t> Net2 (54%) / Net1  Net2 (46%))</a:t>
                      </a:r>
                      <a:endParaRPr lang="ko-KR" altLang="en-US" sz="1600" dirty="0"/>
                    </a:p>
                  </a:txBody>
                  <a:tcPr anchor="ctr"/>
                </a:tc>
                <a:tc>
                  <a:txBody>
                    <a:bodyPr/>
                    <a:lstStyle/>
                    <a:p>
                      <a:pPr algn="ctr" latinLnBrk="1"/>
                      <a:r>
                        <a:rPr lang="en-US" altLang="ko-KR" sz="1600" dirty="0" smtClean="0"/>
                        <a:t>Convex</a:t>
                      </a:r>
                      <a:r>
                        <a:rPr lang="en-US" altLang="ko-KR" sz="1600" baseline="0" dirty="0" smtClean="0"/>
                        <a:t> curve</a:t>
                      </a:r>
                      <a:r>
                        <a:rPr lang="en-US" altLang="ko-KR" sz="1600" baseline="30000" dirty="0" smtClean="0">
                          <a:solidFill>
                            <a:srgbClr val="FF0000"/>
                          </a:solidFill>
                        </a:rPr>
                        <a:t>1</a:t>
                      </a:r>
                      <a:endParaRPr lang="ko-KR" altLang="en-US" sz="1600" baseline="30000" dirty="0">
                        <a:solidFill>
                          <a:srgbClr val="FF0000"/>
                        </a:solidFill>
                      </a:endParaRPr>
                    </a:p>
                  </a:txBody>
                  <a:tcPr anchor="ctr"/>
                </a:tc>
              </a:tr>
              <a:tr h="370840">
                <a:tc>
                  <a:txBody>
                    <a:bodyPr/>
                    <a:lstStyle/>
                    <a:p>
                      <a:pPr latinLnBrk="1"/>
                      <a:r>
                        <a:rPr lang="en-US" altLang="ko-KR" sz="1600" dirty="0" smtClean="0"/>
                        <a:t>Mean #frames to synchrony</a:t>
                      </a:r>
                      <a:endParaRPr lang="ko-KR" altLang="en-US" sz="1600" dirty="0"/>
                    </a:p>
                  </a:txBody>
                  <a:tcPr anchor="ctr"/>
                </a:tc>
                <a:tc>
                  <a:txBody>
                    <a:bodyPr/>
                    <a:lstStyle/>
                    <a:p>
                      <a:pPr algn="ctr" latinLnBrk="1"/>
                      <a:r>
                        <a:rPr lang="en-US" altLang="ko-KR" sz="1600" dirty="0" smtClean="0"/>
                        <a:t>13.810 (20.148 / 6.370)</a:t>
                      </a:r>
                      <a:endParaRPr lang="ko-KR" altLang="en-US" sz="1600" dirty="0"/>
                    </a:p>
                  </a:txBody>
                  <a:tcPr anchor="ctr"/>
                </a:tc>
                <a:tc>
                  <a:txBody>
                    <a:bodyPr/>
                    <a:lstStyle/>
                    <a:p>
                      <a:pPr algn="ctr" latinLnBrk="1"/>
                      <a:r>
                        <a:rPr lang="en-US" altLang="ko-KR" sz="1600" dirty="0" smtClean="0"/>
                        <a:t>248.867</a:t>
                      </a:r>
                      <a:endParaRPr lang="ko-KR" altLang="en-US" sz="1600" dirty="0"/>
                    </a:p>
                  </a:txBody>
                  <a:tcPr anchor="ctr"/>
                </a:tc>
              </a:tr>
              <a:tr h="370840">
                <a:tc>
                  <a:txBody>
                    <a:bodyPr/>
                    <a:lstStyle/>
                    <a:p>
                      <a:pPr latinLnBrk="1"/>
                      <a:r>
                        <a:rPr lang="en-US" altLang="ko-KR" sz="1600" dirty="0" smtClean="0"/>
                        <a:t>Standard deviation</a:t>
                      </a:r>
                      <a:endParaRPr lang="ko-KR" altLang="en-US" sz="1600" dirty="0"/>
                    </a:p>
                  </a:txBody>
                  <a:tcPr anchor="ctr"/>
                </a:tc>
                <a:tc>
                  <a:txBody>
                    <a:bodyPr/>
                    <a:lstStyle/>
                    <a:p>
                      <a:pPr algn="ctr" latinLnBrk="1"/>
                      <a:r>
                        <a:rPr lang="en-US" altLang="ko-KR" sz="1600" dirty="0" smtClean="0"/>
                        <a:t>8.505 (4.109 / 5.870)</a:t>
                      </a:r>
                      <a:endParaRPr lang="ko-KR" altLang="en-US" sz="1600" dirty="0"/>
                    </a:p>
                  </a:txBody>
                  <a:tcPr anchor="ctr"/>
                </a:tc>
                <a:tc>
                  <a:txBody>
                    <a:bodyPr/>
                    <a:lstStyle/>
                    <a:p>
                      <a:pPr algn="ctr" latinLnBrk="1"/>
                      <a:r>
                        <a:rPr lang="en-US" altLang="ko-KR" sz="1600" dirty="0" smtClean="0"/>
                        <a:t>10.373</a:t>
                      </a:r>
                      <a:endParaRPr lang="ko-KR" altLang="en-US" sz="1600" dirty="0"/>
                    </a:p>
                  </a:txBody>
                  <a:tcPr anchor="ctr"/>
                </a:tc>
              </a:tr>
            </a:tbl>
          </a:graphicData>
        </a:graphic>
      </p:graphicFrame>
      <p:sp>
        <p:nvSpPr>
          <p:cNvPr id="7" name="TextBox 6"/>
          <p:cNvSpPr txBox="1"/>
          <p:nvPr/>
        </p:nvSpPr>
        <p:spPr>
          <a:xfrm>
            <a:off x="7029724" y="6084004"/>
            <a:ext cx="1718740" cy="369332"/>
          </a:xfrm>
          <a:prstGeom prst="rect">
            <a:avLst/>
          </a:prstGeom>
          <a:noFill/>
        </p:spPr>
        <p:txBody>
          <a:bodyPr wrap="none" rtlCol="0">
            <a:spAutoFit/>
          </a:bodyPr>
          <a:lstStyle/>
          <a:p>
            <a:r>
              <a:rPr lang="en-US" altLang="ko-KR" sz="1800" baseline="30000" dirty="0" smtClean="0">
                <a:solidFill>
                  <a:srgbClr val="FF0000"/>
                </a:solidFill>
              </a:rPr>
              <a:t>1</a:t>
            </a:r>
            <a:r>
              <a:rPr lang="en-US" altLang="ko-KR" sz="1800" dirty="0" smtClean="0"/>
              <a:t> b = 1.2, </a:t>
            </a:r>
            <a:r>
              <a:rPr lang="en-US" altLang="ko-KR" sz="1800" dirty="0" smtClean="0">
                <a:sym typeface="Symbol"/>
              </a:rPr>
              <a:t>=0.05</a:t>
            </a:r>
            <a:endParaRPr lang="ko-KR" altLang="en-US" sz="1800" dirty="0"/>
          </a:p>
        </p:txBody>
      </p:sp>
    </p:spTree>
    <p:extLst>
      <p:ext uri="{BB962C8B-B14F-4D97-AF65-F5344CB8AC3E}">
        <p14:creationId xmlns:p14="http://schemas.microsoft.com/office/powerpoint/2010/main" val="79419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Review</a:t>
            </a:r>
            <a:r>
              <a:rPr lang="ko-KR" altLang="en-US" dirty="0"/>
              <a:t> </a:t>
            </a:r>
            <a:r>
              <a:rPr lang="en-US" altLang="ko-KR" dirty="0" smtClean="0"/>
              <a:t>of the Proposed Text</a:t>
            </a: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13</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val="3002193401"/>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33"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6913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Updated Proposal on Fully Distributed Synchronization Scheme for PAC </a:t>
            </a:r>
            <a:endParaRPr lang="ko-KR" altLang="en-US" dirty="0"/>
          </a:p>
        </p:txBody>
      </p:sp>
      <p:sp>
        <p:nvSpPr>
          <p:cNvPr id="3" name="부제목 2"/>
          <p:cNvSpPr>
            <a:spLocks noGrp="1"/>
          </p:cNvSpPr>
          <p:nvPr>
            <p:ph type="subTitle" idx="1"/>
          </p:nvPr>
        </p:nvSpPr>
        <p:spPr/>
        <p:txBody>
          <a:bodyPr/>
          <a:lstStyle/>
          <a:p>
            <a:r>
              <a:rPr lang="en-US" altLang="ko-KR" dirty="0" smtClean="0"/>
              <a:t>Jan. 2015</a:t>
            </a: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dirty="0" smtClean="0"/>
              <a:t>Updated simulation results for initial synchronization scheme</a:t>
            </a:r>
          </a:p>
          <a:p>
            <a:r>
              <a:rPr lang="en-US" altLang="ko-KR" dirty="0" smtClean="0"/>
              <a:t>New simulation results for merging two networks with different reference timing</a:t>
            </a:r>
          </a:p>
          <a:p>
            <a:r>
              <a:rPr lang="en-US" altLang="ko-KR" dirty="0" smtClean="0"/>
              <a:t>Review of proposed text</a:t>
            </a:r>
          </a:p>
          <a:p>
            <a:r>
              <a:rPr lang="en-US" altLang="ko-KR" dirty="0" smtClean="0"/>
              <a:t>Discussion and decision</a:t>
            </a: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2711422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(1/5)</a:t>
            </a:r>
            <a:endParaRPr lang="ko-KR" altLang="en-US" dirty="0"/>
          </a:p>
        </p:txBody>
      </p:sp>
      <p:sp>
        <p:nvSpPr>
          <p:cNvPr id="3" name="내용 개체 틀 2"/>
          <p:cNvSpPr>
            <a:spLocks noGrp="1"/>
          </p:cNvSpPr>
          <p:nvPr>
            <p:ph idx="1"/>
          </p:nvPr>
        </p:nvSpPr>
        <p:spPr/>
        <p:txBody>
          <a:bodyPr/>
          <a:lstStyle/>
          <a:p>
            <a:r>
              <a:rPr lang="en-US" altLang="ko-KR" dirty="0" smtClean="0"/>
              <a:t>Comparison of 3 rules for updating oscillator phase</a:t>
            </a:r>
          </a:p>
          <a:p>
            <a:pPr lvl="1"/>
            <a:r>
              <a:rPr lang="en-US" altLang="ko-KR" dirty="0" smtClean="0"/>
              <a:t>Convex curve [</a:t>
            </a:r>
            <a:r>
              <a:rPr lang="en-US" altLang="ko-KR" dirty="0" err="1" smtClean="0"/>
              <a:t>Mirollo</a:t>
            </a:r>
            <a:r>
              <a:rPr lang="en-US" altLang="ko-KR" dirty="0" smtClean="0"/>
              <a:t> 1990]</a:t>
            </a:r>
          </a:p>
          <a:p>
            <a:pPr lvl="1"/>
            <a:r>
              <a:rPr lang="en-US" altLang="ko-KR" dirty="0" smtClean="0"/>
              <a:t>180</a:t>
            </a:r>
            <a:r>
              <a:rPr lang="en-US" altLang="ko-KR" baseline="30000" dirty="0" smtClean="0"/>
              <a:t>o</a:t>
            </a:r>
            <a:r>
              <a:rPr lang="en-US" altLang="ko-KR" dirty="0" smtClean="0"/>
              <a:t> rule</a:t>
            </a:r>
          </a:p>
          <a:p>
            <a:pPr lvl="1"/>
            <a:r>
              <a:rPr lang="en-US" altLang="ko-KR" dirty="0" smtClean="0"/>
              <a:t>360</a:t>
            </a:r>
            <a:r>
              <a:rPr lang="en-US" altLang="ko-KR" baseline="30000" dirty="0"/>
              <a:t>o</a:t>
            </a:r>
            <a:r>
              <a:rPr lang="en-US" altLang="ko-KR" dirty="0" smtClean="0"/>
              <a:t> rule</a:t>
            </a: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
        <p:nvSpPr>
          <p:cNvPr id="7" name="TextBox 6"/>
          <p:cNvSpPr txBox="1"/>
          <p:nvPr/>
        </p:nvSpPr>
        <p:spPr>
          <a:xfrm>
            <a:off x="827584" y="5949280"/>
            <a:ext cx="7619394" cy="523220"/>
          </a:xfrm>
          <a:prstGeom prst="rect">
            <a:avLst/>
          </a:prstGeom>
          <a:noFill/>
        </p:spPr>
        <p:txBody>
          <a:bodyPr wrap="none" rtlCol="0">
            <a:spAutoFit/>
          </a:bodyPr>
          <a:lstStyle/>
          <a:p>
            <a:r>
              <a:rPr lang="en-US" altLang="ko-KR" sz="1400" dirty="0" smtClean="0"/>
              <a:t>[</a:t>
            </a:r>
            <a:r>
              <a:rPr lang="en-US" altLang="ko-KR" sz="1400" dirty="0" err="1" smtClean="0"/>
              <a:t>Mirollo</a:t>
            </a:r>
            <a:r>
              <a:rPr lang="en-US" altLang="ko-KR" sz="1400" dirty="0" smtClean="0"/>
              <a:t> 1990] </a:t>
            </a:r>
            <a:r>
              <a:rPr lang="en-US" altLang="ko-KR" sz="1400" dirty="0"/>
              <a:t>R. E</a:t>
            </a:r>
            <a:r>
              <a:rPr lang="en-US" altLang="ko-KR" sz="1400" dirty="0" smtClean="0"/>
              <a:t>. </a:t>
            </a:r>
            <a:r>
              <a:rPr lang="en-US" altLang="ko-KR" sz="1400" dirty="0" err="1" smtClean="0"/>
              <a:t>Mirollo</a:t>
            </a:r>
            <a:r>
              <a:rPr lang="en-US" altLang="ko-KR" sz="1400" dirty="0" smtClean="0"/>
              <a:t>, S. H. </a:t>
            </a:r>
            <a:r>
              <a:rPr lang="en-US" altLang="ko-KR" sz="1400" dirty="0" err="1" smtClean="0"/>
              <a:t>Strogatz</a:t>
            </a:r>
            <a:r>
              <a:rPr lang="en-US" altLang="ko-KR" sz="1400" dirty="0" smtClean="0"/>
              <a:t>, “Synchronization of pulse-coupled biological oscillators,”</a:t>
            </a:r>
          </a:p>
          <a:p>
            <a:r>
              <a:rPr lang="en-US" altLang="ko-KR" sz="1400" dirty="0"/>
              <a:t> </a:t>
            </a:r>
            <a:r>
              <a:rPr lang="en-US" altLang="ko-KR" sz="1400" dirty="0" smtClean="0"/>
              <a:t>                        </a:t>
            </a:r>
            <a:r>
              <a:rPr lang="en-US" altLang="ko-KR" sz="1400" i="1" dirty="0" smtClean="0"/>
              <a:t>SIAM </a:t>
            </a:r>
            <a:r>
              <a:rPr lang="en-US" altLang="ko-KR" sz="1400" i="1" dirty="0"/>
              <a:t>J. Appl. Math</a:t>
            </a:r>
            <a:r>
              <a:rPr lang="en-US" altLang="ko-KR" sz="1400" i="1" dirty="0" smtClean="0"/>
              <a:t>.</a:t>
            </a:r>
            <a:r>
              <a:rPr lang="en-US" altLang="ko-KR" sz="1400" dirty="0" smtClean="0"/>
              <a:t>, </a:t>
            </a:r>
            <a:r>
              <a:rPr lang="en-US" altLang="ko-KR" sz="1400" dirty="0"/>
              <a:t>vol. 50, no. 6, pp. 1645-1662, Dec. 1990.</a:t>
            </a:r>
            <a:endParaRPr lang="ko-KR" altLang="en-US" sz="1400" dirty="0"/>
          </a:p>
        </p:txBody>
      </p:sp>
    </p:spTree>
    <p:extLst>
      <p:ext uri="{BB962C8B-B14F-4D97-AF65-F5344CB8AC3E}">
        <p14:creationId xmlns:p14="http://schemas.microsoft.com/office/powerpoint/2010/main" val="1618289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(2/5)</a:t>
            </a:r>
            <a:endParaRPr lang="ko-KR" altLang="en-US" dirty="0"/>
          </a:p>
        </p:txBody>
      </p:sp>
      <p:sp>
        <p:nvSpPr>
          <p:cNvPr id="3" name="내용 개체 틀 2"/>
          <p:cNvSpPr>
            <a:spLocks noGrp="1"/>
          </p:cNvSpPr>
          <p:nvPr>
            <p:ph idx="1"/>
          </p:nvPr>
        </p:nvSpPr>
        <p:spPr>
          <a:xfrm>
            <a:off x="685800" y="1981200"/>
            <a:ext cx="4318248" cy="4114800"/>
          </a:xfrm>
        </p:spPr>
        <p:txBody>
          <a:bodyPr/>
          <a:lstStyle/>
          <a:p>
            <a:r>
              <a:rPr lang="en-US" altLang="ko-KR" dirty="0" smtClean="0"/>
              <a:t>Convex curve</a:t>
            </a:r>
          </a:p>
          <a:p>
            <a:pPr lvl="1"/>
            <a:r>
              <a:rPr lang="en-US" altLang="ko-KR" dirty="0" smtClean="0"/>
              <a:t>Used in the </a:t>
            </a:r>
            <a:r>
              <a:rPr lang="en-US" altLang="ko-KR" i="1" dirty="0" smtClean="0"/>
              <a:t>original</a:t>
            </a:r>
            <a:r>
              <a:rPr lang="en-US" altLang="ko-KR" dirty="0" smtClean="0"/>
              <a:t> firefly sync. scheme</a:t>
            </a:r>
          </a:p>
          <a:p>
            <a:pPr lvl="1"/>
            <a:r>
              <a:rPr lang="en-US" altLang="ko-KR" dirty="0" smtClean="0"/>
              <a:t>Two parameters</a:t>
            </a:r>
          </a:p>
          <a:p>
            <a:pPr lvl="2"/>
            <a:r>
              <a:rPr lang="en-US" altLang="ko-KR" dirty="0" smtClean="0"/>
              <a:t>b: convexity (the larger, the stronger) </a:t>
            </a:r>
          </a:p>
          <a:p>
            <a:pPr lvl="2"/>
            <a:r>
              <a:rPr lang="en-US" altLang="ko-KR" dirty="0" smtClean="0">
                <a:sym typeface="Symbol"/>
              </a:rPr>
              <a:t>: coupling</a:t>
            </a:r>
            <a:endParaRPr lang="en-US" altLang="ko-KR" dirty="0" smtClean="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grpSp>
        <p:nvGrpSpPr>
          <p:cNvPr id="15" name="그룹 14"/>
          <p:cNvGrpSpPr/>
          <p:nvPr/>
        </p:nvGrpSpPr>
        <p:grpSpPr>
          <a:xfrm>
            <a:off x="4788024" y="1354832"/>
            <a:ext cx="4068423" cy="2866256"/>
            <a:chOff x="5496310" y="-9702"/>
            <a:chExt cx="3852399" cy="2650232"/>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310" y="-9702"/>
              <a:ext cx="3852399" cy="265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직선 화살표 연결선 9"/>
            <p:cNvCxnSpPr/>
            <p:nvPr/>
          </p:nvCxnSpPr>
          <p:spPr>
            <a:xfrm flipV="1">
              <a:off x="6876256" y="846004"/>
              <a:ext cx="0" cy="1502876"/>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p:nvPr/>
          </p:nvCxnSpPr>
          <p:spPr>
            <a:xfrm flipH="1">
              <a:off x="6012160" y="846004"/>
              <a:ext cx="864096" cy="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flipV="1">
              <a:off x="6012160" y="404664"/>
              <a:ext cx="0" cy="44134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p:nvPr/>
          </p:nvCxnSpPr>
          <p:spPr>
            <a:xfrm>
              <a:off x="6005513" y="419101"/>
              <a:ext cx="1847850" cy="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flipH="1">
              <a:off x="7843053" y="419101"/>
              <a:ext cx="10310" cy="1929779"/>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gr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02" y="4389462"/>
            <a:ext cx="18097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394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(3/5)</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3200" dirty="0">
                <a:ea typeface="+mn-ea"/>
                <a:cs typeface="+mn-cs"/>
              </a:rPr>
              <a:t>180</a:t>
            </a:r>
            <a:r>
              <a:rPr lang="en-US" altLang="ko-KR" sz="3200" baseline="30000" dirty="0">
                <a:ea typeface="+mn-ea"/>
                <a:cs typeface="+mn-cs"/>
              </a:rPr>
              <a:t>o</a:t>
            </a:r>
            <a:r>
              <a:rPr lang="en-US" altLang="ko-KR" sz="3200" dirty="0">
                <a:ea typeface="+mn-ea"/>
                <a:cs typeface="+mn-cs"/>
              </a:rPr>
              <a:t> </a:t>
            </a:r>
            <a:r>
              <a:rPr lang="en-US" altLang="ko-KR" sz="3200" dirty="0" smtClean="0">
                <a:ea typeface="+mn-ea"/>
                <a:cs typeface="+mn-cs"/>
              </a:rPr>
              <a:t>rule</a:t>
            </a:r>
          </a:p>
          <a:p>
            <a:pPr marL="685800" lvl="2" indent="-342900"/>
            <a:r>
              <a:rPr lang="en-US" altLang="ko-KR" dirty="0" smtClean="0">
                <a:ea typeface="+mn-ea"/>
                <a:cs typeface="+mn-cs"/>
              </a:rPr>
              <a:t>Simple &amp; no parameters</a:t>
            </a:r>
          </a:p>
          <a:p>
            <a:pPr marL="342900" lvl="1" indent="-342900">
              <a:buFontTx/>
              <a:buChar char="•"/>
            </a:pPr>
            <a:endParaRPr lang="en-US" altLang="ko-KR" sz="3200" dirty="0">
              <a:ea typeface="+mn-ea"/>
              <a:cs typeface="+mn-cs"/>
            </a:endParaRPr>
          </a:p>
          <a:p>
            <a:pPr marL="342900" lvl="1" indent="-342900">
              <a:buFontTx/>
              <a:buChar char="•"/>
            </a:pPr>
            <a:endParaRPr lang="en-US" altLang="ko-KR" sz="3200" dirty="0" smtClean="0">
              <a:ea typeface="+mn-ea"/>
              <a:cs typeface="+mn-cs"/>
            </a:endParaRPr>
          </a:p>
          <a:p>
            <a:pPr marL="342900" lvl="1" indent="-342900">
              <a:buFontTx/>
              <a:buChar char="•"/>
            </a:pPr>
            <a:r>
              <a:rPr lang="en-US" altLang="ko-KR" sz="3200" dirty="0" smtClean="0">
                <a:ea typeface="+mn-ea"/>
                <a:cs typeface="+mn-cs"/>
              </a:rPr>
              <a:t>360</a:t>
            </a:r>
            <a:r>
              <a:rPr lang="en-US" altLang="ko-KR" sz="3200" baseline="30000" dirty="0"/>
              <a:t>o</a:t>
            </a:r>
            <a:r>
              <a:rPr lang="en-US" altLang="ko-KR" sz="3200" dirty="0" smtClean="0">
                <a:ea typeface="+mn-ea"/>
                <a:cs typeface="+mn-cs"/>
              </a:rPr>
              <a:t> rule</a:t>
            </a:r>
          </a:p>
          <a:p>
            <a:pPr marL="685800" lvl="2" indent="-342900"/>
            <a:r>
              <a:rPr lang="en-US" altLang="ko-KR" dirty="0" smtClean="0">
                <a:ea typeface="+mn-ea"/>
                <a:cs typeface="+mn-cs"/>
              </a:rPr>
              <a:t>Simple &amp; no parameters</a:t>
            </a:r>
            <a:endParaRPr lang="en-US" altLang="ko-KR" dirty="0">
              <a:ea typeface="+mn-ea"/>
              <a:cs typeface="+mn-cs"/>
            </a:endParaRPr>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72816"/>
            <a:ext cx="19907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108656"/>
            <a:ext cx="21621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530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(4/5)</a:t>
            </a:r>
            <a:endParaRPr lang="ko-KR" altLang="en-US" dirty="0"/>
          </a:p>
        </p:txBody>
      </p:sp>
      <p:sp>
        <p:nvSpPr>
          <p:cNvPr id="3" name="내용 개체 틀 2"/>
          <p:cNvSpPr>
            <a:spLocks noGrp="1"/>
          </p:cNvSpPr>
          <p:nvPr>
            <p:ph idx="1"/>
          </p:nvPr>
        </p:nvSpPr>
        <p:spPr>
          <a:xfrm>
            <a:off x="685800" y="1628800"/>
            <a:ext cx="7772400" cy="4400128"/>
          </a:xfrm>
        </p:spPr>
        <p:txBody>
          <a:bodyPr/>
          <a:lstStyle/>
          <a:p>
            <a:r>
              <a:rPr lang="en-US" altLang="ko-KR" sz="2000" dirty="0" smtClean="0"/>
              <a:t>Convex curve simulation results</a:t>
            </a:r>
          </a:p>
          <a:p>
            <a:pPr lvl="1"/>
            <a:r>
              <a:rPr lang="en-US" altLang="ko-KR" sz="1800" dirty="0" smtClean="0"/>
              <a:t>1000 PDs in 500m x 500m area (random clustered drop)</a:t>
            </a:r>
          </a:p>
          <a:p>
            <a:pPr lvl="1"/>
            <a:r>
              <a:rPr lang="en-US" altLang="ko-KR" sz="1800" dirty="0" smtClean="0"/>
              <a:t>Average of 30 independent runs</a:t>
            </a:r>
          </a:p>
          <a:p>
            <a:pPr lvl="1"/>
            <a:endParaRPr lang="en-US" altLang="ko-KR" sz="1800" dirty="0" smtClean="0"/>
          </a:p>
          <a:p>
            <a:pPr lvl="1"/>
            <a:endParaRPr lang="en-US" altLang="ko-KR" sz="1800" dirty="0"/>
          </a:p>
          <a:p>
            <a:pPr lvl="1"/>
            <a:endParaRPr lang="en-US" altLang="ko-KR" sz="1800" dirty="0" smtClean="0"/>
          </a:p>
          <a:p>
            <a:pPr lvl="1"/>
            <a:endParaRPr lang="en-US" altLang="ko-KR" sz="1800" dirty="0"/>
          </a:p>
          <a:p>
            <a:pPr lvl="1"/>
            <a:endParaRPr lang="en-US" altLang="ko-KR" sz="1800" dirty="0" smtClean="0"/>
          </a:p>
          <a:p>
            <a:pPr lvl="1"/>
            <a:endParaRPr lang="en-US" altLang="ko-KR" sz="1800" dirty="0"/>
          </a:p>
          <a:p>
            <a:pPr lvl="1"/>
            <a:r>
              <a:rPr lang="en-US" altLang="ko-KR" sz="1800" dirty="0" smtClean="0"/>
              <a:t>Discussion</a:t>
            </a:r>
          </a:p>
          <a:p>
            <a:pPr lvl="2"/>
            <a:r>
              <a:rPr lang="en-US" altLang="ko-KR" sz="1400" dirty="0" smtClean="0"/>
              <a:t>Small coupling</a:t>
            </a:r>
            <a:r>
              <a:rPr lang="en-US" altLang="ko-KR" sz="1400" dirty="0"/>
              <a:t> (</a:t>
            </a:r>
            <a:r>
              <a:rPr lang="en-US" altLang="ko-KR" sz="1400" dirty="0">
                <a:sym typeface="Symbol"/>
              </a:rPr>
              <a:t>=0.05~0.1)</a:t>
            </a:r>
            <a:r>
              <a:rPr lang="en-US" altLang="ko-KR" sz="1400" dirty="0" smtClean="0"/>
              <a:t> gives better performance in multi-hop networks (end-to-end: about 10 hops)</a:t>
            </a:r>
          </a:p>
          <a:p>
            <a:pPr lvl="2"/>
            <a:r>
              <a:rPr lang="en-US" altLang="ko-KR" sz="1400" dirty="0" smtClean="0"/>
              <a:t>But, in small networks, large coupling gives better performance [Tyrrell 2009]</a:t>
            </a:r>
          </a:p>
          <a:p>
            <a:pPr lvl="2"/>
            <a:r>
              <a:rPr lang="en-US" altLang="ko-KR" sz="1400" dirty="0" smtClean="0"/>
              <a:t>Need to be optimized for a particular scenario</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510330557"/>
              </p:ext>
            </p:extLst>
          </p:nvPr>
        </p:nvGraphicFramePr>
        <p:xfrm>
          <a:off x="1644352" y="3004592"/>
          <a:ext cx="6096000" cy="152400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234659">
                <a:tc>
                  <a:txBody>
                    <a:bodyPr/>
                    <a:lstStyle/>
                    <a:p>
                      <a:pPr algn="l" latinLnBrk="1"/>
                      <a:endParaRPr lang="ko-KR" altLang="en-US" sz="1400" dirty="0"/>
                    </a:p>
                  </a:txBody>
                  <a:tcPr/>
                </a:tc>
                <a:tc>
                  <a:txBody>
                    <a:bodyPr/>
                    <a:lstStyle/>
                    <a:p>
                      <a:pPr algn="ctr" latinLnBrk="1"/>
                      <a:r>
                        <a:rPr lang="en-US" altLang="ko-KR" sz="1400" dirty="0" smtClean="0">
                          <a:sym typeface="Symbol"/>
                        </a:rPr>
                        <a:t>=</a:t>
                      </a:r>
                      <a:r>
                        <a:rPr lang="en-US" altLang="ko-KR" sz="1400" dirty="0" smtClean="0"/>
                        <a:t>0.01</a:t>
                      </a:r>
                      <a:endParaRPr lang="ko-KR" altLang="en-US" sz="1400" dirty="0"/>
                    </a:p>
                  </a:txBody>
                  <a:tcPr/>
                </a:tc>
                <a:tc>
                  <a:txBody>
                    <a:bodyPr/>
                    <a:lstStyle/>
                    <a:p>
                      <a:pPr algn="ctr" latinLnBrk="1"/>
                      <a:r>
                        <a:rPr lang="en-US" altLang="ko-KR" sz="1400" dirty="0" smtClean="0">
                          <a:sym typeface="Symbol"/>
                        </a:rPr>
                        <a:t>=</a:t>
                      </a:r>
                      <a:r>
                        <a:rPr lang="en-US" altLang="ko-KR" sz="1400" dirty="0" smtClean="0"/>
                        <a:t>0.03</a:t>
                      </a:r>
                      <a:endParaRPr lang="ko-KR" altLang="en-US" sz="1400" dirty="0"/>
                    </a:p>
                  </a:txBody>
                  <a:tcPr/>
                </a:tc>
                <a:tc>
                  <a:txBody>
                    <a:bodyPr/>
                    <a:lstStyle/>
                    <a:p>
                      <a:pPr algn="ctr" latinLnBrk="1"/>
                      <a:r>
                        <a:rPr lang="en-US" altLang="ko-KR" sz="1400" dirty="0" smtClean="0">
                          <a:sym typeface="Symbol"/>
                        </a:rPr>
                        <a:t>=</a:t>
                      </a:r>
                      <a:r>
                        <a:rPr lang="en-US" altLang="ko-KR" sz="1400" dirty="0" smtClean="0"/>
                        <a:t>0.05</a:t>
                      </a:r>
                      <a:endParaRPr lang="ko-KR" altLang="en-US" sz="1400" dirty="0"/>
                    </a:p>
                  </a:txBody>
                  <a:tcPr/>
                </a:tc>
                <a:tc>
                  <a:txBody>
                    <a:bodyPr/>
                    <a:lstStyle/>
                    <a:p>
                      <a:pPr algn="ctr" latinLnBrk="1"/>
                      <a:r>
                        <a:rPr lang="en-US" altLang="ko-KR" sz="1400" dirty="0" smtClean="0">
                          <a:sym typeface="Symbol"/>
                        </a:rPr>
                        <a:t>=</a:t>
                      </a:r>
                      <a:r>
                        <a:rPr lang="en-US" altLang="ko-KR" sz="1400" dirty="0" smtClean="0"/>
                        <a:t>0.1</a:t>
                      </a:r>
                      <a:endParaRPr lang="ko-KR" altLang="en-US" sz="1400" dirty="0"/>
                    </a:p>
                  </a:txBody>
                  <a:tcPr/>
                </a:tc>
                <a:tc>
                  <a:txBody>
                    <a:bodyPr/>
                    <a:lstStyle/>
                    <a:p>
                      <a:pPr algn="ctr" latinLnBrk="1"/>
                      <a:r>
                        <a:rPr lang="en-US" altLang="ko-KR" sz="1400" dirty="0" smtClean="0">
                          <a:sym typeface="Symbol"/>
                        </a:rPr>
                        <a:t>=</a:t>
                      </a:r>
                      <a:r>
                        <a:rPr lang="en-US" altLang="ko-KR" sz="1400" dirty="0" smtClean="0"/>
                        <a:t>0.3</a:t>
                      </a:r>
                      <a:endParaRPr lang="ko-KR" altLang="en-US" sz="1400" dirty="0"/>
                    </a:p>
                  </a:txBody>
                  <a:tcPr/>
                </a:tc>
                <a:tc>
                  <a:txBody>
                    <a:bodyPr/>
                    <a:lstStyle/>
                    <a:p>
                      <a:pPr algn="ctr" latinLnBrk="1"/>
                      <a:r>
                        <a:rPr lang="en-US" altLang="ko-KR" sz="1400" dirty="0" smtClean="0">
                          <a:sym typeface="Symbol"/>
                        </a:rPr>
                        <a:t>=</a:t>
                      </a:r>
                      <a:r>
                        <a:rPr lang="en-US" altLang="ko-KR" sz="1400" dirty="0" smtClean="0"/>
                        <a:t>0.5</a:t>
                      </a:r>
                      <a:endParaRPr lang="ko-KR" altLang="en-US" sz="1400" dirty="0"/>
                    </a:p>
                  </a:txBody>
                  <a:tcPr/>
                </a:tc>
                <a:tc>
                  <a:txBody>
                    <a:bodyPr/>
                    <a:lstStyle/>
                    <a:p>
                      <a:pPr algn="ctr" latinLnBrk="1"/>
                      <a:r>
                        <a:rPr lang="en-US" altLang="ko-KR" sz="1400" dirty="0" smtClean="0">
                          <a:sym typeface="Symbol"/>
                        </a:rPr>
                        <a:t>=</a:t>
                      </a:r>
                      <a:r>
                        <a:rPr lang="en-US" altLang="ko-KR" sz="1400" dirty="0" smtClean="0"/>
                        <a:t>0.7</a:t>
                      </a:r>
                      <a:endParaRPr lang="ko-KR" altLang="en-US" sz="1400" dirty="0"/>
                    </a:p>
                  </a:txBody>
                  <a:tcPr/>
                </a:tc>
              </a:tr>
              <a:tr h="234659">
                <a:tc>
                  <a:txBody>
                    <a:bodyPr/>
                    <a:lstStyle/>
                    <a:p>
                      <a:pPr algn="l" latinLnBrk="1"/>
                      <a:r>
                        <a:rPr lang="en-US" altLang="ko-KR" sz="1400" dirty="0" smtClean="0"/>
                        <a:t>b=1</a:t>
                      </a:r>
                      <a:endParaRPr lang="ko-KR" altLang="en-US" sz="1400" dirty="0"/>
                    </a:p>
                  </a:txBody>
                  <a:tcPr/>
                </a:tc>
                <a:tc>
                  <a:txBody>
                    <a:bodyPr/>
                    <a:lstStyle/>
                    <a:p>
                      <a:pPr algn="ctr" latinLnBrk="1"/>
                      <a:r>
                        <a:rPr lang="en-US" altLang="ko-KR" sz="1400" dirty="0" smtClean="0"/>
                        <a:t>162.6</a:t>
                      </a:r>
                      <a:endParaRPr lang="ko-KR" altLang="en-US" sz="1400" dirty="0"/>
                    </a:p>
                  </a:txBody>
                  <a:tcPr/>
                </a:tc>
                <a:tc>
                  <a:txBody>
                    <a:bodyPr/>
                    <a:lstStyle/>
                    <a:p>
                      <a:pPr algn="ctr" latinLnBrk="1"/>
                      <a:r>
                        <a:rPr lang="en-US" altLang="ko-KR" sz="1400" dirty="0" smtClean="0"/>
                        <a:t>133.7</a:t>
                      </a:r>
                      <a:endParaRPr lang="ko-KR" altLang="en-US" sz="1400" dirty="0"/>
                    </a:p>
                  </a:txBody>
                  <a:tcPr/>
                </a:tc>
                <a:tc>
                  <a:txBody>
                    <a:bodyPr/>
                    <a:lstStyle/>
                    <a:p>
                      <a:pPr algn="ctr" latinLnBrk="1"/>
                      <a:r>
                        <a:rPr lang="en-US" altLang="ko-KR" sz="1400" dirty="0" smtClean="0"/>
                        <a:t>95.4</a:t>
                      </a:r>
                      <a:endParaRPr lang="ko-KR" altLang="en-US" sz="1400" dirty="0"/>
                    </a:p>
                  </a:txBody>
                  <a:tcPr/>
                </a:tc>
                <a:tc>
                  <a:txBody>
                    <a:bodyPr/>
                    <a:lstStyle/>
                    <a:p>
                      <a:pPr algn="ctr" latinLnBrk="1"/>
                      <a:r>
                        <a:rPr lang="en-US" altLang="ko-KR" sz="1400" dirty="0" smtClean="0">
                          <a:solidFill>
                            <a:srgbClr val="0000FF"/>
                          </a:solidFill>
                        </a:rPr>
                        <a:t>88.3</a:t>
                      </a:r>
                      <a:endParaRPr lang="ko-KR" altLang="en-US" sz="1400" dirty="0">
                        <a:solidFill>
                          <a:srgbClr val="0000FF"/>
                        </a:solidFill>
                      </a:endParaRPr>
                    </a:p>
                  </a:txBody>
                  <a:tcPr/>
                </a:tc>
                <a:tc>
                  <a:txBody>
                    <a:bodyPr/>
                    <a:lstStyle/>
                    <a:p>
                      <a:pPr algn="ctr" latinLnBrk="1"/>
                      <a:r>
                        <a:rPr lang="en-US" altLang="ko-KR" sz="1400" dirty="0" smtClean="0"/>
                        <a:t>130.7</a:t>
                      </a:r>
                      <a:endParaRPr lang="ko-KR" altLang="en-US" sz="1400" dirty="0"/>
                    </a:p>
                  </a:txBody>
                  <a:tcPr/>
                </a:tc>
                <a:tc>
                  <a:txBody>
                    <a:bodyPr/>
                    <a:lstStyle/>
                    <a:p>
                      <a:pPr algn="ctr" latinLnBrk="1"/>
                      <a:r>
                        <a:rPr lang="en-US" altLang="ko-KR" sz="1400" dirty="0" smtClean="0"/>
                        <a:t>430.4</a:t>
                      </a:r>
                      <a:endParaRPr lang="ko-KR" altLang="en-US" sz="1400" dirty="0"/>
                    </a:p>
                  </a:txBody>
                  <a:tcPr/>
                </a:tc>
                <a:tc>
                  <a:txBody>
                    <a:bodyPr/>
                    <a:lstStyle/>
                    <a:p>
                      <a:pPr algn="ctr" latinLnBrk="1"/>
                      <a:r>
                        <a:rPr lang="en-US" altLang="ko-KR" sz="1400" dirty="0" smtClean="0"/>
                        <a:t>517.8</a:t>
                      </a:r>
                      <a:endParaRPr lang="ko-KR" altLang="en-US" sz="1400" dirty="0"/>
                    </a:p>
                  </a:txBody>
                  <a:tcPr/>
                </a:tc>
              </a:tr>
              <a:tr h="234659">
                <a:tc>
                  <a:txBody>
                    <a:bodyPr/>
                    <a:lstStyle/>
                    <a:p>
                      <a:pPr algn="l" latinLnBrk="1"/>
                      <a:r>
                        <a:rPr lang="en-US" altLang="ko-KR" sz="1400" dirty="0" smtClean="0"/>
                        <a:t>b=1.2</a:t>
                      </a:r>
                      <a:endParaRPr lang="ko-KR" altLang="en-US" sz="1400" dirty="0"/>
                    </a:p>
                  </a:txBody>
                  <a:tcPr/>
                </a:tc>
                <a:tc>
                  <a:txBody>
                    <a:bodyPr/>
                    <a:lstStyle/>
                    <a:p>
                      <a:pPr algn="ctr" latinLnBrk="1"/>
                      <a:r>
                        <a:rPr lang="en-US" altLang="ko-KR" sz="1400" dirty="0" smtClean="0"/>
                        <a:t>182.9</a:t>
                      </a:r>
                      <a:endParaRPr lang="ko-KR" altLang="en-US" sz="1400" dirty="0"/>
                    </a:p>
                  </a:txBody>
                  <a:tcPr/>
                </a:tc>
                <a:tc>
                  <a:txBody>
                    <a:bodyPr/>
                    <a:lstStyle/>
                    <a:p>
                      <a:pPr algn="ctr" latinLnBrk="1"/>
                      <a:r>
                        <a:rPr lang="en-US" altLang="ko-KR" sz="1400" dirty="0" smtClean="0"/>
                        <a:t>97.7</a:t>
                      </a:r>
                      <a:endParaRPr lang="ko-KR" altLang="en-US" sz="1400" dirty="0"/>
                    </a:p>
                  </a:txBody>
                  <a:tcPr/>
                </a:tc>
                <a:tc>
                  <a:txBody>
                    <a:bodyPr/>
                    <a:lstStyle/>
                    <a:p>
                      <a:pPr algn="ctr" latinLnBrk="1"/>
                      <a:r>
                        <a:rPr lang="en-US" altLang="ko-KR" sz="1400" dirty="0" smtClean="0">
                          <a:solidFill>
                            <a:srgbClr val="0000FF"/>
                          </a:solidFill>
                        </a:rPr>
                        <a:t>88.2</a:t>
                      </a:r>
                      <a:endParaRPr lang="ko-KR" altLang="en-US" sz="1400" dirty="0">
                        <a:solidFill>
                          <a:srgbClr val="0000FF"/>
                        </a:solidFill>
                      </a:endParaRPr>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r>
              <a:tr h="234659">
                <a:tc>
                  <a:txBody>
                    <a:bodyPr/>
                    <a:lstStyle/>
                    <a:p>
                      <a:pPr algn="l" latinLnBrk="1"/>
                      <a:r>
                        <a:rPr lang="en-US" altLang="ko-KR" sz="1400" dirty="0" smtClean="0"/>
                        <a:t>b=4</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192.6</a:t>
                      </a:r>
                      <a:endParaRPr lang="ko-KR" altLang="en-US" sz="1400" dirty="0"/>
                    </a:p>
                  </a:txBody>
                  <a:tcPr/>
                </a:tc>
                <a:tc>
                  <a:txBody>
                    <a:bodyPr/>
                    <a:lstStyle/>
                    <a:p>
                      <a:pPr algn="ctr" latinLnBrk="1"/>
                      <a:r>
                        <a:rPr lang="en-US" altLang="ko-KR" sz="1400" dirty="0" smtClean="0"/>
                        <a:t>535.7</a:t>
                      </a:r>
                      <a:endParaRPr lang="ko-KR" altLang="en-US" sz="1400" dirty="0"/>
                    </a:p>
                  </a:txBody>
                  <a:tcPr/>
                </a:tc>
                <a:tc>
                  <a:txBody>
                    <a:bodyPr/>
                    <a:lstStyle/>
                    <a:p>
                      <a:pPr algn="ctr" latinLnBrk="1"/>
                      <a:r>
                        <a:rPr lang="en-US" altLang="ko-KR" sz="1400" dirty="0" smtClean="0"/>
                        <a:t>1085.2</a:t>
                      </a:r>
                      <a:endParaRPr lang="ko-KR" altLang="en-US" sz="1400" dirty="0"/>
                    </a:p>
                  </a:txBody>
                  <a:tcPr/>
                </a:tc>
                <a:tc>
                  <a:txBody>
                    <a:bodyPr/>
                    <a:lstStyle/>
                    <a:p>
                      <a:pPr algn="ctr" latinLnBrk="1"/>
                      <a:r>
                        <a:rPr lang="en-US" altLang="ko-KR" sz="1400" dirty="0" smtClean="0"/>
                        <a:t>1380.5</a:t>
                      </a:r>
                      <a:endParaRPr lang="ko-KR" altLang="en-US" sz="1400" dirty="0"/>
                    </a:p>
                  </a:txBody>
                  <a:tcPr/>
                </a:tc>
              </a:tr>
              <a:tr h="285501">
                <a:tc>
                  <a:txBody>
                    <a:bodyPr/>
                    <a:lstStyle/>
                    <a:p>
                      <a:pPr algn="l" latinLnBrk="1"/>
                      <a:r>
                        <a:rPr lang="en-US" altLang="ko-KR" sz="1400" dirty="0" smtClean="0"/>
                        <a:t>b=7</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184.2</a:t>
                      </a:r>
                      <a:endParaRPr lang="ko-KR" altLang="en-US" sz="1400" dirty="0"/>
                    </a:p>
                  </a:txBody>
                  <a:tcPr/>
                </a:tc>
                <a:tc>
                  <a:txBody>
                    <a:bodyPr/>
                    <a:lstStyle/>
                    <a:p>
                      <a:pPr algn="ctr" latinLnBrk="1"/>
                      <a:r>
                        <a:rPr lang="en-US" altLang="ko-KR" sz="1400" dirty="0" smtClean="0"/>
                        <a:t>1030.2</a:t>
                      </a:r>
                      <a:endParaRPr lang="ko-KR" altLang="en-US" sz="1400" dirty="0"/>
                    </a:p>
                  </a:txBody>
                  <a:tcPr/>
                </a:tc>
                <a:tc>
                  <a:txBody>
                    <a:bodyPr/>
                    <a:lstStyle/>
                    <a:p>
                      <a:pPr algn="ctr" latinLnBrk="1"/>
                      <a:r>
                        <a:rPr lang="en-US" altLang="ko-KR" sz="1400" dirty="0" smtClean="0"/>
                        <a:t>1629.1</a:t>
                      </a:r>
                      <a:endParaRPr lang="ko-KR" altLang="en-US" sz="1400" dirty="0"/>
                    </a:p>
                  </a:txBody>
                  <a:tcPr/>
                </a:tc>
                <a:tc>
                  <a:txBody>
                    <a:bodyPr/>
                    <a:lstStyle/>
                    <a:p>
                      <a:pPr algn="ctr" latinLnBrk="1"/>
                      <a:r>
                        <a:rPr lang="en-US" altLang="ko-KR" sz="1400" dirty="0" smtClean="0"/>
                        <a:t>1337.2</a:t>
                      </a:r>
                      <a:endParaRPr lang="ko-KR" altLang="en-US" sz="1400" dirty="0"/>
                    </a:p>
                  </a:txBody>
                  <a:tcPr/>
                </a:tc>
              </a:tr>
            </a:tbl>
          </a:graphicData>
        </a:graphic>
      </p:graphicFrame>
      <p:sp>
        <p:nvSpPr>
          <p:cNvPr id="9" name="TextBox 8"/>
          <p:cNvSpPr txBox="1"/>
          <p:nvPr/>
        </p:nvSpPr>
        <p:spPr>
          <a:xfrm>
            <a:off x="3419872" y="2644552"/>
            <a:ext cx="3151697" cy="338554"/>
          </a:xfrm>
          <a:prstGeom prst="rect">
            <a:avLst/>
          </a:prstGeom>
          <a:noFill/>
        </p:spPr>
        <p:txBody>
          <a:bodyPr wrap="none" rtlCol="0">
            <a:spAutoFit/>
          </a:bodyPr>
          <a:lstStyle/>
          <a:p>
            <a:r>
              <a:rPr lang="en-US" altLang="ko-KR" sz="1600" b="1" dirty="0" smtClean="0"/>
              <a:t>Table: Mean #frame to synchrony</a:t>
            </a:r>
            <a:endParaRPr lang="ko-KR" altLang="en-US" sz="1600" b="1" dirty="0"/>
          </a:p>
        </p:txBody>
      </p:sp>
      <p:sp>
        <p:nvSpPr>
          <p:cNvPr id="10" name="TextBox 9"/>
          <p:cNvSpPr txBox="1"/>
          <p:nvPr/>
        </p:nvSpPr>
        <p:spPr>
          <a:xfrm>
            <a:off x="1579369" y="6063679"/>
            <a:ext cx="6088975" cy="461665"/>
          </a:xfrm>
          <a:prstGeom prst="rect">
            <a:avLst/>
          </a:prstGeom>
          <a:noFill/>
        </p:spPr>
        <p:txBody>
          <a:bodyPr wrap="none" rtlCol="0">
            <a:spAutoFit/>
          </a:bodyPr>
          <a:lstStyle/>
          <a:p>
            <a:r>
              <a:rPr lang="en-US" altLang="ko-KR" dirty="0" smtClean="0"/>
              <a:t>[Tyrrell 2009] Alexander </a:t>
            </a:r>
            <a:r>
              <a:rPr lang="en-US" altLang="ko-KR" dirty="0" err="1" smtClean="0"/>
              <a:t>Tyrrel</a:t>
            </a:r>
            <a:r>
              <a:rPr lang="en-US" altLang="ko-KR" dirty="0" smtClean="0"/>
              <a:t>, “Firefly Synchronization in Wireless Networks,” Ph.D. Thesis,</a:t>
            </a:r>
          </a:p>
          <a:p>
            <a:r>
              <a:rPr lang="en-US" altLang="ko-KR" dirty="0"/>
              <a:t> </a:t>
            </a:r>
            <a:r>
              <a:rPr lang="en-US" altLang="ko-KR" dirty="0" smtClean="0"/>
              <a:t>                      Department of Engineering Science, University of Klagenfurt, Austria, July 2009.</a:t>
            </a:r>
            <a:endParaRPr lang="ko-KR" altLang="en-US" dirty="0"/>
          </a:p>
        </p:txBody>
      </p:sp>
    </p:spTree>
    <p:extLst>
      <p:ext uri="{BB962C8B-B14F-4D97-AF65-F5344CB8AC3E}">
        <p14:creationId xmlns:p14="http://schemas.microsoft.com/office/powerpoint/2010/main" val="1603149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(5/5)</a:t>
            </a:r>
            <a:endParaRPr lang="ko-KR" altLang="en-US" dirty="0"/>
          </a:p>
        </p:txBody>
      </p:sp>
      <p:sp>
        <p:nvSpPr>
          <p:cNvPr id="3" name="내용 개체 틀 2"/>
          <p:cNvSpPr>
            <a:spLocks noGrp="1"/>
          </p:cNvSpPr>
          <p:nvPr>
            <p:ph idx="1"/>
          </p:nvPr>
        </p:nvSpPr>
        <p:spPr>
          <a:xfrm>
            <a:off x="685800" y="1628800"/>
            <a:ext cx="7772400" cy="4680520"/>
          </a:xfrm>
        </p:spPr>
        <p:txBody>
          <a:bodyPr/>
          <a:lstStyle/>
          <a:p>
            <a:r>
              <a:rPr lang="en-US" altLang="ko-KR" sz="2400" dirty="0" smtClean="0"/>
              <a:t>180</a:t>
            </a:r>
            <a:r>
              <a:rPr lang="en-US" altLang="ko-KR" sz="2400" baseline="30000" dirty="0" smtClean="0"/>
              <a:t>o</a:t>
            </a:r>
            <a:r>
              <a:rPr lang="en-US" altLang="ko-KR" sz="2400" dirty="0" smtClean="0"/>
              <a:t> rule &amp; 360</a:t>
            </a:r>
            <a:r>
              <a:rPr lang="en-US" altLang="ko-KR" sz="2400" baseline="30000" dirty="0"/>
              <a:t>o</a:t>
            </a:r>
            <a:r>
              <a:rPr lang="en-US" altLang="ko-KR" sz="2400" dirty="0" smtClean="0"/>
              <a:t> rule simulation results</a:t>
            </a:r>
          </a:p>
          <a:p>
            <a:pPr lvl="1"/>
            <a:r>
              <a:rPr lang="en-US" altLang="ko-KR" sz="2000" dirty="0" smtClean="0"/>
              <a:t>1000 PDs in 500m x 500m area (random clustered drop)</a:t>
            </a:r>
          </a:p>
          <a:p>
            <a:pPr lvl="1"/>
            <a:r>
              <a:rPr lang="en-US" altLang="ko-KR" sz="2000" dirty="0" smtClean="0"/>
              <a:t>Average of 30 independent runs</a:t>
            </a:r>
          </a:p>
          <a:p>
            <a:pPr lvl="1"/>
            <a:endParaRPr lang="en-US" altLang="ko-KR" sz="2000" dirty="0" smtClean="0"/>
          </a:p>
          <a:p>
            <a:pPr lvl="1"/>
            <a:endParaRPr lang="en-US" altLang="ko-KR" sz="2000" dirty="0"/>
          </a:p>
          <a:p>
            <a:pPr lvl="1"/>
            <a:endParaRPr lang="en-US" altLang="ko-KR" sz="2000" dirty="0" smtClean="0"/>
          </a:p>
          <a:p>
            <a:pPr lvl="1"/>
            <a:endParaRPr lang="en-US" altLang="ko-KR" sz="2000" dirty="0"/>
          </a:p>
          <a:p>
            <a:pPr lvl="1"/>
            <a:r>
              <a:rPr lang="en-US" altLang="ko-KR" sz="2000" dirty="0" smtClean="0"/>
              <a:t>Discussion</a:t>
            </a:r>
          </a:p>
          <a:p>
            <a:pPr lvl="2"/>
            <a:r>
              <a:rPr lang="en-US" altLang="ko-KR" sz="1800" dirty="0" smtClean="0"/>
              <a:t>180</a:t>
            </a:r>
            <a:r>
              <a:rPr lang="en-US" altLang="ko-KR" sz="1800" baseline="30000" dirty="0" smtClean="0"/>
              <a:t>o</a:t>
            </a:r>
            <a:r>
              <a:rPr lang="en-US" altLang="ko-KR" sz="1800" dirty="0" smtClean="0"/>
              <a:t> rule outperforms the best result with convex curve (53 vs. 88)</a:t>
            </a:r>
          </a:p>
          <a:p>
            <a:pPr lvl="2"/>
            <a:r>
              <a:rPr lang="en-US" altLang="ko-KR" sz="1800" dirty="0" smtClean="0"/>
              <a:t>No parameter optimization required with 180</a:t>
            </a:r>
            <a:r>
              <a:rPr lang="en-US" altLang="ko-KR" sz="1800" baseline="30000" dirty="0"/>
              <a:t>o</a:t>
            </a:r>
            <a:r>
              <a:rPr lang="en-US" altLang="ko-KR" sz="1800" dirty="0" smtClean="0"/>
              <a:t> rule</a:t>
            </a:r>
          </a:p>
          <a:p>
            <a:pPr lvl="2"/>
            <a:r>
              <a:rPr lang="en-US" altLang="ko-KR" sz="1800" dirty="0" smtClean="0"/>
              <a:t>Simple to implement</a:t>
            </a:r>
          </a:p>
          <a:p>
            <a:pPr lvl="2"/>
            <a:r>
              <a:rPr lang="en-US" altLang="ko-KR" sz="1800" dirty="0" smtClean="0"/>
              <a:t>Consistent with other parts of synchronization</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sp>
        <p:nvSpPr>
          <p:cNvPr id="9" name="TextBox 8"/>
          <p:cNvSpPr txBox="1"/>
          <p:nvPr/>
        </p:nvSpPr>
        <p:spPr>
          <a:xfrm>
            <a:off x="3491880" y="2730406"/>
            <a:ext cx="3151697" cy="338554"/>
          </a:xfrm>
          <a:prstGeom prst="rect">
            <a:avLst/>
          </a:prstGeom>
          <a:noFill/>
        </p:spPr>
        <p:txBody>
          <a:bodyPr wrap="none" rtlCol="0">
            <a:spAutoFit/>
          </a:bodyPr>
          <a:lstStyle/>
          <a:p>
            <a:r>
              <a:rPr lang="en-US" altLang="ko-KR" sz="1600" b="1" dirty="0" smtClean="0"/>
              <a:t>Table: Mean #frame to synchrony</a:t>
            </a:r>
            <a:endParaRPr lang="ko-KR" altLang="en-US" sz="1600" b="1" dirty="0"/>
          </a:p>
        </p:txBody>
      </p:sp>
      <p:graphicFrame>
        <p:nvGraphicFramePr>
          <p:cNvPr id="7" name="표 6"/>
          <p:cNvGraphicFramePr>
            <a:graphicFrameLocks noGrp="1"/>
          </p:cNvGraphicFramePr>
          <p:nvPr>
            <p:extLst>
              <p:ext uri="{D42A27DB-BD31-4B8C-83A1-F6EECF244321}">
                <p14:modId xmlns:p14="http://schemas.microsoft.com/office/powerpoint/2010/main" val="3683675343"/>
              </p:ext>
            </p:extLst>
          </p:nvPr>
        </p:nvGraphicFramePr>
        <p:xfrm>
          <a:off x="1716360" y="3068960"/>
          <a:ext cx="6096000" cy="1112520"/>
        </p:xfrm>
        <a:graphic>
          <a:graphicData uri="http://schemas.openxmlformats.org/drawingml/2006/table">
            <a:tbl>
              <a:tblPr firstRow="1" bandRow="1">
                <a:tableStyleId>{5C22544A-7EE6-4342-B048-85BDC9FD1C3A}</a:tableStyleId>
              </a:tblPr>
              <a:tblGrid>
                <a:gridCol w="3336032"/>
                <a:gridCol w="1296144"/>
                <a:gridCol w="1463824"/>
              </a:tblGrid>
              <a:tr h="370840">
                <a:tc>
                  <a:txBody>
                    <a:bodyPr/>
                    <a:lstStyle/>
                    <a:p>
                      <a:pPr latinLnBrk="1"/>
                      <a:endParaRPr lang="ko-KR" altLang="en-US" dirty="0"/>
                    </a:p>
                  </a:txBody>
                  <a:tcPr/>
                </a:tc>
                <a:tc>
                  <a:txBody>
                    <a:bodyPr/>
                    <a:lstStyle/>
                    <a:p>
                      <a:pPr algn="ctr" latinLnBrk="1"/>
                      <a:r>
                        <a:rPr lang="en-US" altLang="ko-KR" dirty="0" smtClean="0"/>
                        <a:t>180</a:t>
                      </a:r>
                      <a:r>
                        <a:rPr lang="en-US" altLang="ko-KR" baseline="30000" dirty="0" smtClean="0"/>
                        <a:t>o</a:t>
                      </a:r>
                      <a:r>
                        <a:rPr lang="en-US" altLang="ko-KR" dirty="0" smtClean="0"/>
                        <a:t> rule</a:t>
                      </a:r>
                      <a:endParaRPr lang="ko-KR" altLang="en-US" dirty="0"/>
                    </a:p>
                  </a:txBody>
                  <a:tcPr/>
                </a:tc>
                <a:tc>
                  <a:txBody>
                    <a:bodyPr/>
                    <a:lstStyle/>
                    <a:p>
                      <a:pPr algn="ctr" latinLnBrk="1"/>
                      <a:r>
                        <a:rPr lang="en-US" altLang="ko-KR" dirty="0" smtClean="0"/>
                        <a:t>360</a:t>
                      </a:r>
                      <a:r>
                        <a:rPr lang="en-US" altLang="ko-KR" baseline="30000" dirty="0" smtClean="0"/>
                        <a:t>o</a:t>
                      </a:r>
                      <a:r>
                        <a:rPr lang="en-US" altLang="ko-KR" dirty="0" smtClean="0"/>
                        <a:t> rule</a:t>
                      </a:r>
                      <a:endParaRPr lang="ko-KR" altLang="en-US" dirty="0"/>
                    </a:p>
                  </a:txBody>
                  <a:tcPr/>
                </a:tc>
              </a:tr>
              <a:tr h="370840">
                <a:tc>
                  <a:txBody>
                    <a:bodyPr/>
                    <a:lstStyle/>
                    <a:p>
                      <a:pPr latinLnBrk="1"/>
                      <a:r>
                        <a:rPr lang="en-US" altLang="ko-KR" dirty="0" smtClean="0"/>
                        <a:t>Mean # frames to synchrony</a:t>
                      </a:r>
                      <a:endParaRPr lang="ko-KR" altLang="en-US" dirty="0"/>
                    </a:p>
                  </a:txBody>
                  <a:tcPr/>
                </a:tc>
                <a:tc>
                  <a:txBody>
                    <a:bodyPr/>
                    <a:lstStyle/>
                    <a:p>
                      <a:pPr algn="ctr" latinLnBrk="1"/>
                      <a:r>
                        <a:rPr lang="en-US" altLang="ko-KR" dirty="0" smtClean="0"/>
                        <a:t>52.733</a:t>
                      </a:r>
                      <a:endParaRPr lang="ko-KR" altLang="en-US" dirty="0"/>
                    </a:p>
                  </a:txBody>
                  <a:tcPr/>
                </a:tc>
                <a:tc>
                  <a:txBody>
                    <a:bodyPr/>
                    <a:lstStyle/>
                    <a:p>
                      <a:pPr algn="ctr" latinLnBrk="1"/>
                      <a:r>
                        <a:rPr lang="en-US" altLang="ko-KR" dirty="0" smtClean="0"/>
                        <a:t>599.600</a:t>
                      </a:r>
                      <a:endParaRPr lang="ko-KR" altLang="en-US" dirty="0"/>
                    </a:p>
                  </a:txBody>
                  <a:tcPr/>
                </a:tc>
              </a:tr>
              <a:tr h="370840">
                <a:tc>
                  <a:txBody>
                    <a:bodyPr/>
                    <a:lstStyle/>
                    <a:p>
                      <a:pPr latinLnBrk="1"/>
                      <a:r>
                        <a:rPr lang="en-US" altLang="ko-KR" dirty="0" smtClean="0"/>
                        <a:t>Standard deviation</a:t>
                      </a:r>
                      <a:endParaRPr lang="ko-KR" altLang="en-US" dirty="0"/>
                    </a:p>
                  </a:txBody>
                  <a:tcPr/>
                </a:tc>
                <a:tc>
                  <a:txBody>
                    <a:bodyPr/>
                    <a:lstStyle/>
                    <a:p>
                      <a:pPr algn="ctr" latinLnBrk="1"/>
                      <a:r>
                        <a:rPr lang="en-US" altLang="ko-KR" dirty="0" smtClean="0"/>
                        <a:t>32.522</a:t>
                      </a:r>
                      <a:endParaRPr lang="ko-KR" altLang="en-US" dirty="0"/>
                    </a:p>
                  </a:txBody>
                  <a:tcPr/>
                </a:tc>
                <a:tc>
                  <a:txBody>
                    <a:bodyPr/>
                    <a:lstStyle/>
                    <a:p>
                      <a:pPr algn="ctr" latinLnBrk="1"/>
                      <a:r>
                        <a:rPr lang="en-US" altLang="ko-KR" dirty="0" smtClean="0"/>
                        <a:t>497.602</a:t>
                      </a:r>
                      <a:endParaRPr lang="ko-KR" altLang="en-US" dirty="0"/>
                    </a:p>
                  </a:txBody>
                  <a:tcPr/>
                </a:tc>
              </a:tr>
            </a:tbl>
          </a:graphicData>
        </a:graphic>
      </p:graphicFrame>
    </p:spTree>
    <p:extLst>
      <p:ext uri="{BB962C8B-B14F-4D97-AF65-F5344CB8AC3E}">
        <p14:creationId xmlns:p14="http://schemas.microsoft.com/office/powerpoint/2010/main" val="37178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Merging Two Networks (1/4)</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Definitions</a:t>
            </a:r>
          </a:p>
          <a:p>
            <a:pPr lvl="1"/>
            <a:r>
              <a:rPr lang="en-US" altLang="ko-KR" sz="1600" dirty="0" smtClean="0"/>
              <a:t>A PAC </a:t>
            </a:r>
            <a:r>
              <a:rPr lang="en-US" altLang="ko-KR" sz="1600" dirty="0" smtClean="0">
                <a:solidFill>
                  <a:srgbClr val="0000FF"/>
                </a:solidFill>
              </a:rPr>
              <a:t>network</a:t>
            </a:r>
            <a:r>
              <a:rPr lang="en-US" altLang="ko-KR" sz="1600" dirty="0" smtClean="0"/>
              <a:t> is a set of PDs, any two PDs of which can exchange data or control messages with each other either directly or through a multi-hop relay route.</a:t>
            </a:r>
          </a:p>
          <a:p>
            <a:pPr lvl="1"/>
            <a:r>
              <a:rPr lang="en-US" altLang="ko-KR" sz="1600" dirty="0" smtClean="0"/>
              <a:t>Two networks “</a:t>
            </a:r>
            <a:r>
              <a:rPr lang="en-US" altLang="ko-KR" sz="1600" dirty="0" smtClean="0">
                <a:solidFill>
                  <a:srgbClr val="0000FF"/>
                </a:solidFill>
              </a:rPr>
              <a:t>meet</a:t>
            </a:r>
            <a:r>
              <a:rPr lang="en-US" altLang="ko-KR" sz="1600" dirty="0" smtClean="0"/>
              <a:t>” when one or more PDs in one network can communicate with one or more PDs in another network directly or through a multi-hop relay route.</a:t>
            </a:r>
          </a:p>
          <a:p>
            <a:pPr lvl="2"/>
            <a:r>
              <a:rPr lang="en-US" altLang="ko-KR" sz="1200" dirty="0" smtClean="0"/>
              <a:t>Two networks can meet each other when the networks move, or any obstacle separating the two networks is removed.</a:t>
            </a:r>
          </a:p>
          <a:p>
            <a:pPr lvl="2"/>
            <a:r>
              <a:rPr lang="en-US" altLang="ko-KR" sz="1200" dirty="0" smtClean="0"/>
              <a:t>In general, when two networks meet, the reference timing of the two networks are different and they will interferer with each other.</a:t>
            </a:r>
          </a:p>
          <a:p>
            <a:pPr lvl="1"/>
            <a:r>
              <a:rPr lang="en-US" altLang="ko-KR" sz="1600" dirty="0" smtClean="0"/>
              <a:t>When two PAC networks meet, the two networks are </a:t>
            </a:r>
            <a:r>
              <a:rPr lang="en-US" altLang="ko-KR" sz="1600" dirty="0" smtClean="0">
                <a:solidFill>
                  <a:srgbClr val="0000FF"/>
                </a:solidFill>
              </a:rPr>
              <a:t>merged</a:t>
            </a:r>
            <a:r>
              <a:rPr lang="en-US" altLang="ko-KR" sz="1600" dirty="0" smtClean="0"/>
              <a:t> or synchronized by making the PDs in the two networks have the same reference timing.</a:t>
            </a:r>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spTree>
    <p:extLst>
      <p:ext uri="{BB962C8B-B14F-4D97-AF65-F5344CB8AC3E}">
        <p14:creationId xmlns:p14="http://schemas.microsoft.com/office/powerpoint/2010/main" val="498709465"/>
      </p:ext>
    </p:extLst>
  </p:cSld>
  <p:clrMapOvr>
    <a:masterClrMapping/>
  </p:clrMapOvr>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518</TotalTime>
  <Words>995</Words>
  <Application>Microsoft Office PowerPoint</Application>
  <PresentationFormat>화면 슬라이드 쇼(4:3)</PresentationFormat>
  <Paragraphs>198</Paragraphs>
  <Slides>13</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13</vt:i4>
      </vt:variant>
    </vt:vector>
  </HeadingPairs>
  <TitlesOfParts>
    <vt:vector size="15" baseType="lpstr">
      <vt:lpstr>template</vt:lpstr>
      <vt:lpstr>패키지</vt:lpstr>
      <vt:lpstr>PowerPoint 프레젠테이션</vt:lpstr>
      <vt:lpstr>Updated Proposal on Fully Distributed Synchronization Scheme for PAC </vt:lpstr>
      <vt:lpstr>Contents</vt:lpstr>
      <vt:lpstr>Simulation Results: Initial Sync. (1/5)</vt:lpstr>
      <vt:lpstr>Simulation Results: Initial Sync. (2/5)</vt:lpstr>
      <vt:lpstr>Simulation Results: Initial Sync. (3/5)</vt:lpstr>
      <vt:lpstr>Simulation Results: Initial Sync. (4/5)</vt:lpstr>
      <vt:lpstr>Simulation Results: Initial Sync. (5/5)</vt:lpstr>
      <vt:lpstr>Merging Two Networks (1/4)</vt:lpstr>
      <vt:lpstr>Merging Two Networks (2/4)</vt:lpstr>
      <vt:lpstr>Merging Two Networks (3/4)</vt:lpstr>
      <vt:lpstr>Merging Two Networks (4/4)</vt:lpstr>
      <vt:lpstr>Review of the Proposed Text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sync</cp:lastModifiedBy>
  <cp:revision>57</cp:revision>
  <cp:lastPrinted>1998-02-10T13:28:06Z</cp:lastPrinted>
  <dcterms:created xsi:type="dcterms:W3CDTF">2014-03-12T01:39:25Z</dcterms:created>
  <dcterms:modified xsi:type="dcterms:W3CDTF">2015-01-14T13:25:08Z</dcterms:modified>
</cp:coreProperties>
</file>