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8"/>
  </p:notesMasterIdLst>
  <p:handoutMasterIdLst>
    <p:handoutMasterId r:id="rId9"/>
  </p:handoutMasterIdLst>
  <p:sldIdLst>
    <p:sldId id="340" r:id="rId2"/>
    <p:sldId id="344" r:id="rId3"/>
    <p:sldId id="327" r:id="rId4"/>
    <p:sldId id="345" r:id="rId5"/>
    <p:sldId id="346" r:id="rId6"/>
    <p:sldId id="343" r:id="rId7"/>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6918" autoAdjust="0"/>
    <p:restoredTop sz="94823" autoAdjust="0"/>
  </p:normalViewPr>
  <p:slideViewPr>
    <p:cSldViewPr>
      <p:cViewPr>
        <p:scale>
          <a:sx n="70" d="100"/>
          <a:sy n="70" d="100"/>
        </p:scale>
        <p:origin x="-365" y="-13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a:extLst/>
        </p:spPr>
        <p:txBody>
          <a:bodyPr vert="horz" wrap="square" lIns="95441" tIns="47721" rIns="95441" bIns="4772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3</a:t>
            </a:fld>
            <a:endParaRPr lang="en-US" altLang="ja-JP"/>
          </a:p>
        </p:txBody>
      </p:sp>
    </p:spTree>
    <p:extLst>
      <p:ext uri="{BB962C8B-B14F-4D97-AF65-F5344CB8AC3E}">
        <p14:creationId xmlns:p14="http://schemas.microsoft.com/office/powerpoint/2010/main" val="988085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4</a:t>
            </a:fld>
            <a:endParaRPr lang="en-US" altLang="ja-JP"/>
          </a:p>
        </p:txBody>
      </p:sp>
    </p:spTree>
    <p:extLst>
      <p:ext uri="{BB962C8B-B14F-4D97-AF65-F5344CB8AC3E}">
        <p14:creationId xmlns:p14="http://schemas.microsoft.com/office/powerpoint/2010/main" val="988085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5</a:t>
            </a:fld>
            <a:endParaRPr lang="en-US" altLang="ja-JP"/>
          </a:p>
        </p:txBody>
      </p:sp>
    </p:spTree>
    <p:extLst>
      <p:ext uri="{BB962C8B-B14F-4D97-AF65-F5344CB8AC3E}">
        <p14:creationId xmlns:p14="http://schemas.microsoft.com/office/powerpoint/2010/main" val="988085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6" name="フッター プレースホルダー 5"/>
          <p:cNvSpPr>
            <a:spLocks noGrp="1"/>
          </p:cNvSpPr>
          <p:nvPr>
            <p:ph type="ftr" sz="quarter" idx="11"/>
          </p:nvPr>
        </p:nvSpPr>
        <p:spPr>
          <a:xfrm>
            <a:off x="6948264" y="6475412"/>
            <a:ext cx="1662336" cy="193947"/>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Akifumi Kasamatsu, NICT</a:t>
            </a:r>
            <a:endParaRPr lang="en-US" altLang="ja-JP" dirty="0">
              <a:solidFill>
                <a:srgbClr val="000000"/>
              </a:solidFill>
            </a:endParaRP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smtClean="0">
                <a:solidFill>
                  <a:srgbClr val="000000"/>
                </a:solidFill>
                <a:latin typeface="Times New Roman" pitchFamily="18" charset="0"/>
              </a:rPr>
              <a:t>January 2015</a:t>
            </a:r>
            <a:endParaRPr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solidFill>
                  <a:srgbClr val="000000"/>
                </a:solidFill>
                <a:latin typeface="Times New Roman" pitchFamily="18" charset="0"/>
                <a:ea typeface="ＭＳ Ｐゴシック" charset="-128"/>
              </a:rPr>
              <a:t>doc.: </a:t>
            </a:r>
            <a:r>
              <a:rPr lang="en-US" altLang="ja-JP" sz="1400" b="1" smtClean="0">
                <a:solidFill>
                  <a:srgbClr val="000000"/>
                </a:solidFill>
                <a:latin typeface="Times New Roman" pitchFamily="18" charset="0"/>
                <a:ea typeface="ＭＳ Ｐゴシック" charset="-128"/>
              </a:rPr>
              <a:t>IEEE </a:t>
            </a:r>
            <a:r>
              <a:rPr lang="en-US" altLang="ja-JP" sz="1400" b="1" smtClean="0">
                <a:solidFill>
                  <a:srgbClr val="000000"/>
                </a:solidFill>
                <a:latin typeface="Times New Roman" pitchFamily="18" charset="0"/>
                <a:ea typeface="ＭＳ Ｐゴシック" charset="-128"/>
              </a:rPr>
              <a:t>802.15-15-0052-00-003d</a:t>
            </a:r>
            <a:endParaRPr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kumimoji="1" lang="en-US" altLang="ja-JP" sz="1800" dirty="0">
                <a:solidFill>
                  <a:srgbClr val="000000"/>
                </a:solidFill>
                <a:latin typeface="Times New Roman" pitchFamily="18" charset="0"/>
                <a:ea typeface="HGPｺﾞｼｯｸM" panose="020B0600000000000000" pitchFamily="50" charset="-128"/>
                <a:cs typeface="Times New Roman" panose="02020603050405020304" pitchFamily="18" charset="0"/>
              </a:rPr>
              <a:t>Operational</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 frequency bands for TG3d devices</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[12 January 2015]</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Akifumi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Kasamatsu</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Iwao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Hosako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and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Hiroyo</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Ogawa]</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6876], 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kasa@nict.go.jp</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[The aim of this contribution is to provide </a:t>
            </a:r>
            <a:r>
              <a:rPr lang="en-US" altLang="ja-JP" sz="1600" dirty="0">
                <a:solidFill>
                  <a:srgbClr val="000000"/>
                </a:solidFill>
                <a:latin typeface="Times New Roman" pitchFamily="18" charset="0"/>
                <a:ea typeface="ＭＳ Ｐゴシック" charset="-128"/>
                <a:cs typeface="Times New Roman" panose="02020603050405020304" pitchFamily="18" charset="0"/>
              </a:rPr>
              <a:t>the candidate frequency bands for TG3d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devices operating at THz </a:t>
            </a:r>
            <a:r>
              <a:rPr lang="en-US" altLang="ja-JP" sz="1600" dirty="0">
                <a:solidFill>
                  <a:srgbClr val="000000"/>
                </a:solidFill>
                <a:latin typeface="Times New Roman" pitchFamily="18" charset="0"/>
                <a:ea typeface="ＭＳ Ｐゴシック" charset="-128"/>
                <a:cs typeface="Times New Roman" panose="02020603050405020304" pitchFamily="18" charset="0"/>
              </a:rPr>
              <a:t>frequency band</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p>
          <a:p>
            <a:pPr lvl="0"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Purpose</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on the operational frequency bands for section </a:t>
            </a:r>
            <a:r>
              <a:rPr lang="en-US" altLang="ja-JP" sz="1600" dirty="0">
                <a:solidFill>
                  <a:srgbClr val="000000"/>
                </a:solidFill>
                <a:latin typeface="Times New Roman" pitchFamily="18" charset="0"/>
                <a:ea typeface="ＭＳ Ｐゴシック" charset="-128"/>
                <a:cs typeface="Times New Roman" panose="02020603050405020304" pitchFamily="18" charset="0"/>
              </a:rPr>
              <a:t>6 of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TG3d Technical Requirements Document (TRD).]</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smtClean="0">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endParaRPr lang="en-US" altLang="ja-JP" dirty="0">
              <a:solidFill>
                <a:srgbClr val="000000"/>
              </a:solidFill>
            </a:endParaRPr>
          </a:p>
        </p:txBody>
      </p:sp>
    </p:spTree>
    <p:extLst>
      <p:ext uri="{BB962C8B-B14F-4D97-AF65-F5344CB8AC3E}">
        <p14:creationId xmlns:p14="http://schemas.microsoft.com/office/powerpoint/2010/main" val="1191330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2</a:t>
            </a:fld>
            <a:endParaRPr kumimoji="1" lang="ja-JP" altLang="en-US" dirty="0"/>
          </a:p>
        </p:txBody>
      </p:sp>
      <p:sp>
        <p:nvSpPr>
          <p:cNvPr id="2" name="日付プレースホルダー 1"/>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836712"/>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ea typeface="メイリオ" panose="020B0604030504040204" pitchFamily="50" charset="-128"/>
                <a:cs typeface="メイリオ" panose="020B0604030504040204" pitchFamily="50" charset="-128"/>
              </a:rPr>
              <a:t>Background</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605009" y="1556792"/>
            <a:ext cx="7684497" cy="4708981"/>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Several contiguous bands </a:t>
            </a:r>
            <a:r>
              <a:rPr kumimoji="1" lang="en-US" altLang="ja-JP" dirty="0">
                <a:latin typeface="+mj-lt"/>
              </a:rPr>
              <a:t>were discussed. </a:t>
            </a:r>
            <a:r>
              <a:rPr kumimoji="1" lang="en-US" altLang="ja-JP" dirty="0" smtClean="0">
                <a:latin typeface="+mj-lt"/>
              </a:rPr>
              <a:t>[15-14-0613-01-003d]</a:t>
            </a:r>
          </a:p>
          <a:p>
            <a:pPr marL="342900" indent="-342900" algn="l">
              <a:buClr>
                <a:schemeClr val="accent2"/>
              </a:buClr>
              <a:buFont typeface="Wingdings" panose="05000000000000000000" pitchFamily="2" charset="2"/>
              <a:buChar char="n"/>
            </a:pPr>
            <a:r>
              <a:rPr kumimoji="1" lang="en-US" altLang="ja-JP" dirty="0" smtClean="0">
                <a:latin typeface="+mj-lt"/>
              </a:rPr>
              <a:t>The frequency range of 252-275GHz which are already allocated to mobile services were also discussed. [15-15-0038-00-003d]</a:t>
            </a:r>
            <a:endParaRPr kumimoji="1" lang="en-US" altLang="ja-JP" dirty="0">
              <a:latin typeface="+mj-lt"/>
            </a:endParaRPr>
          </a:p>
          <a:p>
            <a:pPr marL="342900" indent="-342900" algn="l">
              <a:buClr>
                <a:schemeClr val="accent2"/>
              </a:buClr>
              <a:buFont typeface="Wingdings" panose="05000000000000000000" pitchFamily="2" charset="2"/>
              <a:buChar char="n"/>
            </a:pPr>
            <a:r>
              <a:rPr kumimoji="1" lang="en-US" altLang="ja-JP" dirty="0" smtClean="0">
                <a:latin typeface="+mj-lt"/>
              </a:rPr>
              <a:t>In section 10 of TRD [15-14-0309-03-003d], the operational frequency bands are categorized into three bands, </a:t>
            </a:r>
            <a:r>
              <a:rPr kumimoji="1" lang="en-US" altLang="ja-JP" i="1" dirty="0" smtClean="0">
                <a:latin typeface="+mj-lt"/>
              </a:rPr>
              <a:t>60GHz, THz frequency band and free space optics</a:t>
            </a:r>
            <a:r>
              <a:rPr kumimoji="1" lang="en-US" altLang="ja-JP" dirty="0" smtClean="0">
                <a:latin typeface="+mj-lt"/>
              </a:rPr>
              <a:t>.</a:t>
            </a:r>
          </a:p>
          <a:p>
            <a:pPr marL="342900" indent="-342900" algn="l">
              <a:buClr>
                <a:schemeClr val="accent2"/>
              </a:buClr>
              <a:buFont typeface="Wingdings" panose="05000000000000000000" pitchFamily="2" charset="2"/>
              <a:buChar char="n"/>
            </a:pPr>
            <a:r>
              <a:rPr kumimoji="1" lang="en-US" altLang="ja-JP" dirty="0" smtClean="0">
                <a:latin typeface="+mj-lt"/>
              </a:rPr>
              <a:t>This contribution is to provide the candidate frequency bands for TG3d devices operating at </a:t>
            </a:r>
            <a:r>
              <a:rPr kumimoji="1" lang="en-US" altLang="ja-JP" i="1" dirty="0" smtClean="0">
                <a:latin typeface="+mj-lt"/>
              </a:rPr>
              <a:t>THz frequency band.</a:t>
            </a:r>
          </a:p>
        </p:txBody>
      </p:sp>
    </p:spTree>
    <p:extLst>
      <p:ext uri="{BB962C8B-B14F-4D97-AF65-F5344CB8AC3E}">
        <p14:creationId xmlns:p14="http://schemas.microsoft.com/office/powerpoint/2010/main" val="3863901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3</a:t>
            </a:fld>
            <a:endParaRPr kumimoji="1" lang="ja-JP" altLang="en-US" dirty="0"/>
          </a:p>
        </p:txBody>
      </p:sp>
      <p:sp>
        <p:nvSpPr>
          <p:cNvPr id="2" name="タイトル 1"/>
          <p:cNvSpPr>
            <a:spLocks noGrp="1"/>
          </p:cNvSpPr>
          <p:nvPr>
            <p:ph type="title" idx="4294967295"/>
          </p:nvPr>
        </p:nvSpPr>
        <p:spPr>
          <a:xfrm>
            <a:off x="375196" y="836712"/>
            <a:ext cx="8764587" cy="620713"/>
          </a:xfrm>
        </p:spPr>
        <p:txBody>
          <a:bodyPr/>
          <a:lstStyle/>
          <a:p>
            <a:r>
              <a:rPr lang="en-US" altLang="ja-JP" dirty="0" smtClean="0">
                <a:ea typeface="メイリオ" panose="020B0604030504040204" pitchFamily="50" charset="-128"/>
                <a:cs typeface="メイリオ" panose="020B0604030504040204" pitchFamily="50" charset="-128"/>
              </a:rPr>
              <a:t>Frequency Allocation below 275 GHz in Radio Regulation</a:t>
            </a:r>
            <a:endParaRPr kumimoji="1" lang="ja-JP" altLang="en-US"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263904252"/>
              </p:ext>
            </p:extLst>
          </p:nvPr>
        </p:nvGraphicFramePr>
        <p:xfrm>
          <a:off x="539552" y="1693376"/>
          <a:ext cx="8064896" cy="4759960"/>
        </p:xfrm>
        <a:graphic>
          <a:graphicData uri="http://schemas.openxmlformats.org/drawingml/2006/table">
            <a:tbl>
              <a:tblPr firstRow="1" bandRow="1">
                <a:tableStyleId>{2A488322-F2BA-4B5B-9748-0D474271808F}</a:tableStyleId>
              </a:tblPr>
              <a:tblGrid>
                <a:gridCol w="2365470"/>
                <a:gridCol w="5699426"/>
              </a:tblGrid>
              <a:tr h="370840">
                <a:tc gridSpan="2">
                  <a:txBody>
                    <a:bodyPr/>
                    <a:lstStyle/>
                    <a:p>
                      <a:pPr algn="ctr"/>
                      <a:r>
                        <a:rPr kumimoji="1" lang="en-US" altLang="ja-JP" dirty="0" smtClean="0">
                          <a:latin typeface="+mj-lt"/>
                          <a:ea typeface="+mj-ea"/>
                        </a:rPr>
                        <a:t>Allocation to services</a:t>
                      </a:r>
                      <a:endParaRPr kumimoji="1" lang="ja-JP" altLang="en-US" dirty="0">
                        <a:latin typeface="+mj-lt"/>
                        <a:ea typeface="+mj-ea"/>
                      </a:endParaRPr>
                    </a:p>
                  </a:txBody>
                  <a:tcPr/>
                </a:tc>
                <a:tc hMerge="1">
                  <a:txBody>
                    <a:bodyPr/>
                    <a:lstStyle/>
                    <a:p>
                      <a:endParaRPr kumimoji="1" lang="ja-JP" altLang="en-US" dirty="0"/>
                    </a:p>
                  </a:txBody>
                  <a:tcPr/>
                </a:tc>
              </a:tr>
              <a:tr h="370840">
                <a:tc>
                  <a:txBody>
                    <a:bodyPr/>
                    <a:lstStyle/>
                    <a:p>
                      <a:r>
                        <a:rPr kumimoji="1" lang="en-US" altLang="ja-JP" dirty="0" smtClean="0">
                          <a:latin typeface="+mj-lt"/>
                        </a:rPr>
                        <a:t>250-252</a:t>
                      </a:r>
                      <a:r>
                        <a:rPr kumimoji="1" lang="ja-JP" altLang="en-US" baseline="0" dirty="0" smtClean="0">
                          <a:latin typeface="+mj-lt"/>
                        </a:rPr>
                        <a:t> </a:t>
                      </a:r>
                      <a:r>
                        <a:rPr kumimoji="1" lang="en-US" altLang="ja-JP" baseline="0" dirty="0" smtClean="0">
                          <a:latin typeface="+mj-lt"/>
                        </a:rPr>
                        <a:t>GHz</a:t>
                      </a:r>
                      <a:endParaRPr kumimoji="1" lang="ja-JP" altLang="en-US" dirty="0">
                        <a:latin typeface="+mj-lt"/>
                        <a:ea typeface="+mj-ea"/>
                      </a:endParaRPr>
                    </a:p>
                  </a:txBody>
                  <a:tcPr/>
                </a:tc>
                <a:tc>
                  <a:txBody>
                    <a:bodyPr/>
                    <a:lstStyle/>
                    <a:p>
                      <a:r>
                        <a:rPr kumimoji="1" lang="en-US" altLang="ja-JP" dirty="0" smtClean="0">
                          <a:latin typeface="+mj-lt"/>
                        </a:rPr>
                        <a:t>EARTH EXPLORATION-SATELLITE (passive)</a:t>
                      </a:r>
                    </a:p>
                    <a:p>
                      <a:r>
                        <a:rPr kumimoji="1" lang="en-US" altLang="ja-JP" dirty="0" smtClean="0">
                          <a:latin typeface="+mj-lt"/>
                        </a:rPr>
                        <a:t>RADIO ASTRONOMY</a:t>
                      </a:r>
                    </a:p>
                    <a:p>
                      <a:r>
                        <a:rPr kumimoji="1" lang="en-US" altLang="ja-JP" dirty="0" smtClean="0">
                          <a:latin typeface="+mj-lt"/>
                        </a:rPr>
                        <a:t>SPACE RESEARCH (passive)</a:t>
                      </a:r>
                    </a:p>
                    <a:p>
                      <a:r>
                        <a:rPr kumimoji="1" lang="en-US" altLang="ja-JP" dirty="0" smtClean="0">
                          <a:latin typeface="+mj-lt"/>
                        </a:rPr>
                        <a:t>5.340 5.563A</a:t>
                      </a:r>
                    </a:p>
                  </a:txBody>
                  <a:tcPr/>
                </a:tc>
              </a:tr>
              <a:tr h="370840">
                <a:tc>
                  <a:txBody>
                    <a:bodyPr/>
                    <a:lstStyle/>
                    <a:p>
                      <a:r>
                        <a:rPr kumimoji="1" lang="en-US" altLang="ja-JP" dirty="0" smtClean="0">
                          <a:latin typeface="+mj-lt"/>
                        </a:rPr>
                        <a:t>252-265 GHz</a:t>
                      </a:r>
                      <a:endParaRPr kumimoji="1" lang="ja-JP" altLang="en-US" dirty="0">
                        <a:latin typeface="+mj-lt"/>
                      </a:endParaRPr>
                    </a:p>
                  </a:txBody>
                  <a:tcPr/>
                </a:tc>
                <a:tc>
                  <a:txBody>
                    <a:bodyPr/>
                    <a:lstStyle/>
                    <a:p>
                      <a:r>
                        <a:rPr kumimoji="1" lang="en-US" altLang="ja-JP" dirty="0" smtClean="0">
                          <a:latin typeface="+mj-lt"/>
                        </a:rPr>
                        <a:t>FIXED</a:t>
                      </a:r>
                    </a:p>
                    <a:p>
                      <a:r>
                        <a:rPr kumimoji="1" lang="en-US" altLang="ja-JP" b="1" dirty="0" smtClean="0">
                          <a:latin typeface="+mj-lt"/>
                        </a:rPr>
                        <a:t>MOBILE</a:t>
                      </a:r>
                    </a:p>
                    <a:p>
                      <a:r>
                        <a:rPr kumimoji="1" lang="en-US" altLang="ja-JP" dirty="0" smtClean="0">
                          <a:latin typeface="+mj-lt"/>
                        </a:rPr>
                        <a:t>MOBILE-SATELLITE (Earth-to-space)</a:t>
                      </a:r>
                    </a:p>
                    <a:p>
                      <a:r>
                        <a:rPr kumimoji="1" lang="en-US" altLang="ja-JP" dirty="0" smtClean="0">
                          <a:latin typeface="+mj-lt"/>
                        </a:rPr>
                        <a:t>RADIO ASTRONOMY</a:t>
                      </a:r>
                    </a:p>
                    <a:p>
                      <a:r>
                        <a:rPr kumimoji="1" lang="en-US" altLang="ja-JP" dirty="0" smtClean="0">
                          <a:latin typeface="+mj-lt"/>
                        </a:rPr>
                        <a:t>RADIONAVIGATION</a:t>
                      </a:r>
                    </a:p>
                    <a:p>
                      <a:r>
                        <a:rPr kumimoji="1" lang="en-US" altLang="ja-JP" dirty="0" smtClean="0">
                          <a:latin typeface="+mj-lt"/>
                        </a:rPr>
                        <a:t>RADIONAVIGATION-SATELLITE</a:t>
                      </a:r>
                    </a:p>
                    <a:p>
                      <a:r>
                        <a:rPr kumimoji="1" lang="en-US" altLang="ja-JP" dirty="0" smtClean="0">
                          <a:latin typeface="+mj-lt"/>
                        </a:rPr>
                        <a:t>5.149 5.554</a:t>
                      </a:r>
                    </a:p>
                  </a:txBody>
                  <a:tcPr/>
                </a:tc>
              </a:tr>
              <a:tr h="370840">
                <a:tc>
                  <a:txBody>
                    <a:bodyPr/>
                    <a:lstStyle/>
                    <a:p>
                      <a:r>
                        <a:rPr kumimoji="1" lang="en-US" altLang="ja-JP" dirty="0" smtClean="0">
                          <a:latin typeface="+mj-lt"/>
                        </a:rPr>
                        <a:t>265-275 GHz</a:t>
                      </a:r>
                      <a:endParaRPr kumimoji="1" lang="ja-JP" altLang="en-US" dirty="0">
                        <a:latin typeface="+mj-lt"/>
                      </a:endParaRPr>
                    </a:p>
                  </a:txBody>
                  <a:tcPr/>
                </a:tc>
                <a:tc>
                  <a:txBody>
                    <a:bodyPr/>
                    <a:lstStyle/>
                    <a:p>
                      <a:r>
                        <a:rPr kumimoji="1" lang="en-US" altLang="ja-JP" dirty="0" smtClean="0">
                          <a:latin typeface="+mj-lt"/>
                        </a:rPr>
                        <a:t>FIXED</a:t>
                      </a:r>
                    </a:p>
                    <a:p>
                      <a:r>
                        <a:rPr kumimoji="1" lang="en-US" altLang="ja-JP" dirty="0" smtClean="0">
                          <a:latin typeface="+mj-lt"/>
                        </a:rPr>
                        <a:t>FIXED-SATELLITE (Earth-to-space)</a:t>
                      </a:r>
                    </a:p>
                    <a:p>
                      <a:r>
                        <a:rPr kumimoji="1" lang="en-US" altLang="ja-JP" b="1" dirty="0" smtClean="0">
                          <a:latin typeface="+mj-lt"/>
                        </a:rPr>
                        <a:t>MOBILE</a:t>
                      </a:r>
                    </a:p>
                    <a:p>
                      <a:r>
                        <a:rPr kumimoji="1" lang="en-US" altLang="ja-JP" dirty="0" smtClean="0">
                          <a:latin typeface="+mj-lt"/>
                        </a:rPr>
                        <a:t>RADIO ASTRONOMY</a:t>
                      </a:r>
                      <a:endParaRPr kumimoji="1" lang="ja-JP" altLang="en-US" sz="1800" kern="1200" dirty="0" smtClean="0">
                        <a:solidFill>
                          <a:schemeClr val="dk1"/>
                        </a:solidFill>
                        <a:latin typeface="+mj-lt"/>
                        <a:ea typeface="+mn-ea"/>
                        <a:cs typeface="+mn-cs"/>
                      </a:endParaRPr>
                    </a:p>
                  </a:txBody>
                  <a:tcPr/>
                </a:tc>
              </a:tr>
            </a:tbl>
          </a:graphicData>
        </a:graphic>
      </p:graphicFrame>
    </p:spTree>
    <p:extLst>
      <p:ext uri="{BB962C8B-B14F-4D97-AF65-F5344CB8AC3E}">
        <p14:creationId xmlns:p14="http://schemas.microsoft.com/office/powerpoint/2010/main" val="1001644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4</a:t>
            </a:fld>
            <a:endParaRPr kumimoji="1" lang="ja-JP" altLang="en-US" dirty="0"/>
          </a:p>
        </p:txBody>
      </p:sp>
      <p:sp>
        <p:nvSpPr>
          <p:cNvPr id="2" name="タイトル 1"/>
          <p:cNvSpPr>
            <a:spLocks noGrp="1"/>
          </p:cNvSpPr>
          <p:nvPr>
            <p:ph type="title" idx="4294967295"/>
          </p:nvPr>
        </p:nvSpPr>
        <p:spPr>
          <a:xfrm>
            <a:off x="375196" y="1008087"/>
            <a:ext cx="8764587" cy="620713"/>
          </a:xfrm>
        </p:spPr>
        <p:txBody>
          <a:bodyPr/>
          <a:lstStyle/>
          <a:p>
            <a:r>
              <a:rPr lang="en-US" altLang="ja-JP" dirty="0"/>
              <a:t>A</a:t>
            </a:r>
            <a:r>
              <a:rPr lang="en-US" altLang="ja-JP" dirty="0" smtClean="0"/>
              <a:t>vailable </a:t>
            </a:r>
            <a:r>
              <a:rPr lang="en-US" altLang="ja-JP" dirty="0"/>
              <a:t>contiguous bandwidth in the frequency range from 100 GHz to 1000 GHz</a:t>
            </a:r>
            <a:endParaRPr kumimoji="1" lang="ja-JP" altLang="en-US"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pic>
        <p:nvPicPr>
          <p:cNvPr id="7" name="図 6"/>
          <p:cNvPicPr/>
          <p:nvPr/>
        </p:nvPicPr>
        <p:blipFill>
          <a:blip r:embed="rId3">
            <a:extLst>
              <a:ext uri="{28A0092B-C50C-407E-A947-70E740481C1C}">
                <a14:useLocalDpi xmlns:a14="http://schemas.microsoft.com/office/drawing/2010/main" val="0"/>
              </a:ext>
            </a:extLst>
          </a:blip>
          <a:srcRect/>
          <a:stretch>
            <a:fillRect/>
          </a:stretch>
        </p:blipFill>
        <p:spPr bwMode="auto">
          <a:xfrm>
            <a:off x="1187624" y="2132856"/>
            <a:ext cx="6953607" cy="3666713"/>
          </a:xfrm>
          <a:prstGeom prst="rect">
            <a:avLst/>
          </a:prstGeom>
          <a:noFill/>
          <a:ln>
            <a:noFill/>
          </a:ln>
        </p:spPr>
      </p:pic>
    </p:spTree>
    <p:extLst>
      <p:ext uri="{BB962C8B-B14F-4D97-AF65-F5344CB8AC3E}">
        <p14:creationId xmlns:p14="http://schemas.microsoft.com/office/powerpoint/2010/main" val="2384032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5</a:t>
            </a:fld>
            <a:endParaRPr kumimoji="1" lang="ja-JP" altLang="en-US" dirty="0"/>
          </a:p>
        </p:txBody>
      </p:sp>
      <p:sp>
        <p:nvSpPr>
          <p:cNvPr id="2" name="タイトル 1"/>
          <p:cNvSpPr>
            <a:spLocks noGrp="1"/>
          </p:cNvSpPr>
          <p:nvPr>
            <p:ph type="title" idx="4294967295"/>
          </p:nvPr>
        </p:nvSpPr>
        <p:spPr>
          <a:xfrm>
            <a:off x="107504" y="1152103"/>
            <a:ext cx="9032279" cy="620713"/>
          </a:xfrm>
        </p:spPr>
        <p:txBody>
          <a:bodyPr/>
          <a:lstStyle/>
          <a:p>
            <a:r>
              <a:rPr lang="en-US" altLang="ja-JP" dirty="0"/>
              <a:t>Suitable frequency range and contiguous bandwidth</a:t>
            </a:r>
            <a:endParaRPr kumimoji="1" lang="ja-JP" altLang="en-US"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516483370"/>
              </p:ext>
            </p:extLst>
          </p:nvPr>
        </p:nvGraphicFramePr>
        <p:xfrm>
          <a:off x="450060" y="2276872"/>
          <a:ext cx="8154388" cy="2952330"/>
        </p:xfrm>
        <a:graphic>
          <a:graphicData uri="http://schemas.openxmlformats.org/drawingml/2006/table">
            <a:tbl>
              <a:tblPr firstRow="1" firstCol="1" bandRow="1">
                <a:tableStyleId>{5C22544A-7EE6-4342-B048-85BDC9FD1C3A}</a:tableStyleId>
              </a:tblPr>
              <a:tblGrid>
                <a:gridCol w="2859134"/>
                <a:gridCol w="3459835"/>
                <a:gridCol w="1835419"/>
              </a:tblGrid>
              <a:tr h="590466">
                <a:tc>
                  <a:txBody>
                    <a:bodyPr/>
                    <a:lstStyle/>
                    <a:p>
                      <a:pPr algn="ctr">
                        <a:spcAft>
                          <a:spcPts val="0"/>
                        </a:spcAft>
                      </a:pPr>
                      <a:r>
                        <a:rPr lang="en-US" sz="1900" dirty="0">
                          <a:effectLst/>
                        </a:rPr>
                        <a:t>Frequency range (GHz)</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dirty="0">
                          <a:effectLst/>
                        </a:rPr>
                        <a:t>Contiguous bandwidth (GHz)</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Loss (dB/km)</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(1) 200-320*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120</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(2) 275-320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45</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(3)</a:t>
                      </a:r>
                      <a:r>
                        <a:rPr lang="en-US" sz="1900" baseline="0" dirty="0" smtClean="0">
                          <a:effectLst/>
                        </a:rPr>
                        <a:t> </a:t>
                      </a:r>
                      <a:r>
                        <a:rPr lang="en-US" sz="1900" dirty="0" smtClean="0">
                          <a:effectLst/>
                        </a:rPr>
                        <a:t>335-360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25</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(4) 275-370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95</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(5) 380-445</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65</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(6) 455-525</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70</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(7) 625-725</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100</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(8) 780-910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130</a:t>
                      </a:r>
                      <a:endParaRPr lang="ja-JP" sz="1900">
                        <a:effectLst/>
                        <a:latin typeface="Times New Roman"/>
                        <a:ea typeface="ＭＳ 明朝"/>
                      </a:endParaRPr>
                    </a:p>
                  </a:txBody>
                  <a:tcPr marL="109035" marR="109035" marT="0" marB="0"/>
                </a:tc>
                <a:tc>
                  <a:txBody>
                    <a:bodyPr/>
                    <a:lstStyle/>
                    <a:p>
                      <a:pPr algn="ctr">
                        <a:spcAft>
                          <a:spcPts val="0"/>
                        </a:spcAft>
                      </a:pPr>
                      <a:r>
                        <a:rPr lang="en-US" sz="1900" dirty="0">
                          <a:effectLst/>
                        </a:rPr>
                        <a:t>&lt; 100</a:t>
                      </a:r>
                      <a:endParaRPr lang="ja-JP" sz="1900" dirty="0">
                        <a:effectLst/>
                        <a:latin typeface="Times New Roman"/>
                        <a:ea typeface="ＭＳ 明朝"/>
                      </a:endParaRPr>
                    </a:p>
                  </a:txBody>
                  <a:tcPr marL="109035" marR="109035" marT="0" marB="0"/>
                </a:tc>
              </a:tr>
            </a:tbl>
          </a:graphicData>
        </a:graphic>
      </p:graphicFrame>
      <p:sp>
        <p:nvSpPr>
          <p:cNvPr id="5" name="テキスト ボックス 4"/>
          <p:cNvSpPr txBox="1"/>
          <p:nvPr/>
        </p:nvSpPr>
        <p:spPr>
          <a:xfrm>
            <a:off x="539553" y="5517232"/>
            <a:ext cx="8352928" cy="720080"/>
          </a:xfrm>
          <a:prstGeom prst="rect">
            <a:avLst/>
          </a:prstGeom>
          <a:noFill/>
        </p:spPr>
        <p:txBody>
          <a:bodyPr wrap="square" rtlCol="0">
            <a:spAutoFit/>
          </a:bodyPr>
          <a:lstStyle/>
          <a:p>
            <a:pPr marL="174625" indent="-174625" algn="l"/>
            <a:r>
              <a:rPr kumimoji="1" lang="en-US" altLang="ja-JP" sz="2000" dirty="0" smtClean="0">
                <a:latin typeface="+mj-lt"/>
              </a:rPr>
              <a:t>* It is difficult to have contiguous bands below 252 GHz because there are many bands  not allocated for mobile services.</a:t>
            </a:r>
            <a:endParaRPr kumimoji="1" lang="ja-JP" altLang="en-US" sz="2000" dirty="0">
              <a:latin typeface="+mj-lt"/>
            </a:endParaRPr>
          </a:p>
        </p:txBody>
      </p:sp>
    </p:spTree>
    <p:extLst>
      <p:ext uri="{BB962C8B-B14F-4D97-AF65-F5344CB8AC3E}">
        <p14:creationId xmlns:p14="http://schemas.microsoft.com/office/powerpoint/2010/main" val="151766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6</a:t>
            </a:fld>
            <a:endParaRPr kumimoji="1" lang="ja-JP" altLang="en-US" dirty="0"/>
          </a:p>
        </p:txBody>
      </p:sp>
      <p:sp>
        <p:nvSpPr>
          <p:cNvPr id="2" name="日付プレースホルダー 1"/>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836712"/>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ea typeface="メイリオ" panose="020B0604030504040204" pitchFamily="50" charset="-128"/>
                <a:cs typeface="メイリオ" panose="020B0604030504040204" pitchFamily="50" charset="-128"/>
              </a:rPr>
              <a:t>Proposal to section 10 of TRD</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605009" y="1700808"/>
            <a:ext cx="7684497" cy="2400657"/>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Not to identify the frequency band below 252 </a:t>
            </a:r>
            <a:r>
              <a:rPr kumimoji="1" lang="en-US" altLang="ja-JP" dirty="0">
                <a:latin typeface="+mj-lt"/>
              </a:rPr>
              <a:t>GHz </a:t>
            </a:r>
            <a:r>
              <a:rPr kumimoji="1" lang="en-US" altLang="ja-JP" dirty="0" smtClean="0">
                <a:latin typeface="+mj-lt"/>
              </a:rPr>
              <a:t>for TG3d </a:t>
            </a:r>
            <a:r>
              <a:rPr kumimoji="1" lang="en-US" altLang="ja-JP" dirty="0">
                <a:latin typeface="+mj-lt"/>
              </a:rPr>
              <a:t>devices operating at </a:t>
            </a:r>
            <a:r>
              <a:rPr kumimoji="1" lang="en-US" altLang="ja-JP" i="1" dirty="0">
                <a:latin typeface="+mj-lt"/>
              </a:rPr>
              <a:t>THz frequency </a:t>
            </a:r>
            <a:r>
              <a:rPr kumimoji="1" lang="en-US" altLang="ja-JP" i="1" dirty="0" smtClean="0">
                <a:latin typeface="+mj-lt"/>
              </a:rPr>
              <a:t>band</a:t>
            </a:r>
            <a:r>
              <a:rPr kumimoji="1" lang="en-US" altLang="ja-JP" dirty="0" smtClean="0">
                <a:latin typeface="+mj-lt"/>
              </a:rPr>
              <a:t>.</a:t>
            </a:r>
          </a:p>
          <a:p>
            <a:pPr marL="342900" indent="-342900" algn="l">
              <a:buClr>
                <a:schemeClr val="accent2"/>
              </a:buClr>
              <a:buFont typeface="Wingdings" panose="05000000000000000000" pitchFamily="2" charset="2"/>
              <a:buChar char="n"/>
            </a:pPr>
            <a:r>
              <a:rPr kumimoji="1" lang="en-US" altLang="ja-JP" dirty="0">
                <a:latin typeface="+mj-lt"/>
              </a:rPr>
              <a:t>Identify the frequency </a:t>
            </a:r>
            <a:r>
              <a:rPr kumimoji="1" lang="en-US" altLang="ja-JP" dirty="0" smtClean="0">
                <a:latin typeface="+mj-lt"/>
              </a:rPr>
              <a:t>band of 252-275 GHz </a:t>
            </a:r>
            <a:r>
              <a:rPr kumimoji="1" lang="en-US" altLang="ja-JP" dirty="0">
                <a:latin typeface="+mj-lt"/>
              </a:rPr>
              <a:t>for TG3d devices operating at </a:t>
            </a:r>
            <a:r>
              <a:rPr kumimoji="1" lang="en-US" altLang="ja-JP" i="1" dirty="0">
                <a:latin typeface="+mj-lt"/>
              </a:rPr>
              <a:t>THz frequency band</a:t>
            </a:r>
            <a:r>
              <a:rPr kumimoji="1" lang="en-US" altLang="ja-JP" dirty="0">
                <a:latin typeface="+mj-lt"/>
              </a:rPr>
              <a:t>.</a:t>
            </a:r>
          </a:p>
          <a:p>
            <a:pPr marL="342900" indent="-342900" algn="l">
              <a:buClr>
                <a:schemeClr val="accent2"/>
              </a:buClr>
              <a:buFont typeface="Wingdings" panose="05000000000000000000" pitchFamily="2" charset="2"/>
              <a:buChar char="n"/>
            </a:pPr>
            <a:r>
              <a:rPr kumimoji="1" lang="en-US" altLang="ja-JP" dirty="0">
                <a:latin typeface="+mj-lt"/>
              </a:rPr>
              <a:t>Further identify the frequency band </a:t>
            </a:r>
            <a:r>
              <a:rPr kumimoji="1" lang="en-US" altLang="ja-JP">
                <a:latin typeface="+mj-lt"/>
              </a:rPr>
              <a:t>of </a:t>
            </a:r>
            <a:r>
              <a:rPr kumimoji="1" lang="en-US" altLang="ja-JP" smtClean="0">
                <a:latin typeface="+mj-lt"/>
              </a:rPr>
              <a:t>275-325* </a:t>
            </a:r>
            <a:r>
              <a:rPr kumimoji="1" lang="en-US" altLang="ja-JP" dirty="0" smtClean="0">
                <a:latin typeface="+mj-lt"/>
              </a:rPr>
              <a:t>GHz for </a:t>
            </a:r>
            <a:r>
              <a:rPr kumimoji="1" lang="en-US" altLang="ja-JP" dirty="0">
                <a:latin typeface="+mj-lt"/>
              </a:rPr>
              <a:t>TG3d devices operating at </a:t>
            </a:r>
            <a:r>
              <a:rPr kumimoji="1" lang="en-US" altLang="ja-JP" i="1" dirty="0">
                <a:latin typeface="+mj-lt"/>
              </a:rPr>
              <a:t>THz frequency band</a:t>
            </a:r>
            <a:r>
              <a:rPr kumimoji="1" lang="en-US" altLang="ja-JP" dirty="0" smtClean="0">
                <a:latin typeface="+mj-lt"/>
              </a:rPr>
              <a:t>.</a:t>
            </a:r>
            <a:endParaRPr kumimoji="1" lang="en-US" altLang="ja-JP" dirty="0">
              <a:latin typeface="+mj-lt"/>
            </a:endParaRPr>
          </a:p>
        </p:txBody>
      </p:sp>
      <p:sp>
        <p:nvSpPr>
          <p:cNvPr id="3" name="正方形/長方形 2"/>
          <p:cNvSpPr/>
          <p:nvPr/>
        </p:nvSpPr>
        <p:spPr bwMode="auto">
          <a:xfrm>
            <a:off x="1043608" y="5065439"/>
            <a:ext cx="280831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681849" y="6001543"/>
            <a:ext cx="793807" cy="307777"/>
          </a:xfrm>
          <a:prstGeom prst="rect">
            <a:avLst/>
          </a:prstGeom>
          <a:noFill/>
        </p:spPr>
        <p:txBody>
          <a:bodyPr wrap="none" rtlCol="0">
            <a:spAutoFit/>
          </a:bodyPr>
          <a:lstStyle/>
          <a:p>
            <a:r>
              <a:rPr kumimoji="1" lang="en-US" altLang="ja-JP" sz="1400" dirty="0" smtClean="0">
                <a:latin typeface="+mj-lt"/>
              </a:rPr>
              <a:t>252GHz</a:t>
            </a:r>
            <a:endParaRPr kumimoji="1" lang="ja-JP" altLang="en-US" sz="1400" dirty="0">
              <a:latin typeface="+mj-lt"/>
            </a:endParaRPr>
          </a:p>
        </p:txBody>
      </p:sp>
      <p:sp>
        <p:nvSpPr>
          <p:cNvPr id="9" name="テキスト ボックス 8"/>
          <p:cNvSpPr txBox="1"/>
          <p:nvPr/>
        </p:nvSpPr>
        <p:spPr>
          <a:xfrm>
            <a:off x="3490161" y="6001543"/>
            <a:ext cx="793807" cy="307777"/>
          </a:xfrm>
          <a:prstGeom prst="rect">
            <a:avLst/>
          </a:prstGeom>
          <a:noFill/>
        </p:spPr>
        <p:txBody>
          <a:bodyPr wrap="none" rtlCol="0">
            <a:spAutoFit/>
          </a:bodyPr>
          <a:lstStyle/>
          <a:p>
            <a:r>
              <a:rPr kumimoji="1" lang="en-US" altLang="ja-JP" sz="1400" dirty="0" smtClean="0">
                <a:latin typeface="+mj-lt"/>
              </a:rPr>
              <a:t>275GHz</a:t>
            </a:r>
            <a:endParaRPr kumimoji="1" lang="ja-JP" altLang="en-US" sz="1400" dirty="0">
              <a:latin typeface="+mj-lt"/>
            </a:endParaRPr>
          </a:p>
        </p:txBody>
      </p:sp>
      <p:sp>
        <p:nvSpPr>
          <p:cNvPr id="10" name="正方形/長方形 9"/>
          <p:cNvSpPr/>
          <p:nvPr/>
        </p:nvSpPr>
        <p:spPr bwMode="auto">
          <a:xfrm>
            <a:off x="3851920" y="5065439"/>
            <a:ext cx="3960440" cy="864096"/>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テキスト ボックス 10"/>
          <p:cNvSpPr txBox="1"/>
          <p:nvPr/>
        </p:nvSpPr>
        <p:spPr>
          <a:xfrm>
            <a:off x="7378593" y="6001543"/>
            <a:ext cx="793807" cy="307777"/>
          </a:xfrm>
          <a:prstGeom prst="rect">
            <a:avLst/>
          </a:prstGeom>
          <a:noFill/>
        </p:spPr>
        <p:txBody>
          <a:bodyPr wrap="none" rtlCol="0">
            <a:spAutoFit/>
          </a:bodyPr>
          <a:lstStyle/>
          <a:p>
            <a:r>
              <a:rPr kumimoji="1" lang="en-US" altLang="ja-JP" sz="1400" dirty="0" smtClean="0">
                <a:latin typeface="+mj-lt"/>
              </a:rPr>
              <a:t>325GHz</a:t>
            </a:r>
            <a:endParaRPr kumimoji="1" lang="ja-JP" altLang="en-US" sz="1400" dirty="0">
              <a:latin typeface="+mj-lt"/>
            </a:endParaRPr>
          </a:p>
        </p:txBody>
      </p:sp>
      <p:sp>
        <p:nvSpPr>
          <p:cNvPr id="12" name="テキスト ボックス 11"/>
          <p:cNvSpPr txBox="1"/>
          <p:nvPr/>
        </p:nvSpPr>
        <p:spPr>
          <a:xfrm>
            <a:off x="1259632" y="5281463"/>
            <a:ext cx="2422459" cy="369332"/>
          </a:xfrm>
          <a:prstGeom prst="rect">
            <a:avLst/>
          </a:prstGeom>
          <a:noFill/>
        </p:spPr>
        <p:txBody>
          <a:bodyPr wrap="none" rtlCol="0">
            <a:spAutoFit/>
          </a:bodyPr>
          <a:lstStyle/>
          <a:p>
            <a:r>
              <a:rPr kumimoji="1" lang="en-US" altLang="ja-JP" sz="1800" i="1" dirty="0" smtClean="0">
                <a:latin typeface="+mj-lt"/>
              </a:rPr>
              <a:t>Already allocated in RR</a:t>
            </a:r>
            <a:endParaRPr kumimoji="1" lang="ja-JP" altLang="en-US" sz="1800" i="1" dirty="0">
              <a:latin typeface="+mj-lt"/>
            </a:endParaRPr>
          </a:p>
        </p:txBody>
      </p:sp>
      <p:sp>
        <p:nvSpPr>
          <p:cNvPr id="13" name="テキスト ボックス 12"/>
          <p:cNvSpPr txBox="1"/>
          <p:nvPr/>
        </p:nvSpPr>
        <p:spPr>
          <a:xfrm>
            <a:off x="4213698" y="5211196"/>
            <a:ext cx="3166614" cy="646331"/>
          </a:xfrm>
          <a:prstGeom prst="rect">
            <a:avLst/>
          </a:prstGeom>
          <a:noFill/>
        </p:spPr>
        <p:txBody>
          <a:bodyPr wrap="square" rtlCol="0">
            <a:spAutoFit/>
          </a:bodyPr>
          <a:lstStyle/>
          <a:p>
            <a:r>
              <a:rPr kumimoji="1" lang="en-US" altLang="ja-JP" sz="1800" i="1" dirty="0" smtClean="0">
                <a:latin typeface="+mj-lt"/>
              </a:rPr>
              <a:t>New frequency identification for TG3d devices</a:t>
            </a:r>
            <a:endParaRPr kumimoji="1" lang="ja-JP" altLang="en-US" sz="1800" i="1" dirty="0">
              <a:latin typeface="+mj-lt"/>
            </a:endParaRPr>
          </a:p>
        </p:txBody>
      </p:sp>
      <p:sp>
        <p:nvSpPr>
          <p:cNvPr id="14" name="テキスト ボックス 13"/>
          <p:cNvSpPr txBox="1"/>
          <p:nvPr/>
        </p:nvSpPr>
        <p:spPr>
          <a:xfrm>
            <a:off x="539553" y="4233282"/>
            <a:ext cx="8352928" cy="707886"/>
          </a:xfrm>
          <a:prstGeom prst="rect">
            <a:avLst/>
          </a:prstGeom>
          <a:noFill/>
        </p:spPr>
        <p:txBody>
          <a:bodyPr wrap="square" rtlCol="0">
            <a:spAutoFit/>
          </a:bodyPr>
          <a:lstStyle/>
          <a:p>
            <a:pPr marL="174625" indent="-174625" algn="l"/>
            <a:r>
              <a:rPr kumimoji="1" lang="en-US" altLang="ja-JP" sz="2000" dirty="0">
                <a:latin typeface="+mj-lt"/>
              </a:rPr>
              <a:t>* The frequency of 325 GHz will be further </a:t>
            </a:r>
            <a:r>
              <a:rPr kumimoji="1" lang="en-US" altLang="ja-JP" sz="2000" dirty="0" smtClean="0">
                <a:latin typeface="+mj-lt"/>
              </a:rPr>
              <a:t>studied  </a:t>
            </a:r>
            <a:r>
              <a:rPr kumimoji="1" lang="en-US" altLang="ja-JP" sz="2000" dirty="0">
                <a:latin typeface="+mj-lt"/>
              </a:rPr>
              <a:t>by </a:t>
            </a:r>
            <a:r>
              <a:rPr kumimoji="1" lang="en-US" altLang="ja-JP" sz="2000" dirty="0" smtClean="0">
                <a:latin typeface="+mj-lt"/>
              </a:rPr>
              <a:t>referencing  </a:t>
            </a:r>
            <a:r>
              <a:rPr kumimoji="1" lang="en-US" altLang="ja-JP" sz="2000" dirty="0">
                <a:latin typeface="+mj-lt"/>
              </a:rPr>
              <a:t>Recommendation ITU-R P.676-9, “Attenuation by atmospheric </a:t>
            </a:r>
            <a:r>
              <a:rPr kumimoji="1" lang="en-US" altLang="ja-JP" sz="2000" dirty="0" smtClean="0">
                <a:latin typeface="+mj-lt"/>
              </a:rPr>
              <a:t>gases”.</a:t>
            </a:r>
            <a:endParaRPr kumimoji="1" lang="ja-JP" altLang="en-US" sz="2000" dirty="0">
              <a:latin typeface="+mj-lt"/>
            </a:endParaRPr>
          </a:p>
        </p:txBody>
      </p:sp>
    </p:spTree>
    <p:extLst>
      <p:ext uri="{BB962C8B-B14F-4D97-AF65-F5344CB8AC3E}">
        <p14:creationId xmlns:p14="http://schemas.microsoft.com/office/powerpoint/2010/main" val="516222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6652</TotalTime>
  <Words>415</Words>
  <Application>Microsoft Office PowerPoint</Application>
  <PresentationFormat>画面に合わせる (4:3)</PresentationFormat>
  <Paragraphs>99</Paragraphs>
  <Slides>6</Slides>
  <Notes>3</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PowerPoint プレゼンテーション</vt:lpstr>
      <vt:lpstr>Frequency Allocation below 275 GHz in Radio Regulation</vt:lpstr>
      <vt:lpstr>Available contiguous bandwidth in the frequency range from 100 GHz to 1000 GHz</vt:lpstr>
      <vt:lpstr>Suitable frequency range and contiguous bandwidth</vt:lpstr>
      <vt:lpstr>PowerPoint プレゼンテーション</vt:lpstr>
    </vt:vector>
  </TitlesOfParts>
  <Company>（株）東芝</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hiroyo ogawa1</cp:lastModifiedBy>
  <cp:revision>555</cp:revision>
  <cp:lastPrinted>2014-10-01T05:45:06Z</cp:lastPrinted>
  <dcterms:created xsi:type="dcterms:W3CDTF">2002-05-15T02:14:01Z</dcterms:created>
  <dcterms:modified xsi:type="dcterms:W3CDTF">2015-01-13T15:40:37Z</dcterms:modified>
</cp:coreProperties>
</file>