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74" r:id="rId2"/>
    <p:sldId id="334" r:id="rId3"/>
    <p:sldId id="386" r:id="rId4"/>
    <p:sldId id="387" r:id="rId5"/>
    <p:sldId id="381" r:id="rId6"/>
    <p:sldId id="385" r:id="rId7"/>
    <p:sldId id="383" r:id="rId8"/>
    <p:sldId id="382" r:id="rId9"/>
    <p:sldId id="384" r:id="rId10"/>
    <p:sldId id="377"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6082" autoAdjust="0"/>
  </p:normalViewPr>
  <p:slideViewPr>
    <p:cSldViewPr>
      <p:cViewPr>
        <p:scale>
          <a:sx n="76" d="100"/>
          <a:sy n="76" d="100"/>
        </p:scale>
        <p:origin x="-1404" y="33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Clause,</a:t>
            </a:r>
            <a:r>
              <a:rPr kumimoji="1" lang="en-US" altLang="ja-JP" baseline="0" dirty="0" smtClean="0"/>
              <a:t> item</a:t>
            </a:r>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日付プレースホルダー 4"/>
          <p:cNvSpPr>
            <a:spLocks noGrp="1"/>
          </p:cNvSpPr>
          <p:nvPr>
            <p:ph type="dt" idx="11"/>
          </p:nvPr>
        </p:nvSpPr>
        <p:spPr/>
        <p:txBody>
          <a:bodyPr/>
          <a:lstStyle/>
          <a:p>
            <a:pPr>
              <a:defRPr/>
            </a:pPr>
            <a:r>
              <a:rPr lang="en-US" altLang="ko-KR" smtClean="0"/>
              <a:t>&lt;month year&gt;</a:t>
            </a:r>
            <a:endParaRPr lang="en-US" altLang="ko-KR"/>
          </a:p>
        </p:txBody>
      </p:sp>
      <p:sp>
        <p:nvSpPr>
          <p:cNvPr id="6" name="フッター プレースホルダー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スライド番号プレースホルダー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5109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xfrm>
            <a:off x="5286375" y="6475413"/>
            <a:ext cx="3324225" cy="184150"/>
          </a:xfrm>
          <a:prstGeom prst="rect">
            <a:avLst/>
          </a:prstGeom>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&lt;January 2015&gt;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a:prstGeom prst="rect">
            <a:avLst/>
          </a:prstGeo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&lt;January 2015&gt;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6"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&lt;January 2015&gt;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15-15-0046-00-0008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7"/>
          <p:cNvSpPr>
            <a:spLocks noChangeArrowheads="1"/>
          </p:cNvSpPr>
          <p:nvPr userDrawn="1"/>
        </p:nvSpPr>
        <p:spPr bwMode="auto">
          <a:xfrm>
            <a:off x="755576" y="404664"/>
            <a:ext cx="4757737" cy="215444"/>
          </a:xfrm>
          <a:prstGeom prst="rect">
            <a:avLst/>
          </a:prstGeom>
          <a:noFill/>
          <a:ln w="9525">
            <a:noFill/>
            <a:miter lim="800000"/>
            <a:headEnd/>
            <a:tailEnd/>
          </a:ln>
          <a:effectLst/>
        </p:spPr>
        <p:txBody>
          <a:bodyPr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smtClean="0">
                <a:ea typeface="굴림" pitchFamily="50" charset="-127"/>
              </a:rPr>
              <a:t>&lt;January 2015&gt;</a:t>
            </a:r>
            <a:endParaRPr lang="en-US" altLang="ko-KR" sz="1400" b="1" kern="1200" dirty="0">
              <a:solidFill>
                <a:schemeClr val="tx1"/>
              </a:solidFill>
              <a:latin typeface="Times New Roman" pitchFamily="18" charset="0"/>
              <a:ea typeface="굴림" pitchFamily="50" charset="-127"/>
              <a:cs typeface="+mn-cs"/>
            </a:endParaRPr>
          </a:p>
        </p:txBody>
      </p:sp>
      <p:sp>
        <p:nvSpPr>
          <p:cNvPr id="14" name="Rectangle 9"/>
          <p:cNvSpPr>
            <a:spLocks noChangeArrowheads="1"/>
          </p:cNvSpPr>
          <p:nvPr userDrawn="1"/>
        </p:nvSpPr>
        <p:spPr bwMode="auto">
          <a:xfrm>
            <a:off x="5724128" y="6516052"/>
            <a:ext cx="2871440" cy="369332"/>
          </a:xfrm>
          <a:prstGeom prst="rect">
            <a:avLst/>
          </a:prstGeom>
          <a:noFill/>
          <a:ln w="9525">
            <a:noFill/>
            <a:miter lim="800000"/>
            <a:headEnd/>
            <a:tailEnd/>
          </a:ln>
          <a:effectLst/>
        </p:spPr>
        <p:txBody>
          <a:bodyPr wrap="square" lIns="0" tIns="0" rIns="0" bIns="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dirty="0" smtClean="0"/>
              <a:t>Li, </a:t>
            </a:r>
            <a:r>
              <a:rPr lang="en-US" altLang="ja-JP" dirty="0" smtClean="0"/>
              <a:t>Hernandez, </a:t>
            </a:r>
            <a:r>
              <a:rPr lang="en-US" altLang="ja-JP" dirty="0" err="1" smtClean="0"/>
              <a:t>Dotlic</a:t>
            </a:r>
            <a:r>
              <a:rPr lang="en-US" altLang="ja-JP" dirty="0" smtClean="0"/>
              <a:t>, Miura</a:t>
            </a:r>
            <a:endParaRPr lang="en-US" altLang="ko-KR" dirty="0" smtClean="0"/>
          </a:p>
          <a:p>
            <a:pPr>
              <a:defRPr/>
            </a:pPr>
            <a:endParaRPr lang="en-US" altLang="ko-KR" dirty="0">
              <a:ea typeface="굴림" pitchFamily="50" charset="-127"/>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[Frequency channel selection text to put into draft]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[January,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err="1">
                <a:ea typeface="ＭＳ Ｐゴシック" charset="-128"/>
              </a:rPr>
              <a:t>Huan</a:t>
            </a:r>
            <a:r>
              <a:rPr lang="en-US" altLang="ja-JP" sz="1600" dirty="0">
                <a:ea typeface="ＭＳ Ｐゴシック" charset="-128"/>
              </a:rPr>
              <a:t>-Bang Li, </a:t>
            </a:r>
            <a:r>
              <a:rPr lang="en-US" altLang="ja-JP" sz="1600" dirty="0"/>
              <a:t>Marco Hernandez, Igor </a:t>
            </a:r>
            <a:r>
              <a:rPr lang="en-US" altLang="ja-JP" sz="1600" dirty="0" err="1"/>
              <a:t>Dotlic</a:t>
            </a:r>
            <a:r>
              <a:rPr lang="en-US" altLang="ja-JP" sz="1600" dirty="0"/>
              <a:t>, and </a:t>
            </a:r>
            <a:r>
              <a:rPr lang="en-US" altLang="ja-JP" sz="1600" dirty="0" err="1"/>
              <a:t>Ryu</a:t>
            </a:r>
            <a:r>
              <a:rPr lang="en-US" altLang="ja-JP" sz="1600" dirty="0"/>
              <a:t> Miura</a:t>
            </a:r>
            <a:r>
              <a:rPr lang="en-US" altLang="ja-JP" sz="1600" dirty="0" smtClean="0">
                <a:solidFill>
                  <a:schemeClr val="tx2"/>
                </a:solidFill>
                <a:ea typeface="ＭＳ Ｐゴシック" charset="-128"/>
              </a:rPr>
              <a:t>] Company [</a:t>
            </a:r>
            <a:r>
              <a:rPr lang="en-US" altLang="ja-JP" sz="1600" dirty="0" smtClean="0">
                <a:ea typeface="ＭＳ Ｐゴシック" charset="-128"/>
              </a:rPr>
              <a:t>NICT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drafting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a:t>
            </a:r>
            <a:r>
              <a:rPr lang="en-US" altLang="ko-KR" sz="1600" dirty="0" smtClean="0">
                <a:latin typeface="Lao UI" pitchFamily="34" charset="0"/>
              </a:rPr>
              <a:t>ext of frequency channel selection to be put into 15.8 draft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t>
            </a:r>
            <a:r>
              <a:rPr lang="en-US" altLang="ja-JP" sz="1600" dirty="0" smtClean="0">
                <a:solidFill>
                  <a:schemeClr val="tx2"/>
                </a:solidFill>
                <a:ea typeface="ＭＳ Ｐゴシック" charset="-128"/>
              </a:rPr>
              <a:t>PHY process]</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9" name="Title 1"/>
          <p:cNvSpPr>
            <a:spLocks noGrp="1"/>
          </p:cNvSpPr>
          <p:nvPr>
            <p:ph type="title"/>
          </p:nvPr>
        </p:nvSpPr>
        <p:spPr>
          <a:xfrm>
            <a:off x="685800" y="685800"/>
            <a:ext cx="7772400" cy="885812"/>
          </a:xfrm>
        </p:spPr>
        <p:txBody>
          <a:bodyPr/>
          <a:lstStyle/>
          <a:p>
            <a:r>
              <a:rPr lang="en-US" dirty="0" smtClean="0"/>
              <a:t>Motion</a:t>
            </a:r>
            <a:endParaRPr lang="en-US" dirty="0"/>
          </a:p>
        </p:txBody>
      </p:sp>
      <p:sp>
        <p:nvSpPr>
          <p:cNvPr id="11" name="Content Placeholder 2"/>
          <p:cNvSpPr>
            <a:spLocks noGrp="1"/>
          </p:cNvSpPr>
          <p:nvPr>
            <p:ph idx="1"/>
          </p:nvPr>
        </p:nvSpPr>
        <p:spPr>
          <a:xfrm>
            <a:off x="685800" y="1714488"/>
            <a:ext cx="7772400" cy="4381512"/>
          </a:xfrm>
        </p:spPr>
        <p:txBody>
          <a:bodyPr/>
          <a:lstStyle/>
          <a:p>
            <a:r>
              <a:rPr lang="en-US" sz="2800" b="1" dirty="0" smtClean="0"/>
              <a:t>Motion: </a:t>
            </a:r>
            <a:r>
              <a:rPr lang="en-US" sz="2800" dirty="0" smtClean="0"/>
              <a:t>To approve “TG agreed </a:t>
            </a:r>
            <a:r>
              <a:rPr lang="en-US" sz="2800" dirty="0"/>
              <a:t>text </a:t>
            </a:r>
            <a:r>
              <a:rPr lang="en-US" sz="2800" dirty="0" smtClean="0"/>
              <a:t>for frequency channel selection” (DCN: </a:t>
            </a:r>
            <a:r>
              <a:rPr lang="en-GB" sz="2800" u="sng" dirty="0" smtClean="0"/>
              <a:t>15-0046-00-0008</a:t>
            </a:r>
            <a:r>
              <a:rPr lang="en-GB" sz="2800" u="sng" dirty="0" smtClean="0"/>
              <a:t>)</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v0.6.</a:t>
            </a:r>
          </a:p>
          <a:p>
            <a:pPr marL="349250" lvl="3" algn="just">
              <a:spcBef>
                <a:spcPts val="1200"/>
              </a:spcBef>
            </a:pPr>
            <a:r>
              <a:rPr lang="en-US" altLang="ja-JP" sz="2600" dirty="0" smtClean="0">
                <a:latin typeface="Arial" charset="0"/>
                <a:ea typeface="ＭＳ Ｐゴシック" charset="-128"/>
              </a:rPr>
              <a:t>Moved: </a:t>
            </a:r>
            <a:r>
              <a:rPr lang="en-US" altLang="ja-JP" sz="2600" dirty="0" err="1" smtClean="0">
                <a:latin typeface="Arial" charset="0"/>
                <a:ea typeface="ＭＳ Ｐゴシック" charset="-128"/>
              </a:rPr>
              <a:t>Huan</a:t>
            </a:r>
            <a:r>
              <a:rPr lang="en-US" altLang="ja-JP" sz="2600" dirty="0" smtClean="0">
                <a:latin typeface="Arial" charset="0"/>
                <a:ea typeface="ＭＳ Ｐゴシック" charset="-128"/>
              </a:rPr>
              <a:t>-Bang Li</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endParaRPr lang="en-US" altLang="ja-JP" sz="2600" dirty="0"/>
          </a:p>
          <a:p>
            <a:pPr marL="349250" lvl="3" algn="just">
              <a:spcBef>
                <a:spcPts val="1200"/>
              </a:spcBef>
            </a:pPr>
            <a:r>
              <a:rPr lang="en-US" altLang="ja-JP" sz="2600" dirty="0">
                <a:ea typeface="ＭＳ Ｐゴシック" charset="-128"/>
              </a:rPr>
              <a:t>Yes: </a:t>
            </a: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endParaRPr lang="en-US" altLang="ja-JP" sz="2600" dirty="0">
              <a:latin typeface="Arial" charset="0"/>
              <a:ea typeface="ＭＳ Ｐゴシック" charset="-128"/>
            </a:endParaRPr>
          </a:p>
        </p:txBody>
      </p:sp>
    </p:spTree>
    <p:extLst>
      <p:ext uri="{BB962C8B-B14F-4D97-AF65-F5344CB8AC3E}">
        <p14:creationId xmlns:p14="http://schemas.microsoft.com/office/powerpoint/2010/main" val="3698727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b="1" dirty="0" smtClean="0">
                <a:latin typeface="+mn-ea"/>
                <a:ea typeface="+mn-ea"/>
                <a:cs typeface="Lao UI" pitchFamily="34" charset="0"/>
              </a:rPr>
              <a:t>Frequency Channel Selection Text to </a:t>
            </a:r>
            <a:r>
              <a:rPr lang="en-US" altLang="ja-JP" dirty="0">
                <a:latin typeface="+mn-ea"/>
                <a:ea typeface="+mn-ea"/>
              </a:rPr>
              <a:t>P</a:t>
            </a:r>
            <a:r>
              <a:rPr lang="en-US" altLang="ja-JP" b="1" dirty="0" smtClean="0">
                <a:latin typeface="+mn-ea"/>
                <a:ea typeface="+mn-ea"/>
                <a:cs typeface="Lao UI" pitchFamily="34" charset="0"/>
              </a:rPr>
              <a:t>ut Into Draft</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err="1">
                <a:ea typeface="ＭＳ Ｐゴシック" charset="-128"/>
              </a:rPr>
              <a:t>Huan</a:t>
            </a:r>
            <a:r>
              <a:rPr lang="en-US" altLang="ja-JP" dirty="0">
                <a:ea typeface="ＭＳ Ｐゴシック" charset="-128"/>
              </a:rPr>
              <a:t>-Bang Li, </a:t>
            </a:r>
            <a:r>
              <a:rPr lang="en-US" altLang="ja-JP" dirty="0"/>
              <a:t>Marco Hernandez, </a:t>
            </a:r>
            <a:endParaRPr lang="en-US" altLang="ja-JP" dirty="0" smtClean="0"/>
          </a:p>
          <a:p>
            <a:pPr eaLnBrk="1" fontAlgn="auto" hangingPunct="1">
              <a:spcAft>
                <a:spcPts val="0"/>
              </a:spcAft>
              <a:buClr>
                <a:schemeClr val="bg2">
                  <a:lumMod val="10000"/>
                </a:schemeClr>
              </a:buClr>
              <a:defRPr/>
            </a:pPr>
            <a:r>
              <a:rPr lang="en-US" altLang="ja-JP" dirty="0" smtClean="0"/>
              <a:t>Igor </a:t>
            </a:r>
            <a:r>
              <a:rPr lang="en-US" altLang="ja-JP" dirty="0" err="1"/>
              <a:t>Dotlic</a:t>
            </a:r>
            <a:r>
              <a:rPr lang="en-US" altLang="ja-JP" dirty="0"/>
              <a:t>, and </a:t>
            </a:r>
            <a:r>
              <a:rPr lang="en-US" altLang="ja-JP" dirty="0" err="1"/>
              <a:t>Ryu</a:t>
            </a:r>
            <a:r>
              <a:rPr lang="en-US" altLang="ja-JP" dirty="0"/>
              <a:t> Miura </a:t>
            </a:r>
            <a:endParaRPr lang="en-US" altLang="ja-JP" dirty="0" smtClean="0"/>
          </a:p>
          <a:p>
            <a:pPr eaLnBrk="1" fontAlgn="auto" hangingPunct="1">
              <a:spcAft>
                <a:spcPts val="0"/>
              </a:spcAft>
              <a:buClr>
                <a:schemeClr val="bg2">
                  <a:lumMod val="10000"/>
                </a:schemeClr>
              </a:buClr>
              <a:defRPr/>
            </a:pPr>
            <a:endParaRPr lang="en-US" altLang="ja-JP" dirty="0" smtClean="0"/>
          </a:p>
          <a:p>
            <a:pPr eaLnBrk="1" fontAlgn="auto" hangingPunct="1">
              <a:spcAft>
                <a:spcPts val="0"/>
              </a:spcAft>
              <a:buClr>
                <a:schemeClr val="bg2">
                  <a:lumMod val="10000"/>
                </a:schemeClr>
              </a:buClr>
              <a:defRPr/>
            </a:pPr>
            <a:r>
              <a:rPr lang="en-US" altLang="ja-JP" dirty="0" smtClean="0">
                <a:cs typeface="Times New Roman" pitchFamily="18" charset="0"/>
              </a:rPr>
              <a:t>January</a:t>
            </a:r>
            <a:r>
              <a:rPr lang="en-US" altLang="ko-KR" dirty="0" smtClean="0">
                <a:cs typeface="Times New Roman" pitchFamily="18" charset="0"/>
              </a:rPr>
              <a:t>, 2015</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13" name="제목 1"/>
          <p:cNvSpPr>
            <a:spLocks noGrp="1"/>
          </p:cNvSpPr>
          <p:nvPr>
            <p:ph type="title"/>
          </p:nvPr>
        </p:nvSpPr>
        <p:spPr>
          <a:xfrm>
            <a:off x="0" y="685800"/>
            <a:ext cx="8892480" cy="1066800"/>
          </a:xfrm>
        </p:spPr>
        <p:txBody>
          <a:bodyPr/>
          <a:lstStyle/>
          <a:p>
            <a:r>
              <a:rPr lang="en-US" altLang="ko-KR" dirty="0" smtClean="0">
                <a:latin typeface="+mn-ea"/>
                <a:ea typeface="+mn-ea"/>
              </a:rPr>
              <a:t>Purposes</a:t>
            </a:r>
            <a:endParaRPr lang="ko-KR" altLang="en-US" dirty="0">
              <a:latin typeface="+mn-ea"/>
              <a:ea typeface="+mn-ea"/>
            </a:endParaRPr>
          </a:p>
        </p:txBody>
      </p:sp>
      <p:sp>
        <p:nvSpPr>
          <p:cNvPr id="10" name="제목 1"/>
          <p:cNvSpPr txBox="1">
            <a:spLocks/>
          </p:cNvSpPr>
          <p:nvPr/>
        </p:nvSpPr>
        <p:spPr bwMode="auto">
          <a:xfrm>
            <a:off x="683568" y="2060848"/>
            <a:ext cx="7920880" cy="338437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342900" indent="-342900" algn="l">
              <a:buFont typeface="Arial" panose="020B0604020202020204" pitchFamily="34" charset="0"/>
              <a:buChar char="•"/>
            </a:pPr>
            <a:r>
              <a:rPr lang="en-US" altLang="ko-KR" sz="2400" kern="0" dirty="0" smtClean="0">
                <a:latin typeface="+mn-ea"/>
                <a:ea typeface="+mn-ea"/>
              </a:rPr>
              <a:t>In November </a:t>
            </a:r>
            <a:r>
              <a:rPr lang="en-US" altLang="ko-KR" sz="2400" kern="0" dirty="0" err="1" smtClean="0">
                <a:latin typeface="+mn-ea"/>
                <a:ea typeface="+mn-ea"/>
              </a:rPr>
              <a:t>meeting@San</a:t>
            </a:r>
            <a:r>
              <a:rPr lang="en-US" altLang="ko-KR" sz="2400" kern="0" dirty="0" smtClean="0">
                <a:latin typeface="+mn-ea"/>
                <a:ea typeface="+mn-ea"/>
              </a:rPr>
              <a:t> Antonio, contents of frequency channel selection were adopted, which were </a:t>
            </a:r>
            <a:r>
              <a:rPr lang="en-US" altLang="ko-KR" sz="2400" kern="0" dirty="0" smtClean="0">
                <a:latin typeface="+mn-ea"/>
                <a:ea typeface="+mn-ea"/>
              </a:rPr>
              <a:t>given </a:t>
            </a:r>
            <a:r>
              <a:rPr lang="en-US" altLang="ko-KR" sz="2400" kern="0" dirty="0" smtClean="0">
                <a:latin typeface="+mn-ea"/>
                <a:ea typeface="+mn-ea"/>
              </a:rPr>
              <a:t>in </a:t>
            </a:r>
            <a:r>
              <a:rPr lang="en-US" altLang="ko-KR" sz="2400" kern="0" dirty="0" smtClean="0">
                <a:latin typeface="+mn-ea"/>
                <a:ea typeface="+mn-ea"/>
              </a:rPr>
              <a:t>PPT</a:t>
            </a:r>
            <a:r>
              <a:rPr lang="en-US" altLang="ko-KR" sz="2400" kern="0" dirty="0" smtClean="0">
                <a:latin typeface="+mn-ea"/>
                <a:ea typeface="+mn-ea"/>
              </a:rPr>
              <a:t> </a:t>
            </a:r>
            <a:r>
              <a:rPr lang="en-US" altLang="ko-KR" sz="2400" kern="0" dirty="0" smtClean="0">
                <a:latin typeface="+mn-ea"/>
                <a:ea typeface="+mn-ea"/>
              </a:rPr>
              <a:t>format.</a:t>
            </a:r>
          </a:p>
          <a:p>
            <a:pPr algn="l"/>
            <a:r>
              <a:rPr lang="en-US" altLang="ko-KR" sz="2400" kern="0" dirty="0">
                <a:latin typeface="+mn-ea"/>
                <a:ea typeface="+mn-ea"/>
              </a:rPr>
              <a:t> </a:t>
            </a:r>
            <a:r>
              <a:rPr lang="en-US" altLang="ko-KR" sz="2400" kern="0" dirty="0" smtClean="0">
                <a:latin typeface="+mn-ea"/>
                <a:ea typeface="+mn-ea"/>
              </a:rPr>
              <a:t>  </a:t>
            </a:r>
            <a:r>
              <a:rPr lang="en-US" altLang="ko-KR" sz="2400" kern="0" dirty="0">
                <a:latin typeface="+mn-ea"/>
              </a:rPr>
              <a:t> (See 15-14-0679-01-0008)</a:t>
            </a:r>
            <a:endParaRPr lang="en-US" altLang="ko-KR" sz="2400" kern="0" dirty="0" smtClean="0">
              <a:latin typeface="+mn-ea"/>
              <a:ea typeface="+mn-ea"/>
            </a:endParaRPr>
          </a:p>
          <a:p>
            <a:pPr marL="342900" indent="-342900" algn="l">
              <a:spcBef>
                <a:spcPts val="1800"/>
              </a:spcBef>
              <a:buFont typeface="Arial" panose="020B0604020202020204" pitchFamily="34" charset="0"/>
              <a:buChar char="•"/>
            </a:pPr>
            <a:r>
              <a:rPr lang="en-US" altLang="ko-KR" sz="2400" kern="0" dirty="0" smtClean="0">
                <a:latin typeface="+mn-ea"/>
                <a:ea typeface="+mn-ea"/>
              </a:rPr>
              <a:t>To put the approved contents into the </a:t>
            </a:r>
            <a:r>
              <a:rPr lang="en-US" altLang="ko-KR" sz="2400" kern="0" dirty="0" smtClean="0">
                <a:latin typeface="+mn-ea"/>
                <a:ea typeface="+mn-ea"/>
              </a:rPr>
              <a:t>draft</a:t>
            </a:r>
            <a:r>
              <a:rPr lang="en-US" altLang="ko-KR" sz="2400" kern="0" dirty="0" smtClean="0">
                <a:latin typeface="+mn-ea"/>
                <a:ea typeface="+mn-ea"/>
              </a:rPr>
              <a:t>, editorial modification is needed to </a:t>
            </a:r>
            <a:r>
              <a:rPr lang="en-US" altLang="ko-KR" sz="2400" kern="0" dirty="0" smtClean="0">
                <a:latin typeface="+mn-ea"/>
                <a:ea typeface="+mn-ea"/>
              </a:rPr>
              <a:t>transfer the </a:t>
            </a:r>
            <a:r>
              <a:rPr lang="en-US" altLang="ko-KR" sz="2400" kern="0" dirty="0" smtClean="0">
                <a:latin typeface="+mn-ea"/>
                <a:ea typeface="+mn-ea"/>
              </a:rPr>
              <a:t>text </a:t>
            </a:r>
            <a:r>
              <a:rPr lang="en-US" altLang="ko-KR" sz="2400" kern="0" dirty="0" smtClean="0">
                <a:latin typeface="+mn-ea"/>
                <a:ea typeface="+mn-ea"/>
              </a:rPr>
              <a:t>into </a:t>
            </a:r>
            <a:r>
              <a:rPr lang="en-US" altLang="ko-KR" sz="2400" kern="0" dirty="0">
                <a:latin typeface="+mn-ea"/>
              </a:rPr>
              <a:t>WORD </a:t>
            </a:r>
            <a:r>
              <a:rPr lang="en-US" altLang="ko-KR" sz="2400" kern="0" dirty="0" smtClean="0">
                <a:latin typeface="+mn-ea"/>
              </a:rPr>
              <a:t>format</a:t>
            </a:r>
            <a:r>
              <a:rPr lang="en-US" altLang="ko-KR" sz="2400" kern="0" dirty="0" smtClean="0">
                <a:latin typeface="+mn-ea"/>
                <a:ea typeface="+mn-ea"/>
              </a:rPr>
              <a:t>.</a:t>
            </a:r>
            <a:endParaRPr lang="en-US" altLang="ko-KR" sz="2400" kern="0" dirty="0" smtClean="0">
              <a:latin typeface="+mn-ea"/>
              <a:ea typeface="+mn-ea"/>
            </a:endParaRPr>
          </a:p>
          <a:p>
            <a:pPr marL="342900" indent="-342900" algn="l">
              <a:spcBef>
                <a:spcPts val="1800"/>
              </a:spcBef>
              <a:buFont typeface="Arial" panose="020B0604020202020204" pitchFamily="34" charset="0"/>
              <a:buChar char="•"/>
            </a:pPr>
            <a:r>
              <a:rPr lang="en-US" altLang="ko-KR" sz="2400" kern="0" dirty="0" smtClean="0">
                <a:latin typeface="+mn-ea"/>
                <a:ea typeface="+mn-ea"/>
              </a:rPr>
              <a:t>Moreover, it needs to be decided where the text should be </a:t>
            </a:r>
            <a:r>
              <a:rPr lang="en-US" altLang="ko-KR" sz="2400" kern="0" dirty="0" smtClean="0">
                <a:latin typeface="+mn-ea"/>
                <a:ea typeface="+mn-ea"/>
              </a:rPr>
              <a:t>added in.</a:t>
            </a:r>
            <a:endParaRPr lang="en-US" altLang="ko-KR" sz="2400" kern="0" dirty="0" smtClean="0">
              <a:latin typeface="+mn-ea"/>
              <a:ea typeface="+mn-ea"/>
            </a:endParaRPr>
          </a:p>
          <a:p>
            <a:pPr algn="l"/>
            <a:endParaRPr lang="ko-KR" altLang="en-US" sz="2400" kern="0" dirty="0">
              <a:latin typeface="+mn-ea"/>
              <a:ea typeface="+mn-ea"/>
            </a:endParaRPr>
          </a:p>
        </p:txBody>
      </p:sp>
    </p:spTree>
    <p:extLst>
      <p:ext uri="{BB962C8B-B14F-4D97-AF65-F5344CB8AC3E}">
        <p14:creationId xmlns:p14="http://schemas.microsoft.com/office/powerpoint/2010/main" val="1887145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13" name="제목 1"/>
          <p:cNvSpPr>
            <a:spLocks noGrp="1"/>
          </p:cNvSpPr>
          <p:nvPr>
            <p:ph type="title"/>
          </p:nvPr>
        </p:nvSpPr>
        <p:spPr>
          <a:xfrm>
            <a:off x="0" y="685800"/>
            <a:ext cx="8892480" cy="1066800"/>
          </a:xfrm>
        </p:spPr>
        <p:txBody>
          <a:bodyPr/>
          <a:lstStyle/>
          <a:p>
            <a:r>
              <a:rPr lang="en-US" altLang="ko-KR" dirty="0" smtClean="0">
                <a:latin typeface="+mn-ea"/>
                <a:ea typeface="+mn-ea"/>
              </a:rPr>
              <a:t>Modification To Do</a:t>
            </a:r>
            <a:endParaRPr lang="ko-KR" altLang="en-US" dirty="0">
              <a:latin typeface="+mn-ea"/>
              <a:ea typeface="+mn-ea"/>
            </a:endParaRPr>
          </a:p>
        </p:txBody>
      </p:sp>
      <p:sp>
        <p:nvSpPr>
          <p:cNvPr id="4" name="제목 1"/>
          <p:cNvSpPr txBox="1">
            <a:spLocks/>
          </p:cNvSpPr>
          <p:nvPr/>
        </p:nvSpPr>
        <p:spPr bwMode="auto">
          <a:xfrm>
            <a:off x="683568" y="2060848"/>
            <a:ext cx="7920880" cy="338437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342900" indent="-342900" algn="l">
              <a:buFont typeface="Arial" panose="020B0604020202020204" pitchFamily="34" charset="0"/>
              <a:buChar char="•"/>
            </a:pPr>
            <a:r>
              <a:rPr lang="en-US" altLang="ko-KR" sz="2400" kern="0" dirty="0" smtClean="0">
                <a:latin typeface="+mn-ea"/>
                <a:ea typeface="+mn-ea"/>
              </a:rPr>
              <a:t>Use the approved contents as </a:t>
            </a:r>
            <a:r>
              <a:rPr lang="en-US" altLang="ko-KR" sz="2400" kern="0" dirty="0">
                <a:latin typeface="+mn-ea"/>
                <a:ea typeface="+mn-ea"/>
              </a:rPr>
              <a:t>i</a:t>
            </a:r>
            <a:r>
              <a:rPr lang="en-US" altLang="ko-KR" sz="2400" kern="0" dirty="0" smtClean="0">
                <a:latin typeface="+mn-ea"/>
                <a:ea typeface="+mn-ea"/>
              </a:rPr>
              <a:t>t is as possible.</a:t>
            </a:r>
          </a:p>
          <a:p>
            <a:pPr marL="342900" indent="-342900" algn="l">
              <a:spcBef>
                <a:spcPts val="1800"/>
              </a:spcBef>
              <a:buFont typeface="Arial" panose="020B0604020202020204" pitchFamily="34" charset="0"/>
              <a:buChar char="•"/>
            </a:pPr>
            <a:r>
              <a:rPr lang="en-US" altLang="ko-KR" sz="2400" kern="0" dirty="0" smtClean="0">
                <a:latin typeface="+mn-ea"/>
                <a:ea typeface="+mn-ea"/>
              </a:rPr>
              <a:t>Delete redundant description.</a:t>
            </a:r>
          </a:p>
          <a:p>
            <a:pPr marL="342900" indent="-342900" algn="l">
              <a:spcBef>
                <a:spcPts val="1800"/>
              </a:spcBef>
              <a:buFont typeface="Arial" panose="020B0604020202020204" pitchFamily="34" charset="0"/>
              <a:buChar char="•"/>
            </a:pPr>
            <a:r>
              <a:rPr lang="en-US" altLang="ko-KR" sz="2400" kern="0" dirty="0" smtClean="0">
                <a:latin typeface="+mn-ea"/>
                <a:ea typeface="+mn-ea"/>
              </a:rPr>
              <a:t>Add particle or </a:t>
            </a:r>
            <a:r>
              <a:rPr lang="en-US" altLang="ko-KR" sz="2400" kern="0" dirty="0" err="1" smtClean="0">
                <a:latin typeface="+mn-ea"/>
                <a:ea typeface="+mn-ea"/>
              </a:rPr>
              <a:t>adposition</a:t>
            </a:r>
            <a:r>
              <a:rPr lang="en-US" altLang="ko-KR" sz="2400" kern="0" dirty="0" smtClean="0">
                <a:latin typeface="+mn-ea"/>
                <a:ea typeface="+mn-ea"/>
              </a:rPr>
              <a:t> if necessary to smooth the text.</a:t>
            </a:r>
            <a:endParaRPr lang="ko-KR" altLang="en-US" sz="2400" kern="0" dirty="0">
              <a:latin typeface="+mn-ea"/>
              <a:ea typeface="+mn-ea"/>
            </a:endParaRPr>
          </a:p>
        </p:txBody>
      </p:sp>
    </p:spTree>
    <p:extLst>
      <p:ext uri="{BB962C8B-B14F-4D97-AF65-F5344CB8AC3E}">
        <p14:creationId xmlns:p14="http://schemas.microsoft.com/office/powerpoint/2010/main" val="3012865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268759"/>
            <a:ext cx="8130480" cy="3313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5157192"/>
            <a:ext cx="5143500" cy="82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제목 1"/>
          <p:cNvSpPr>
            <a:spLocks noGrp="1"/>
          </p:cNvSpPr>
          <p:nvPr>
            <p:ph type="title"/>
          </p:nvPr>
        </p:nvSpPr>
        <p:spPr>
          <a:xfrm>
            <a:off x="0" y="685800"/>
            <a:ext cx="8892480" cy="1066800"/>
          </a:xfrm>
        </p:spPr>
        <p:txBody>
          <a:bodyPr/>
          <a:lstStyle/>
          <a:p>
            <a:r>
              <a:rPr lang="en-US" altLang="ko-KR" dirty="0" smtClean="0">
                <a:latin typeface="+mn-ea"/>
                <a:ea typeface="+mn-ea"/>
              </a:rPr>
              <a:t>Suggest Position in D0.6</a:t>
            </a:r>
            <a:endParaRPr lang="ko-KR" altLang="en-US" dirty="0">
              <a:latin typeface="+mn-ea"/>
              <a:ea typeface="+mn-ea"/>
            </a:endParaRPr>
          </a:p>
        </p:txBody>
      </p:sp>
      <p:sp>
        <p:nvSpPr>
          <p:cNvPr id="4" name="テキスト ボックス 3"/>
          <p:cNvSpPr txBox="1"/>
          <p:nvPr/>
        </p:nvSpPr>
        <p:spPr>
          <a:xfrm>
            <a:off x="1115616" y="4653136"/>
            <a:ext cx="704039" cy="369332"/>
          </a:xfrm>
          <a:prstGeom prst="rect">
            <a:avLst/>
          </a:prstGeom>
          <a:noFill/>
        </p:spPr>
        <p:txBody>
          <a:bodyPr wrap="none" rtlCol="0">
            <a:spAutoFit/>
          </a:bodyPr>
          <a:lstStyle/>
          <a:p>
            <a:r>
              <a:rPr kumimoji="1" lang="en-US" altLang="ja-JP" sz="1800" dirty="0" smtClean="0"/>
              <a:t>… …</a:t>
            </a:r>
            <a:endParaRPr kumimoji="1" lang="ja-JP" altLang="en-US" sz="1800" dirty="0"/>
          </a:p>
        </p:txBody>
      </p:sp>
      <p:sp>
        <p:nvSpPr>
          <p:cNvPr id="15" name="テキスト ボックス 14"/>
          <p:cNvSpPr txBox="1"/>
          <p:nvPr/>
        </p:nvSpPr>
        <p:spPr>
          <a:xfrm>
            <a:off x="1995753" y="4653136"/>
            <a:ext cx="704039" cy="369332"/>
          </a:xfrm>
          <a:prstGeom prst="rect">
            <a:avLst/>
          </a:prstGeom>
          <a:noFill/>
        </p:spPr>
        <p:txBody>
          <a:bodyPr wrap="none" rtlCol="0">
            <a:spAutoFit/>
          </a:bodyPr>
          <a:lstStyle/>
          <a:p>
            <a:r>
              <a:rPr kumimoji="1" lang="en-US" altLang="ja-JP" sz="1800" dirty="0" smtClean="0"/>
              <a:t>… …</a:t>
            </a:r>
            <a:endParaRPr kumimoji="1" lang="ja-JP" altLang="en-US" sz="1800" dirty="0"/>
          </a:p>
        </p:txBody>
      </p:sp>
      <p:sp>
        <p:nvSpPr>
          <p:cNvPr id="9" name="右矢印 8"/>
          <p:cNvSpPr/>
          <p:nvPr/>
        </p:nvSpPr>
        <p:spPr bwMode="auto">
          <a:xfrm flipH="1">
            <a:off x="1403648" y="2780928"/>
            <a:ext cx="720080" cy="360040"/>
          </a:xfrm>
          <a:prstGeom prst="right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7" name="テキスト ボックス 16"/>
          <p:cNvSpPr txBox="1"/>
          <p:nvPr/>
        </p:nvSpPr>
        <p:spPr>
          <a:xfrm>
            <a:off x="2392046" y="2636912"/>
            <a:ext cx="1082348" cy="646331"/>
          </a:xfrm>
          <a:prstGeom prst="rect">
            <a:avLst/>
          </a:prstGeom>
          <a:noFill/>
        </p:spPr>
        <p:txBody>
          <a:bodyPr wrap="none" rtlCol="0">
            <a:spAutoFit/>
          </a:bodyPr>
          <a:lstStyle/>
          <a:p>
            <a:r>
              <a:rPr kumimoji="1" lang="en-US" altLang="ja-JP" sz="3600" dirty="0" smtClean="0">
                <a:solidFill>
                  <a:srgbClr val="FF0000"/>
                </a:solidFill>
              </a:rPr>
              <a:t>Here</a:t>
            </a:r>
            <a:endParaRPr kumimoji="1" lang="ja-JP" altLang="en-US" sz="3600" dirty="0">
              <a:solidFill>
                <a:srgbClr val="FF0000"/>
              </a:solidFill>
            </a:endParaRPr>
          </a:p>
        </p:txBody>
      </p:sp>
    </p:spTree>
    <p:extLst>
      <p:ext uri="{BB962C8B-B14F-4D97-AF65-F5344CB8AC3E}">
        <p14:creationId xmlns:p14="http://schemas.microsoft.com/office/powerpoint/2010/main" val="3942581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827584" y="692696"/>
            <a:ext cx="7920880" cy="798984"/>
          </a:xfrm>
        </p:spPr>
        <p:txBody>
          <a:bodyPr/>
          <a:lstStyle/>
          <a:p>
            <a:pPr algn="l"/>
            <a:r>
              <a:rPr lang="en-US" altLang="ko-KR" sz="2400" dirty="0" smtClean="0">
                <a:latin typeface="+mn-ea"/>
                <a:ea typeface="+mn-ea"/>
              </a:rPr>
              <a:t>Agreed Text (1)</a:t>
            </a:r>
            <a:endParaRPr lang="ko-KR" altLang="en-US" sz="2400" dirty="0">
              <a:latin typeface="+mn-ea"/>
              <a:ea typeface="+mn-ea"/>
            </a:endParaRPr>
          </a:p>
        </p:txBody>
      </p:sp>
      <p:sp>
        <p:nvSpPr>
          <p:cNvPr id="8" name="내용 개체 틀 2"/>
          <p:cNvSpPr>
            <a:spLocks noGrp="1"/>
          </p:cNvSpPr>
          <p:nvPr>
            <p:ph idx="1"/>
          </p:nvPr>
        </p:nvSpPr>
        <p:spPr>
          <a:xfrm>
            <a:off x="755576" y="1268761"/>
            <a:ext cx="7848872" cy="3168352"/>
          </a:xfrm>
        </p:spPr>
        <p:txBody>
          <a:bodyPr/>
          <a:lstStyle/>
          <a:p>
            <a:pPr marL="4763" lvl="2" indent="0" algn="just">
              <a:spcBef>
                <a:spcPts val="1200"/>
              </a:spcBef>
              <a:buNone/>
            </a:pPr>
            <a:r>
              <a:rPr lang="en-US" altLang="ja-JP" sz="2000" dirty="0" smtClean="0"/>
              <a:t>The frequency channel selection shall be performed by higher layers in cooperation with MAC and PHY. Frequency channel selection methodologies may </a:t>
            </a:r>
            <a:r>
              <a:rPr lang="en-US" altLang="ja-JP" sz="2000" strike="sngStrike" dirty="0" smtClean="0"/>
              <a:t>include the following.</a:t>
            </a:r>
          </a:p>
          <a:p>
            <a:pPr marL="690563" lvl="2" indent="-342900" algn="just">
              <a:spcBef>
                <a:spcPts val="1200"/>
              </a:spcBef>
              <a:buFontTx/>
              <a:buChar char="‒"/>
            </a:pPr>
            <a:r>
              <a:rPr lang="en-US" altLang="ja-JP" sz="2000" strike="sngStrike" dirty="0" smtClean="0"/>
              <a:t>Frequency channel selection </a:t>
            </a:r>
            <a:r>
              <a:rPr lang="en-US" altLang="ja-JP" sz="2000" strike="sngStrike" dirty="0"/>
              <a:t>could</a:t>
            </a:r>
            <a:r>
              <a:rPr lang="en-US" altLang="ja-JP" sz="2000" dirty="0"/>
              <a:t> </a:t>
            </a:r>
            <a:r>
              <a:rPr lang="en-US" altLang="ja-JP" sz="2000" dirty="0" smtClean="0"/>
              <a:t>be pre-assigned.</a:t>
            </a:r>
          </a:p>
          <a:p>
            <a:pPr marL="690563" lvl="2" indent="-342900" algn="just">
              <a:spcBef>
                <a:spcPts val="1200"/>
              </a:spcBef>
              <a:buFontTx/>
              <a:buChar char="‒"/>
            </a:pPr>
            <a:r>
              <a:rPr lang="en-US" altLang="ja-JP" sz="2000" dirty="0" smtClean="0"/>
              <a:t>Contention based </a:t>
            </a:r>
            <a:r>
              <a:rPr lang="en-US" altLang="ja-JP" sz="2000" strike="sngStrike" dirty="0"/>
              <a:t>frequency channel selection </a:t>
            </a:r>
            <a:r>
              <a:rPr lang="en-US" altLang="ja-JP" sz="2000" dirty="0" smtClean="0"/>
              <a:t>with CCA. CCA might use energy detection (ED), carrier sensing, or other techniques used for channel measurements and detections.</a:t>
            </a:r>
          </a:p>
          <a:p>
            <a:pPr marL="347663" lvl="1" indent="-342900" algn="just">
              <a:spcBef>
                <a:spcPts val="1200"/>
              </a:spcBef>
              <a:buFont typeface="Wingdings" panose="05000000000000000000" pitchFamily="2" charset="2"/>
              <a:buChar char="l"/>
            </a:pPr>
            <a:endParaRPr lang="en-US" altLang="ja-JP" sz="2000" dirty="0" smtClean="0"/>
          </a:p>
          <a:p>
            <a:pPr marL="4763" lvl="1" indent="0" algn="just">
              <a:spcBef>
                <a:spcPts val="1200"/>
              </a:spcBef>
              <a:buNone/>
            </a:pPr>
            <a:endParaRPr lang="en-US" altLang="ja-JP" sz="2000" dirty="0" smtClean="0"/>
          </a:p>
        </p:txBody>
      </p:sp>
      <p:sp>
        <p:nvSpPr>
          <p:cNvPr id="9" name="제목 1"/>
          <p:cNvSpPr txBox="1">
            <a:spLocks/>
          </p:cNvSpPr>
          <p:nvPr/>
        </p:nvSpPr>
        <p:spPr bwMode="auto">
          <a:xfrm>
            <a:off x="827584" y="3926160"/>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(1)</a:t>
            </a:r>
            <a:endParaRPr lang="ko-KR" altLang="en-US" sz="2400" kern="0" dirty="0">
              <a:solidFill>
                <a:srgbClr val="0070C0"/>
              </a:solidFill>
              <a:latin typeface="+mn-ea"/>
              <a:ea typeface="+mn-ea"/>
            </a:endParaRPr>
          </a:p>
        </p:txBody>
      </p:sp>
      <p:sp>
        <p:nvSpPr>
          <p:cNvPr id="11" name="내용 개체 틀 2"/>
          <p:cNvSpPr txBox="1">
            <a:spLocks/>
          </p:cNvSpPr>
          <p:nvPr/>
        </p:nvSpPr>
        <p:spPr bwMode="auto">
          <a:xfrm>
            <a:off x="827584" y="4509120"/>
            <a:ext cx="7848872" cy="194421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4763" lvl="2" indent="0" algn="just">
              <a:spcBef>
                <a:spcPts val="1200"/>
              </a:spcBef>
              <a:buFontTx/>
              <a:buNone/>
            </a:pPr>
            <a:r>
              <a:rPr lang="en-US" altLang="ja-JP" sz="2000" kern="0" dirty="0" smtClean="0">
                <a:solidFill>
                  <a:srgbClr val="0070C0"/>
                </a:solidFill>
              </a:rPr>
              <a:t>The frequency channel selection shall be performed by higher layers in cooperation with MAC and PHY. Frequency channel selection methodologies may be </a:t>
            </a:r>
            <a:r>
              <a:rPr lang="en-US" altLang="ja-JP" sz="2000" u="sng" kern="0" dirty="0" smtClean="0">
                <a:solidFill>
                  <a:srgbClr val="0070C0"/>
                </a:solidFill>
              </a:rPr>
              <a:t>either</a:t>
            </a:r>
            <a:r>
              <a:rPr lang="en-US" altLang="ja-JP" sz="2000" kern="0" dirty="0" smtClean="0">
                <a:solidFill>
                  <a:srgbClr val="0070C0"/>
                </a:solidFill>
              </a:rPr>
              <a:t> pre-assigned </a:t>
            </a:r>
            <a:r>
              <a:rPr lang="en-US" altLang="ja-JP" sz="2000" u="sng" kern="0" dirty="0" smtClean="0">
                <a:solidFill>
                  <a:srgbClr val="0070C0"/>
                </a:solidFill>
              </a:rPr>
              <a:t>or</a:t>
            </a:r>
            <a:r>
              <a:rPr lang="en-US" altLang="ja-JP" sz="2000" kern="0" dirty="0" smtClean="0">
                <a:solidFill>
                  <a:srgbClr val="0070C0"/>
                </a:solidFill>
              </a:rPr>
              <a:t> contention based with CCA. CCA might use energy detection (ED), carrier sensing, or other techniques used for channel measurements and detections.</a:t>
            </a:r>
          </a:p>
        </p:txBody>
      </p:sp>
    </p:spTree>
    <p:extLst>
      <p:ext uri="{BB962C8B-B14F-4D97-AF65-F5344CB8AC3E}">
        <p14:creationId xmlns:p14="http://schemas.microsoft.com/office/powerpoint/2010/main" val="3162622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내용 개체 틀 2"/>
          <p:cNvSpPr>
            <a:spLocks noGrp="1"/>
          </p:cNvSpPr>
          <p:nvPr>
            <p:ph idx="1"/>
          </p:nvPr>
        </p:nvSpPr>
        <p:spPr>
          <a:xfrm>
            <a:off x="755576" y="1340768"/>
            <a:ext cx="7848872" cy="2952327"/>
          </a:xfrm>
        </p:spPr>
        <p:txBody>
          <a:bodyPr/>
          <a:lstStyle/>
          <a:p>
            <a:pPr marL="347663" lvl="2" indent="-342900" algn="just">
              <a:spcBef>
                <a:spcPts val="1200"/>
              </a:spcBef>
              <a:buFont typeface="Arial" panose="020B0604020202020204" pitchFamily="34" charset="0"/>
              <a:buChar char="•"/>
            </a:pPr>
            <a:r>
              <a:rPr lang="en-US" altLang="ja-JP" sz="2200" dirty="0" smtClean="0"/>
              <a:t>The </a:t>
            </a:r>
            <a:r>
              <a:rPr lang="en-US" altLang="ja-JP" sz="2200" dirty="0"/>
              <a:t>information of selected frequency </a:t>
            </a:r>
            <a:r>
              <a:rPr lang="en-US" altLang="ja-JP" sz="2200" dirty="0" smtClean="0"/>
              <a:t>channel for peering shall be shared among the PDs involved in peering prior to the peering.</a:t>
            </a:r>
          </a:p>
          <a:p>
            <a:pPr marL="347663" lvl="2" indent="-342900" algn="just">
              <a:spcBef>
                <a:spcPts val="1200"/>
              </a:spcBef>
              <a:buFont typeface="Arial" panose="020B0604020202020204" pitchFamily="34" charset="0"/>
              <a:buChar char="•"/>
            </a:pPr>
            <a:r>
              <a:rPr lang="en-US" altLang="ja-JP" sz="2200" dirty="0"/>
              <a:t>The information of selected frequency channel for </a:t>
            </a:r>
            <a:r>
              <a:rPr lang="en-US" altLang="ja-JP" sz="2200" dirty="0" smtClean="0"/>
              <a:t>communication </a:t>
            </a:r>
            <a:r>
              <a:rPr lang="en-US" altLang="ja-JP" sz="2200" dirty="0"/>
              <a:t>shall be shared among the PDs involved in </a:t>
            </a:r>
            <a:r>
              <a:rPr lang="en-US" altLang="ja-JP" sz="2200" dirty="0" smtClean="0"/>
              <a:t>communication </a:t>
            </a:r>
            <a:r>
              <a:rPr lang="en-US" altLang="ja-JP" sz="2200" dirty="0"/>
              <a:t>prior to the </a:t>
            </a:r>
            <a:r>
              <a:rPr lang="en-US" altLang="ja-JP" sz="2200" dirty="0" smtClean="0"/>
              <a:t>communication.</a:t>
            </a:r>
            <a:endParaRPr lang="en-US" altLang="ja-JP" sz="2200" dirty="0"/>
          </a:p>
          <a:p>
            <a:pPr marL="347663" lvl="2" indent="-342900" algn="just">
              <a:spcBef>
                <a:spcPts val="1200"/>
              </a:spcBef>
              <a:buFont typeface="Arial" panose="020B0604020202020204" pitchFamily="34" charset="0"/>
              <a:buChar char="•"/>
            </a:pPr>
            <a:endParaRPr lang="en-US" altLang="ja-JP" sz="2200" dirty="0" smtClean="0"/>
          </a:p>
          <a:p>
            <a:pPr marL="4763" lvl="2" indent="0" algn="just">
              <a:spcBef>
                <a:spcPts val="1200"/>
              </a:spcBef>
              <a:buNone/>
            </a:pPr>
            <a:endParaRPr lang="en-US" altLang="ja-JP" sz="2200" dirty="0" smtClean="0"/>
          </a:p>
          <a:p>
            <a:pPr marL="4763" lvl="1" indent="0" algn="just">
              <a:spcBef>
                <a:spcPts val="1200"/>
              </a:spcBef>
              <a:buNone/>
            </a:pPr>
            <a:endParaRPr lang="en-US" altLang="ja-JP" sz="2400" dirty="0" smtClean="0"/>
          </a:p>
        </p:txBody>
      </p:sp>
      <p:sp>
        <p:nvSpPr>
          <p:cNvPr id="9" name="제목 1"/>
          <p:cNvSpPr>
            <a:spLocks noGrp="1"/>
          </p:cNvSpPr>
          <p:nvPr>
            <p:ph type="title"/>
          </p:nvPr>
        </p:nvSpPr>
        <p:spPr>
          <a:xfrm>
            <a:off x="827584" y="692696"/>
            <a:ext cx="7920880" cy="798984"/>
          </a:xfrm>
        </p:spPr>
        <p:txBody>
          <a:bodyPr/>
          <a:lstStyle/>
          <a:p>
            <a:pPr algn="l"/>
            <a:r>
              <a:rPr lang="en-US" altLang="ko-KR" sz="2400" dirty="0" smtClean="0">
                <a:latin typeface="+mn-ea"/>
                <a:ea typeface="+mn-ea"/>
              </a:rPr>
              <a:t>Agreed Text (2)</a:t>
            </a:r>
            <a:endParaRPr lang="ko-KR" altLang="en-US" sz="2400" dirty="0">
              <a:latin typeface="+mn-ea"/>
              <a:ea typeface="+mn-ea"/>
            </a:endParaRPr>
          </a:p>
        </p:txBody>
      </p:sp>
      <p:sp>
        <p:nvSpPr>
          <p:cNvPr id="11" name="내용 개체 틀 2"/>
          <p:cNvSpPr txBox="1">
            <a:spLocks/>
          </p:cNvSpPr>
          <p:nvPr/>
        </p:nvSpPr>
        <p:spPr bwMode="auto">
          <a:xfrm>
            <a:off x="755576" y="4149081"/>
            <a:ext cx="7848872" cy="223224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7663" lvl="2" indent="-342900" algn="just">
              <a:spcBef>
                <a:spcPts val="1200"/>
              </a:spcBef>
              <a:buFont typeface="Arial" panose="020B0604020202020204" pitchFamily="34" charset="0"/>
              <a:buChar char="•"/>
            </a:pPr>
            <a:r>
              <a:rPr lang="en-US" altLang="ja-JP" sz="2200" kern="0" dirty="0" smtClean="0">
                <a:solidFill>
                  <a:srgbClr val="0070C0"/>
                </a:solidFill>
              </a:rPr>
              <a:t>The information of selected frequency channel for peering shall be shared among the PDs involved in peering prior to the peering. </a:t>
            </a:r>
            <a:r>
              <a:rPr lang="en-US" altLang="ja-JP" sz="2200" u="sng" kern="0" dirty="0" smtClean="0">
                <a:solidFill>
                  <a:srgbClr val="0070C0"/>
                </a:solidFill>
              </a:rPr>
              <a:t>And,</a:t>
            </a:r>
            <a:r>
              <a:rPr lang="en-US" altLang="ja-JP" sz="2200" kern="0" dirty="0" smtClean="0">
                <a:solidFill>
                  <a:srgbClr val="0070C0"/>
                </a:solidFill>
              </a:rPr>
              <a:t> the information of selected frequency channel for communication shall be shared among the PDs involved in communication prior to the communication.</a:t>
            </a:r>
          </a:p>
        </p:txBody>
      </p:sp>
      <p:sp>
        <p:nvSpPr>
          <p:cNvPr id="12" name="제목 1"/>
          <p:cNvSpPr txBox="1">
            <a:spLocks/>
          </p:cNvSpPr>
          <p:nvPr/>
        </p:nvSpPr>
        <p:spPr bwMode="auto">
          <a:xfrm>
            <a:off x="827584" y="3645024"/>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(2)</a:t>
            </a:r>
            <a:endParaRPr lang="ko-KR" altLang="en-US" sz="2400" kern="0" dirty="0">
              <a:solidFill>
                <a:srgbClr val="0070C0"/>
              </a:solidFill>
              <a:latin typeface="+mn-ea"/>
              <a:ea typeface="+mn-ea"/>
            </a:endParaRPr>
          </a:p>
        </p:txBody>
      </p:sp>
    </p:spTree>
    <p:extLst>
      <p:ext uri="{BB962C8B-B14F-4D97-AF65-F5344CB8AC3E}">
        <p14:creationId xmlns:p14="http://schemas.microsoft.com/office/powerpoint/2010/main" val="330152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8" name="내용 개체 틀 2"/>
          <p:cNvSpPr>
            <a:spLocks noGrp="1"/>
          </p:cNvSpPr>
          <p:nvPr>
            <p:ph idx="1"/>
          </p:nvPr>
        </p:nvSpPr>
        <p:spPr>
          <a:xfrm>
            <a:off x="755576" y="1052736"/>
            <a:ext cx="7848872" cy="3024337"/>
          </a:xfrm>
        </p:spPr>
        <p:txBody>
          <a:bodyPr/>
          <a:lstStyle/>
          <a:p>
            <a:pPr marL="347663" lvl="2" indent="-342900" algn="just">
              <a:spcBef>
                <a:spcPts val="1200"/>
              </a:spcBef>
              <a:buFont typeface="Arial" panose="020B0604020202020204" pitchFamily="34" charset="0"/>
              <a:buChar char="•"/>
            </a:pPr>
            <a:r>
              <a:rPr lang="en-US" altLang="ja-JP" sz="2000" dirty="0" smtClean="0"/>
              <a:t>To minimize discovery latency, the channel to start discovery procedure may be pre-specified when contention based channel selection is performed. Discovery and emergency message are given the highest priority to use this channel (naming of the channel is TBD</a:t>
            </a:r>
            <a:r>
              <a:rPr lang="en-US" altLang="ja-JP" sz="2000" strike="sngStrike" dirty="0" smtClean="0"/>
              <a:t>: i.e. </a:t>
            </a:r>
            <a:r>
              <a:rPr lang="en-US" altLang="ja-JP" sz="2000" strike="sngStrike" dirty="0" smtClean="0">
                <a:solidFill>
                  <a:srgbClr val="FF0000"/>
                </a:solidFill>
              </a:rPr>
              <a:t>TBD channel</a:t>
            </a:r>
            <a:r>
              <a:rPr lang="en-US" altLang="ja-JP" sz="2000" dirty="0" smtClean="0"/>
              <a:t>).</a:t>
            </a:r>
          </a:p>
          <a:p>
            <a:pPr marL="347663" lvl="2" indent="-342900" algn="just">
              <a:spcBef>
                <a:spcPts val="1200"/>
              </a:spcBef>
              <a:buFont typeface="Arial" panose="020B0604020202020204" pitchFamily="34" charset="0"/>
              <a:buChar char="•"/>
            </a:pPr>
            <a:r>
              <a:rPr lang="en-US" altLang="ja-JP" sz="2000" strike="sngStrike" dirty="0"/>
              <a:t>To </a:t>
            </a:r>
            <a:r>
              <a:rPr lang="en-US" altLang="ja-JP" sz="2000" strike="sngStrike" dirty="0" smtClean="0"/>
              <a:t>minimize </a:t>
            </a:r>
            <a:r>
              <a:rPr lang="en-US" altLang="ja-JP" sz="2000" strike="sngStrike" dirty="0"/>
              <a:t>discovery latency</a:t>
            </a:r>
            <a:r>
              <a:rPr lang="en-US" altLang="ja-JP" sz="2000" strike="sngStrike" dirty="0" smtClean="0"/>
              <a:t>, </a:t>
            </a:r>
            <a:r>
              <a:rPr lang="en-US" altLang="ja-JP" sz="2000" dirty="0" smtClean="0"/>
              <a:t>it may specify the order of candidate channel list for discovery if the </a:t>
            </a:r>
            <a:r>
              <a:rPr lang="en-US" altLang="ja-JP" sz="2000" dirty="0" smtClean="0">
                <a:solidFill>
                  <a:srgbClr val="FF0000"/>
                </a:solidFill>
              </a:rPr>
              <a:t>TBD </a:t>
            </a:r>
            <a:r>
              <a:rPr lang="en-US" altLang="ja-JP" sz="2000" dirty="0">
                <a:solidFill>
                  <a:srgbClr val="FF0000"/>
                </a:solidFill>
              </a:rPr>
              <a:t>channel </a:t>
            </a:r>
            <a:r>
              <a:rPr lang="en-US" altLang="ja-JP" sz="2000" dirty="0" smtClean="0"/>
              <a:t>is not available, e.g. reaching its accommodation capacity or failing the required </a:t>
            </a:r>
            <a:r>
              <a:rPr lang="en-US" altLang="ja-JP" sz="2000" dirty="0" err="1" smtClean="0"/>
              <a:t>QoS</a:t>
            </a:r>
            <a:r>
              <a:rPr lang="en-US" altLang="ja-JP" sz="2000" dirty="0" smtClean="0"/>
              <a:t>, etc.</a:t>
            </a:r>
          </a:p>
          <a:p>
            <a:pPr marL="4763" lvl="1" indent="0" algn="just">
              <a:spcBef>
                <a:spcPts val="1200"/>
              </a:spcBef>
              <a:buNone/>
            </a:pPr>
            <a:endParaRPr lang="en-US" altLang="ja-JP" sz="2000" dirty="0" smtClean="0"/>
          </a:p>
        </p:txBody>
      </p:sp>
      <p:sp>
        <p:nvSpPr>
          <p:cNvPr id="9" name="제목 1"/>
          <p:cNvSpPr>
            <a:spLocks noGrp="1"/>
          </p:cNvSpPr>
          <p:nvPr>
            <p:ph type="title"/>
          </p:nvPr>
        </p:nvSpPr>
        <p:spPr>
          <a:xfrm>
            <a:off x="827584" y="476672"/>
            <a:ext cx="7920880" cy="798984"/>
          </a:xfrm>
        </p:spPr>
        <p:txBody>
          <a:bodyPr/>
          <a:lstStyle/>
          <a:p>
            <a:pPr algn="l"/>
            <a:r>
              <a:rPr lang="en-US" altLang="ko-KR" sz="2400" dirty="0" smtClean="0">
                <a:latin typeface="+mn-ea"/>
                <a:ea typeface="+mn-ea"/>
              </a:rPr>
              <a:t>Agreed Text (3)</a:t>
            </a:r>
            <a:endParaRPr lang="ko-KR" altLang="en-US" sz="2400" dirty="0">
              <a:latin typeface="+mn-ea"/>
              <a:ea typeface="+mn-ea"/>
            </a:endParaRPr>
          </a:p>
        </p:txBody>
      </p:sp>
      <p:sp>
        <p:nvSpPr>
          <p:cNvPr id="11" name="내용 개체 틀 2"/>
          <p:cNvSpPr txBox="1">
            <a:spLocks/>
          </p:cNvSpPr>
          <p:nvPr/>
        </p:nvSpPr>
        <p:spPr bwMode="auto">
          <a:xfrm>
            <a:off x="755576" y="4293097"/>
            <a:ext cx="7848872" cy="24482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7663" lvl="2" indent="-342900" algn="just">
              <a:spcBef>
                <a:spcPts val="1200"/>
              </a:spcBef>
              <a:buFont typeface="Arial" panose="020B0604020202020204" pitchFamily="34" charset="0"/>
              <a:buChar char="•"/>
            </a:pPr>
            <a:r>
              <a:rPr lang="en-US" altLang="ja-JP" sz="2000" kern="0" dirty="0" smtClean="0">
                <a:solidFill>
                  <a:srgbClr val="0070C0"/>
                </a:solidFill>
              </a:rPr>
              <a:t>To minimize discovery latency, the channel to start discovery procedure may be pre-specified when contention based channel selection is performed. Discovery and emergency message are given the highest priority to use this channel (naming of the channel is TBD). </a:t>
            </a:r>
            <a:r>
              <a:rPr lang="en-US" altLang="ja-JP" sz="2000" u="sng" kern="0" dirty="0" smtClean="0">
                <a:solidFill>
                  <a:srgbClr val="0070C0"/>
                </a:solidFill>
              </a:rPr>
              <a:t>Moreover,</a:t>
            </a:r>
            <a:r>
              <a:rPr lang="en-US" altLang="ja-JP" sz="2000" kern="0" dirty="0" smtClean="0">
                <a:solidFill>
                  <a:srgbClr val="0070C0"/>
                </a:solidFill>
              </a:rPr>
              <a:t> it may specify the order of candidate channel list for discovery if the TBD channel is not available, e.g. reaching its accommodation capacity or failing the required </a:t>
            </a:r>
            <a:r>
              <a:rPr lang="en-US" altLang="ja-JP" sz="2000" kern="0" dirty="0" err="1" smtClean="0">
                <a:solidFill>
                  <a:srgbClr val="0070C0"/>
                </a:solidFill>
              </a:rPr>
              <a:t>QoS</a:t>
            </a:r>
            <a:r>
              <a:rPr lang="en-US" altLang="ja-JP" sz="2000" kern="0" dirty="0" smtClean="0">
                <a:solidFill>
                  <a:srgbClr val="0070C0"/>
                </a:solidFill>
              </a:rPr>
              <a:t>, etc.</a:t>
            </a:r>
          </a:p>
          <a:p>
            <a:pPr marL="4763" lvl="1" indent="0" algn="just">
              <a:spcBef>
                <a:spcPts val="1200"/>
              </a:spcBef>
              <a:buFontTx/>
              <a:buNone/>
            </a:pPr>
            <a:endParaRPr lang="en-US" altLang="ja-JP" sz="2000" kern="0" dirty="0" smtClean="0">
              <a:solidFill>
                <a:srgbClr val="0070C0"/>
              </a:solidFill>
            </a:endParaRPr>
          </a:p>
        </p:txBody>
      </p:sp>
      <p:sp>
        <p:nvSpPr>
          <p:cNvPr id="12" name="제목 1"/>
          <p:cNvSpPr txBox="1">
            <a:spLocks/>
          </p:cNvSpPr>
          <p:nvPr/>
        </p:nvSpPr>
        <p:spPr bwMode="auto">
          <a:xfrm>
            <a:off x="827584" y="3782144"/>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(3)</a:t>
            </a:r>
            <a:endParaRPr lang="ko-KR" altLang="en-US" sz="2400" kern="0" dirty="0">
              <a:solidFill>
                <a:srgbClr val="0070C0"/>
              </a:solidFill>
              <a:latin typeface="+mn-ea"/>
              <a:ea typeface="+mn-ea"/>
            </a:endParaRPr>
          </a:p>
        </p:txBody>
      </p:sp>
    </p:spTree>
    <p:extLst>
      <p:ext uri="{BB962C8B-B14F-4D97-AF65-F5344CB8AC3E}">
        <p14:creationId xmlns:p14="http://schemas.microsoft.com/office/powerpoint/2010/main" val="339743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8" name="내용 개체 틀 2"/>
          <p:cNvSpPr>
            <a:spLocks noGrp="1"/>
          </p:cNvSpPr>
          <p:nvPr>
            <p:ph idx="1"/>
          </p:nvPr>
        </p:nvSpPr>
        <p:spPr>
          <a:xfrm>
            <a:off x="755576" y="1484785"/>
            <a:ext cx="7848872" cy="1080120"/>
          </a:xfrm>
        </p:spPr>
        <p:txBody>
          <a:bodyPr/>
          <a:lstStyle/>
          <a:p>
            <a:pPr marL="347663" lvl="2" indent="-342900" algn="just">
              <a:spcBef>
                <a:spcPts val="1200"/>
              </a:spcBef>
              <a:buFont typeface="Arial" panose="020B0604020202020204" pitchFamily="34" charset="0"/>
              <a:buChar char="•"/>
            </a:pPr>
            <a:r>
              <a:rPr lang="en-US" altLang="ja-JP" sz="2200" dirty="0" smtClean="0"/>
              <a:t>Channel hopping shall be enabled for coexistence or other purposes. The manner of  channel hopping is TBD.</a:t>
            </a:r>
          </a:p>
          <a:p>
            <a:pPr marL="4763" lvl="1" indent="0" algn="just">
              <a:spcBef>
                <a:spcPts val="1200"/>
              </a:spcBef>
              <a:buNone/>
            </a:pPr>
            <a:endParaRPr lang="en-US" altLang="ja-JP" sz="2400" dirty="0" smtClean="0"/>
          </a:p>
        </p:txBody>
      </p:sp>
      <p:sp>
        <p:nvSpPr>
          <p:cNvPr id="9" name="제목 1"/>
          <p:cNvSpPr>
            <a:spLocks noGrp="1"/>
          </p:cNvSpPr>
          <p:nvPr>
            <p:ph type="title"/>
          </p:nvPr>
        </p:nvSpPr>
        <p:spPr>
          <a:xfrm>
            <a:off x="611560" y="685800"/>
            <a:ext cx="7920880" cy="798984"/>
          </a:xfrm>
        </p:spPr>
        <p:txBody>
          <a:bodyPr/>
          <a:lstStyle/>
          <a:p>
            <a:pPr algn="l"/>
            <a:r>
              <a:rPr lang="en-US" altLang="ko-KR" sz="2400" dirty="0" smtClean="0">
                <a:latin typeface="+mn-ea"/>
                <a:ea typeface="+mn-ea"/>
              </a:rPr>
              <a:t>Agreed Text (4)</a:t>
            </a:r>
            <a:endParaRPr lang="ko-KR" altLang="en-US" sz="2400" dirty="0">
              <a:latin typeface="+mn-ea"/>
              <a:ea typeface="+mn-ea"/>
            </a:endParaRPr>
          </a:p>
        </p:txBody>
      </p:sp>
      <p:sp>
        <p:nvSpPr>
          <p:cNvPr id="11" name="내용 개체 틀 2"/>
          <p:cNvSpPr txBox="1">
            <a:spLocks/>
          </p:cNvSpPr>
          <p:nvPr/>
        </p:nvSpPr>
        <p:spPr bwMode="auto">
          <a:xfrm>
            <a:off x="755576" y="2996952"/>
            <a:ext cx="7848872" cy="108012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7663" lvl="2" indent="-342900" algn="just">
              <a:spcBef>
                <a:spcPts val="1200"/>
              </a:spcBef>
              <a:buFont typeface="Arial" panose="020B0604020202020204" pitchFamily="34" charset="0"/>
              <a:buChar char="•"/>
            </a:pPr>
            <a:r>
              <a:rPr lang="en-US" altLang="ja-JP" sz="2200" kern="0" dirty="0" smtClean="0">
                <a:solidFill>
                  <a:srgbClr val="0070C0"/>
                </a:solidFill>
              </a:rPr>
              <a:t>Channel hopping shall be enabled for coexistence or other purposes. The manner of  channel hopping is TBD.</a:t>
            </a:r>
          </a:p>
          <a:p>
            <a:pPr marL="4763" lvl="1" indent="0" algn="just">
              <a:spcBef>
                <a:spcPts val="1200"/>
              </a:spcBef>
              <a:buFontTx/>
              <a:buNone/>
            </a:pPr>
            <a:endParaRPr lang="en-US" altLang="ja-JP" sz="2400" kern="0" dirty="0" smtClean="0">
              <a:solidFill>
                <a:srgbClr val="0070C0"/>
              </a:solidFill>
            </a:endParaRPr>
          </a:p>
        </p:txBody>
      </p:sp>
      <p:sp>
        <p:nvSpPr>
          <p:cNvPr id="12" name="제목 1"/>
          <p:cNvSpPr txBox="1">
            <a:spLocks/>
          </p:cNvSpPr>
          <p:nvPr/>
        </p:nvSpPr>
        <p:spPr bwMode="auto">
          <a:xfrm>
            <a:off x="611560" y="2420888"/>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(4)</a:t>
            </a:r>
            <a:endParaRPr lang="ko-KR" altLang="en-US" sz="2400" kern="0" dirty="0">
              <a:solidFill>
                <a:srgbClr val="0070C0"/>
              </a:solidFill>
              <a:latin typeface="+mn-ea"/>
              <a:ea typeface="+mn-ea"/>
            </a:endParaRPr>
          </a:p>
        </p:txBody>
      </p:sp>
    </p:spTree>
    <p:extLst>
      <p:ext uri="{BB962C8B-B14F-4D97-AF65-F5344CB8AC3E}">
        <p14:creationId xmlns:p14="http://schemas.microsoft.com/office/powerpoint/2010/main" val="3540328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79720</TotalTime>
  <Words>688</Words>
  <Application>Microsoft Office PowerPoint</Application>
  <PresentationFormat>画面に合わせる (4:3)</PresentationFormat>
  <Paragraphs>73</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Blank Presentation</vt:lpstr>
      <vt:lpstr>PowerPoint プレゼンテーション</vt:lpstr>
      <vt:lpstr>Frequency Channel Selection Text to Put Into Draft</vt:lpstr>
      <vt:lpstr>Purposes</vt:lpstr>
      <vt:lpstr>Modification To Do</vt:lpstr>
      <vt:lpstr>Suggest Position in D0.6</vt:lpstr>
      <vt:lpstr>Agreed Text (1)</vt:lpstr>
      <vt:lpstr>Agreed Text (2)</vt:lpstr>
      <vt:lpstr>Agreed Text (3)</vt:lpstr>
      <vt:lpstr>Agreed Text (4)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2840</cp:revision>
  <cp:lastPrinted>1998-02-10T13:28:06Z</cp:lastPrinted>
  <dcterms:created xsi:type="dcterms:W3CDTF">1999-11-08T18:59:45Z</dcterms:created>
  <dcterms:modified xsi:type="dcterms:W3CDTF">2015-01-13T14:05:45Z</dcterms:modified>
</cp:coreProperties>
</file>