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58" r:id="rId3"/>
    <p:sldId id="256" r:id="rId4"/>
    <p:sldId id="275" r:id="rId5"/>
    <p:sldId id="276" r:id="rId6"/>
    <p:sldId id="274" r:id="rId7"/>
    <p:sldId id="263" r:id="rId8"/>
    <p:sldId id="264" r:id="rId9"/>
    <p:sldId id="265" r:id="rId10"/>
    <p:sldId id="266" r:id="rId11"/>
    <p:sldId id="271" r:id="rId12"/>
    <p:sldId id="267" r:id="rId13"/>
    <p:sldId id="268" r:id="rId14"/>
    <p:sldId id="270" r:id="rId15"/>
    <p:sldId id="272" r:id="rId16"/>
    <p:sldId id="269" r:id="rId17"/>
    <p:sldId id="273"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a:t>&lt;month year&gt;</a:t>
            </a:r>
          </a:p>
        </p:txBody>
      </p:sp>
      <p:sp>
        <p:nvSpPr>
          <p:cNvPr id="8" name="바닥글 개체 틀 7"/>
          <p:cNvSpPr>
            <a:spLocks noGrp="1"/>
          </p:cNvSpPr>
          <p:nvPr>
            <p:ph type="ftr" sz="quarter" idx="11"/>
          </p:nvPr>
        </p:nvSpPr>
        <p:spPr/>
        <p:txBody>
          <a:bodyPr/>
          <a:lstStyle>
            <a:lvl1pPr>
              <a:defRPr/>
            </a:lvl1pPr>
          </a:lstStyle>
          <a:p>
            <a:r>
              <a:rPr lang="en-US" altLang="ko-KR"/>
              <a:t>&lt;author&gt;, &lt;company&gt;</a:t>
            </a: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a:t>&lt;author&gt;, &lt;company&gt;</a:t>
            </a: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a:t>&lt;author&gt;, &lt;company&gt;</a:t>
            </a: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6000" lvl="4" algn="r"/>
            <a:r>
              <a:rPr lang="en-US" altLang="ko-KR" sz="1400" b="1" dirty="0">
                <a:ea typeface="굴림" charset="-127"/>
              </a:rPr>
              <a:t>doc.: IEEE </a:t>
            </a:r>
            <a:r>
              <a:rPr lang="en-US" altLang="ko-KR" sz="1400" b="1" dirty="0" smtClean="0">
                <a:ea typeface="굴림" charset="-127"/>
              </a:rPr>
              <a:t>802.</a:t>
            </a:r>
            <a:r>
              <a:rPr lang="en-US" altLang="ko-KR" sz="1400" b="1" dirty="0" smtClean="0">
                <a:effectLst/>
              </a:rPr>
              <a:t> 15-15-0045-00-hrrc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image" Target="../media/image7.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8.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5DF850BB-7B27-4558-A344-C60720F8C465}" type="slidenum">
              <a:rPr lang="en-US" altLang="ko-KR"/>
              <a:pPr/>
              <a:t>1</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a:t>
            </a:r>
            <a:r>
              <a:rPr lang="en-US" altLang="ko-KR" sz="1600" dirty="0" smtClean="0"/>
              <a:t>Backhauling for High Rate Mobile Hotspot Network</a:t>
            </a:r>
            <a:r>
              <a:rPr lang="en-US" altLang="ko-KR" sz="1600" dirty="0" smtClean="0">
                <a:ea typeface="굴림" charset="-127"/>
              </a:rPr>
              <a:t>]</a:t>
            </a:r>
            <a:r>
              <a:rPr lang="en-US" altLang="ko-KR" sz="1600" dirty="0">
                <a:ea typeface="굴림" charset="-127"/>
              </a:rPr>
              <a:t>	</a:t>
            </a:r>
          </a:p>
          <a:p>
            <a:r>
              <a:rPr lang="en-US" altLang="ko-KR" sz="1600" b="1" dirty="0">
                <a:ea typeface="굴림" charset="-127"/>
              </a:rPr>
              <a:t>Date Submitted: </a:t>
            </a:r>
            <a:r>
              <a:rPr lang="en-US" altLang="ko-KR" sz="1600" dirty="0" smtClean="0">
                <a:ea typeface="굴림" charset="-127"/>
              </a:rPr>
              <a:t>[13 January, 2015]</a:t>
            </a:r>
            <a:r>
              <a:rPr lang="en-US" altLang="ko-KR" sz="1600" dirty="0">
                <a:ea typeface="굴림" charset="-127"/>
              </a:rPr>
              <a:t>	</a:t>
            </a:r>
          </a:p>
          <a:p>
            <a:r>
              <a:rPr lang="en-US" altLang="ko-KR" sz="1600" b="1" dirty="0">
                <a:ea typeface="굴림" charset="-127"/>
              </a:rPr>
              <a:t>Source:</a:t>
            </a:r>
            <a:r>
              <a:rPr lang="en-US" altLang="ko-KR" sz="1600" dirty="0">
                <a:ea typeface="굴림" charset="-127"/>
              </a:rPr>
              <a:t> </a:t>
            </a:r>
            <a:r>
              <a:rPr lang="en-US" altLang="ko-KR" sz="1600" dirty="0" smtClean="0">
                <a:ea typeface="굴림" charset="-127"/>
              </a:rPr>
              <a:t>[Bing Hui, </a:t>
            </a:r>
            <a:r>
              <a:rPr lang="en-US" altLang="ko-KR" sz="1600" dirty="0" err="1" smtClean="0">
                <a:ea typeface="굴림" charset="-127"/>
              </a:rPr>
              <a:t>Junhyeong</a:t>
            </a:r>
            <a:r>
              <a:rPr lang="en-US" altLang="ko-KR" sz="1600" dirty="0" smtClean="0">
                <a:ea typeface="굴림" charset="-127"/>
              </a:rPr>
              <a:t> Kim, </a:t>
            </a:r>
            <a:r>
              <a:rPr lang="en-US" altLang="ko-KR" sz="1600" dirty="0" err="1" smtClean="0">
                <a:ea typeface="굴림" charset="-127"/>
              </a:rPr>
              <a:t>Hee</a:t>
            </a:r>
            <a:r>
              <a:rPr lang="en-US" altLang="ko-KR" sz="1600" dirty="0" smtClean="0">
                <a:ea typeface="굴림" charset="-127"/>
              </a:rPr>
              <a:t>-Sang Chung, and Il </a:t>
            </a:r>
            <a:r>
              <a:rPr lang="en-US" altLang="ko-KR" sz="1600" dirty="0" err="1" smtClean="0">
                <a:ea typeface="굴림" charset="-127"/>
              </a:rPr>
              <a:t>Gyu</a:t>
            </a:r>
            <a:r>
              <a:rPr lang="en-US" altLang="ko-KR" sz="1600" dirty="0" smtClean="0">
                <a:ea typeface="굴림" charset="-127"/>
              </a:rPr>
              <a:t> Kim] </a:t>
            </a:r>
            <a:r>
              <a:rPr lang="en-US" altLang="ko-KR" sz="1600" dirty="0">
                <a:ea typeface="굴림" charset="-127"/>
              </a:rPr>
              <a:t>Company </a:t>
            </a:r>
            <a:r>
              <a:rPr lang="en-US" altLang="ko-KR" sz="1600" dirty="0" smtClean="0">
                <a:ea typeface="굴림" charset="-127"/>
              </a:rPr>
              <a:t>[ETRI]</a:t>
            </a:r>
            <a:endParaRPr lang="en-US" altLang="ko-KR" sz="1600" dirty="0">
              <a:ea typeface="굴림" charset="-127"/>
            </a:endParaRPr>
          </a:p>
          <a:p>
            <a:r>
              <a:rPr lang="en-US" altLang="ko-KR" sz="1600" dirty="0">
                <a:ea typeface="굴림" charset="-127"/>
              </a:rPr>
              <a:t>Address </a:t>
            </a:r>
            <a:r>
              <a:rPr lang="en-US" altLang="ko-KR" sz="1600" dirty="0" smtClean="0">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ea typeface="굴림" charset="-127"/>
              </a:rPr>
              <a:t>]</a:t>
            </a:r>
            <a:endParaRPr lang="en-US" altLang="ko-KR" sz="1600" dirty="0">
              <a:ea typeface="굴림" charset="-127"/>
            </a:endParaRPr>
          </a:p>
          <a:p>
            <a:r>
              <a:rPr lang="en-US" altLang="ko-KR" sz="1600" dirty="0">
                <a:ea typeface="굴림" charset="-127"/>
              </a:rPr>
              <a:t>Voice</a:t>
            </a:r>
            <a:r>
              <a:rPr lang="en-US" altLang="ko-KR" sz="1600" dirty="0" smtClean="0">
                <a:ea typeface="굴림" charset="-127"/>
              </a:rPr>
              <a:t>:[+82-42-860-5324], </a:t>
            </a:r>
            <a:r>
              <a:rPr lang="en-US" altLang="ko-KR" sz="1600" dirty="0">
                <a:ea typeface="굴림" charset="-127"/>
              </a:rPr>
              <a:t>FAX: </a:t>
            </a:r>
            <a:r>
              <a:rPr lang="en-US" altLang="ko-KR" sz="1600" dirty="0" smtClean="0">
                <a:ea typeface="굴림" charset="-127"/>
              </a:rPr>
              <a:t>[+82-42-860-6732], </a:t>
            </a:r>
            <a:r>
              <a:rPr lang="en-US" altLang="ko-KR" sz="1600" dirty="0">
                <a:ea typeface="굴림" charset="-127"/>
              </a:rPr>
              <a:t>E-Mail</a:t>
            </a:r>
            <a:r>
              <a:rPr lang="en-US" altLang="ko-KR" sz="1600" dirty="0" smtClean="0">
                <a:ea typeface="굴림" charset="-127"/>
              </a:rPr>
              <a:t>:[huibing@etri.re.kr]</a:t>
            </a:r>
            <a:r>
              <a:rPr lang="en-US" altLang="ko-KR" sz="1600" dirty="0">
                <a:ea typeface="굴림" charset="-127"/>
              </a:rPr>
              <a:t>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Backhauling for </a:t>
            </a:r>
            <a:r>
              <a:rPr lang="en-US" altLang="ko-KR" sz="1600" dirty="0" smtClean="0"/>
              <a:t>High Rate </a:t>
            </a:r>
            <a:r>
              <a:rPr lang="en-US" altLang="ko-KR" sz="1600" dirty="0"/>
              <a:t>Mobile Hotspot Network</a:t>
            </a:r>
            <a:r>
              <a:rPr lang="en-US" altLang="ko-KR" sz="1600" dirty="0" smtClean="0">
                <a:ea typeface="굴림" charset="-127"/>
              </a:rPr>
              <a:t>]</a:t>
            </a:r>
            <a:endParaRPr lang="en-US" altLang="ko-KR" sz="1600" dirty="0">
              <a:ea typeface="굴림" charset="-127"/>
            </a:endParaRPr>
          </a:p>
          <a:p>
            <a:pPr>
              <a:spcBef>
                <a:spcPts val="600"/>
              </a:spcBef>
              <a:spcAft>
                <a:spcPts val="600"/>
              </a:spcAft>
            </a:pPr>
            <a:r>
              <a:rPr lang="en-US" altLang="ko-KR" sz="1600" b="1" dirty="0">
                <a:ea typeface="굴림" charset="-127"/>
              </a:rPr>
              <a:t>Purpose:</a:t>
            </a:r>
            <a:r>
              <a:rPr lang="en-US" altLang="ko-KR" sz="1600" dirty="0">
                <a:ea typeface="굴림" charset="-127"/>
              </a:rPr>
              <a:t>	</a:t>
            </a:r>
            <a:r>
              <a:rPr lang="en-US" altLang="ko-KR" sz="1600" dirty="0" smtClean="0">
                <a:ea typeface="굴림" charset="-127"/>
              </a:rPr>
              <a:t>[To introduce a concept of mobile wireless backhaul for MHN]</a:t>
            </a:r>
            <a:endParaRPr lang="en-US" altLang="ko-KR" sz="1600" dirty="0">
              <a:ea typeface="굴림" charset="-127"/>
            </a:endParaRPr>
          </a:p>
          <a:p>
            <a:r>
              <a:rPr lang="en-US" altLang="ko-KR" sz="1600" b="1" dirty="0">
                <a:ea typeface="굴림" charset="-127"/>
              </a:rPr>
              <a:t>Notice:</a:t>
            </a:r>
            <a:r>
              <a:rPr lang="en-US" altLang="ko-KR" sz="1600" dirty="0">
                <a:ea typeface="굴림" charset="-127"/>
              </a:rPr>
              <a:t>	This document has been prepared to assist the IEEE </a:t>
            </a:r>
            <a:r>
              <a:rPr lang="en-US" altLang="ko-KR" sz="1600" dirty="0" smtClean="0">
                <a:ea typeface="굴림" charset="-127"/>
              </a:rPr>
              <a:t>P802.15.  </a:t>
            </a:r>
            <a:r>
              <a:rPr lang="en-US" altLang="ko-KR" sz="1600" dirty="0">
                <a:ea typeface="굴림" charset="-127"/>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a:t>
            </a:r>
            <a:r>
              <a:rPr lang="en-US" altLang="ko-KR" sz="1600" dirty="0" smtClean="0">
                <a:ea typeface="굴림" charset="-127"/>
              </a:rPr>
              <a:t>P802.15.</a:t>
            </a:r>
            <a:r>
              <a:rPr lang="en-US" altLang="ko-KR" sz="1600" dirty="0">
                <a:ea typeface="굴림" charset="-127"/>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a:t>
            </a:r>
            <a:r>
              <a:rPr lang="en-US" altLang="ko-KR" dirty="0" smtClean="0"/>
              <a:t>RTT (</a:t>
            </a:r>
            <a:r>
              <a:rPr lang="en-US" altLang="ko-KR" dirty="0"/>
              <a:t>2</a:t>
            </a:r>
            <a:r>
              <a:rPr lang="en-US" altLang="ko-KR" dirty="0" smtClean="0"/>
              <a:t>/7)</a:t>
            </a:r>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10</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1437502241"/>
              </p:ext>
            </p:extLst>
          </p:nvPr>
        </p:nvGraphicFramePr>
        <p:xfrm>
          <a:off x="611560" y="2060848"/>
          <a:ext cx="7980984" cy="1944214"/>
        </p:xfrm>
        <a:graphic>
          <a:graphicData uri="http://schemas.openxmlformats.org/drawingml/2006/table">
            <a:tbl>
              <a:tblPr>
                <a:tableStyleId>{5940675A-B579-460E-94D1-54222C63F5DA}</a:tableStyleId>
              </a:tblPr>
              <a:tblGrid>
                <a:gridCol w="3990492"/>
                <a:gridCol w="3990492"/>
              </a:tblGrid>
              <a:tr h="384570">
                <a:tc gridSpan="2">
                  <a:txBody>
                    <a:bodyPr/>
                    <a:lstStyle/>
                    <a:p>
                      <a:pPr algn="l" latinLnBrk="1"/>
                      <a:r>
                        <a:rPr lang="en-US" altLang="ko-KR" b="1" baseline="0" dirty="0" smtClean="0"/>
                        <a:t>MHN Network Components</a:t>
                      </a:r>
                      <a:endParaRPr lang="ko-KR" altLang="en-US" b="1" dirty="0"/>
                    </a:p>
                  </a:txBody>
                  <a:tcPr/>
                </a:tc>
                <a:tc hMerge="1">
                  <a:txBody>
                    <a:bodyPr/>
                    <a:lstStyle/>
                    <a:p>
                      <a:pPr latinLnBrk="1"/>
                      <a:endParaRPr lang="ko-KR" altLang="en-US" dirty="0"/>
                    </a:p>
                  </a:txBody>
                  <a:tcPr/>
                </a:tc>
              </a:tr>
              <a:tr h="389911">
                <a:tc>
                  <a:txBody>
                    <a:bodyPr/>
                    <a:lstStyle/>
                    <a:p>
                      <a:pPr latinLnBrk="1"/>
                      <a:r>
                        <a:rPr lang="en-US" altLang="ko-KR" sz="1600" dirty="0" smtClean="0"/>
                        <a:t>     </a:t>
                      </a:r>
                      <a:r>
                        <a:rPr lang="en-US" altLang="ko-KR" sz="1600" dirty="0" err="1" smtClean="0"/>
                        <a:t>mTE</a:t>
                      </a:r>
                      <a:r>
                        <a:rPr lang="en-US" altLang="ko-KR" sz="1600" baseline="0" dirty="0" smtClean="0"/>
                        <a:t> : Located on train</a:t>
                      </a:r>
                      <a:r>
                        <a:rPr lang="ko-KR" altLang="en-US" sz="1600" baseline="0" dirty="0" smtClean="0"/>
                        <a:t> </a:t>
                      </a:r>
                      <a:r>
                        <a:rPr lang="en-US" altLang="ko-KR" sz="1600" baseline="0" dirty="0" smtClean="0"/>
                        <a:t>(w. RF)</a:t>
                      </a:r>
                      <a:endParaRPr lang="ko-KR" altLang="en-US" sz="1600" dirty="0"/>
                    </a:p>
                  </a:txBody>
                  <a:tcPr/>
                </a:tc>
                <a:tc>
                  <a:txBody>
                    <a:bodyPr/>
                    <a:lstStyle/>
                    <a:p>
                      <a:pPr latinLnBrk="1"/>
                      <a:r>
                        <a:rPr lang="ko-KR" altLang="en-US" sz="1600" dirty="0" smtClean="0"/>
                        <a:t>     </a:t>
                      </a:r>
                      <a:r>
                        <a:rPr lang="en-US" altLang="ko-KR" sz="1600" dirty="0" err="1" smtClean="0"/>
                        <a:t>mRU</a:t>
                      </a:r>
                      <a:r>
                        <a:rPr lang="en-US" altLang="ko-KR" sz="1600" dirty="0" smtClean="0"/>
                        <a:t>: BS</a:t>
                      </a:r>
                      <a:r>
                        <a:rPr lang="ko-KR" altLang="en-US" sz="1600" dirty="0" smtClean="0"/>
                        <a:t> </a:t>
                      </a:r>
                      <a:r>
                        <a:rPr lang="en-US" altLang="ko-KR" sz="1600" dirty="0" smtClean="0"/>
                        <a:t>RF</a:t>
                      </a:r>
                      <a:r>
                        <a:rPr lang="en-US" altLang="ko-KR" sz="1600" baseline="0" dirty="0" smtClean="0"/>
                        <a:t> (w. antennas)</a:t>
                      </a:r>
                      <a:endParaRPr lang="ko-KR" altLang="en-US" sz="1600" dirty="0"/>
                    </a:p>
                  </a:txBody>
                  <a:tcPr/>
                </a:tc>
              </a:tr>
              <a:tr h="389911">
                <a:tc>
                  <a:txBody>
                    <a:bodyPr/>
                    <a:lstStyle/>
                    <a:p>
                      <a:pPr latinLnBrk="1"/>
                      <a:r>
                        <a:rPr lang="en-US" altLang="ko-KR" sz="1600" dirty="0" smtClean="0"/>
                        <a:t>     </a:t>
                      </a:r>
                      <a:r>
                        <a:rPr lang="en-US" altLang="ko-KR" sz="1600" dirty="0" err="1" smtClean="0"/>
                        <a:t>mDU</a:t>
                      </a:r>
                      <a:r>
                        <a:rPr lang="en-US" altLang="ko-KR" sz="1600" dirty="0" smtClean="0"/>
                        <a:t> : BS digital unit</a:t>
                      </a:r>
                      <a:endParaRPr lang="ko-KR" altLang="en-US" sz="1600" dirty="0"/>
                    </a:p>
                  </a:txBody>
                  <a:tcPr/>
                </a:tc>
                <a:tc>
                  <a:txBody>
                    <a:bodyPr/>
                    <a:lstStyle/>
                    <a:p>
                      <a:pPr latinLnBrk="1"/>
                      <a:r>
                        <a:rPr lang="en-US" altLang="ko-KR" sz="1600" dirty="0" smtClean="0"/>
                        <a:t>     </a:t>
                      </a:r>
                      <a:r>
                        <a:rPr lang="en-US" altLang="ko-KR" sz="1600" dirty="0" err="1" smtClean="0"/>
                        <a:t>mGW</a:t>
                      </a:r>
                      <a:r>
                        <a:rPr lang="en-US" altLang="ko-KR" sz="1600" dirty="0" smtClean="0"/>
                        <a:t> (w. SW)</a:t>
                      </a:r>
                      <a:endParaRPr lang="ko-KR" altLang="en-US" sz="1600" dirty="0"/>
                    </a:p>
                  </a:txBody>
                  <a:tcPr/>
                </a:tc>
              </a:tr>
              <a:tr h="389911">
                <a:tc>
                  <a:txBody>
                    <a:bodyPr/>
                    <a:lstStyle/>
                    <a:p>
                      <a:pPr latinLnBrk="1"/>
                      <a:r>
                        <a:rPr lang="en-US" altLang="ko-KR" sz="1600" dirty="0" smtClean="0"/>
                        <a:t>     Baseband model of </a:t>
                      </a:r>
                      <a:r>
                        <a:rPr lang="en-US" altLang="ko-KR" sz="1600" dirty="0" err="1" smtClean="0"/>
                        <a:t>mTE</a:t>
                      </a:r>
                      <a:endParaRPr lang="ko-KR" altLang="en-US" sz="1600" dirty="0"/>
                    </a:p>
                  </a:txBody>
                  <a:tcPr/>
                </a:tc>
                <a:tc>
                  <a:txBody>
                    <a:bodyPr/>
                    <a:lstStyle/>
                    <a:p>
                      <a:pPr latinLnBrk="1"/>
                      <a:r>
                        <a:rPr lang="ko-KR" altLang="en-US" sz="1600" dirty="0" smtClean="0"/>
                        <a:t>     </a:t>
                      </a:r>
                      <a:r>
                        <a:rPr lang="en-US" altLang="ko-KR" sz="1600" dirty="0" smtClean="0"/>
                        <a:t>L2/L3 SW for </a:t>
                      </a:r>
                      <a:r>
                        <a:rPr lang="en-US" altLang="ko-KR" sz="1600" dirty="0" err="1" smtClean="0"/>
                        <a:t>mTE</a:t>
                      </a:r>
                      <a:endParaRPr lang="ko-KR" altLang="en-US" sz="1600" dirty="0"/>
                    </a:p>
                  </a:txBody>
                  <a:tcPr/>
                </a:tc>
              </a:tr>
              <a:tr h="389911">
                <a:tc>
                  <a:txBody>
                    <a:bodyPr/>
                    <a:lstStyle/>
                    <a:p>
                      <a:pPr latinLnBrk="1"/>
                      <a:r>
                        <a:rPr lang="en-US" altLang="ko-KR" sz="1600" dirty="0" smtClean="0"/>
                        <a:t>     Baseband</a:t>
                      </a:r>
                      <a:r>
                        <a:rPr lang="en-US" altLang="ko-KR" sz="1600" baseline="0" dirty="0" smtClean="0"/>
                        <a:t> model of </a:t>
                      </a:r>
                      <a:r>
                        <a:rPr lang="en-US" altLang="ko-KR" sz="1600" baseline="0" dirty="0" err="1" smtClean="0"/>
                        <a:t>mDU</a:t>
                      </a:r>
                      <a:endParaRPr lang="ko-KR" altLang="en-US" sz="1600" dirty="0"/>
                    </a:p>
                  </a:txBody>
                  <a:tcPr/>
                </a:tc>
                <a:tc>
                  <a:txBody>
                    <a:bodyPr/>
                    <a:lstStyle/>
                    <a:p>
                      <a:pPr latinLnBrk="1"/>
                      <a:r>
                        <a:rPr lang="en-US" altLang="ko-KR" sz="1600" dirty="0" smtClean="0"/>
                        <a:t>     L2/L3 SW </a:t>
                      </a:r>
                      <a:r>
                        <a:rPr lang="en-US" altLang="ko-KR" sz="1600" dirty="0" err="1" smtClean="0"/>
                        <a:t>mDU</a:t>
                      </a:r>
                      <a:endParaRPr lang="ko-KR" altLang="en-US" sz="1600" dirty="0"/>
                    </a:p>
                  </a:txBody>
                  <a:tcPr/>
                </a:tc>
              </a:tr>
            </a:tbl>
          </a:graphicData>
        </a:graphic>
      </p:graphicFrame>
      <p:grpSp>
        <p:nvGrpSpPr>
          <p:cNvPr id="11" name="그룹 10"/>
          <p:cNvGrpSpPr/>
          <p:nvPr/>
        </p:nvGrpSpPr>
        <p:grpSpPr>
          <a:xfrm>
            <a:off x="1149450" y="3959478"/>
            <a:ext cx="6950942" cy="2349842"/>
            <a:chOff x="1653506" y="4509120"/>
            <a:chExt cx="6950942" cy="2349842"/>
          </a:xfrm>
        </p:grpSpPr>
        <p:pic>
          <p:nvPicPr>
            <p:cNvPr id="12" name="그림 11"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4408" y="4958461"/>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983" y="4509120"/>
              <a:ext cx="2353114" cy="963429"/>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470" y="4924939"/>
              <a:ext cx="43622" cy="107349"/>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3845775" y="4850686"/>
              <a:ext cx="248500" cy="380225"/>
            </a:xfrm>
            <a:prstGeom prst="rect">
              <a:avLst/>
            </a:prstGeom>
            <a:noFill/>
            <a:effectLst>
              <a:outerShdw blurRad="50800" dist="38100" dir="2700000" algn="tl" rotWithShape="0">
                <a:prstClr val="black">
                  <a:alpha val="40000"/>
                </a:prstClr>
              </a:outerShdw>
            </a:effectLst>
          </p:spPr>
        </p:pic>
        <p:pic>
          <p:nvPicPr>
            <p:cNvPr id="16"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4322071" y="4848351"/>
              <a:ext cx="248500" cy="380225"/>
            </a:xfrm>
            <a:prstGeom prst="rect">
              <a:avLst/>
            </a:prstGeom>
            <a:noFill/>
            <a:effectLst>
              <a:outerShdw blurRad="50800" dist="38100" dir="2700000" algn="tl" rotWithShape="0">
                <a:prstClr val="black">
                  <a:alpha val="40000"/>
                </a:prstClr>
              </a:outerShdw>
            </a:effectLst>
          </p:spPr>
        </p:pic>
        <p:sp>
          <p:nvSpPr>
            <p:cNvPr id="17" name="TextBox 58"/>
            <p:cNvSpPr txBox="1">
              <a:spLocks noChangeArrowheads="1"/>
            </p:cNvSpPr>
            <p:nvPr/>
          </p:nvSpPr>
          <p:spPr bwMode="auto">
            <a:xfrm>
              <a:off x="4461694" y="57991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18" name="직선 연결선 17"/>
            <p:cNvCxnSpPr/>
            <p:nvPr/>
          </p:nvCxnSpPr>
          <p:spPr>
            <a:xfrm flipH="1" flipV="1">
              <a:off x="4342697" y="6016593"/>
              <a:ext cx="1354783" cy="3892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58"/>
            <p:cNvSpPr txBox="1">
              <a:spLocks noChangeArrowheads="1"/>
            </p:cNvSpPr>
            <p:nvPr/>
          </p:nvSpPr>
          <p:spPr bwMode="auto">
            <a:xfrm>
              <a:off x="5406401" y="5952622"/>
              <a:ext cx="554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mDU</a:t>
              </a:r>
              <a:endParaRPr lang="ko-KR" altLang="en-US" sz="1200" b="1" dirty="0">
                <a:latin typeface="+mn-ea"/>
                <a:ea typeface="+mn-ea"/>
              </a:endParaRPr>
            </a:p>
          </p:txBody>
        </p:sp>
        <p:sp>
          <p:nvSpPr>
            <p:cNvPr id="20" name="TextBox 58"/>
            <p:cNvSpPr txBox="1">
              <a:spLocks noChangeArrowheads="1"/>
            </p:cNvSpPr>
            <p:nvPr/>
          </p:nvSpPr>
          <p:spPr bwMode="auto">
            <a:xfrm>
              <a:off x="6040478" y="4594507"/>
              <a:ext cx="461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mTE</a:t>
              </a:r>
              <a:endParaRPr lang="ko-KR" altLang="en-US" sz="1200" b="1" dirty="0">
                <a:effectLst>
                  <a:glow rad="127000">
                    <a:schemeClr val="bg1"/>
                  </a:glow>
                </a:effectLst>
                <a:latin typeface="Calibri" pitchFamily="34" charset="0"/>
                <a:ea typeface="맑은 고딕" pitchFamily="50" charset="-127"/>
              </a:endParaRPr>
            </a:p>
          </p:txBody>
        </p:sp>
        <p:pic>
          <p:nvPicPr>
            <p:cNvPr id="21" name="그림 20" descr="그림10.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8575" y="6172236"/>
              <a:ext cx="297807" cy="35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21" descr="gggqweqweqweqw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8885" y="6085854"/>
              <a:ext cx="380793" cy="4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직선 연결선 22"/>
            <p:cNvCxnSpPr/>
            <p:nvPr/>
          </p:nvCxnSpPr>
          <p:spPr>
            <a:xfrm rot="10800000">
              <a:off x="3953907" y="6269843"/>
              <a:ext cx="1690117" cy="12265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58"/>
            <p:cNvSpPr txBox="1">
              <a:spLocks noChangeArrowheads="1"/>
            </p:cNvSpPr>
            <p:nvPr/>
          </p:nvSpPr>
          <p:spPr bwMode="auto">
            <a:xfrm>
              <a:off x="3537159" y="5840535"/>
              <a:ext cx="593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mGW</a:t>
              </a:r>
              <a:endParaRPr lang="ko-KR" altLang="en-US" sz="1200" b="1" dirty="0">
                <a:latin typeface="+mn-ea"/>
                <a:ea typeface="+mn-ea"/>
              </a:endParaRPr>
            </a:p>
          </p:txBody>
        </p:sp>
        <p:cxnSp>
          <p:nvCxnSpPr>
            <p:cNvPr id="25" name="직선 연결선 24"/>
            <p:cNvCxnSpPr/>
            <p:nvPr/>
          </p:nvCxnSpPr>
          <p:spPr>
            <a:xfrm rot="10800000">
              <a:off x="2978840" y="6147183"/>
              <a:ext cx="715050" cy="18398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내용 개체 틀 136" descr="그림2.png"/>
            <p:cNvPicPr>
              <a:picLocks noChangeAspect="1"/>
            </p:cNvPicPr>
            <p:nvPr/>
          </p:nvPicPr>
          <p:blipFill>
            <a:blip r:embed="rId8" cstate="print">
              <a:duotone>
                <a:schemeClr val="accent5">
                  <a:shade val="45000"/>
                  <a:satMod val="135000"/>
                </a:schemeClr>
                <a:prstClr val="white"/>
              </a:duotone>
            </a:blip>
            <a:stretch>
              <a:fillRect/>
            </a:stretch>
          </p:blipFill>
          <p:spPr bwMode="auto">
            <a:xfrm>
              <a:off x="1763688" y="5645626"/>
              <a:ext cx="1571654" cy="741935"/>
            </a:xfrm>
            <a:prstGeom prst="rect">
              <a:avLst/>
            </a:prstGeom>
          </p:spPr>
        </p:pic>
        <p:sp>
          <p:nvSpPr>
            <p:cNvPr id="27" name="TextBox 243"/>
            <p:cNvSpPr txBox="1">
              <a:spLocks noChangeArrowheads="1"/>
            </p:cNvSpPr>
            <p:nvPr/>
          </p:nvSpPr>
          <p:spPr bwMode="auto">
            <a:xfrm>
              <a:off x="2068776" y="5840535"/>
              <a:ext cx="1127745"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200" b="1" dirty="0">
                  <a:latin typeface="Calibri" pitchFamily="34" charset="0"/>
                  <a:cs typeface="Calibri" pitchFamily="34" charset="0"/>
                </a:rPr>
                <a:t>Public Internet</a:t>
              </a:r>
              <a:endParaRPr lang="ko-KR" altLang="en-US" sz="1200" b="1" dirty="0">
                <a:latin typeface="Calibri" pitchFamily="34" charset="0"/>
                <a:cs typeface="Calibri" pitchFamily="34" charset="0"/>
              </a:endParaRPr>
            </a:p>
          </p:txBody>
        </p:sp>
        <p:pic>
          <p:nvPicPr>
            <p:cNvPr id="28" name="그림 27"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0"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1" name="TextBox 58"/>
            <p:cNvSpPr txBox="1">
              <a:spLocks noChangeArrowheads="1"/>
            </p:cNvSpPr>
            <p:nvPr/>
          </p:nvSpPr>
          <p:spPr bwMode="auto">
            <a:xfrm>
              <a:off x="7473999" y="58088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32" name="직선 연결선 31"/>
            <p:cNvCxnSpPr/>
            <p:nvPr/>
          </p:nvCxnSpPr>
          <p:spPr>
            <a:xfrm flipH="1">
              <a:off x="5786199" y="6016593"/>
              <a:ext cx="1599080" cy="36769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48"/>
            <p:cNvSpPr>
              <a:spLocks noChangeArrowheads="1"/>
            </p:cNvSpPr>
            <p:nvPr/>
          </p:nvSpPr>
          <p:spPr bwMode="auto">
            <a:xfrm>
              <a:off x="4298843" y="567462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34" name="Oval 48"/>
            <p:cNvSpPr>
              <a:spLocks noChangeArrowheads="1"/>
            </p:cNvSpPr>
            <p:nvPr/>
          </p:nvSpPr>
          <p:spPr bwMode="auto">
            <a:xfrm>
              <a:off x="5938709"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1</a:t>
              </a:r>
              <a:endParaRPr lang="en-US" altLang="ko-KR" sz="1000" dirty="0">
                <a:solidFill>
                  <a:schemeClr val="bg1"/>
                </a:solidFill>
                <a:latin typeface="맑은 고딕" pitchFamily="50" charset="-127"/>
                <a:ea typeface="맑은 고딕" pitchFamily="50" charset="-127"/>
              </a:endParaRPr>
            </a:p>
          </p:txBody>
        </p:sp>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6433963" y="4803301"/>
              <a:ext cx="178186" cy="305144"/>
            </a:xfrm>
            <a:prstGeom prst="rect">
              <a:avLst/>
            </a:prstGeom>
            <a:noFill/>
            <a:effectLst>
              <a:outerShdw blurRad="50800" dist="38100" dir="2700000" algn="tl" rotWithShape="0">
                <a:prstClr val="black">
                  <a:alpha val="40000"/>
                </a:prstClr>
              </a:outerShdw>
            </a:effectLst>
          </p:spPr>
        </p:pic>
        <p:sp>
          <p:nvSpPr>
            <p:cNvPr id="36" name="Oval 48"/>
            <p:cNvSpPr>
              <a:spLocks noChangeArrowheads="1"/>
            </p:cNvSpPr>
            <p:nvPr/>
          </p:nvSpPr>
          <p:spPr bwMode="auto">
            <a:xfrm>
              <a:off x="6238002"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3</a:t>
              </a:r>
            </a:p>
          </p:txBody>
        </p:sp>
        <p:sp>
          <p:nvSpPr>
            <p:cNvPr id="37" name="Oval 48"/>
            <p:cNvSpPr>
              <a:spLocks noChangeArrowheads="1"/>
            </p:cNvSpPr>
            <p:nvPr/>
          </p:nvSpPr>
          <p:spPr bwMode="auto">
            <a:xfrm>
              <a:off x="6509629" y="511121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38" name="Oval 48"/>
            <p:cNvSpPr>
              <a:spLocks noChangeArrowheads="1"/>
            </p:cNvSpPr>
            <p:nvPr/>
          </p:nvSpPr>
          <p:spPr bwMode="auto">
            <a:xfrm>
              <a:off x="5447634" y="575619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39" name="Oval 48"/>
            <p:cNvSpPr>
              <a:spLocks noChangeArrowheads="1"/>
            </p:cNvSpPr>
            <p:nvPr/>
          </p:nvSpPr>
          <p:spPr bwMode="auto">
            <a:xfrm>
              <a:off x="5733313" y="5755503"/>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0" name="Oval 48"/>
            <p:cNvSpPr>
              <a:spLocks noChangeArrowheads="1"/>
            </p:cNvSpPr>
            <p:nvPr/>
          </p:nvSpPr>
          <p:spPr bwMode="auto">
            <a:xfrm>
              <a:off x="3366128" y="63842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1" name="Oval 48"/>
            <p:cNvSpPr>
              <a:spLocks noChangeArrowheads="1"/>
            </p:cNvSpPr>
            <p:nvPr/>
          </p:nvSpPr>
          <p:spPr bwMode="auto">
            <a:xfrm>
              <a:off x="6006812" y="57637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
          <p:nvSpPr>
            <p:cNvPr id="42" name="TextBox 41"/>
            <p:cNvSpPr txBox="1"/>
            <p:nvPr/>
          </p:nvSpPr>
          <p:spPr>
            <a:xfrm>
              <a:off x="1653506" y="6597352"/>
              <a:ext cx="6950942" cy="261610"/>
            </a:xfrm>
            <a:prstGeom prst="rect">
              <a:avLst/>
            </a:prstGeom>
            <a:noFill/>
          </p:spPr>
          <p:txBody>
            <a:bodyPr wrap="none" rtlCol="0">
              <a:spAutoFit/>
            </a:bodyPr>
            <a:lstStyle/>
            <a:p>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mGW</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Gateway,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mDU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 MHN Digital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mRU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Radio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mTE</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Terminal Equipment</a:t>
              </a:r>
              <a:endParaRPr lang="ko-KR" altLang="en-US" sz="1100" dirty="0">
                <a:latin typeface="Segoe UI" panose="020B0502040204020203" pitchFamily="34" charset="0"/>
                <a:cs typeface="Segoe UI" panose="020B0502040204020203" pitchFamily="34" charset="0"/>
              </a:endParaRPr>
            </a:p>
          </p:txBody>
        </p:sp>
      </p:grpSp>
      <p:sp>
        <p:nvSpPr>
          <p:cNvPr id="43" name="Oval 48"/>
          <p:cNvSpPr>
            <a:spLocks noChangeArrowheads="1"/>
          </p:cNvSpPr>
          <p:nvPr/>
        </p:nvSpPr>
        <p:spPr bwMode="auto">
          <a:xfrm>
            <a:off x="681977" y="2547812"/>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1</a:t>
            </a:r>
          </a:p>
        </p:txBody>
      </p:sp>
      <p:sp>
        <p:nvSpPr>
          <p:cNvPr id="44" name="Oval 48"/>
          <p:cNvSpPr>
            <a:spLocks noChangeArrowheads="1"/>
          </p:cNvSpPr>
          <p:nvPr/>
        </p:nvSpPr>
        <p:spPr bwMode="auto">
          <a:xfrm>
            <a:off x="681977" y="29279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45" name="Oval 48"/>
          <p:cNvSpPr>
            <a:spLocks noChangeArrowheads="1"/>
          </p:cNvSpPr>
          <p:nvPr/>
        </p:nvSpPr>
        <p:spPr bwMode="auto">
          <a:xfrm>
            <a:off x="681977" y="328797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3</a:t>
            </a:r>
            <a:endParaRPr lang="en-US" altLang="ko-KR" sz="1000" dirty="0">
              <a:solidFill>
                <a:schemeClr val="bg1"/>
              </a:solidFill>
              <a:latin typeface="맑은 고딕" pitchFamily="50" charset="-127"/>
              <a:ea typeface="맑은 고딕" pitchFamily="50" charset="-127"/>
            </a:endParaRPr>
          </a:p>
        </p:txBody>
      </p:sp>
      <p:sp>
        <p:nvSpPr>
          <p:cNvPr id="46" name="Oval 48"/>
          <p:cNvSpPr>
            <a:spLocks noChangeArrowheads="1"/>
          </p:cNvSpPr>
          <p:nvPr/>
        </p:nvSpPr>
        <p:spPr bwMode="auto">
          <a:xfrm>
            <a:off x="681977" y="366809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7" name="Oval 48"/>
          <p:cNvSpPr>
            <a:spLocks noChangeArrowheads="1"/>
          </p:cNvSpPr>
          <p:nvPr/>
        </p:nvSpPr>
        <p:spPr bwMode="auto">
          <a:xfrm>
            <a:off x="4666130" y="25494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48" name="Oval 48"/>
          <p:cNvSpPr>
            <a:spLocks noChangeArrowheads="1"/>
          </p:cNvSpPr>
          <p:nvPr/>
        </p:nvSpPr>
        <p:spPr bwMode="auto">
          <a:xfrm>
            <a:off x="4666130" y="292960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9" name="Oval 48"/>
          <p:cNvSpPr>
            <a:spLocks noChangeArrowheads="1"/>
          </p:cNvSpPr>
          <p:nvPr/>
        </p:nvSpPr>
        <p:spPr bwMode="auto">
          <a:xfrm>
            <a:off x="4666130" y="328964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50" name="Oval 48"/>
          <p:cNvSpPr>
            <a:spLocks noChangeArrowheads="1"/>
          </p:cNvSpPr>
          <p:nvPr/>
        </p:nvSpPr>
        <p:spPr bwMode="auto">
          <a:xfrm>
            <a:off x="4666130" y="3669770"/>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Tree>
    <p:extLst>
      <p:ext uri="{BB962C8B-B14F-4D97-AF65-F5344CB8AC3E}">
        <p14:creationId xmlns:p14="http://schemas.microsoft.com/office/powerpoint/2010/main" val="103789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(3/7)</a:t>
            </a:r>
            <a:endParaRPr lang="ko-KR" altLang="en-US" dirty="0"/>
          </a:p>
        </p:txBody>
      </p:sp>
      <p:sp>
        <p:nvSpPr>
          <p:cNvPr id="3" name="내용 개체 틀 2"/>
          <p:cNvSpPr>
            <a:spLocks noGrp="1"/>
          </p:cNvSpPr>
          <p:nvPr>
            <p:ph idx="1"/>
          </p:nvPr>
        </p:nvSpPr>
        <p:spPr/>
        <p:txBody>
          <a:bodyPr/>
          <a:lstStyle/>
          <a:p>
            <a:r>
              <a:rPr lang="en-US" altLang="ko-KR" sz="2400" dirty="0" smtClean="0"/>
              <a:t>Wide Spectrum over Millimeter Waves</a:t>
            </a:r>
          </a:p>
          <a:p>
            <a:pPr lvl="1"/>
            <a:r>
              <a:rPr lang="en-US" altLang="ko-KR" sz="2000" dirty="0" smtClean="0"/>
              <a:t>Considerations for frequency resources and implementation</a:t>
            </a:r>
          </a:p>
          <a:p>
            <a:pPr lvl="2"/>
            <a:r>
              <a:rPr lang="en-US" altLang="ko-KR" sz="1600" dirty="0" smtClean="0"/>
              <a:t>Primary bandwidth : 125 MHz</a:t>
            </a:r>
          </a:p>
          <a:p>
            <a:pPr lvl="2"/>
            <a:r>
              <a:rPr lang="en-US" altLang="ko-KR" sz="1600" dirty="0" smtClean="0"/>
              <a:t>Carrier aggregation up to 500 MHz</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11</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47" y="4005064"/>
            <a:ext cx="3985841" cy="18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2232530866"/>
              </p:ext>
            </p:extLst>
          </p:nvPr>
        </p:nvGraphicFramePr>
        <p:xfrm>
          <a:off x="5652120" y="4029040"/>
          <a:ext cx="2952328" cy="1920240"/>
        </p:xfrm>
        <a:graphic>
          <a:graphicData uri="http://schemas.openxmlformats.org/drawingml/2006/table">
            <a:tbl>
              <a:tblPr>
                <a:tableStyleId>{5940675A-B579-460E-94D1-54222C63F5DA}</a:tableStyleId>
              </a:tblPr>
              <a:tblGrid>
                <a:gridCol w="1866896"/>
                <a:gridCol w="1085432"/>
              </a:tblGrid>
              <a:tr h="243803">
                <a:tc>
                  <a:txBody>
                    <a:bodyPr/>
                    <a:lstStyle/>
                    <a:p>
                      <a:pPr algn="ctr" latinLnBrk="1"/>
                      <a:r>
                        <a:rPr lang="en-US" altLang="ko-KR" sz="1200" dirty="0" smtClean="0"/>
                        <a:t>Range</a:t>
                      </a:r>
                      <a:endParaRPr lang="ko-KR" altLang="en-US" sz="1200" b="1" dirty="0">
                        <a:solidFill>
                          <a:schemeClr val="bg1"/>
                        </a:solidFill>
                      </a:endParaRPr>
                    </a:p>
                  </a:txBody>
                  <a:tcPr anchor="ctr"/>
                </a:tc>
                <a:tc>
                  <a:txBody>
                    <a:bodyPr/>
                    <a:lstStyle/>
                    <a:p>
                      <a:pPr algn="ctr" latinLnBrk="1"/>
                      <a:r>
                        <a:rPr lang="en-US" altLang="ko-KR" sz="1200" dirty="0" smtClean="0"/>
                        <a:t>Bandwidth</a:t>
                      </a:r>
                      <a:endParaRPr lang="ko-KR" altLang="en-US" sz="1200" b="1" dirty="0">
                        <a:solidFill>
                          <a:schemeClr val="bg1"/>
                        </a:solidFill>
                      </a:endParaRPr>
                    </a:p>
                  </a:txBody>
                  <a:tcPr anchor="ctr"/>
                </a:tc>
              </a:tr>
              <a:tr h="243803">
                <a:tc>
                  <a:txBody>
                    <a:bodyPr/>
                    <a:lstStyle/>
                    <a:p>
                      <a:pPr algn="ctr" latinLnBrk="1"/>
                      <a:r>
                        <a:rPr lang="en-US" altLang="ko-KR" sz="1200" dirty="0" smtClean="0"/>
                        <a:t>12.75 ~ 13.25GHz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13.4 ~ 14GHz</a:t>
                      </a:r>
                      <a:endParaRPr lang="ko-KR" altLang="en-US" sz="1200" dirty="0">
                        <a:solidFill>
                          <a:schemeClr val="tx1"/>
                        </a:solidFill>
                      </a:endParaRPr>
                    </a:p>
                  </a:txBody>
                  <a:tcPr anchor="ctr"/>
                </a:tc>
                <a:tc>
                  <a:txBody>
                    <a:bodyPr/>
                    <a:lstStyle/>
                    <a:p>
                      <a:pPr algn="ctr" latinLnBrk="1"/>
                      <a:r>
                        <a:rPr lang="en-US" altLang="ko-KR" sz="1200" dirty="0" smtClean="0"/>
                        <a:t>600 MHz</a:t>
                      </a:r>
                      <a:endParaRPr lang="ko-KR" altLang="en-US" sz="1200" dirty="0">
                        <a:solidFill>
                          <a:schemeClr val="tx1"/>
                        </a:solidFill>
                      </a:endParaRPr>
                    </a:p>
                  </a:txBody>
                  <a:tcPr anchor="ctr"/>
                </a:tc>
              </a:tr>
              <a:tr h="243803">
                <a:tc>
                  <a:txBody>
                    <a:bodyPr/>
                    <a:lstStyle/>
                    <a:p>
                      <a:pPr algn="ctr" latinLnBrk="1"/>
                      <a:r>
                        <a:rPr lang="en-US" altLang="ko-KR" sz="1200" dirty="0" smtClean="0"/>
                        <a:t>18.1 ~ 18.6GHz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18.935 ~ 19.185GHz</a:t>
                      </a:r>
                      <a:endParaRPr lang="ko-KR" altLang="en-US" sz="1200" dirty="0">
                        <a:solidFill>
                          <a:schemeClr val="tx1"/>
                        </a:solidFill>
                      </a:endParaRPr>
                    </a:p>
                  </a:txBody>
                  <a:tcPr anchor="ctr"/>
                </a:tc>
                <a:tc>
                  <a:txBody>
                    <a:bodyPr/>
                    <a:lstStyle/>
                    <a:p>
                      <a:pPr algn="ctr" latinLnBrk="1"/>
                      <a:r>
                        <a:rPr lang="en-US" altLang="ko-KR" sz="1200" dirty="0" smtClean="0"/>
                        <a:t>250 MHz</a:t>
                      </a:r>
                      <a:endParaRPr lang="ko-KR" altLang="en-US" sz="1200" dirty="0">
                        <a:solidFill>
                          <a:schemeClr val="tx1"/>
                        </a:solidFill>
                      </a:endParaRPr>
                    </a:p>
                  </a:txBody>
                  <a:tcPr anchor="ctr"/>
                </a:tc>
              </a:tr>
              <a:tr h="243803">
                <a:tc>
                  <a:txBody>
                    <a:bodyPr/>
                    <a:lstStyle/>
                    <a:p>
                      <a:pPr algn="ctr" latinLnBrk="1"/>
                      <a:r>
                        <a:rPr lang="de-DE" altLang="ko-KR" sz="1200" dirty="0" smtClean="0">
                          <a:solidFill>
                            <a:srgbClr val="00B0F0"/>
                          </a:solidFill>
                        </a:rPr>
                        <a:t>26.5 ~ 27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500 MHz</a:t>
                      </a:r>
                      <a:endParaRPr lang="ko-KR" altLang="en-US" sz="1200" dirty="0">
                        <a:solidFill>
                          <a:srgbClr val="00B0F0"/>
                        </a:solidFill>
                      </a:endParaRPr>
                    </a:p>
                  </a:txBody>
                  <a:tcPr anchor="ctr"/>
                </a:tc>
              </a:tr>
              <a:tr h="249025">
                <a:tc>
                  <a:txBody>
                    <a:bodyPr/>
                    <a:lstStyle/>
                    <a:p>
                      <a:pPr algn="ctr" latinLnBrk="1"/>
                      <a:r>
                        <a:rPr lang="en-US" altLang="ko-KR" sz="1200" dirty="0" smtClean="0">
                          <a:solidFill>
                            <a:srgbClr val="00B0F0"/>
                          </a:solidFill>
                        </a:rPr>
                        <a:t>31.5 ~ 33.5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2 GHz</a:t>
                      </a:r>
                      <a:endParaRPr lang="ko-KR" altLang="en-US" sz="1200" dirty="0">
                        <a:solidFill>
                          <a:srgbClr val="00B0F0"/>
                        </a:solidFill>
                      </a:endParaRPr>
                    </a:p>
                  </a:txBody>
                  <a:tcPr anchor="ctr"/>
                </a:tc>
              </a:tr>
            </a:tbl>
          </a:graphicData>
        </a:graphic>
      </p:graphicFrame>
      <p:sp>
        <p:nvSpPr>
          <p:cNvPr id="4" name="TextBox 3"/>
          <p:cNvSpPr txBox="1"/>
          <p:nvPr/>
        </p:nvSpPr>
        <p:spPr>
          <a:xfrm>
            <a:off x="5563020" y="3686835"/>
            <a:ext cx="2520280" cy="276999"/>
          </a:xfrm>
          <a:prstGeom prst="rect">
            <a:avLst/>
          </a:prstGeom>
          <a:noFill/>
        </p:spPr>
        <p:txBody>
          <a:bodyPr wrap="square" rtlCol="0">
            <a:spAutoFit/>
          </a:bodyPr>
          <a:lstStyle/>
          <a:p>
            <a:r>
              <a:rPr lang="en-US" altLang="ko-KR" b="1" dirty="0" smtClean="0"/>
              <a:t>Table. </a:t>
            </a:r>
            <a:r>
              <a:rPr lang="en-US" altLang="ko-KR" dirty="0" smtClean="0"/>
              <a:t>Freq. candidates in Korea</a:t>
            </a:r>
            <a:endParaRPr lang="ko-KR" altLang="en-US" dirty="0"/>
          </a:p>
        </p:txBody>
      </p:sp>
    </p:spTree>
    <p:extLst>
      <p:ext uri="{BB962C8B-B14F-4D97-AF65-F5344CB8AC3E}">
        <p14:creationId xmlns:p14="http://schemas.microsoft.com/office/powerpoint/2010/main" val="160818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(4/7)</a:t>
            </a:r>
            <a:endParaRPr lang="ko-KR" altLang="en-US" dirty="0"/>
          </a:p>
        </p:txBody>
      </p:sp>
      <p:sp>
        <p:nvSpPr>
          <p:cNvPr id="3" name="내용 개체 틀 2"/>
          <p:cNvSpPr>
            <a:spLocks noGrp="1"/>
          </p:cNvSpPr>
          <p:nvPr>
            <p:ph idx="1"/>
          </p:nvPr>
        </p:nvSpPr>
        <p:spPr/>
        <p:txBody>
          <a:bodyPr/>
          <a:lstStyle/>
          <a:p>
            <a:r>
              <a:rPr lang="en-US" altLang="ko-KR" sz="2400" dirty="0" smtClean="0"/>
              <a:t>Frame Structure</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12</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564904"/>
            <a:ext cx="81565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61447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(5/7)</a:t>
            </a:r>
            <a:endParaRPr lang="ko-KR" altLang="en-US" dirty="0"/>
          </a:p>
        </p:txBody>
      </p:sp>
      <p:sp>
        <p:nvSpPr>
          <p:cNvPr id="3" name="내용 개체 틀 2"/>
          <p:cNvSpPr>
            <a:spLocks noGrp="1"/>
          </p:cNvSpPr>
          <p:nvPr>
            <p:ph idx="1"/>
          </p:nvPr>
        </p:nvSpPr>
        <p:spPr/>
        <p:txBody>
          <a:bodyPr/>
          <a:lstStyle/>
          <a:p>
            <a:r>
              <a:rPr lang="en-US" altLang="ko-KR" sz="2400" dirty="0" smtClean="0"/>
              <a:t>Downlink Resource Grid</a:t>
            </a:r>
            <a:endParaRPr lang="en-US" altLang="ko-KR" dirty="0" smtClean="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012908644"/>
              </p:ext>
            </p:extLst>
          </p:nvPr>
        </p:nvGraphicFramePr>
        <p:xfrm>
          <a:off x="1548308" y="2636912"/>
          <a:ext cx="6264052" cy="3779959"/>
        </p:xfrm>
        <a:graphic>
          <a:graphicData uri="http://schemas.openxmlformats.org/presentationml/2006/ole">
            <mc:AlternateContent xmlns:mc="http://schemas.openxmlformats.org/markup-compatibility/2006">
              <mc:Choice xmlns:v="urn:schemas-microsoft-com:vml" Requires="v">
                <p:oleObj spid="_x0000_s31844" name="Visio" r:id="rId3" imgW="9910219" imgH="5980500" progId="Visio.Drawing.11">
                  <p:embed/>
                </p:oleObj>
              </mc:Choice>
              <mc:Fallback>
                <p:oleObj name="Visio" r:id="rId3" imgW="9910219" imgH="5980500" progId="Visio.Drawing.11">
                  <p:embed/>
                  <p:pic>
                    <p:nvPicPr>
                      <p:cNvPr id="0" name="개체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308" y="2636912"/>
                        <a:ext cx="6264052" cy="3779959"/>
                      </a:xfrm>
                      <a:prstGeom prst="rect">
                        <a:avLst/>
                      </a:prstGeom>
                      <a:noFill/>
                      <a:ln>
                        <a:noFill/>
                      </a:ln>
                    </p:spPr>
                  </p:pic>
                </p:oleObj>
              </mc:Fallback>
            </mc:AlternateContent>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83802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(6/7)</a:t>
            </a:r>
            <a:endParaRPr lang="ko-KR" altLang="en-US" dirty="0"/>
          </a:p>
        </p:txBody>
      </p:sp>
      <p:sp>
        <p:nvSpPr>
          <p:cNvPr id="3" name="내용 개체 틀 2"/>
          <p:cNvSpPr>
            <a:spLocks noGrp="1"/>
          </p:cNvSpPr>
          <p:nvPr>
            <p:ph idx="1"/>
          </p:nvPr>
        </p:nvSpPr>
        <p:spPr/>
        <p:txBody>
          <a:bodyPr/>
          <a:lstStyle/>
          <a:p>
            <a:r>
              <a:rPr lang="en-US" altLang="ko-KR" sz="2400" dirty="0"/>
              <a:t>OFDM </a:t>
            </a:r>
            <a:r>
              <a:rPr lang="en-US" altLang="ko-KR" sz="2400" dirty="0" smtClean="0"/>
              <a:t>Parameters </a:t>
            </a:r>
            <a:r>
              <a:rPr lang="en-US" altLang="ko-KR" sz="2400" dirty="0"/>
              <a:t>C</a:t>
            </a:r>
            <a:r>
              <a:rPr lang="en-US" altLang="ko-KR" sz="2400" dirty="0" smtClean="0"/>
              <a:t>omparison btw. MHN &amp; LTE</a:t>
            </a:r>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14</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440034630"/>
              </p:ext>
            </p:extLst>
          </p:nvPr>
        </p:nvGraphicFramePr>
        <p:xfrm>
          <a:off x="1187624" y="2671973"/>
          <a:ext cx="7056784" cy="3133291"/>
        </p:xfrm>
        <a:graphic>
          <a:graphicData uri="http://schemas.openxmlformats.org/drawingml/2006/table">
            <a:tbl>
              <a:tblPr firstRow="1" bandRow="1">
                <a:tableStyleId>{5940675A-B579-460E-94D1-54222C63F5DA}</a:tableStyleId>
              </a:tblPr>
              <a:tblGrid>
                <a:gridCol w="2520278"/>
                <a:gridCol w="2268253"/>
                <a:gridCol w="2268253"/>
              </a:tblGrid>
              <a:tr h="447613">
                <a:tc>
                  <a:txBody>
                    <a:bodyPr/>
                    <a:lstStyle/>
                    <a:p>
                      <a:pPr algn="ctr" latinLnBrk="1"/>
                      <a:endParaRPr lang="ko-KR" altLang="en-US" sz="1600" b="1" dirty="0">
                        <a:solidFill>
                          <a:schemeClr val="tx1"/>
                        </a:solidFill>
                      </a:endParaRPr>
                    </a:p>
                  </a:txBody>
                  <a:tcPr anchor="ctr"/>
                </a:tc>
                <a:tc>
                  <a:txBody>
                    <a:bodyPr/>
                    <a:lstStyle/>
                    <a:p>
                      <a:pPr algn="ctr" latinLnBrk="1"/>
                      <a:r>
                        <a:rPr lang="en-US" altLang="ko-KR" sz="1600" dirty="0" smtClean="0"/>
                        <a:t>MHN</a:t>
                      </a:r>
                      <a:endParaRPr lang="ko-KR" altLang="en-US" sz="1600" b="1" dirty="0">
                        <a:solidFill>
                          <a:schemeClr val="tx1"/>
                        </a:solidFill>
                      </a:endParaRPr>
                    </a:p>
                  </a:txBody>
                  <a:tcPr anchor="ctr"/>
                </a:tc>
                <a:tc>
                  <a:txBody>
                    <a:bodyPr/>
                    <a:lstStyle/>
                    <a:p>
                      <a:pPr algn="ctr" latinLnBrk="1"/>
                      <a:r>
                        <a:rPr lang="en-US" altLang="ko-KR" sz="1600" dirty="0" smtClean="0"/>
                        <a:t>LTE/LTE-A</a:t>
                      </a:r>
                      <a:endParaRPr lang="ko-KR" altLang="en-US" sz="1600" b="1" dirty="0">
                        <a:solidFill>
                          <a:schemeClr val="tx1"/>
                        </a:solidFill>
                      </a:endParaRPr>
                    </a:p>
                  </a:txBody>
                  <a:tcPr anchor="ctr"/>
                </a:tc>
              </a:tr>
              <a:tr h="447613">
                <a:tc>
                  <a:txBody>
                    <a:bodyPr/>
                    <a:lstStyle/>
                    <a:p>
                      <a:pPr algn="ctr" latinLnBrk="1"/>
                      <a:r>
                        <a:rPr lang="en-US" altLang="ko-KR" sz="1600" smtClean="0"/>
                        <a:t>Carrier frequency</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20 ~ 40 GHz</a:t>
                      </a:r>
                      <a:endParaRPr lang="ko-KR" altLang="en-US" sz="1600" dirty="0">
                        <a:solidFill>
                          <a:schemeClr val="tx1"/>
                        </a:solidFill>
                      </a:endParaRPr>
                    </a:p>
                  </a:txBody>
                  <a:tcPr anchor="ctr"/>
                </a:tc>
                <a:tc>
                  <a:txBody>
                    <a:bodyPr/>
                    <a:lstStyle/>
                    <a:p>
                      <a:pPr algn="ctr" latinLnBrk="1"/>
                      <a:r>
                        <a:rPr lang="en-US" altLang="ko-KR" sz="1600" smtClean="0"/>
                        <a:t>Sub-6 GHz</a:t>
                      </a:r>
                      <a:endParaRPr lang="ko-KR" altLang="en-US" sz="1600">
                        <a:solidFill>
                          <a:schemeClr val="tx1"/>
                        </a:solidFill>
                      </a:endParaRPr>
                    </a:p>
                  </a:txBody>
                  <a:tcPr anchor="ctr"/>
                </a:tc>
              </a:tr>
              <a:tr h="447613">
                <a:tc>
                  <a:txBody>
                    <a:bodyPr/>
                    <a:lstStyle/>
                    <a:p>
                      <a:pPr algn="ctr" latinLnBrk="1"/>
                      <a:r>
                        <a:rPr lang="en-US" altLang="ko-KR" sz="1600" smtClean="0"/>
                        <a:t>Frequency bandwidth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125 MHz x 4</a:t>
                      </a:r>
                      <a:endParaRPr lang="ko-KR" altLang="en-US" sz="1600" dirty="0">
                        <a:solidFill>
                          <a:schemeClr val="tx1"/>
                        </a:solidFill>
                      </a:endParaRPr>
                    </a:p>
                  </a:txBody>
                  <a:tcPr anchor="ctr"/>
                </a:tc>
                <a:tc>
                  <a:txBody>
                    <a:bodyPr/>
                    <a:lstStyle/>
                    <a:p>
                      <a:pPr algn="ctr" latinLnBrk="1"/>
                      <a:r>
                        <a:rPr lang="en-US" altLang="ko-KR" sz="1600" smtClean="0"/>
                        <a:t>20 MHz x 5</a:t>
                      </a:r>
                      <a:endParaRPr lang="ko-KR" altLang="en-US" sz="1600">
                        <a:solidFill>
                          <a:schemeClr val="tx1"/>
                        </a:solidFill>
                      </a:endParaRPr>
                    </a:p>
                  </a:txBody>
                  <a:tcPr anchor="ctr"/>
                </a:tc>
              </a:tr>
              <a:tr h="447613">
                <a:tc>
                  <a:txBody>
                    <a:bodyPr/>
                    <a:lstStyle/>
                    <a:p>
                      <a:pPr algn="ctr" latinLnBrk="1"/>
                      <a:r>
                        <a:rPr lang="en-US" altLang="ko-KR" sz="1600" smtClean="0"/>
                        <a:t>Subcarrier spacing</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180 kHz</a:t>
                      </a:r>
                      <a:endParaRPr lang="ko-KR" altLang="en-US" sz="1600" dirty="0">
                        <a:solidFill>
                          <a:schemeClr val="tx1"/>
                        </a:solidFill>
                      </a:endParaRPr>
                    </a:p>
                  </a:txBody>
                  <a:tcPr anchor="ctr"/>
                </a:tc>
                <a:tc>
                  <a:txBody>
                    <a:bodyPr/>
                    <a:lstStyle/>
                    <a:p>
                      <a:pPr algn="ctr" latinLnBrk="1"/>
                      <a:r>
                        <a:rPr lang="en-US" altLang="ko-KR" sz="1600" smtClean="0"/>
                        <a:t>15 kHz</a:t>
                      </a:r>
                      <a:endParaRPr lang="ko-KR" altLang="en-US" sz="1600">
                        <a:solidFill>
                          <a:schemeClr val="tx1"/>
                        </a:solidFill>
                      </a:endParaRPr>
                    </a:p>
                  </a:txBody>
                  <a:tcPr anchor="ctr"/>
                </a:tc>
              </a:tr>
              <a:tr h="447613">
                <a:tc>
                  <a:txBody>
                    <a:bodyPr/>
                    <a:lstStyle/>
                    <a:p>
                      <a:pPr algn="ctr" latinLnBrk="1"/>
                      <a:r>
                        <a:rPr lang="en-US" altLang="ko-KR" sz="1600" smtClean="0"/>
                        <a:t>OFDM symbol duration</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5.56 us</a:t>
                      </a:r>
                      <a:endParaRPr lang="ko-KR" altLang="en-US" sz="1600" dirty="0">
                        <a:solidFill>
                          <a:schemeClr val="tx1"/>
                        </a:solidFill>
                      </a:endParaRPr>
                    </a:p>
                  </a:txBody>
                  <a:tcPr anchor="ctr"/>
                </a:tc>
                <a:tc>
                  <a:txBody>
                    <a:bodyPr/>
                    <a:lstStyle/>
                    <a:p>
                      <a:pPr algn="ctr" latinLnBrk="1"/>
                      <a:r>
                        <a:rPr lang="en-US" altLang="ko-KR" sz="1600" dirty="0" smtClean="0"/>
                        <a:t>66.7 us</a:t>
                      </a:r>
                      <a:endParaRPr lang="ko-KR" altLang="en-US" sz="1600" dirty="0">
                        <a:solidFill>
                          <a:schemeClr val="tx1"/>
                        </a:solidFill>
                      </a:endParaRPr>
                    </a:p>
                  </a:txBody>
                  <a:tcPr anchor="ctr"/>
                </a:tc>
              </a:tr>
              <a:tr h="447613">
                <a:tc>
                  <a:txBody>
                    <a:bodyPr/>
                    <a:lstStyle/>
                    <a:p>
                      <a:pPr algn="ctr" latinLnBrk="1"/>
                      <a:r>
                        <a:rPr lang="en-US" altLang="ko-KR" sz="1600" smtClean="0"/>
                        <a:t>CP length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0.69 us (12.5%)</a:t>
                      </a:r>
                      <a:endParaRPr lang="ko-KR" altLang="en-US" sz="1600" dirty="0">
                        <a:solidFill>
                          <a:schemeClr val="tx1"/>
                        </a:solidFill>
                      </a:endParaRPr>
                    </a:p>
                  </a:txBody>
                  <a:tcPr anchor="ctr"/>
                </a:tc>
                <a:tc>
                  <a:txBody>
                    <a:bodyPr/>
                    <a:lstStyle/>
                    <a:p>
                      <a:pPr algn="ctr" latinLnBrk="1"/>
                      <a:r>
                        <a:rPr lang="en-US" altLang="ko-KR" sz="1600" dirty="0" smtClean="0"/>
                        <a:t>4.69 us (7%)</a:t>
                      </a:r>
                      <a:endParaRPr lang="ko-KR" altLang="en-US" sz="1600" dirty="0">
                        <a:solidFill>
                          <a:schemeClr val="tx1"/>
                        </a:solidFill>
                      </a:endParaRPr>
                    </a:p>
                  </a:txBody>
                  <a:tcPr anchor="ctr"/>
                </a:tc>
              </a:tr>
              <a:tr h="447613">
                <a:tc>
                  <a:txBody>
                    <a:bodyPr/>
                    <a:lstStyle/>
                    <a:p>
                      <a:pPr algn="ctr" latinLnBrk="1"/>
                      <a:r>
                        <a:rPr lang="en-US" altLang="ko-KR" sz="1600" smtClean="0"/>
                        <a:t>TTI</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250 us</a:t>
                      </a:r>
                      <a:endParaRPr lang="ko-KR" altLang="en-US" sz="1600" dirty="0">
                        <a:solidFill>
                          <a:schemeClr val="tx1"/>
                        </a:solidFill>
                      </a:endParaRPr>
                    </a:p>
                  </a:txBody>
                  <a:tcPr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ms</a:t>
                      </a:r>
                      <a:endParaRPr lang="ko-KR" altLang="en-US" sz="1600" dirty="0">
                        <a:solidFill>
                          <a:schemeClr val="tx1"/>
                        </a:solidFill>
                      </a:endParaRPr>
                    </a:p>
                  </a:txBody>
                  <a:tcPr anchor="ctr"/>
                </a:tc>
              </a:tr>
            </a:tbl>
          </a:graphicData>
        </a:graphic>
      </p:graphicFrame>
    </p:spTree>
    <p:extLst>
      <p:ext uri="{BB962C8B-B14F-4D97-AF65-F5344CB8AC3E}">
        <p14:creationId xmlns:p14="http://schemas.microsoft.com/office/powerpoint/2010/main" val="96483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(7/7)</a:t>
            </a:r>
            <a:endParaRPr lang="ko-KR" altLang="en-US" dirty="0"/>
          </a:p>
        </p:txBody>
      </p:sp>
      <p:sp>
        <p:nvSpPr>
          <p:cNvPr id="3" name="내용 개체 틀 2"/>
          <p:cNvSpPr>
            <a:spLocks noGrp="1"/>
          </p:cNvSpPr>
          <p:nvPr>
            <p:ph idx="1"/>
          </p:nvPr>
        </p:nvSpPr>
        <p:spPr/>
        <p:txBody>
          <a:bodyPr/>
          <a:lstStyle/>
          <a:p>
            <a:r>
              <a:rPr lang="en-US" altLang="ko-KR" sz="2400" dirty="0" smtClean="0"/>
              <a:t>MHN Transmitter Structure</a:t>
            </a:r>
          </a:p>
          <a:p>
            <a:pPr lvl="1">
              <a:lnSpc>
                <a:spcPct val="150000"/>
              </a:lnSpc>
            </a:pPr>
            <a:r>
              <a:rPr lang="en-US" altLang="ko-KR" sz="2000" dirty="0" smtClean="0"/>
              <a:t>Modulation </a:t>
            </a:r>
            <a:r>
              <a:rPr lang="en-US" altLang="ko-KR" sz="2000" dirty="0"/>
              <a:t>format: QPSK, 16QAM, 64QAM</a:t>
            </a:r>
          </a:p>
          <a:p>
            <a:pPr lvl="1">
              <a:lnSpc>
                <a:spcPct val="150000"/>
              </a:lnSpc>
            </a:pPr>
            <a:r>
              <a:rPr lang="en-US" altLang="ko-KR" sz="2000" dirty="0"/>
              <a:t>Layer: 1 or 2</a:t>
            </a:r>
          </a:p>
          <a:p>
            <a:pPr lvl="1">
              <a:lnSpc>
                <a:spcPct val="150000"/>
              </a:lnSpc>
            </a:pPr>
            <a:r>
              <a:rPr lang="en-US" altLang="ko-KR" sz="2000" dirty="0" smtClean="0"/>
              <a:t>Precoding: Single antenna or TX diversity</a:t>
            </a:r>
            <a:endParaRPr lang="en-US" altLang="ko-KR" sz="2000" dirty="0"/>
          </a:p>
          <a:p>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15</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5" name="그룹 34"/>
          <p:cNvGrpSpPr/>
          <p:nvPr/>
        </p:nvGrpSpPr>
        <p:grpSpPr>
          <a:xfrm>
            <a:off x="761021" y="4149080"/>
            <a:ext cx="8203467" cy="2034933"/>
            <a:chOff x="234726" y="2457850"/>
            <a:chExt cx="9089802" cy="2342710"/>
          </a:xfrm>
        </p:grpSpPr>
        <p:sp>
          <p:nvSpPr>
            <p:cNvPr id="36" name="직사각형 35"/>
            <p:cNvSpPr/>
            <p:nvPr/>
          </p:nvSpPr>
          <p:spPr>
            <a:xfrm>
              <a:off x="627633" y="3429000"/>
              <a:ext cx="1034787"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Scrambling</a:t>
              </a:r>
              <a:endParaRPr lang="ko-KR" altLang="en-US" sz="1200" dirty="0">
                <a:latin typeface="Times New Roman" panose="02020603050405020304" pitchFamily="18" charset="0"/>
                <a:cs typeface="Times New Roman" panose="02020603050405020304" pitchFamily="18" charset="0"/>
              </a:endParaRPr>
            </a:p>
          </p:txBody>
        </p:sp>
        <p:sp>
          <p:nvSpPr>
            <p:cNvPr id="37" name="직사각형 36"/>
            <p:cNvSpPr/>
            <p:nvPr/>
          </p:nvSpPr>
          <p:spPr>
            <a:xfrm>
              <a:off x="2051720" y="3429911"/>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Modulation mapper</a:t>
              </a:r>
              <a:endParaRPr lang="ko-KR" altLang="en-US" sz="1200">
                <a:latin typeface="Times New Roman" panose="02020603050405020304" pitchFamily="18" charset="0"/>
                <a:cs typeface="Times New Roman" panose="02020603050405020304" pitchFamily="18" charset="0"/>
              </a:endParaRPr>
            </a:p>
          </p:txBody>
        </p:sp>
        <p:cxnSp>
          <p:nvCxnSpPr>
            <p:cNvPr id="38" name="직선 화살표 연결선 37"/>
            <p:cNvCxnSpPr/>
            <p:nvPr/>
          </p:nvCxnSpPr>
          <p:spPr>
            <a:xfrm>
              <a:off x="1662420"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234726"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직사각형 39"/>
            <p:cNvSpPr/>
            <p:nvPr/>
          </p:nvSpPr>
          <p:spPr>
            <a:xfrm>
              <a:off x="3489624" y="2995810"/>
              <a:ext cx="725943"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Layer</a:t>
              </a:r>
            </a:p>
            <a:p>
              <a:pPr algn="ctr"/>
              <a:r>
                <a:rPr lang="en-US" altLang="ko-KR" sz="1200" dirty="0" smtClean="0">
                  <a:latin typeface="Times New Roman" panose="02020603050405020304" pitchFamily="18" charset="0"/>
                  <a:cs typeface="Times New Roman" panose="02020603050405020304" pitchFamily="18" charset="0"/>
                </a:rPr>
                <a:t>mapper</a:t>
              </a:r>
              <a:endParaRPr lang="ko-KR" altLang="en-US" sz="1200" dirty="0">
                <a:latin typeface="Times New Roman" panose="02020603050405020304" pitchFamily="18" charset="0"/>
                <a:cs typeface="Times New Roman" panose="02020603050405020304" pitchFamily="18" charset="0"/>
              </a:endParaRPr>
            </a:p>
          </p:txBody>
        </p:sp>
        <p:cxnSp>
          <p:nvCxnSpPr>
            <p:cNvPr id="41" name="직선 화살표 연결선 40"/>
            <p:cNvCxnSpPr/>
            <p:nvPr/>
          </p:nvCxnSpPr>
          <p:spPr>
            <a:xfrm>
              <a:off x="3102580" y="3781725"/>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직사각형 41"/>
            <p:cNvSpPr/>
            <p:nvPr/>
          </p:nvSpPr>
          <p:spPr>
            <a:xfrm>
              <a:off x="4611040" y="2996952"/>
              <a:ext cx="936104"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Precoding</a:t>
              </a:r>
              <a:endParaRPr lang="ko-KR" altLang="en-US" sz="1200">
                <a:latin typeface="Times New Roman" panose="02020603050405020304" pitchFamily="18" charset="0"/>
                <a:cs typeface="Times New Roman" panose="02020603050405020304" pitchFamily="18" charset="0"/>
              </a:endParaRPr>
            </a:p>
          </p:txBody>
        </p:sp>
        <p:sp>
          <p:nvSpPr>
            <p:cNvPr id="43" name="직사각형 42"/>
            <p:cNvSpPr/>
            <p:nvPr/>
          </p:nvSpPr>
          <p:spPr>
            <a:xfrm>
              <a:off x="5946043"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4" name="직선 화살표 연결선 43"/>
            <p:cNvCxnSpPr/>
            <p:nvPr/>
          </p:nvCxnSpPr>
          <p:spPr>
            <a:xfrm>
              <a:off x="5549428"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직사각형 44"/>
            <p:cNvSpPr/>
            <p:nvPr/>
          </p:nvSpPr>
          <p:spPr>
            <a:xfrm>
              <a:off x="5944901"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6" name="직선 화살표 연결선 45"/>
            <p:cNvCxnSpPr/>
            <p:nvPr/>
          </p:nvCxnSpPr>
          <p:spPr>
            <a:xfrm>
              <a:off x="5548286"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4216709"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a:off x="4215567"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직사각형 48"/>
            <p:cNvSpPr/>
            <p:nvPr/>
          </p:nvSpPr>
          <p:spPr>
            <a:xfrm>
              <a:off x="7386485"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a:t>
              </a:r>
            </a:p>
            <a:p>
              <a:pPr algn="ctr"/>
              <a:r>
                <a:rPr lang="en-US" altLang="ko-KR" sz="1200" smtClean="0">
                  <a:latin typeface="Times New Roman" panose="02020603050405020304" pitchFamily="18" charset="0"/>
                  <a:cs typeface="Times New Roman" panose="02020603050405020304" pitchFamily="18" charset="0"/>
                </a:rPr>
                <a:t>generation</a:t>
              </a:r>
              <a:endParaRPr lang="ko-KR" altLang="en-US" sz="1200">
                <a:latin typeface="Times New Roman" panose="02020603050405020304" pitchFamily="18" charset="0"/>
                <a:cs typeface="Times New Roman" panose="02020603050405020304" pitchFamily="18" charset="0"/>
              </a:endParaRPr>
            </a:p>
          </p:txBody>
        </p:sp>
        <p:cxnSp>
          <p:nvCxnSpPr>
            <p:cNvPr id="50" name="직선 화살표 연결선 49"/>
            <p:cNvCxnSpPr/>
            <p:nvPr/>
          </p:nvCxnSpPr>
          <p:spPr>
            <a:xfrm>
              <a:off x="6989870"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직사각형 50"/>
            <p:cNvSpPr/>
            <p:nvPr/>
          </p:nvSpPr>
          <p:spPr>
            <a:xfrm>
              <a:off x="7385343"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 generation</a:t>
              </a:r>
              <a:endParaRPr lang="ko-KR" altLang="en-US" sz="1200">
                <a:latin typeface="Times New Roman" panose="02020603050405020304" pitchFamily="18" charset="0"/>
                <a:cs typeface="Times New Roman" panose="02020603050405020304" pitchFamily="18" charset="0"/>
              </a:endParaRPr>
            </a:p>
          </p:txBody>
        </p:sp>
        <p:cxnSp>
          <p:nvCxnSpPr>
            <p:cNvPr id="52" name="직선 화살표 연결선 51"/>
            <p:cNvCxnSpPr/>
            <p:nvPr/>
          </p:nvCxnSpPr>
          <p:spPr>
            <a:xfrm>
              <a:off x="6988728"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p:nvPr/>
          </p:nvCxnSpPr>
          <p:spPr>
            <a:xfrm>
              <a:off x="8431172"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a:off x="8430030"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타원 54"/>
            <p:cNvSpPr/>
            <p:nvPr/>
          </p:nvSpPr>
          <p:spPr>
            <a:xfrm>
              <a:off x="4276653" y="2842213"/>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6" name="타원 55"/>
            <p:cNvSpPr/>
            <p:nvPr/>
          </p:nvSpPr>
          <p:spPr>
            <a:xfrm>
              <a:off x="8547262" y="2852936"/>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7" name="TextBox 56"/>
            <p:cNvSpPr txBox="1"/>
            <p:nvPr/>
          </p:nvSpPr>
          <p:spPr>
            <a:xfrm>
              <a:off x="3925686" y="2457850"/>
              <a:ext cx="831128"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layers</a:t>
              </a:r>
              <a:endParaRPr lang="ko-KR" altLang="en-US" sz="1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7884368" y="2492896"/>
              <a:ext cx="1440160" cy="307777"/>
            </a:xfrm>
            <a:prstGeom prst="rect">
              <a:avLst/>
            </a:prstGeom>
            <a:noFill/>
          </p:spPr>
          <p:txBody>
            <a:bodyPr wrap="square" rtlCol="0">
              <a:spAutoFit/>
            </a:bodyPr>
            <a:lstStyle/>
            <a:p>
              <a:r>
                <a:rPr lang="en-US" altLang="ko-KR" sz="1400" smtClean="0">
                  <a:latin typeface="Times New Roman" panose="02020603050405020304" pitchFamily="18" charset="0"/>
                  <a:cs typeface="Times New Roman" panose="02020603050405020304" pitchFamily="18" charset="0"/>
                </a:rPr>
                <a:t>antenna ports</a:t>
              </a:r>
              <a:endParaRPr lang="ko-KR" altLang="en-US" sz="1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2147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(1/2)</a:t>
            </a:r>
            <a:endParaRPr lang="ko-KR" altLang="en-US" dirty="0"/>
          </a:p>
        </p:txBody>
      </p:sp>
      <p:sp>
        <p:nvSpPr>
          <p:cNvPr id="3" name="내용 개체 틀 2"/>
          <p:cNvSpPr>
            <a:spLocks noGrp="1"/>
          </p:cNvSpPr>
          <p:nvPr>
            <p:ph idx="1"/>
          </p:nvPr>
        </p:nvSpPr>
        <p:spPr/>
        <p:txBody>
          <a:bodyPr/>
          <a:lstStyle/>
          <a:p>
            <a:r>
              <a:rPr lang="en-US" altLang="ko-KR" sz="2400" dirty="0" smtClean="0"/>
              <a:t>Coverage Improvement</a:t>
            </a:r>
          </a:p>
          <a:p>
            <a:pPr lvl="1"/>
            <a:r>
              <a:rPr lang="en-US" altLang="ko-KR" sz="2000" dirty="0" smtClean="0"/>
              <a:t>Path loss and atmospheric attenuation of millimeter-wave </a:t>
            </a:r>
          </a:p>
          <a:p>
            <a:endParaRPr lang="en-US" altLang="ko-KR" sz="2400" dirty="0" smtClean="0"/>
          </a:p>
          <a:p>
            <a:r>
              <a:rPr lang="en-US" altLang="ko-KR" sz="2400" dirty="0" smtClean="0"/>
              <a:t>Synchronization</a:t>
            </a:r>
          </a:p>
          <a:p>
            <a:pPr lvl="1"/>
            <a:r>
              <a:rPr lang="en-US" altLang="ko-KR" sz="2000" dirty="0" smtClean="0"/>
              <a:t>Accurate Freq. &amp; time sync.</a:t>
            </a:r>
          </a:p>
          <a:p>
            <a:endParaRPr lang="en-US" altLang="ko-KR" sz="2400" dirty="0" smtClean="0"/>
          </a:p>
          <a:p>
            <a:r>
              <a:rPr lang="en-US" altLang="ko-KR" sz="2400" dirty="0" smtClean="0"/>
              <a:t>Doppler Effect</a:t>
            </a:r>
          </a:p>
          <a:p>
            <a:pPr lvl="1"/>
            <a:r>
              <a:rPr lang="en-US" altLang="ko-KR" sz="2000" dirty="0" smtClean="0"/>
              <a:t>Large amount of Doppler shift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69362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(2/2)</a:t>
            </a:r>
            <a:endParaRPr lang="ko-KR" altLang="en-US" dirty="0"/>
          </a:p>
        </p:txBody>
      </p:sp>
      <p:sp>
        <p:nvSpPr>
          <p:cNvPr id="3" name="내용 개체 틀 2"/>
          <p:cNvSpPr>
            <a:spLocks noGrp="1"/>
          </p:cNvSpPr>
          <p:nvPr>
            <p:ph idx="1"/>
          </p:nvPr>
        </p:nvSpPr>
        <p:spPr/>
        <p:txBody>
          <a:bodyPr/>
          <a:lstStyle/>
          <a:p>
            <a:r>
              <a:rPr lang="en-US" altLang="ko-KR" sz="2400" dirty="0" smtClean="0"/>
              <a:t>High-speed Handover</a:t>
            </a:r>
          </a:p>
          <a:p>
            <a:pPr lvl="1"/>
            <a:r>
              <a:rPr lang="en-US" altLang="ko-KR" sz="2000" dirty="0" smtClean="0"/>
              <a:t>Massive HO</a:t>
            </a:r>
          </a:p>
          <a:p>
            <a:pPr lvl="1"/>
            <a:r>
              <a:rPr lang="en-US" altLang="ko-KR" sz="2000" dirty="0" smtClean="0"/>
              <a:t>Frequent HO</a:t>
            </a:r>
          </a:p>
          <a:p>
            <a:pPr lvl="1"/>
            <a:r>
              <a:rPr lang="en-US" altLang="ko-KR" sz="2000" dirty="0" smtClean="0"/>
              <a:t>Outage/failure rate</a:t>
            </a:r>
          </a:p>
          <a:p>
            <a:endParaRPr lang="en-US" altLang="ko-KR" sz="2400" dirty="0"/>
          </a:p>
          <a:p>
            <a:r>
              <a:rPr lang="en-US" altLang="ko-KR" sz="2400" dirty="0" smtClean="0"/>
              <a:t>Tunnel Environment</a:t>
            </a:r>
          </a:p>
          <a:p>
            <a:pPr lvl="1"/>
            <a:r>
              <a:rPr lang="en-US" altLang="ko-KR" sz="2000" dirty="0" smtClean="0"/>
              <a:t>Dedicated channel environment</a:t>
            </a:r>
          </a:p>
          <a:p>
            <a:pPr lvl="1"/>
            <a:r>
              <a:rPr lang="en-US" altLang="ko-KR" sz="2000" dirty="0" smtClean="0"/>
              <a:t>Block of </a:t>
            </a:r>
            <a:r>
              <a:rPr lang="en-US" altLang="ko-KR" sz="2000" dirty="0" err="1" smtClean="0"/>
              <a:t>LoS</a:t>
            </a:r>
            <a:r>
              <a:rPr lang="en-US" altLang="ko-KR" sz="2000" dirty="0" smtClean="0"/>
              <a:t> link</a:t>
            </a:r>
            <a:endParaRPr lang="ko-KR" altLang="en-US" sz="20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17</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187758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dirty="0" err="1">
                <a:solidFill>
                  <a:schemeClr val="tx1"/>
                </a:solidFill>
              </a:rPr>
              <a:t>mmWave</a:t>
            </a:r>
            <a:r>
              <a:rPr lang="en-US" altLang="ko-KR" dirty="0">
                <a:solidFill>
                  <a:schemeClr val="tx1"/>
                </a:solidFill>
              </a:rPr>
              <a:t> Wireless Backhauling for </a:t>
            </a:r>
            <a:r>
              <a:rPr lang="en-US" altLang="ko-KR" dirty="0" smtClean="0">
                <a:solidFill>
                  <a:schemeClr val="tx1"/>
                </a:solidFill>
              </a:rPr>
              <a:t>High Rate </a:t>
            </a:r>
            <a:r>
              <a:rPr lang="en-US" altLang="ko-KR" dirty="0">
                <a:solidFill>
                  <a:schemeClr val="tx1"/>
                </a:solidFill>
              </a:rPr>
              <a:t>Mobile Hotspot Network</a:t>
            </a:r>
            <a:endParaRPr lang="ko-KR" altLang="ko-KR" dirty="0">
              <a:solidFill>
                <a:schemeClr val="tx1"/>
              </a:solidFill>
            </a:endParaRP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lstStyle/>
          <a:p>
            <a:r>
              <a:rPr lang="en-US" altLang="ko-KR" sz="2800" dirty="0" smtClean="0"/>
              <a:t>Background</a:t>
            </a:r>
          </a:p>
          <a:p>
            <a:endParaRPr lang="en-US" altLang="ko-KR" sz="2800" dirty="0" smtClean="0"/>
          </a:p>
          <a:p>
            <a:r>
              <a:rPr lang="en-US" altLang="ko-KR" sz="2800" dirty="0" smtClean="0"/>
              <a:t>Objectives</a:t>
            </a:r>
          </a:p>
          <a:p>
            <a:endParaRPr lang="en-US" altLang="ko-KR" sz="2800" dirty="0" smtClean="0"/>
          </a:p>
          <a:p>
            <a:r>
              <a:rPr lang="en-US" altLang="ko-KR" sz="2800" dirty="0" smtClean="0"/>
              <a:t>MHN RTT</a:t>
            </a:r>
          </a:p>
          <a:p>
            <a:endParaRPr lang="en-US" altLang="ko-KR" sz="2800" dirty="0" smtClean="0"/>
          </a:p>
          <a:p>
            <a:r>
              <a:rPr lang="en-US" altLang="ko-KR" sz="2800" dirty="0" smtClean="0"/>
              <a:t>Technical Challenges</a:t>
            </a:r>
            <a:endParaRPr lang="ko-KR" altLang="ko-KR" sz="2800" dirty="0" smtClean="0"/>
          </a:p>
          <a:p>
            <a:endParaRPr lang="ko-KR" altLang="ko-KR" sz="2800" dirty="0"/>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(1/2)</a:t>
            </a:r>
            <a:endParaRPr lang="ko-KR" altLang="en-US" dirty="0"/>
          </a:p>
        </p:txBody>
      </p:sp>
      <p:sp>
        <p:nvSpPr>
          <p:cNvPr id="3" name="내용 개체 틀 2"/>
          <p:cNvSpPr>
            <a:spLocks noGrp="1"/>
          </p:cNvSpPr>
          <p:nvPr>
            <p:ph idx="1"/>
          </p:nvPr>
        </p:nvSpPr>
        <p:spPr/>
        <p:txBody>
          <a:bodyPr/>
          <a:lstStyle/>
          <a:p>
            <a:r>
              <a:rPr lang="en-US" altLang="ko-KR" sz="2400" dirty="0" smtClean="0"/>
              <a:t>Classification of Railway Services</a:t>
            </a:r>
            <a:r>
              <a:rPr lang="en-US" altLang="ko-KR" sz="2400" baseline="30000" dirty="0" smtClean="0">
                <a:solidFill>
                  <a:srgbClr val="00B050"/>
                </a:solidFill>
              </a:rPr>
              <a:t>[</a:t>
            </a:r>
            <a:r>
              <a:rPr lang="en-US" altLang="ko-KR" sz="2400" i="1" baseline="30000" dirty="0" smtClean="0">
                <a:solidFill>
                  <a:srgbClr val="00B050"/>
                </a:solidFill>
              </a:rPr>
              <a:t>ETSIT</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4</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63" y="2492896"/>
            <a:ext cx="3261173" cy="344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744" y="2996952"/>
            <a:ext cx="5090914" cy="25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163" y="6021288"/>
            <a:ext cx="7831277" cy="400110"/>
          </a:xfrm>
          <a:prstGeom prst="rect">
            <a:avLst/>
          </a:prstGeom>
          <a:noFill/>
        </p:spPr>
        <p:txBody>
          <a:bodyPr wrap="square" rtlCol="0">
            <a:spAutoFit/>
          </a:bodyPr>
          <a:lstStyle/>
          <a:p>
            <a:r>
              <a:rPr lang="en-US" altLang="ko-KR" sz="1000" b="1" dirty="0" smtClean="0">
                <a:solidFill>
                  <a:srgbClr val="00B050"/>
                </a:solidFill>
              </a:rPr>
              <a:t>S. Amundsen, “</a:t>
            </a:r>
            <a:r>
              <a:rPr lang="en-US" altLang="ko-KR" sz="1000" b="1" dirty="0">
                <a:solidFill>
                  <a:srgbClr val="00B050"/>
                </a:solidFill>
              </a:rPr>
              <a:t>Future Rail Communication </a:t>
            </a:r>
            <a:r>
              <a:rPr lang="en-US" altLang="ko-KR" sz="1000" b="1" dirty="0" smtClean="0">
                <a:solidFill>
                  <a:srgbClr val="00B050"/>
                </a:solidFill>
              </a:rPr>
              <a:t>Implementation </a:t>
            </a:r>
            <a:r>
              <a:rPr lang="en-US" altLang="ko-KR" sz="1000" b="1" dirty="0">
                <a:solidFill>
                  <a:srgbClr val="00B050"/>
                </a:solidFill>
              </a:rPr>
              <a:t>Scenarios for LTE</a:t>
            </a:r>
            <a:r>
              <a:rPr lang="en-US" altLang="ko-KR" sz="1000" b="1" dirty="0" smtClean="0">
                <a:solidFill>
                  <a:srgbClr val="00B050"/>
                </a:solidFill>
              </a:rPr>
              <a:t>”, a master thesis submitted to Department of Telematics, Norwegian University of Science and Technology, 2013.06.</a:t>
            </a:r>
            <a:endParaRPr lang="ko-KR" altLang="en-US" sz="1000" b="1" dirty="0">
              <a:solidFill>
                <a:srgbClr val="00B050"/>
              </a:solidFill>
            </a:endParaRPr>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(2/2)</a:t>
            </a:r>
            <a:endParaRPr lang="ko-KR" altLang="en-US" dirty="0"/>
          </a:p>
        </p:txBody>
      </p:sp>
      <p:sp>
        <p:nvSpPr>
          <p:cNvPr id="3" name="내용 개체 틀 2"/>
          <p:cNvSpPr>
            <a:spLocks noGrp="1"/>
          </p:cNvSpPr>
          <p:nvPr>
            <p:ph idx="1"/>
          </p:nvPr>
        </p:nvSpPr>
        <p:spPr/>
        <p:txBody>
          <a:bodyPr/>
          <a:lstStyle/>
          <a:p>
            <a:r>
              <a:rPr lang="en-US" altLang="ko-KR" sz="2400" dirty="0" smtClean="0"/>
              <a:t>GSM-R to LTE-R</a:t>
            </a:r>
            <a:r>
              <a:rPr lang="en-US" altLang="ko-KR" sz="2400" baseline="30000" dirty="0" smtClean="0">
                <a:solidFill>
                  <a:srgbClr val="00B050"/>
                </a:solidFill>
              </a:rPr>
              <a:t>[</a:t>
            </a:r>
            <a:r>
              <a:rPr lang="en-US" altLang="ko-KR" sz="2400" i="1" baseline="30000" dirty="0" smtClean="0">
                <a:solidFill>
                  <a:srgbClr val="00B050"/>
                </a:solidFill>
              </a:rPr>
              <a:t>Huawei</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5</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657518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2636912"/>
            <a:ext cx="2376265" cy="1107996"/>
          </a:xfrm>
          <a:prstGeom prst="rect">
            <a:avLst/>
          </a:prstGeom>
          <a:noFill/>
        </p:spPr>
        <p:txBody>
          <a:bodyPr wrap="square" rtlCol="0">
            <a:spAutoFit/>
          </a:bodyPr>
          <a:lstStyle/>
          <a:p>
            <a:r>
              <a:rPr lang="en-US" altLang="ko-KR" sz="1100" dirty="0" smtClean="0"/>
              <a:t>REC: Railway Emergency Call</a:t>
            </a:r>
          </a:p>
          <a:p>
            <a:r>
              <a:rPr lang="en-US" altLang="ko-KR" sz="1100" dirty="0" smtClean="0"/>
              <a:t>ETCS: European Train Control System</a:t>
            </a:r>
          </a:p>
          <a:p>
            <a:r>
              <a:rPr lang="en-US" altLang="ko-KR" sz="1100" dirty="0" smtClean="0"/>
              <a:t>PTP Call: Point-to-point call</a:t>
            </a:r>
          </a:p>
          <a:p>
            <a:r>
              <a:rPr lang="en-US" altLang="ko-KR" sz="1100" dirty="0" smtClean="0"/>
              <a:t>VGCS: Voice group call service</a:t>
            </a:r>
          </a:p>
          <a:p>
            <a:r>
              <a:rPr lang="en-US" altLang="ko-KR" sz="1100" dirty="0" smtClean="0"/>
              <a:t>VBS: Voice broadcast service</a:t>
            </a:r>
          </a:p>
          <a:p>
            <a:r>
              <a:rPr lang="en-US" altLang="ko-KR" sz="1100" dirty="0" smtClean="0"/>
              <a:t>GPRS: General packet radio service</a:t>
            </a:r>
            <a:endParaRPr lang="ko-KR" altLang="en-US" sz="1100" dirty="0"/>
          </a:p>
        </p:txBody>
      </p:sp>
      <p:sp>
        <p:nvSpPr>
          <p:cNvPr id="9" name="TextBox 8"/>
          <p:cNvSpPr txBox="1"/>
          <p:nvPr/>
        </p:nvSpPr>
        <p:spPr>
          <a:xfrm>
            <a:off x="701163" y="6021288"/>
            <a:ext cx="7831277" cy="246221"/>
          </a:xfrm>
          <a:prstGeom prst="rect">
            <a:avLst/>
          </a:prstGeom>
          <a:noFill/>
        </p:spPr>
        <p:txBody>
          <a:bodyPr wrap="square" rtlCol="0">
            <a:spAutoFit/>
          </a:bodyPr>
          <a:lstStyle/>
          <a:p>
            <a:r>
              <a:rPr lang="en-US" altLang="ko-KR" sz="1000" b="1" dirty="0" err="1" smtClean="0">
                <a:solidFill>
                  <a:srgbClr val="00B050"/>
                </a:solidFill>
              </a:rPr>
              <a:t>Wenhua</a:t>
            </a:r>
            <a:r>
              <a:rPr lang="en-US" altLang="ko-KR" sz="1000" b="1" dirty="0" smtClean="0">
                <a:solidFill>
                  <a:srgbClr val="00B050"/>
                </a:solidFill>
              </a:rPr>
              <a:t>, “Huawei LTE for rail”, Huawei technical white paper, 2014.08.</a:t>
            </a:r>
            <a:endParaRPr lang="ko-KR" altLang="en-US" sz="1000" b="1" dirty="0">
              <a:solidFill>
                <a:srgbClr val="00B050"/>
              </a:solidFill>
            </a:endParaRPr>
          </a:p>
        </p:txBody>
      </p:sp>
    </p:spTree>
    <p:extLst>
      <p:ext uri="{BB962C8B-B14F-4D97-AF65-F5344CB8AC3E}">
        <p14:creationId xmlns:p14="http://schemas.microsoft.com/office/powerpoint/2010/main" val="292381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Objectives (1/3)</a:t>
            </a:r>
            <a:endParaRPr lang="ko-KR" altLang="en-US" dirty="0"/>
          </a:p>
        </p:txBody>
      </p:sp>
      <p:sp>
        <p:nvSpPr>
          <p:cNvPr id="3" name="내용 개체 틀 2"/>
          <p:cNvSpPr>
            <a:spLocks noGrp="1"/>
          </p:cNvSpPr>
          <p:nvPr>
            <p:ph idx="1"/>
          </p:nvPr>
        </p:nvSpPr>
        <p:spPr/>
        <p:txBody>
          <a:bodyPr/>
          <a:lstStyle/>
          <a:p>
            <a:r>
              <a:rPr lang="en-US" altLang="ko-KR" sz="2400" dirty="0" smtClean="0"/>
              <a:t>Key Capabilities of Future IMT</a:t>
            </a:r>
            <a:r>
              <a:rPr lang="en-US" altLang="ko-KR" sz="2400" baseline="30000" dirty="0" smtClean="0">
                <a:solidFill>
                  <a:srgbClr val="00B050"/>
                </a:solidFill>
              </a:rPr>
              <a:t>[</a:t>
            </a:r>
            <a:r>
              <a:rPr lang="en-US" altLang="ko-KR" sz="2400" i="1" baseline="30000" dirty="0" smtClean="0">
                <a:solidFill>
                  <a:srgbClr val="00B050"/>
                </a:solidFill>
              </a:rPr>
              <a:t>Nokia &amp; NSN</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9" name="Picture 3"/>
          <p:cNvPicPr/>
          <p:nvPr/>
        </p:nvPicPr>
        <p:blipFill>
          <a:blip r:embed="rId2" cstate="print"/>
          <a:srcRect/>
          <a:stretch>
            <a:fillRect/>
          </a:stretch>
        </p:blipFill>
        <p:spPr bwMode="auto">
          <a:xfrm>
            <a:off x="1691680" y="2492896"/>
            <a:ext cx="6278149" cy="3539867"/>
          </a:xfrm>
          <a:prstGeom prst="rect">
            <a:avLst/>
          </a:prstGeom>
          <a:noFill/>
        </p:spPr>
      </p:pic>
      <p:sp>
        <p:nvSpPr>
          <p:cNvPr id="10" name="TextBox 9"/>
          <p:cNvSpPr txBox="1"/>
          <p:nvPr/>
        </p:nvSpPr>
        <p:spPr>
          <a:xfrm>
            <a:off x="701163" y="6021288"/>
            <a:ext cx="7831277" cy="400110"/>
          </a:xfrm>
          <a:prstGeom prst="rect">
            <a:avLst/>
          </a:prstGeom>
          <a:noFill/>
        </p:spPr>
        <p:txBody>
          <a:bodyPr wrap="square" rtlCol="0">
            <a:spAutoFit/>
          </a:bodyPr>
          <a:lstStyle/>
          <a:p>
            <a:r>
              <a:rPr lang="en-US" altLang="ko-KR" sz="1000" b="1" dirty="0">
                <a:solidFill>
                  <a:srgbClr val="00B050"/>
                </a:solidFill>
              </a:rPr>
              <a:t>IMT Vision – “Framework and overall objectives of the future development of IMT for 2020 and beyond</a:t>
            </a:r>
            <a:r>
              <a:rPr lang="en-US" altLang="ko-KR" sz="1000" b="1" dirty="0" smtClean="0">
                <a:solidFill>
                  <a:srgbClr val="00B050"/>
                </a:solidFill>
              </a:rPr>
              <a:t>”, ITU Recommendation Study Groups, 2014.10.</a:t>
            </a:r>
            <a:endParaRPr lang="en-US" altLang="ko-KR" sz="1000" b="1" dirty="0">
              <a:solidFill>
                <a:srgbClr val="00B050"/>
              </a:solidFill>
            </a:endParaRPr>
          </a:p>
        </p:txBody>
      </p:sp>
    </p:spTree>
    <p:extLst>
      <p:ext uri="{BB962C8B-B14F-4D97-AF65-F5344CB8AC3E}">
        <p14:creationId xmlns:p14="http://schemas.microsoft.com/office/powerpoint/2010/main" val="416457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(2/3)</a:t>
            </a:r>
            <a:endParaRPr lang="ko-KR" altLang="en-US" dirty="0"/>
          </a:p>
        </p:txBody>
      </p:sp>
      <p:sp>
        <p:nvSpPr>
          <p:cNvPr id="3" name="내용 개체 틀 2"/>
          <p:cNvSpPr>
            <a:spLocks noGrp="1"/>
          </p:cNvSpPr>
          <p:nvPr>
            <p:ph idx="1"/>
          </p:nvPr>
        </p:nvSpPr>
        <p:spPr/>
        <p:txBody>
          <a:bodyPr/>
          <a:lstStyle/>
          <a:p>
            <a:r>
              <a:rPr lang="en-US" altLang="ko-KR" sz="2400" dirty="0" smtClean="0"/>
              <a:t>RAT for High-mobility Regions</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7</a:t>
            </a:fld>
            <a:endParaRPr lang="en-US" altLang="ko-KR"/>
          </a:p>
        </p:txBody>
      </p:sp>
      <p:sp>
        <p:nvSpPr>
          <p:cNvPr id="36"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37"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8" name="그룹 37"/>
          <p:cNvGrpSpPr/>
          <p:nvPr/>
        </p:nvGrpSpPr>
        <p:grpSpPr>
          <a:xfrm>
            <a:off x="1947602" y="2420888"/>
            <a:ext cx="5668752" cy="1650427"/>
            <a:chOff x="997529" y="2228835"/>
            <a:chExt cx="7107382" cy="2707929"/>
          </a:xfrm>
        </p:grpSpPr>
        <p:sp>
          <p:nvSpPr>
            <p:cNvPr id="39" name="모서리가 둥근 직사각형 38"/>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40" name="그룹 39"/>
            <p:cNvGrpSpPr/>
            <p:nvPr/>
          </p:nvGrpSpPr>
          <p:grpSpPr>
            <a:xfrm>
              <a:off x="997529" y="2276872"/>
              <a:ext cx="7107382" cy="341433"/>
              <a:chOff x="817250" y="1082318"/>
              <a:chExt cx="7124775" cy="341433"/>
            </a:xfrm>
          </p:grpSpPr>
          <p:sp>
            <p:nvSpPr>
              <p:cNvPr id="73" name="양쪽 모서리가 둥근 사각형 72"/>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74" name="양쪽 모서리가 둥근 사각형 73"/>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41" name="TextBox 40"/>
            <p:cNvSpPr txBox="1"/>
            <p:nvPr/>
          </p:nvSpPr>
          <p:spPr>
            <a:xfrm>
              <a:off x="1468615" y="2228835"/>
              <a:ext cx="6264601" cy="454485"/>
            </a:xfrm>
            <a:prstGeom prst="rect">
              <a:avLst/>
            </a:prstGeom>
            <a:noFill/>
          </p:spPr>
          <p:txBody>
            <a:bodyPr wrap="none" rtlCol="0">
              <a:spAutoFit/>
            </a:bodyPr>
            <a:lstStyle/>
            <a:p>
              <a:pPr algn="dist"/>
              <a:r>
                <a:rPr lang="en-US" altLang="ko-KR" b="1" dirty="0" smtClean="0">
                  <a:solidFill>
                    <a:schemeClr val="bg1"/>
                  </a:solidFill>
                  <a:effectLst>
                    <a:outerShdw blurRad="38100" dist="38100" dir="2700000" algn="tl">
                      <a:srgbClr val="000000">
                        <a:alpha val="43137"/>
                      </a:srgbClr>
                    </a:outerShdw>
                  </a:effectLst>
                  <a:latin typeface="+mn-ea"/>
                  <a:ea typeface="+mn-ea"/>
                </a:rPr>
                <a:t>‘</a:t>
              </a:r>
              <a:r>
                <a:rPr lang="en-US" altLang="ko-KR" b="1" dirty="0" smtClean="0">
                  <a:solidFill>
                    <a:srgbClr val="FFFF00"/>
                  </a:solidFill>
                  <a:effectLst>
                    <a:outerShdw blurRad="38100" dist="38100" dir="2700000" algn="tl">
                      <a:srgbClr val="000000">
                        <a:alpha val="43137"/>
                      </a:srgbClr>
                    </a:outerShdw>
                  </a:effectLst>
                  <a:latin typeface="+mn-ea"/>
                  <a:ea typeface="+mn-ea"/>
                </a:rPr>
                <a:t>Home</a:t>
              </a:r>
              <a:r>
                <a:rPr lang="en-US" altLang="ko-KR" b="1" dirty="0" smtClean="0">
                  <a:solidFill>
                    <a:schemeClr val="bg1"/>
                  </a:solidFill>
                  <a:effectLst>
                    <a:outerShdw blurRad="38100" dist="38100" dir="2700000" algn="tl">
                      <a:srgbClr val="000000">
                        <a:alpha val="43137"/>
                      </a:srgbClr>
                    </a:outerShdw>
                  </a:effectLst>
                  <a:latin typeface="+mn-ea"/>
                  <a:ea typeface="+mn-ea"/>
                </a:rPr>
                <a:t>’ and ‘</a:t>
              </a:r>
              <a:r>
                <a:rPr lang="en-US" altLang="ko-KR" b="1" dirty="0" smtClean="0">
                  <a:solidFill>
                    <a:srgbClr val="FFFF00"/>
                  </a:solidFill>
                  <a:effectLst>
                    <a:outerShdw blurRad="38100" dist="38100" dir="2700000" algn="tl">
                      <a:srgbClr val="000000">
                        <a:alpha val="43137"/>
                      </a:srgbClr>
                    </a:outerShdw>
                  </a:effectLst>
                  <a:latin typeface="+mn-ea"/>
                  <a:ea typeface="+mn-ea"/>
                </a:rPr>
                <a:t>Vehicle</a:t>
              </a:r>
              <a:r>
                <a:rPr lang="en-US" altLang="ko-KR"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b="1" dirty="0">
                <a:solidFill>
                  <a:schemeClr val="bg1"/>
                </a:solidFill>
                <a:effectLst>
                  <a:outerShdw blurRad="38100" dist="38100" dir="2700000" algn="tl">
                    <a:srgbClr val="000000">
                      <a:alpha val="43137"/>
                    </a:srgbClr>
                  </a:outerShdw>
                </a:effectLst>
                <a:latin typeface="+mn-ea"/>
                <a:ea typeface="+mn-ea"/>
              </a:endParaRPr>
            </a:p>
          </p:txBody>
        </p:sp>
        <p:grpSp>
          <p:nvGrpSpPr>
            <p:cNvPr id="42" name="그룹 13"/>
            <p:cNvGrpSpPr>
              <a:grpSpLocks/>
            </p:cNvGrpSpPr>
            <p:nvPr/>
          </p:nvGrpSpPr>
          <p:grpSpPr bwMode="auto">
            <a:xfrm>
              <a:off x="1270773" y="2888275"/>
              <a:ext cx="1397530" cy="1352754"/>
              <a:chOff x="4688726" y="2803955"/>
              <a:chExt cx="995721" cy="988200"/>
            </a:xfrm>
          </p:grpSpPr>
          <p:grpSp>
            <p:nvGrpSpPr>
              <p:cNvPr id="67" name="그룹 10"/>
              <p:cNvGrpSpPr>
                <a:grpSpLocks noChangeAspect="1"/>
              </p:cNvGrpSpPr>
              <p:nvPr/>
            </p:nvGrpSpPr>
            <p:grpSpPr bwMode="auto">
              <a:xfrm>
                <a:off x="4692486" y="2803955"/>
                <a:ext cx="988200" cy="988200"/>
                <a:chOff x="4157375" y="2800346"/>
                <a:chExt cx="1620000" cy="1620000"/>
              </a:xfrm>
            </p:grpSpPr>
            <p:sp>
              <p:nvSpPr>
                <p:cNvPr id="69" name="타원 68"/>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0" name="타원 69"/>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1" name="원형 70"/>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2" name="막힌 원호 71"/>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68" name="TextBox 67"/>
              <p:cNvSpPr txBox="1"/>
              <p:nvPr/>
            </p:nvSpPr>
            <p:spPr>
              <a:xfrm>
                <a:off x="4688726" y="2910715"/>
                <a:ext cx="995721" cy="774679"/>
              </a:xfrm>
              <a:prstGeom prst="rect">
                <a:avLst/>
              </a:prstGeom>
              <a:noFill/>
            </p:spPr>
            <p:txBody>
              <a:bodyPr anchor="ctr">
                <a:spAutoFit/>
              </a:bodyPr>
              <a:lstStyle/>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3" name="TextBox 42"/>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4" name="TextBox 43"/>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5" name="TextBox 44"/>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6" name="TextBox 45"/>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7" name="TextBox 46"/>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48" name="TextBox 47"/>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49" name="TextBox 48"/>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50" name="TextBox 49"/>
            <p:cNvSpPr txBox="1"/>
            <p:nvPr/>
          </p:nvSpPr>
          <p:spPr>
            <a:xfrm>
              <a:off x="1037788" y="4520153"/>
              <a:ext cx="6006551" cy="416611"/>
            </a:xfrm>
            <a:prstGeom prst="rect">
              <a:avLst/>
            </a:prstGeom>
            <a:noFill/>
          </p:spPr>
          <p:txBody>
            <a:bodyPr wrap="square">
              <a:spAutoFit/>
            </a:bodyPr>
            <a:lstStyle/>
            <a:p>
              <a:pPr algn="r">
                <a:defRPr/>
              </a:pPr>
              <a:r>
                <a:rPr lang="en-US" altLang="ko-KR" sz="1050" b="1" dirty="0">
                  <a:latin typeface="+mn-ea"/>
                  <a:ea typeface="+mn-ea"/>
                </a:rPr>
                <a:t>※ </a:t>
              </a:r>
              <a:r>
                <a:rPr lang="en-US" altLang="ko-KR" sz="1050" b="1" dirty="0" smtClean="0">
                  <a:latin typeface="+mn-ea"/>
                  <a:ea typeface="+mn-ea"/>
                </a:rPr>
                <a:t>Survey 2012 for Mobile Internet Usage by Korea Internet &amp; Security Agency</a:t>
              </a:r>
              <a:endParaRPr lang="ko-KR" altLang="en-US" sz="1050" b="1" dirty="0">
                <a:latin typeface="+mn-ea"/>
                <a:ea typeface="+mn-ea"/>
              </a:endParaRPr>
            </a:p>
          </p:txBody>
        </p:sp>
        <p:sp>
          <p:nvSpPr>
            <p:cNvPr id="51" name="직사각형 50"/>
            <p:cNvSpPr/>
            <p:nvPr/>
          </p:nvSpPr>
          <p:spPr>
            <a:xfrm>
              <a:off x="3760218" y="2724485"/>
              <a:ext cx="581891" cy="168432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52" name="그림 51"/>
            <p:cNvPicPr>
              <a:picLocks noChangeAspect="1"/>
            </p:cNvPicPr>
            <p:nvPr/>
          </p:nvPicPr>
          <p:blipFill rotWithShape="1">
            <a:blip r:embed="rId3">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53"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61" name="TextBox 60"/>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62" name="TextBox 61"/>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63" name="TextBox 62"/>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64" name="TextBox 63"/>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65" name="TextBox 64"/>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66" name="TextBox 65"/>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grpSp>
        <p:nvGrpSpPr>
          <p:cNvPr id="76" name="그룹 75"/>
          <p:cNvGrpSpPr/>
          <p:nvPr/>
        </p:nvGrpSpPr>
        <p:grpSpPr>
          <a:xfrm>
            <a:off x="1923058" y="3933056"/>
            <a:ext cx="6105325" cy="2519468"/>
            <a:chOff x="1923058" y="3950148"/>
            <a:chExt cx="6105325" cy="2519468"/>
          </a:xfrm>
        </p:grpSpPr>
        <p:graphicFrame>
          <p:nvGraphicFramePr>
            <p:cNvPr id="75" name="개체 74"/>
            <p:cNvGraphicFramePr>
              <a:graphicFrameLocks noChangeAspect="1"/>
            </p:cNvGraphicFramePr>
            <p:nvPr>
              <p:extLst>
                <p:ext uri="{D42A27DB-BD31-4B8C-83A1-F6EECF244321}">
                  <p14:modId xmlns:p14="http://schemas.microsoft.com/office/powerpoint/2010/main" val="345561939"/>
                </p:ext>
              </p:extLst>
            </p:nvPr>
          </p:nvGraphicFramePr>
          <p:xfrm>
            <a:off x="1923058" y="3950148"/>
            <a:ext cx="3369022" cy="2519468"/>
          </p:xfrm>
          <a:graphic>
            <a:graphicData uri="http://schemas.openxmlformats.org/presentationml/2006/ole">
              <mc:AlternateContent xmlns:mc="http://schemas.openxmlformats.org/markup-compatibility/2006">
                <mc:Choice xmlns:v="urn:schemas-microsoft-com:vml" Requires="v">
                  <p:oleObj spid="_x0000_s30836" name="Visio" r:id="rId5" imgW="7145016" imgH="5344110" progId="Visio.Drawing.11">
                    <p:embed/>
                  </p:oleObj>
                </mc:Choice>
                <mc:Fallback>
                  <p:oleObj name="Visio" r:id="rId5" imgW="7145016" imgH="5344110" progId="Visio.Drawing.11">
                    <p:embed/>
                    <p:pic>
                      <p:nvPicPr>
                        <p:cNvPr id="0" name=""/>
                        <p:cNvPicPr/>
                        <p:nvPr/>
                      </p:nvPicPr>
                      <p:blipFill>
                        <a:blip r:embed="rId6"/>
                        <a:stretch>
                          <a:fillRect/>
                        </a:stretch>
                      </p:blipFill>
                      <p:spPr>
                        <a:xfrm>
                          <a:off x="1923058" y="3950148"/>
                          <a:ext cx="3369022" cy="2519468"/>
                        </a:xfrm>
                        <a:prstGeom prst="rect">
                          <a:avLst/>
                        </a:prstGeom>
                      </p:spPr>
                    </p:pic>
                  </p:oleObj>
                </mc:Fallback>
              </mc:AlternateContent>
            </a:graphicData>
          </a:graphic>
        </p:graphicFrame>
        <p:grpSp>
          <p:nvGrpSpPr>
            <p:cNvPr id="8" name="그룹 17"/>
            <p:cNvGrpSpPr>
              <a:grpSpLocks/>
            </p:cNvGrpSpPr>
            <p:nvPr/>
          </p:nvGrpSpPr>
          <p:grpSpPr bwMode="auto">
            <a:xfrm>
              <a:off x="5508104" y="4565301"/>
              <a:ext cx="2520279" cy="1587443"/>
              <a:chOff x="5083661" y="3235104"/>
              <a:chExt cx="4412993" cy="3425094"/>
            </a:xfrm>
          </p:grpSpPr>
          <p:sp>
            <p:nvSpPr>
              <p:cNvPr id="9" name="모서리가 둥근 직사각형 8"/>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10" name="직사각형 9"/>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11"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12"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13" name="직사각형 12"/>
              <p:cNvSpPr/>
              <p:nvPr/>
            </p:nvSpPr>
            <p:spPr bwMode="auto">
              <a:xfrm>
                <a:off x="5453842" y="5971790"/>
                <a:ext cx="4042812" cy="498047"/>
              </a:xfrm>
              <a:prstGeom prst="rect">
                <a:avLst/>
              </a:prstGeom>
            </p:spPr>
            <p:txBody>
              <a:bodyPr wrap="square">
                <a:spAutoFit/>
              </a:bodyPr>
              <a:lstStyle/>
              <a:p>
                <a:pPr fontAlgn="auto" latinLnBrk="0">
                  <a:spcBef>
                    <a:spcPts val="0"/>
                  </a:spcBef>
                  <a:spcAft>
                    <a:spcPts val="0"/>
                  </a:spcAft>
                  <a:defRPr/>
                </a:pPr>
                <a:r>
                  <a:rPr kumimoji="0" lang="en-US" altLang="ko-KR" sz="900" kern="0" dirty="0">
                    <a:solidFill>
                      <a:srgbClr val="002060"/>
                    </a:solidFill>
                    <a:latin typeface="HY헤드라인M" pitchFamily="18" charset="-127"/>
                    <a:ea typeface="HY헤드라인M" pitchFamily="18" charset="-127"/>
                  </a:rPr>
                  <a:t>   Low </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Medium</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High mobility</a:t>
                </a:r>
                <a:endParaRPr kumimoji="0" lang="ko-KR" altLang="en-US" sz="900" kern="0" dirty="0">
                  <a:solidFill>
                    <a:srgbClr val="002060"/>
                  </a:solidFill>
                  <a:latin typeface="HY헤드라인M" pitchFamily="18" charset="-127"/>
                  <a:ea typeface="HY헤드라인M" pitchFamily="18" charset="-127"/>
                </a:endParaRPr>
              </a:p>
            </p:txBody>
          </p:sp>
          <p:sp>
            <p:nvSpPr>
              <p:cNvPr id="14" name="TextBox 13"/>
              <p:cNvSpPr txBox="1"/>
              <p:nvPr/>
            </p:nvSpPr>
            <p:spPr>
              <a:xfrm>
                <a:off x="5083661" y="3235104"/>
                <a:ext cx="565860" cy="3001802"/>
              </a:xfrm>
              <a:prstGeom prst="rect">
                <a:avLst/>
              </a:prstGeom>
              <a:noFill/>
            </p:spPr>
            <p:txBody>
              <a:bodyPr vert="vert270" wrap="square">
                <a:spAutoFit/>
              </a:bodyPr>
              <a:lstStyle/>
              <a:p>
                <a:pPr algn="ctr">
                  <a:defRPr/>
                </a:pPr>
                <a:r>
                  <a:rPr lang="en-US" altLang="ko-KR" sz="900" dirty="0" smtClean="0">
                    <a:solidFill>
                      <a:srgbClr val="002060"/>
                    </a:solidFill>
                    <a:latin typeface="HY헤드라인M" pitchFamily="18" charset="-127"/>
                    <a:ea typeface="HY헤드라인M" pitchFamily="18" charset="-127"/>
                  </a:rPr>
                  <a:t>Wireless Internet </a:t>
                </a:r>
                <a:r>
                  <a:rPr lang="en-US" altLang="ko-KR" sz="900" dirty="0">
                    <a:solidFill>
                      <a:srgbClr val="002060"/>
                    </a:solidFill>
                    <a:latin typeface="HY헤드라인M" pitchFamily="18" charset="-127"/>
                    <a:ea typeface="HY헤드라인M" pitchFamily="18" charset="-127"/>
                  </a:rPr>
                  <a:t>use</a:t>
                </a:r>
                <a:endParaRPr lang="ko-KR" altLang="en-US" sz="900" dirty="0">
                  <a:solidFill>
                    <a:srgbClr val="002060"/>
                  </a:solidFill>
                  <a:latin typeface="HY헤드라인M" pitchFamily="18" charset="-127"/>
                  <a:ea typeface="HY헤드라인M" pitchFamily="18" charset="-127"/>
                </a:endParaRPr>
              </a:p>
            </p:txBody>
          </p:sp>
          <p:graphicFrame>
            <p:nvGraphicFramePr>
              <p:cNvPr id="15"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30837" r:id="rId8" imgW="3645724" imgH="2225233" progId="Excel.Chart.8">
                      <p:embed/>
                    </p:oleObj>
                  </mc:Choice>
                  <mc:Fallback>
                    <p:oleObj r:id="rId8" imgW="3645724" imgH="2225233"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자유형 15"/>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17" name="자유형 16"/>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18" name="그룹 269"/>
              <p:cNvGrpSpPr>
                <a:grpSpLocks/>
              </p:cNvGrpSpPr>
              <p:nvPr/>
            </p:nvGrpSpPr>
            <p:grpSpPr bwMode="auto">
              <a:xfrm>
                <a:off x="5823730" y="3576712"/>
                <a:ext cx="3100388" cy="1800225"/>
                <a:chOff x="1838801" y="2288417"/>
                <a:chExt cx="5483924" cy="2506759"/>
              </a:xfrm>
            </p:grpSpPr>
            <p:sp>
              <p:nvSpPr>
                <p:cNvPr id="20" name="타원 19"/>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1" name="타원 20"/>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2" name="타원 21"/>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3" name="타원 22"/>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4" name="타원 23"/>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5" name="타원 24"/>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6" name="타원 25"/>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7" name="타원 26"/>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8" name="타원 27"/>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9" name="타원 28"/>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0" name="타원 29"/>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1" name="타원 30"/>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2" name="타원 31"/>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3" name="타원 32"/>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19" name="TextBox 18"/>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34" name="아래로 구부러진 화살표 33"/>
            <p:cNvSpPr/>
            <p:nvPr/>
          </p:nvSpPr>
          <p:spPr>
            <a:xfrm>
              <a:off x="4211324" y="4077072"/>
              <a:ext cx="3382825" cy="488229"/>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 name="모서리가 둥근 직사각형 3"/>
            <p:cNvSpPr/>
            <p:nvPr/>
          </p:nvSpPr>
          <p:spPr bwMode="auto">
            <a:xfrm>
              <a:off x="6972978" y="4524125"/>
              <a:ext cx="951134" cy="1785195"/>
            </a:xfrm>
            <a:prstGeom prst="roundRect">
              <a:avLst/>
            </a:prstGeom>
            <a:solidFill>
              <a:schemeClr val="accent1">
                <a:alpha val="2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624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(3/3)</a:t>
            </a:r>
            <a:endParaRPr lang="ko-KR" altLang="en-US" dirty="0"/>
          </a:p>
        </p:txBody>
      </p:sp>
      <p:sp>
        <p:nvSpPr>
          <p:cNvPr id="3" name="내용 개체 틀 2"/>
          <p:cNvSpPr>
            <a:spLocks noGrp="1"/>
          </p:cNvSpPr>
          <p:nvPr>
            <p:ph idx="1"/>
          </p:nvPr>
        </p:nvSpPr>
        <p:spPr/>
        <p:txBody>
          <a:bodyPr/>
          <a:lstStyle/>
          <a:p>
            <a:r>
              <a:rPr lang="en-US" altLang="ko-KR" sz="2400" dirty="0" smtClean="0"/>
              <a:t>Backhaul </a:t>
            </a:r>
            <a:r>
              <a:rPr lang="en-US" altLang="ko-KR" sz="2400" dirty="0"/>
              <a:t>&amp;</a:t>
            </a:r>
            <a:r>
              <a:rPr lang="en-US" altLang="ko-KR" sz="2400" dirty="0" smtClean="0"/>
              <a:t> Access Link</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8</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4" name="그룹 3"/>
          <p:cNvGrpSpPr/>
          <p:nvPr/>
        </p:nvGrpSpPr>
        <p:grpSpPr>
          <a:xfrm>
            <a:off x="827584" y="2492896"/>
            <a:ext cx="7473974" cy="3979898"/>
            <a:chOff x="683568" y="2352415"/>
            <a:chExt cx="7833937" cy="4357041"/>
          </a:xfrm>
        </p:grpSpPr>
        <p:grpSp>
          <p:nvGrpSpPr>
            <p:cNvPr id="7" name="그룹 6"/>
            <p:cNvGrpSpPr/>
            <p:nvPr/>
          </p:nvGrpSpPr>
          <p:grpSpPr>
            <a:xfrm>
              <a:off x="683568" y="2352415"/>
              <a:ext cx="7833937" cy="4100921"/>
              <a:chOff x="367401" y="1609838"/>
              <a:chExt cx="8453071" cy="4577974"/>
            </a:xfrm>
          </p:grpSpPr>
          <p:pic>
            <p:nvPicPr>
              <p:cNvPr id="8" name="그림 279" descr="1_2.png"/>
              <p:cNvPicPr>
                <a:picLocks noChangeAspect="1"/>
              </p:cNvPicPr>
              <p:nvPr/>
            </p:nvPicPr>
            <p:blipFill>
              <a:blip r:embed="rId2" cstate="print">
                <a:extLst>
                  <a:ext uri="{28A0092B-C50C-407E-A947-70E740481C1C}">
                    <a14:useLocalDpi xmlns:a14="http://schemas.microsoft.com/office/drawing/2010/main" val="0"/>
                  </a:ext>
                </a:extLst>
              </a:blip>
              <a:srcRect t="32951" r="-2191" b="27081"/>
              <a:stretch>
                <a:fillRect/>
              </a:stretch>
            </p:blipFill>
            <p:spPr bwMode="auto">
              <a:xfrm>
                <a:off x="2016095" y="3828853"/>
                <a:ext cx="5831533" cy="12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직선 연결선 8"/>
              <p:cNvCxnSpPr>
                <a:stCxn id="11" idx="1"/>
                <a:endCxn id="33" idx="2"/>
              </p:cNvCxnSpPr>
              <p:nvPr/>
            </p:nvCxnSpPr>
            <p:spPr>
              <a:xfrm flipH="1" flipV="1">
                <a:off x="839217" y="4910075"/>
                <a:ext cx="4404968" cy="829576"/>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58"/>
              <p:cNvSpPr txBox="1">
                <a:spLocks noChangeArrowheads="1"/>
              </p:cNvSpPr>
              <p:nvPr/>
            </p:nvSpPr>
            <p:spPr bwMode="auto">
              <a:xfrm>
                <a:off x="5189724" y="5176330"/>
                <a:ext cx="487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DU</a:t>
                </a:r>
                <a:endParaRPr lang="ko-KR" altLang="en-US" sz="1200" b="1" dirty="0">
                  <a:latin typeface="+mn-ea"/>
                  <a:ea typeface="+mn-ea"/>
                </a:endParaRPr>
              </a:p>
            </p:txBody>
          </p:sp>
          <p:pic>
            <p:nvPicPr>
              <p:cNvPr id="11" name="그림 10" descr="그림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185" y="5479802"/>
                <a:ext cx="441373" cy="51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11"/>
              <p:cNvCxnSpPr/>
              <p:nvPr/>
            </p:nvCxnSpPr>
            <p:spPr>
              <a:xfrm flipH="1">
                <a:off x="4214770" y="5788447"/>
                <a:ext cx="1029415" cy="399365"/>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58"/>
              <p:cNvSpPr txBox="1">
                <a:spLocks noChangeArrowheads="1"/>
              </p:cNvSpPr>
              <p:nvPr/>
            </p:nvSpPr>
            <p:spPr bwMode="auto">
              <a:xfrm>
                <a:off x="3759853" y="5723080"/>
                <a:ext cx="538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GW</a:t>
                </a:r>
                <a:endParaRPr lang="ko-KR" altLang="en-US" sz="1200" b="1" dirty="0">
                  <a:latin typeface="+mn-ea"/>
                  <a:ea typeface="+mn-ea"/>
                </a:endParaRPr>
              </a:p>
            </p:txBody>
          </p:sp>
          <p:grpSp>
            <p:nvGrpSpPr>
              <p:cNvPr id="14" name="그룹 13"/>
              <p:cNvGrpSpPr/>
              <p:nvPr/>
            </p:nvGrpSpPr>
            <p:grpSpPr>
              <a:xfrm>
                <a:off x="7592219" y="3665897"/>
                <a:ext cx="1005345" cy="1213768"/>
                <a:chOff x="6922460" y="4933641"/>
                <a:chExt cx="1005345" cy="1213768"/>
              </a:xfrm>
            </p:grpSpPr>
            <p:pic>
              <p:nvPicPr>
                <p:cNvPr id="37" name="그림 36"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40"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15" name="직선 연결선 14"/>
              <p:cNvCxnSpPr>
                <a:stCxn id="37" idx="2"/>
                <a:endCxn id="11" idx="3"/>
              </p:cNvCxnSpPr>
              <p:nvPr/>
            </p:nvCxnSpPr>
            <p:spPr>
              <a:xfrm flipH="1">
                <a:off x="5685558" y="4858358"/>
                <a:ext cx="2378477" cy="881293"/>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89000" y="1609838"/>
                <a:ext cx="2331472" cy="954107"/>
              </a:xfrm>
              <a:prstGeom prst="rect">
                <a:avLst/>
              </a:prstGeom>
              <a:noFill/>
            </p:spPr>
            <p:txBody>
              <a:bodyPr wrap="none" rtlCol="0">
                <a:spAutoFit/>
              </a:bodyPr>
              <a:lstStyle/>
              <a:p>
                <a:r>
                  <a:rPr lang="en-US" altLang="ko-KR" sz="1400" b="1" dirty="0" smtClean="0">
                    <a:latin typeface="+mj-ea"/>
                    <a:ea typeface="+mj-ea"/>
                    <a:cs typeface="Times New Roman" panose="02020603050405020304" pitchFamily="18" charset="0"/>
                  </a:rPr>
                  <a:t>GW : Gateway</a:t>
                </a:r>
              </a:p>
              <a:p>
                <a:r>
                  <a:rPr lang="en-US" altLang="ko-KR" sz="1400" b="1" dirty="0" smtClean="0">
                    <a:latin typeface="+mj-ea"/>
                    <a:ea typeface="+mj-ea"/>
                    <a:cs typeface="Times New Roman" panose="02020603050405020304" pitchFamily="18" charset="0"/>
                  </a:rPr>
                  <a:t>DU : Digital Unit</a:t>
                </a:r>
              </a:p>
              <a:p>
                <a:r>
                  <a:rPr lang="en-US" altLang="ko-KR" sz="1400" b="1" dirty="0" smtClean="0">
                    <a:latin typeface="+mj-ea"/>
                    <a:ea typeface="+mj-ea"/>
                    <a:cs typeface="Times New Roman" panose="02020603050405020304" pitchFamily="18" charset="0"/>
                  </a:rPr>
                  <a:t>RU : Radio Unit</a:t>
                </a:r>
              </a:p>
              <a:p>
                <a:r>
                  <a:rPr lang="en-US" altLang="ko-KR" sz="1400" b="1" dirty="0" smtClean="0">
                    <a:latin typeface="+mj-ea"/>
                    <a:ea typeface="+mj-ea"/>
                    <a:cs typeface="Times New Roman" panose="02020603050405020304" pitchFamily="18" charset="0"/>
                  </a:rPr>
                  <a:t>TE  : Terminal Equipment</a:t>
                </a:r>
                <a:endParaRPr lang="ko-KR" altLang="en-US" sz="1400" b="1" dirty="0">
                  <a:latin typeface="+mj-ea"/>
                  <a:ea typeface="+mj-ea"/>
                  <a:cs typeface="Times New Roman" panose="02020603050405020304" pitchFamily="18" charset="0"/>
                </a:endParaRPr>
              </a:p>
            </p:txBody>
          </p:sp>
          <p:grpSp>
            <p:nvGrpSpPr>
              <p:cNvPr id="17" name="그룹 16"/>
              <p:cNvGrpSpPr/>
              <p:nvPr/>
            </p:nvGrpSpPr>
            <p:grpSpPr>
              <a:xfrm>
                <a:off x="367401" y="3717615"/>
                <a:ext cx="1005345" cy="1213768"/>
                <a:chOff x="6922460" y="4933641"/>
                <a:chExt cx="1005345" cy="1213768"/>
              </a:xfrm>
            </p:grpSpPr>
            <p:pic>
              <p:nvPicPr>
                <p:cNvPr id="33" name="그림 32"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6"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200" b="1" dirty="0">
                    <a:effectLst>
                      <a:glow rad="127000">
                        <a:schemeClr val="bg1"/>
                      </a:glow>
                    </a:effectLst>
                    <a:latin typeface="Calibri" pitchFamily="34" charset="0"/>
                    <a:ea typeface="맑은 고딕" pitchFamily="50" charset="-127"/>
                  </a:endParaRPr>
                </a:p>
              </p:txBody>
            </p:sp>
          </p:grpSp>
          <p:sp>
            <p:nvSpPr>
              <p:cNvPr id="18" name="구름 모양 설명선 17"/>
              <p:cNvSpPr/>
              <p:nvPr/>
            </p:nvSpPr>
            <p:spPr>
              <a:xfrm>
                <a:off x="1742983" y="1760165"/>
                <a:ext cx="3934375" cy="1908066"/>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_x37728016" descr="EMB000006443810"/>
              <p:cNvPicPr>
                <a:picLocks noChangeAspect="1" noChangeArrowheads="1"/>
              </p:cNvPicPr>
              <p:nvPr/>
            </p:nvPicPr>
            <p:blipFill rotWithShape="1">
              <a:blip r:embed="rId6">
                <a:extLst>
                  <a:ext uri="{28A0092B-C50C-407E-A947-70E740481C1C}">
                    <a14:useLocalDpi xmlns:a14="http://schemas.microsoft.com/office/drawing/2010/main" val="0"/>
                  </a:ext>
                </a:extLst>
              </a:blip>
              <a:srcRect l="70859" t="22442" r="1143" b="29567"/>
              <a:stretch/>
            </p:blipFill>
            <p:spPr bwMode="auto">
              <a:xfrm>
                <a:off x="3053290" y="2185902"/>
                <a:ext cx="2056631" cy="9747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그룹 19"/>
              <p:cNvGrpSpPr/>
              <p:nvPr/>
            </p:nvGrpSpPr>
            <p:grpSpPr>
              <a:xfrm>
                <a:off x="6951833" y="3891089"/>
                <a:ext cx="383533" cy="433410"/>
                <a:chOff x="6989976" y="3694027"/>
                <a:chExt cx="383533" cy="43341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21" name="직선 연결선 20"/>
              <p:cNvCxnSpPr/>
              <p:nvPr/>
            </p:nvCxnSpPr>
            <p:spPr>
              <a:xfrm flipH="1" flipV="1">
                <a:off x="2922656" y="6100255"/>
                <a:ext cx="913394" cy="83903"/>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flipH="1">
                <a:off x="1725545" y="3770078"/>
                <a:ext cx="383533" cy="433410"/>
                <a:chOff x="6989976" y="3694027"/>
                <a:chExt cx="383533" cy="433410"/>
              </a:xfrm>
            </p:grpSpPr>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23" name="TextBox 58"/>
              <p:cNvSpPr txBox="1">
                <a:spLocks noChangeArrowheads="1"/>
              </p:cNvSpPr>
              <p:nvPr/>
            </p:nvSpPr>
            <p:spPr bwMode="auto">
              <a:xfrm>
                <a:off x="6706974" y="3719556"/>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rPr>
                  <a:t>TE</a:t>
                </a:r>
                <a:endParaRPr lang="ko-KR" altLang="en-US" sz="1200" b="1" dirty="0">
                  <a:latin typeface="+mn-ea"/>
                  <a:ea typeface="+mn-ea"/>
                </a:endParaRPr>
              </a:p>
            </p:txBody>
          </p:sp>
          <p:pic>
            <p:nvPicPr>
              <p:cNvPr id="24" name="Picture 2" descr="E:\표준화회의 준비\2014_11월_Plenary_준비\Presentation\참고\WIFI.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134" y="2473934"/>
                <a:ext cx="826539" cy="6431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00그래픽작업\파워포인트\ETRI_LTE advanced\LTE_ppt(111020)\소스\1319076648_wlassistant.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bwMode="auto">
              <a:xfrm rot="5400000">
                <a:off x="2702852" y="2364051"/>
                <a:ext cx="328082" cy="467747"/>
              </a:xfrm>
              <a:prstGeom prst="rect">
                <a:avLst/>
              </a:prstGeom>
              <a:noFill/>
            </p:spPr>
          </p:pic>
          <p:sp>
            <p:nvSpPr>
              <p:cNvPr id="26" name="TextBox 58"/>
              <p:cNvSpPr txBox="1">
                <a:spLocks noChangeArrowheads="1"/>
              </p:cNvSpPr>
              <p:nvPr/>
            </p:nvSpPr>
            <p:spPr bwMode="auto">
              <a:xfrm>
                <a:off x="755813" y="3193873"/>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7" name="TextBox 58"/>
              <p:cNvSpPr txBox="1">
                <a:spLocks noChangeArrowheads="1"/>
              </p:cNvSpPr>
              <p:nvPr/>
            </p:nvSpPr>
            <p:spPr bwMode="auto">
              <a:xfrm>
                <a:off x="6550081" y="3137110"/>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8" name="TextBox 58"/>
              <p:cNvSpPr txBox="1">
                <a:spLocks noChangeArrowheads="1"/>
              </p:cNvSpPr>
              <p:nvPr/>
            </p:nvSpPr>
            <p:spPr bwMode="auto">
              <a:xfrm>
                <a:off x="1460716" y="1889159"/>
                <a:ext cx="1461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Access Link</a:t>
                </a:r>
              </a:p>
              <a:p>
                <a:pPr algn="ctr" eaLnBrk="1" hangingPunct="1"/>
                <a:r>
                  <a:rPr lang="en-US" altLang="ko-KR" sz="1600" b="1" dirty="0" smtClean="0">
                    <a:latin typeface="Calibri" pitchFamily="34" charset="0"/>
                    <a:ea typeface="맑은 고딕" pitchFamily="50" charset="-127"/>
                  </a:rPr>
                  <a:t>(inside vehicle)</a:t>
                </a:r>
                <a:endParaRPr lang="en-US" altLang="ko-KR" sz="1600" b="1" dirty="0">
                  <a:latin typeface="Calibri" pitchFamily="34" charset="0"/>
                  <a:ea typeface="맑은 고딕" pitchFamily="50" charset="-127"/>
                </a:endParaRPr>
              </a:p>
            </p:txBody>
          </p:sp>
        </p:grpSp>
        <p:grpSp>
          <p:nvGrpSpPr>
            <p:cNvPr id="43" name="그룹 42"/>
            <p:cNvGrpSpPr/>
            <p:nvPr/>
          </p:nvGrpSpPr>
          <p:grpSpPr>
            <a:xfrm>
              <a:off x="1553160" y="5752886"/>
              <a:ext cx="1650688" cy="890836"/>
              <a:chOff x="705132" y="5615333"/>
              <a:chExt cx="1571654" cy="741935"/>
            </a:xfrm>
          </p:grpSpPr>
          <p:pic>
            <p:nvPicPr>
              <p:cNvPr id="44" name="내용 개체 틀 136" descr="그림2.png"/>
              <p:cNvPicPr>
                <a:picLocks noChangeAspect="1"/>
              </p:cNvPicPr>
              <p:nvPr/>
            </p:nvPicPr>
            <p:blipFill>
              <a:blip r:embed="rId11"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45" name="TextBox 243"/>
              <p:cNvSpPr txBox="1">
                <a:spLocks noChangeArrowheads="1"/>
              </p:cNvSpPr>
              <p:nvPr/>
            </p:nvSpPr>
            <p:spPr bwMode="auto">
              <a:xfrm>
                <a:off x="866787" y="5826753"/>
                <a:ext cx="1221063" cy="22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400" b="1" dirty="0">
                    <a:latin typeface="Calibri" pitchFamily="34" charset="0"/>
                    <a:cs typeface="Calibri" pitchFamily="34" charset="0"/>
                  </a:rPr>
                  <a:t>Public Internet</a:t>
                </a:r>
                <a:endParaRPr lang="ko-KR" altLang="en-US" sz="1400" b="1" dirty="0">
                  <a:latin typeface="Calibri" pitchFamily="34" charset="0"/>
                  <a:cs typeface="Calibri" pitchFamily="34" charset="0"/>
                </a:endParaRPr>
              </a:p>
            </p:txBody>
          </p:sp>
        </p:grpSp>
        <p:pic>
          <p:nvPicPr>
            <p:cNvPr id="46" name="그림 45" descr="gggqweqweqweqw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06836" y="6300774"/>
              <a:ext cx="343639" cy="40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6036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1/7)</a:t>
            </a:r>
            <a:endParaRPr lang="ko-KR" altLang="en-US" dirty="0"/>
          </a:p>
        </p:txBody>
      </p:sp>
      <p:sp>
        <p:nvSpPr>
          <p:cNvPr id="3" name="내용 개체 틀 2"/>
          <p:cNvSpPr>
            <a:spLocks noGrp="1"/>
          </p:cNvSpPr>
          <p:nvPr>
            <p:ph idx="1"/>
          </p:nvPr>
        </p:nvSpPr>
        <p:spPr/>
        <p:txBody>
          <a:bodyPr/>
          <a:lstStyle/>
          <a:p>
            <a:r>
              <a:rPr lang="en-US" altLang="ko-KR" sz="2400" dirty="0" smtClean="0"/>
              <a:t>Features</a:t>
            </a:r>
          </a:p>
          <a:p>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30036011"/>
              </p:ext>
            </p:extLst>
          </p:nvPr>
        </p:nvGraphicFramePr>
        <p:xfrm>
          <a:off x="742993" y="2653504"/>
          <a:ext cx="7645431" cy="3727824"/>
        </p:xfrm>
        <a:graphic>
          <a:graphicData uri="http://schemas.openxmlformats.org/drawingml/2006/table">
            <a:tbl>
              <a:tblPr firstRow="1" bandRow="1">
                <a:tableStyleId>{5940675A-B579-460E-94D1-54222C63F5DA}</a:tableStyleId>
              </a:tblPr>
              <a:tblGrid>
                <a:gridCol w="3886584"/>
                <a:gridCol w="3758847"/>
              </a:tblGrid>
              <a:tr h="592657">
                <a:tc gridSpan="2">
                  <a:txBody>
                    <a:bodyPr/>
                    <a:lstStyle/>
                    <a:p>
                      <a:pPr algn="ctr" latinLnBrk="1"/>
                      <a:r>
                        <a:rPr lang="en-US" altLang="ko-KR" sz="1600" dirty="0" smtClean="0"/>
                        <a:t>New</a:t>
                      </a:r>
                      <a:r>
                        <a:rPr lang="en-US" altLang="ko-KR" sz="1600" baseline="0" dirty="0" smtClean="0"/>
                        <a:t> RAT for Mobile Wireless Backhaul</a:t>
                      </a:r>
                      <a:endParaRPr lang="ko-KR" altLang="en-US" sz="1600" b="1" dirty="0">
                        <a:solidFill>
                          <a:schemeClr val="tx1"/>
                        </a:solidFill>
                        <a:latin typeface="+mj-lt"/>
                        <a:cs typeface="Arial" pitchFamily="34" charset="0"/>
                      </a:endParaRPr>
                    </a:p>
                  </a:txBody>
                  <a:tcPr marL="91446" marR="91446" marT="45709" marB="45709" anchor="ctr"/>
                </a:tc>
                <a:tc hMerge="1">
                  <a:txBody>
                    <a:bodyPr/>
                    <a:lstStyle/>
                    <a:p>
                      <a:pPr algn="ctr" latinLnBrk="1"/>
                      <a:endParaRPr lang="ko-KR" altLang="en-US" sz="1600" b="1" dirty="0">
                        <a:solidFill>
                          <a:schemeClr val="tx1"/>
                        </a:solidFill>
                        <a:latin typeface="+mj-lt"/>
                      </a:endParaRPr>
                    </a:p>
                  </a:txBody>
                  <a:tcPr marL="91446" marR="91446" marT="45709" marB="45709" anchor="ctr"/>
                </a:tc>
              </a:tr>
              <a:tr h="592657">
                <a:tc>
                  <a:txBody>
                    <a:bodyPr/>
                    <a:lstStyle/>
                    <a:p>
                      <a:pPr algn="ctr" latinLnBrk="1"/>
                      <a:r>
                        <a:rPr lang="en-US" altLang="ko-KR" sz="1600" dirty="0" smtClean="0"/>
                        <a:t>Wireless Backhaul Link</a:t>
                      </a:r>
                    </a:p>
                    <a:p>
                      <a:pPr algn="ctr" latinLnBrk="1"/>
                      <a:r>
                        <a:rPr lang="en-US" altLang="ko-KR" sz="1600" dirty="0" smtClean="0"/>
                        <a:t>(Outside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OFDM based on mmWave </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Data throughput (DL)</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Gbps</a:t>
                      </a:r>
                      <a:r>
                        <a:rPr lang="en-US" altLang="ko-KR" sz="1600" dirty="0" smtClean="0">
                          <a:solidFill>
                            <a:schemeClr val="tx1"/>
                          </a:solidFill>
                        </a:rPr>
                        <a:t> using 250-MHz bandwidth</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Spectral efficiency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 bps/Hz</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Mobility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400 km/h</a:t>
                      </a:r>
                      <a:endParaRPr lang="ko-KR" altLang="en-US" sz="1600" b="1" dirty="0">
                        <a:solidFill>
                          <a:schemeClr val="tx1"/>
                        </a:solidFill>
                        <a:latin typeface="+mj-lt"/>
                        <a:cs typeface="Arial" pitchFamily="34" charset="0"/>
                      </a:endParaRPr>
                    </a:p>
                  </a:txBody>
                  <a:tcPr marL="91446" marR="91446" marT="45709" marB="45709" anchor="ctr"/>
                </a:tc>
              </a:tr>
              <a:tr h="764539">
                <a:tc>
                  <a:txBody>
                    <a:bodyPr/>
                    <a:lstStyle/>
                    <a:p>
                      <a:pPr algn="ctr" latinLnBrk="1"/>
                      <a:r>
                        <a:rPr lang="en-US" altLang="ko-KR" sz="1600" dirty="0" smtClean="0"/>
                        <a:t>User Access Link </a:t>
                      </a:r>
                    </a:p>
                    <a:p>
                      <a:pPr algn="ctr" latinLnBrk="1"/>
                      <a:r>
                        <a:rPr lang="en-US" altLang="ko-KR" sz="1600" dirty="0" smtClean="0"/>
                        <a:t>(Inside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Small</a:t>
                      </a:r>
                      <a:r>
                        <a:rPr lang="en-US" altLang="ko-KR" sz="1600" baseline="0" dirty="0" smtClean="0"/>
                        <a:t> Cell</a:t>
                      </a:r>
                      <a:endParaRPr lang="en-US" altLang="ko-KR" sz="1600" dirty="0" smtClean="0"/>
                    </a:p>
                    <a:p>
                      <a:pPr algn="ctr" latinLnBrk="1"/>
                      <a:r>
                        <a:rPr lang="en-US" altLang="ko-KR" sz="1600" dirty="0" smtClean="0"/>
                        <a:t>(</a:t>
                      </a:r>
                      <a:r>
                        <a:rPr lang="en-US" altLang="ko-KR" sz="1600" dirty="0" err="1" smtClean="0"/>
                        <a:t>WiFi</a:t>
                      </a:r>
                      <a:r>
                        <a:rPr lang="en-US" altLang="ko-KR" sz="1600" dirty="0" smtClean="0"/>
                        <a:t> or </a:t>
                      </a:r>
                      <a:r>
                        <a:rPr lang="en-US" altLang="ko-KR" sz="1600" dirty="0" err="1" smtClean="0"/>
                        <a:t>Femto</a:t>
                      </a:r>
                      <a:r>
                        <a:rPr lang="en-US" altLang="ko-KR" sz="1600" dirty="0" smtClean="0"/>
                        <a:t>)</a:t>
                      </a:r>
                      <a:endParaRPr lang="ko-KR" altLang="en-US" sz="1600" b="1" dirty="0">
                        <a:solidFill>
                          <a:schemeClr val="tx1"/>
                        </a:solidFill>
                        <a:latin typeface="+mj-lt"/>
                        <a:cs typeface="Arial" pitchFamily="34" charset="0"/>
                      </a:endParaRPr>
                    </a:p>
                  </a:txBody>
                  <a:tcPr marL="91446" marR="91446" marT="45709" marB="45709" anchor="ctr"/>
                </a:tc>
              </a:tr>
            </a:tbl>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937653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IntroMHN">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508</TotalTime>
  <Words>902</Words>
  <Application>Microsoft Office PowerPoint</Application>
  <PresentationFormat>화면 슬라이드 쇼(4:3)</PresentationFormat>
  <Paragraphs>267</Paragraphs>
  <Slides>17</Slides>
  <Notes>1</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17</vt:i4>
      </vt:variant>
    </vt:vector>
  </HeadingPairs>
  <TitlesOfParts>
    <vt:vector size="20" baseType="lpstr">
      <vt:lpstr>IEEE-P802_15_IntroMHN</vt:lpstr>
      <vt:lpstr>Visio</vt:lpstr>
      <vt:lpstr>Microsoft Excel 차트</vt:lpstr>
      <vt:lpstr>PowerPoint 프레젠테이션</vt:lpstr>
      <vt:lpstr>mmWave Wireless Backhauling for High Rate Mobile Hotspot Network</vt:lpstr>
      <vt:lpstr>Outline</vt:lpstr>
      <vt:lpstr>Background (1/2)</vt:lpstr>
      <vt:lpstr>Background (2/2)</vt:lpstr>
      <vt:lpstr>Objectives (1/3)</vt:lpstr>
      <vt:lpstr>Objectives (2/3)</vt:lpstr>
      <vt:lpstr>Objectives (3/3)</vt:lpstr>
      <vt:lpstr>MHN RTT (1/7)</vt:lpstr>
      <vt:lpstr>MHN RTT (2/7)</vt:lpstr>
      <vt:lpstr>MHN RTT (3/7)</vt:lpstr>
      <vt:lpstr>MHN RTT (4/7)</vt:lpstr>
      <vt:lpstr>MHN RTT (5/7)</vt:lpstr>
      <vt:lpstr>MHN RTT (6/7)</vt:lpstr>
      <vt:lpstr>MHN RTT (7/7)</vt:lpstr>
      <vt:lpstr>Technical Challenges (1/2)</vt:lpstr>
      <vt:lpstr>Technical Challenges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김준형</cp:lastModifiedBy>
  <cp:revision>63</cp:revision>
  <cp:lastPrinted>1998-02-10T13:28:06Z</cp:lastPrinted>
  <dcterms:created xsi:type="dcterms:W3CDTF">2015-01-02T00:28:18Z</dcterms:created>
  <dcterms:modified xsi:type="dcterms:W3CDTF">2015-01-13T13:40:18Z</dcterms:modified>
</cp:coreProperties>
</file>