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80" r:id="rId3"/>
    <p:sldId id="265" r:id="rId4"/>
    <p:sldId id="277" r:id="rId5"/>
    <p:sldId id="266" r:id="rId6"/>
    <p:sldId id="260" r:id="rId7"/>
    <p:sldId id="261" r:id="rId8"/>
    <p:sldId id="268" r:id="rId9"/>
    <p:sldId id="264" r:id="rId10"/>
    <p:sldId id="278" r:id="rId11"/>
    <p:sldId id="279" r:id="rId12"/>
    <p:sldId id="273" r:id="rId13"/>
    <p:sldId id="271" r:id="rId14"/>
    <p:sldId id="263" r:id="rId15"/>
    <p:sldId id="275" r:id="rId16"/>
    <p:sldId id="274"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58" autoAdjust="0"/>
  </p:normalViewPr>
  <p:slideViewPr>
    <p:cSldViewPr>
      <p:cViewPr varScale="1">
        <p:scale>
          <a:sx n="31" d="100"/>
          <a:sy n="31" d="100"/>
        </p:scale>
        <p:origin x="-1160" y="-5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680" y="-80"/>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열차첨승!$B$2:$C$2</c:f>
              <c:strCache>
                <c:ptCount val="1"/>
                <c:pt idx="0">
                  <c:v>wi-fi upload</c:v>
                </c:pt>
              </c:strCache>
            </c:strRef>
          </c:tx>
          <c:marker>
            <c:symbol val="none"/>
          </c:marker>
          <c:cat>
            <c:strRef>
              <c:f>열차첨승!$D$1:$AJ$1</c:f>
              <c:strCache>
                <c:ptCount val="33"/>
                <c:pt idx="0">
                  <c:v>모란</c:v>
                </c:pt>
                <c:pt idx="1">
                  <c:v>터널</c:v>
                </c:pt>
                <c:pt idx="2">
                  <c:v>수진</c:v>
                </c:pt>
                <c:pt idx="3">
                  <c:v>터널</c:v>
                </c:pt>
                <c:pt idx="4">
                  <c:v>신흥</c:v>
                </c:pt>
                <c:pt idx="5">
                  <c:v>터널</c:v>
                </c:pt>
                <c:pt idx="6">
                  <c:v>단대오거리</c:v>
                </c:pt>
                <c:pt idx="7">
                  <c:v>터널</c:v>
                </c:pt>
                <c:pt idx="8">
                  <c:v>남한산성입구</c:v>
                </c:pt>
                <c:pt idx="9">
                  <c:v>터널</c:v>
                </c:pt>
                <c:pt idx="10">
                  <c:v>산성</c:v>
                </c:pt>
                <c:pt idx="11">
                  <c:v>터널</c:v>
                </c:pt>
                <c:pt idx="12">
                  <c:v>복정</c:v>
                </c:pt>
                <c:pt idx="13">
                  <c:v>터널</c:v>
                </c:pt>
                <c:pt idx="14">
                  <c:v>장지</c:v>
                </c:pt>
                <c:pt idx="15">
                  <c:v>터널</c:v>
                </c:pt>
                <c:pt idx="16">
                  <c:v>문정</c:v>
                </c:pt>
                <c:pt idx="17">
                  <c:v>터널</c:v>
                </c:pt>
                <c:pt idx="18">
                  <c:v>가락시장</c:v>
                </c:pt>
                <c:pt idx="19">
                  <c:v>터널</c:v>
                </c:pt>
                <c:pt idx="20">
                  <c:v>송파</c:v>
                </c:pt>
                <c:pt idx="21">
                  <c:v>터널</c:v>
                </c:pt>
                <c:pt idx="22">
                  <c:v>석촌</c:v>
                </c:pt>
                <c:pt idx="23">
                  <c:v>터널</c:v>
                </c:pt>
                <c:pt idx="24">
                  <c:v>잠실</c:v>
                </c:pt>
                <c:pt idx="25">
                  <c:v>터널</c:v>
                </c:pt>
                <c:pt idx="26">
                  <c:v>몽촌토성</c:v>
                </c:pt>
                <c:pt idx="27">
                  <c:v>터널</c:v>
                </c:pt>
                <c:pt idx="28">
                  <c:v>강동구청</c:v>
                </c:pt>
                <c:pt idx="29">
                  <c:v>터널</c:v>
                </c:pt>
                <c:pt idx="30">
                  <c:v>천호</c:v>
                </c:pt>
                <c:pt idx="31">
                  <c:v>터널</c:v>
                </c:pt>
                <c:pt idx="32">
                  <c:v>암사</c:v>
                </c:pt>
              </c:strCache>
            </c:strRef>
          </c:cat>
          <c:val>
            <c:numRef>
              <c:f>열차첨승!$D$2:$AJ$2</c:f>
              <c:numCache>
                <c:formatCode>General</c:formatCode>
                <c:ptCount val="33"/>
                <c:pt idx="0">
                  <c:v>1.8</c:v>
                </c:pt>
                <c:pt idx="1">
                  <c:v>1.59</c:v>
                </c:pt>
                <c:pt idx="2">
                  <c:v>3.44</c:v>
                </c:pt>
                <c:pt idx="3">
                  <c:v>1.29</c:v>
                </c:pt>
                <c:pt idx="4">
                  <c:v>3.7800000000000002</c:v>
                </c:pt>
                <c:pt idx="5">
                  <c:v>2.0499999999999998</c:v>
                </c:pt>
                <c:pt idx="6">
                  <c:v>1.3900000000000001</c:v>
                </c:pt>
                <c:pt idx="7">
                  <c:v>1.9100000000000001</c:v>
                </c:pt>
                <c:pt idx="8">
                  <c:v>2.61</c:v>
                </c:pt>
                <c:pt idx="9">
                  <c:v>2.4299999999999997</c:v>
                </c:pt>
                <c:pt idx="10">
                  <c:v>3.34</c:v>
                </c:pt>
                <c:pt idx="11">
                  <c:v>1.45</c:v>
                </c:pt>
                <c:pt idx="12">
                  <c:v>2.64</c:v>
                </c:pt>
                <c:pt idx="13">
                  <c:v>1.5</c:v>
                </c:pt>
                <c:pt idx="14">
                  <c:v>3.32</c:v>
                </c:pt>
                <c:pt idx="15">
                  <c:v>1.3</c:v>
                </c:pt>
                <c:pt idx="16">
                  <c:v>0.98</c:v>
                </c:pt>
                <c:pt idx="17">
                  <c:v>1.21</c:v>
                </c:pt>
                <c:pt idx="18">
                  <c:v>2.1</c:v>
                </c:pt>
                <c:pt idx="19">
                  <c:v>1.44</c:v>
                </c:pt>
                <c:pt idx="20">
                  <c:v>1.22</c:v>
                </c:pt>
                <c:pt idx="21">
                  <c:v>1.75</c:v>
                </c:pt>
                <c:pt idx="22">
                  <c:v>2.04</c:v>
                </c:pt>
                <c:pt idx="23">
                  <c:v>0.81</c:v>
                </c:pt>
                <c:pt idx="24">
                  <c:v>1.9400000000000004</c:v>
                </c:pt>
                <c:pt idx="25">
                  <c:v>0.88</c:v>
                </c:pt>
                <c:pt idx="26">
                  <c:v>2.2999999999999998</c:v>
                </c:pt>
                <c:pt idx="27">
                  <c:v>1.8</c:v>
                </c:pt>
                <c:pt idx="28">
                  <c:v>1.83</c:v>
                </c:pt>
                <c:pt idx="29">
                  <c:v>0.77000000000000024</c:v>
                </c:pt>
                <c:pt idx="30">
                  <c:v>1.7</c:v>
                </c:pt>
                <c:pt idx="31">
                  <c:v>1.35</c:v>
                </c:pt>
                <c:pt idx="32">
                  <c:v>3.3499999999999992</c:v>
                </c:pt>
              </c:numCache>
            </c:numRef>
          </c:val>
          <c:smooth val="0"/>
        </c:ser>
        <c:ser>
          <c:idx val="1"/>
          <c:order val="1"/>
          <c:tx>
            <c:strRef>
              <c:f>열차첨승!$B$3:$C$3</c:f>
              <c:strCache>
                <c:ptCount val="1"/>
                <c:pt idx="0">
                  <c:v>wi-fi download</c:v>
                </c:pt>
              </c:strCache>
            </c:strRef>
          </c:tx>
          <c:marker>
            <c:symbol val="none"/>
          </c:marker>
          <c:cat>
            <c:strRef>
              <c:f>열차첨승!$D$1:$AJ$1</c:f>
              <c:strCache>
                <c:ptCount val="33"/>
                <c:pt idx="0">
                  <c:v>모란</c:v>
                </c:pt>
                <c:pt idx="1">
                  <c:v>터널</c:v>
                </c:pt>
                <c:pt idx="2">
                  <c:v>수진</c:v>
                </c:pt>
                <c:pt idx="3">
                  <c:v>터널</c:v>
                </c:pt>
                <c:pt idx="4">
                  <c:v>신흥</c:v>
                </c:pt>
                <c:pt idx="5">
                  <c:v>터널</c:v>
                </c:pt>
                <c:pt idx="6">
                  <c:v>단대오거리</c:v>
                </c:pt>
                <c:pt idx="7">
                  <c:v>터널</c:v>
                </c:pt>
                <c:pt idx="8">
                  <c:v>남한산성입구</c:v>
                </c:pt>
                <c:pt idx="9">
                  <c:v>터널</c:v>
                </c:pt>
                <c:pt idx="10">
                  <c:v>산성</c:v>
                </c:pt>
                <c:pt idx="11">
                  <c:v>터널</c:v>
                </c:pt>
                <c:pt idx="12">
                  <c:v>복정</c:v>
                </c:pt>
                <c:pt idx="13">
                  <c:v>터널</c:v>
                </c:pt>
                <c:pt idx="14">
                  <c:v>장지</c:v>
                </c:pt>
                <c:pt idx="15">
                  <c:v>터널</c:v>
                </c:pt>
                <c:pt idx="16">
                  <c:v>문정</c:v>
                </c:pt>
                <c:pt idx="17">
                  <c:v>터널</c:v>
                </c:pt>
                <c:pt idx="18">
                  <c:v>가락시장</c:v>
                </c:pt>
                <c:pt idx="19">
                  <c:v>터널</c:v>
                </c:pt>
                <c:pt idx="20">
                  <c:v>송파</c:v>
                </c:pt>
                <c:pt idx="21">
                  <c:v>터널</c:v>
                </c:pt>
                <c:pt idx="22">
                  <c:v>석촌</c:v>
                </c:pt>
                <c:pt idx="23">
                  <c:v>터널</c:v>
                </c:pt>
                <c:pt idx="24">
                  <c:v>잠실</c:v>
                </c:pt>
                <c:pt idx="25">
                  <c:v>터널</c:v>
                </c:pt>
                <c:pt idx="26">
                  <c:v>몽촌토성</c:v>
                </c:pt>
                <c:pt idx="27">
                  <c:v>터널</c:v>
                </c:pt>
                <c:pt idx="28">
                  <c:v>강동구청</c:v>
                </c:pt>
                <c:pt idx="29">
                  <c:v>터널</c:v>
                </c:pt>
                <c:pt idx="30">
                  <c:v>천호</c:v>
                </c:pt>
                <c:pt idx="31">
                  <c:v>터널</c:v>
                </c:pt>
                <c:pt idx="32">
                  <c:v>암사</c:v>
                </c:pt>
              </c:strCache>
            </c:strRef>
          </c:cat>
          <c:val>
            <c:numRef>
              <c:f>열차첨승!$D$3:$AJ$3</c:f>
              <c:numCache>
                <c:formatCode>General</c:formatCode>
                <c:ptCount val="33"/>
                <c:pt idx="0">
                  <c:v>10</c:v>
                </c:pt>
                <c:pt idx="1">
                  <c:v>10.8</c:v>
                </c:pt>
                <c:pt idx="2">
                  <c:v>7.03</c:v>
                </c:pt>
                <c:pt idx="3">
                  <c:v>10.9</c:v>
                </c:pt>
                <c:pt idx="4">
                  <c:v>12.1</c:v>
                </c:pt>
                <c:pt idx="5">
                  <c:v>6.29</c:v>
                </c:pt>
                <c:pt idx="6">
                  <c:v>9.8700000000000028</c:v>
                </c:pt>
                <c:pt idx="7">
                  <c:v>5.56</c:v>
                </c:pt>
                <c:pt idx="8">
                  <c:v>6.46</c:v>
                </c:pt>
                <c:pt idx="9">
                  <c:v>9.15</c:v>
                </c:pt>
                <c:pt idx="10">
                  <c:v>10.9</c:v>
                </c:pt>
                <c:pt idx="11">
                  <c:v>9.74</c:v>
                </c:pt>
                <c:pt idx="12">
                  <c:v>11.7</c:v>
                </c:pt>
                <c:pt idx="13">
                  <c:v>8.66</c:v>
                </c:pt>
                <c:pt idx="14">
                  <c:v>10.3</c:v>
                </c:pt>
                <c:pt idx="15">
                  <c:v>9.8000000000000007</c:v>
                </c:pt>
                <c:pt idx="16">
                  <c:v>5.29</c:v>
                </c:pt>
                <c:pt idx="17">
                  <c:v>5.1199999999999983</c:v>
                </c:pt>
                <c:pt idx="18">
                  <c:v>9.7200000000000024</c:v>
                </c:pt>
                <c:pt idx="19">
                  <c:v>2.0099999999999998</c:v>
                </c:pt>
                <c:pt idx="20">
                  <c:v>11.2</c:v>
                </c:pt>
                <c:pt idx="21">
                  <c:v>6.6599999999999984</c:v>
                </c:pt>
                <c:pt idx="22">
                  <c:v>5.78</c:v>
                </c:pt>
                <c:pt idx="23">
                  <c:v>7.89</c:v>
                </c:pt>
                <c:pt idx="24">
                  <c:v>6.53</c:v>
                </c:pt>
                <c:pt idx="25">
                  <c:v>7.08</c:v>
                </c:pt>
                <c:pt idx="26">
                  <c:v>9.5400000000000009</c:v>
                </c:pt>
                <c:pt idx="27">
                  <c:v>9.3700000000000028</c:v>
                </c:pt>
                <c:pt idx="28">
                  <c:v>3.01</c:v>
                </c:pt>
                <c:pt idx="29">
                  <c:v>3.8899999999999997</c:v>
                </c:pt>
                <c:pt idx="30">
                  <c:v>3.65</c:v>
                </c:pt>
                <c:pt idx="31">
                  <c:v>6.41</c:v>
                </c:pt>
                <c:pt idx="32">
                  <c:v>10.9</c:v>
                </c:pt>
              </c:numCache>
            </c:numRef>
          </c:val>
          <c:smooth val="0"/>
        </c:ser>
        <c:dLbls>
          <c:showLegendKey val="0"/>
          <c:showVal val="0"/>
          <c:showCatName val="0"/>
          <c:showSerName val="0"/>
          <c:showPercent val="0"/>
          <c:showBubbleSize val="0"/>
        </c:dLbls>
        <c:marker val="1"/>
        <c:smooth val="0"/>
        <c:axId val="125376000"/>
        <c:axId val="124658816"/>
      </c:lineChart>
      <c:catAx>
        <c:axId val="125376000"/>
        <c:scaling>
          <c:orientation val="minMax"/>
        </c:scaling>
        <c:delete val="0"/>
        <c:axPos val="b"/>
        <c:majorTickMark val="out"/>
        <c:minorTickMark val="none"/>
        <c:tickLblPos val="nextTo"/>
        <c:crossAx val="124658816"/>
        <c:crosses val="autoZero"/>
        <c:auto val="1"/>
        <c:lblAlgn val="ctr"/>
        <c:lblOffset val="100"/>
        <c:noMultiLvlLbl val="0"/>
      </c:catAx>
      <c:valAx>
        <c:axId val="124658816"/>
        <c:scaling>
          <c:orientation val="minMax"/>
        </c:scaling>
        <c:delete val="0"/>
        <c:axPos val="l"/>
        <c:majorGridlines/>
        <c:numFmt formatCode="General" sourceLinked="1"/>
        <c:majorTickMark val="out"/>
        <c:minorTickMark val="none"/>
        <c:tickLblPos val="nextTo"/>
        <c:crossAx val="125376000"/>
        <c:crosses val="autoZero"/>
        <c:crossBetween val="between"/>
      </c:valAx>
    </c:plotArea>
    <c:legend>
      <c:legendPos val="r"/>
      <c:overlay val="0"/>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29T15:28:46.138" idx="1">
    <p:pos x="3417" y="451"/>
    <p:text>참고 사이트 : http://themetaq.com/articles/seouls-digital-subway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10</a:t>
            </a:fld>
            <a:endParaRPr lang="en-US" altLang="ko-KR"/>
          </a:p>
        </p:txBody>
      </p:sp>
    </p:spTree>
    <p:extLst>
      <p:ext uri="{BB962C8B-B14F-4D97-AF65-F5344CB8AC3E}">
        <p14:creationId xmlns:p14="http://schemas.microsoft.com/office/powerpoint/2010/main" val="394843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11</a:t>
            </a:fld>
            <a:endParaRPr lang="en-US" altLang="ko-KR"/>
          </a:p>
        </p:txBody>
      </p:sp>
    </p:spTree>
    <p:extLst>
      <p:ext uri="{BB962C8B-B14F-4D97-AF65-F5344CB8AC3E}">
        <p14:creationId xmlns:p14="http://schemas.microsoft.com/office/powerpoint/2010/main" val="150023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12</a:t>
            </a:fld>
            <a:endParaRPr lang="en-US" altLang="ko-KR"/>
          </a:p>
        </p:txBody>
      </p:sp>
    </p:spTree>
    <p:extLst>
      <p:ext uri="{BB962C8B-B14F-4D97-AF65-F5344CB8AC3E}">
        <p14:creationId xmlns:p14="http://schemas.microsoft.com/office/powerpoint/2010/main" val="232971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smtClean="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13</a:t>
            </a:fld>
            <a:endParaRPr lang="en-US" altLang="ko-KR"/>
          </a:p>
        </p:txBody>
      </p:sp>
    </p:spTree>
    <p:extLst>
      <p:ext uri="{BB962C8B-B14F-4D97-AF65-F5344CB8AC3E}">
        <p14:creationId xmlns:p14="http://schemas.microsoft.com/office/powerpoint/2010/main" val="371195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14</a:t>
            </a:fld>
            <a:endParaRPr lang="en-US" altLang="ko-KR"/>
          </a:p>
        </p:txBody>
      </p:sp>
    </p:spTree>
    <p:extLst>
      <p:ext uri="{BB962C8B-B14F-4D97-AF65-F5344CB8AC3E}">
        <p14:creationId xmlns:p14="http://schemas.microsoft.com/office/powerpoint/2010/main" val="268842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15</a:t>
            </a:fld>
            <a:endParaRPr lang="en-US" altLang="ko-KR"/>
          </a:p>
        </p:txBody>
      </p:sp>
    </p:spTree>
    <p:extLst>
      <p:ext uri="{BB962C8B-B14F-4D97-AF65-F5344CB8AC3E}">
        <p14:creationId xmlns:p14="http://schemas.microsoft.com/office/powerpoint/2010/main" val="69495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16</a:t>
            </a:fld>
            <a:endParaRPr lang="en-US" altLang="ko-KR"/>
          </a:p>
        </p:txBody>
      </p:sp>
    </p:spTree>
    <p:extLst>
      <p:ext uri="{BB962C8B-B14F-4D97-AF65-F5344CB8AC3E}">
        <p14:creationId xmlns:p14="http://schemas.microsoft.com/office/powerpoint/2010/main" val="341164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2</a:t>
            </a:fld>
            <a:endParaRPr lang="en-US" altLang="ko-KR"/>
          </a:p>
        </p:txBody>
      </p:sp>
    </p:spTree>
    <p:extLst>
      <p:ext uri="{BB962C8B-B14F-4D97-AF65-F5344CB8AC3E}">
        <p14:creationId xmlns:p14="http://schemas.microsoft.com/office/powerpoint/2010/main" val="196836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3</a:t>
            </a:fld>
            <a:endParaRPr lang="en-US" altLang="ko-KR"/>
          </a:p>
        </p:txBody>
      </p:sp>
    </p:spTree>
    <p:extLst>
      <p:ext uri="{BB962C8B-B14F-4D97-AF65-F5344CB8AC3E}">
        <p14:creationId xmlns:p14="http://schemas.microsoft.com/office/powerpoint/2010/main" val="115052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4</a:t>
            </a:fld>
            <a:endParaRPr lang="en-US" altLang="ko-KR"/>
          </a:p>
        </p:txBody>
      </p:sp>
    </p:spTree>
    <p:extLst>
      <p:ext uri="{BB962C8B-B14F-4D97-AF65-F5344CB8AC3E}">
        <p14:creationId xmlns:p14="http://schemas.microsoft.com/office/powerpoint/2010/main" val="127809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5</a:t>
            </a:fld>
            <a:endParaRPr lang="en-US" altLang="ko-KR"/>
          </a:p>
        </p:txBody>
      </p:sp>
    </p:spTree>
    <p:extLst>
      <p:ext uri="{BB962C8B-B14F-4D97-AF65-F5344CB8AC3E}">
        <p14:creationId xmlns:p14="http://schemas.microsoft.com/office/powerpoint/2010/main" val="202836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6</a:t>
            </a:fld>
            <a:endParaRPr lang="en-US" altLang="ko-KR"/>
          </a:p>
        </p:txBody>
      </p:sp>
    </p:spTree>
    <p:extLst>
      <p:ext uri="{BB962C8B-B14F-4D97-AF65-F5344CB8AC3E}">
        <p14:creationId xmlns:p14="http://schemas.microsoft.com/office/powerpoint/2010/main" val="161817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7</a:t>
            </a:fld>
            <a:endParaRPr lang="en-US" altLang="ko-KR"/>
          </a:p>
        </p:txBody>
      </p:sp>
    </p:spTree>
    <p:extLst>
      <p:ext uri="{BB962C8B-B14F-4D97-AF65-F5344CB8AC3E}">
        <p14:creationId xmlns:p14="http://schemas.microsoft.com/office/powerpoint/2010/main" val="315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8</a:t>
            </a:fld>
            <a:endParaRPr lang="en-US" altLang="ko-KR"/>
          </a:p>
        </p:txBody>
      </p:sp>
    </p:spTree>
    <p:extLst>
      <p:ext uri="{BB962C8B-B14F-4D97-AF65-F5344CB8AC3E}">
        <p14:creationId xmlns:p14="http://schemas.microsoft.com/office/powerpoint/2010/main" val="102204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9</a:t>
            </a:fld>
            <a:endParaRPr lang="en-US" altLang="ko-KR"/>
          </a:p>
        </p:txBody>
      </p:sp>
    </p:spTree>
    <p:extLst>
      <p:ext uri="{BB962C8B-B14F-4D97-AF65-F5344CB8AC3E}">
        <p14:creationId xmlns:p14="http://schemas.microsoft.com/office/powerpoint/2010/main" val="147004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January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Junhyeong</a:t>
            </a:r>
            <a:r>
              <a:rPr lang="en-US" altLang="ko-KR" dirty="0" smtClean="0"/>
              <a:t>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802.15-15-0044-00-hrrc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4.xml"/><Relationship Id="rId7"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5" name="바닥글 개체 틀 2"/>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[Introduction to mobile Internet service in fast moving vehicles]</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[13 January,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a:ea typeface="굴림" charset="-127"/>
              </a:rPr>
              <a:t>Junhyeong</a:t>
            </a:r>
            <a:r>
              <a:rPr lang="en-US" altLang="ko-KR" sz="1600" dirty="0">
                <a:ea typeface="굴림" charset="-127"/>
              </a:rPr>
              <a:t> Kim, </a:t>
            </a:r>
            <a:r>
              <a:rPr lang="en-US" altLang="ko-KR" sz="1600" dirty="0" smtClean="0">
                <a:ea typeface="굴림" charset="-127"/>
              </a:rPr>
              <a:t>Bing Hui, </a:t>
            </a:r>
            <a:r>
              <a:rPr lang="en-US" altLang="ko-KR" sz="1600" dirty="0" err="1" smtClean="0">
                <a:ea typeface="굴림" charset="-127"/>
              </a:rPr>
              <a:t>Hee</a:t>
            </a:r>
            <a:r>
              <a:rPr lang="en-US" altLang="ko-KR" sz="1600" dirty="0" smtClean="0">
                <a:ea typeface="굴림" charset="-127"/>
              </a:rPr>
              <a:t>-Sang Chung and </a:t>
            </a:r>
            <a:r>
              <a:rPr lang="en-US" altLang="ko-KR" sz="1600" dirty="0">
                <a:ea typeface="굴림" charset="-127"/>
              </a:rPr>
              <a:t>Il </a:t>
            </a:r>
            <a:r>
              <a:rPr lang="en-US" altLang="ko-KR" sz="1600" dirty="0" err="1">
                <a:ea typeface="굴림" charset="-127"/>
              </a:rPr>
              <a:t>Gyu</a:t>
            </a:r>
            <a:r>
              <a:rPr lang="en-US" altLang="ko-KR" sz="1600" dirty="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+82-42-860-6732</a:t>
            </a:r>
            <a:r>
              <a:rPr lang="en-US" altLang="ko-KR" sz="1600" dirty="0" smtClean="0">
                <a:solidFill>
                  <a:schemeClr val="tx2"/>
                </a:solidFill>
                <a:ea typeface="굴림" charset="-127"/>
              </a:rPr>
              <a:t>], </a:t>
            </a:r>
            <a:r>
              <a:rPr lang="en-US" altLang="ko-KR" sz="1600" dirty="0">
                <a:solidFill>
                  <a:schemeClr val="tx2"/>
                </a:solidFill>
                <a:ea typeface="굴림" charset="-127"/>
              </a:rPr>
              <a:t>E-Mail:[jhkim41jf@etri.re.kr]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[Introduction to mobile </a:t>
            </a:r>
            <a:r>
              <a:rPr lang="en-US" altLang="ko-KR" sz="1600" dirty="0">
                <a:solidFill>
                  <a:schemeClr val="tx2"/>
                </a:solidFill>
                <a:ea typeface="굴림" charset="-127"/>
              </a:rPr>
              <a:t>Internet service in </a:t>
            </a:r>
            <a:r>
              <a:rPr lang="en-US" altLang="ko-KR" sz="1600" dirty="0" smtClean="0">
                <a:solidFill>
                  <a:schemeClr val="tx2"/>
                </a:solidFill>
                <a:ea typeface="굴림" charset="-127"/>
              </a:rPr>
              <a:t>fast </a:t>
            </a:r>
            <a:r>
              <a:rPr lang="en-US" altLang="ko-KR" sz="1600" dirty="0">
                <a:solidFill>
                  <a:schemeClr val="tx2"/>
                </a:solidFill>
                <a:ea typeface="굴림" charset="-127"/>
              </a:rPr>
              <a:t>moving </a:t>
            </a:r>
            <a:r>
              <a:rPr lang="en-US" altLang="ko-KR" sz="1600" dirty="0" smtClean="0">
                <a:solidFill>
                  <a:schemeClr val="tx2"/>
                </a:solidFill>
                <a:ea typeface="굴림" charset="-127"/>
              </a:rPr>
              <a:t>vehicles]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Subway</a:t>
            </a:r>
            <a:endParaRPr lang="ko-KR" altLang="en-US" dirty="0"/>
          </a:p>
        </p:txBody>
      </p:sp>
      <p:sp>
        <p:nvSpPr>
          <p:cNvPr id="3" name="내용 개체 틀 2"/>
          <p:cNvSpPr>
            <a:spLocks noGrp="1"/>
          </p:cNvSpPr>
          <p:nvPr>
            <p:ph idx="1"/>
          </p:nvPr>
        </p:nvSpPr>
        <p:spPr/>
        <p:txBody>
          <a:bodyPr/>
          <a:lstStyle/>
          <a:p>
            <a:r>
              <a:rPr lang="en-US" altLang="ko-KR" sz="2400" dirty="0" smtClean="0"/>
              <a:t>Data rate measurement inside subway (Seoul subway line 8)</a:t>
            </a:r>
          </a:p>
          <a:p>
            <a:pPr lvl="1"/>
            <a:r>
              <a:rPr lang="en-US" altLang="ko-KR" sz="2000" dirty="0" smtClean="0"/>
              <a:t>download / upload speed measured by BENCHBEE</a:t>
            </a:r>
          </a:p>
          <a:p>
            <a:pPr lvl="1"/>
            <a:r>
              <a:rPr lang="en-US" altLang="ko-KR" sz="2000" dirty="0" smtClean="0"/>
              <a:t>Avg. rate : </a:t>
            </a:r>
            <a:r>
              <a:rPr lang="en-US" altLang="ko-KR" sz="2000" b="1" dirty="0" err="1" smtClean="0">
                <a:solidFill>
                  <a:schemeClr val="accent2"/>
                </a:solidFill>
              </a:rPr>
              <a:t>WiBro</a:t>
            </a:r>
            <a:r>
              <a:rPr lang="en-US" altLang="ko-KR" sz="2000" dirty="0" smtClean="0"/>
              <a:t> 8Mbps/1.5Mbps, </a:t>
            </a:r>
            <a:r>
              <a:rPr lang="en-US" altLang="ko-KR" sz="2000" b="1" dirty="0" smtClean="0">
                <a:solidFill>
                  <a:srgbClr val="C00000"/>
                </a:solidFill>
              </a:rPr>
              <a:t>Wi-Fi</a:t>
            </a:r>
            <a:r>
              <a:rPr lang="en-US" altLang="ko-KR" sz="2000" dirty="0" smtClean="0"/>
              <a:t> 7.3Mbps/1.8Mbps</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pic>
        <p:nvPicPr>
          <p:cNvPr id="18" name="그림 17"/>
          <p:cNvPicPr/>
          <p:nvPr/>
        </p:nvPicPr>
        <p:blipFill>
          <a:blip r:embed="rId3" cstate="print"/>
          <a:srcRect/>
          <a:stretch>
            <a:fillRect/>
          </a:stretch>
        </p:blipFill>
        <p:spPr bwMode="auto">
          <a:xfrm>
            <a:off x="323528" y="2924944"/>
            <a:ext cx="2448272" cy="1656184"/>
          </a:xfrm>
          <a:prstGeom prst="rect">
            <a:avLst/>
          </a:prstGeom>
          <a:noFill/>
          <a:ln w="9525">
            <a:noFill/>
            <a:miter lim="800000"/>
            <a:headEnd/>
            <a:tailEnd/>
          </a:ln>
        </p:spPr>
      </p:pic>
      <p:pic>
        <p:nvPicPr>
          <p:cNvPr id="19" name="그림 18"/>
          <p:cNvPicPr/>
          <p:nvPr/>
        </p:nvPicPr>
        <p:blipFill>
          <a:blip r:embed="rId4" cstate="print"/>
          <a:srcRect/>
          <a:stretch>
            <a:fillRect/>
          </a:stretch>
        </p:blipFill>
        <p:spPr bwMode="auto">
          <a:xfrm>
            <a:off x="2915816" y="2924944"/>
            <a:ext cx="2448272" cy="1656184"/>
          </a:xfrm>
          <a:prstGeom prst="rect">
            <a:avLst/>
          </a:prstGeom>
          <a:noFill/>
          <a:ln w="9525">
            <a:noFill/>
            <a:miter lim="800000"/>
            <a:headEnd/>
            <a:tailEnd/>
          </a:ln>
        </p:spPr>
      </p:pic>
      <p:pic>
        <p:nvPicPr>
          <p:cNvPr id="20" name="그림 19"/>
          <p:cNvPicPr/>
          <p:nvPr/>
        </p:nvPicPr>
        <p:blipFill>
          <a:blip r:embed="rId5" cstate="print"/>
          <a:srcRect/>
          <a:stretch>
            <a:fillRect/>
          </a:stretch>
        </p:blipFill>
        <p:spPr bwMode="auto">
          <a:xfrm>
            <a:off x="323528" y="4797152"/>
            <a:ext cx="2448272" cy="1656184"/>
          </a:xfrm>
          <a:prstGeom prst="rect">
            <a:avLst/>
          </a:prstGeom>
          <a:noFill/>
          <a:ln w="9525">
            <a:noFill/>
            <a:miter lim="800000"/>
            <a:headEnd/>
            <a:tailEnd/>
          </a:ln>
        </p:spPr>
      </p:pic>
      <p:pic>
        <p:nvPicPr>
          <p:cNvPr id="21" name="그림 20"/>
          <p:cNvPicPr/>
          <p:nvPr/>
        </p:nvPicPr>
        <p:blipFill>
          <a:blip r:embed="rId6" cstate="print"/>
          <a:srcRect/>
          <a:stretch>
            <a:fillRect/>
          </a:stretch>
        </p:blipFill>
        <p:spPr bwMode="auto">
          <a:xfrm>
            <a:off x="2915816" y="4797152"/>
            <a:ext cx="2448272" cy="1656184"/>
          </a:xfrm>
          <a:prstGeom prst="rect">
            <a:avLst/>
          </a:prstGeom>
          <a:noFill/>
          <a:ln w="9525">
            <a:noFill/>
            <a:miter lim="800000"/>
            <a:headEnd/>
            <a:tailEnd/>
          </a:ln>
        </p:spPr>
      </p:pic>
      <p:pic>
        <p:nvPicPr>
          <p:cNvPr id="22" name="그림 21"/>
          <p:cNvPicPr/>
          <p:nvPr/>
        </p:nvPicPr>
        <p:blipFill>
          <a:blip r:embed="rId7" cstate="print"/>
          <a:stretch>
            <a:fillRect/>
          </a:stretch>
        </p:blipFill>
        <p:spPr>
          <a:xfrm>
            <a:off x="5508104" y="2924944"/>
            <a:ext cx="3456384" cy="3528392"/>
          </a:xfrm>
          <a:prstGeom prst="rect">
            <a:avLst/>
          </a:prstGeom>
          <a:effectLst/>
        </p:spPr>
      </p:pic>
    </p:spTree>
    <p:extLst>
      <p:ext uri="{BB962C8B-B14F-4D97-AF65-F5344CB8AC3E}">
        <p14:creationId xmlns:p14="http://schemas.microsoft.com/office/powerpoint/2010/main" val="206809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a:t>
            </a:r>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4098" name="Picture 2" descr="https://www.koreasanha.net/infor/image/subway_seoul_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687" y="4306019"/>
            <a:ext cx="5311155" cy="2129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차트 11"/>
          <p:cNvGraphicFramePr/>
          <p:nvPr>
            <p:extLst>
              <p:ext uri="{D42A27DB-BD31-4B8C-83A1-F6EECF244321}">
                <p14:modId xmlns:p14="http://schemas.microsoft.com/office/powerpoint/2010/main" val="1263758493"/>
              </p:ext>
            </p:extLst>
          </p:nvPr>
        </p:nvGraphicFramePr>
        <p:xfrm>
          <a:off x="211890" y="1556792"/>
          <a:ext cx="8932891" cy="3024336"/>
        </p:xfrm>
        <a:graphic>
          <a:graphicData uri="http://schemas.openxmlformats.org/drawingml/2006/chart">
            <c:chart xmlns:c="http://schemas.openxmlformats.org/drawingml/2006/chart" xmlns:r="http://schemas.openxmlformats.org/officeDocument/2006/relationships" r:id="rId4"/>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08" y="4707038"/>
            <a:ext cx="1747484" cy="173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228184" y="4337706"/>
            <a:ext cx="2405787" cy="738664"/>
          </a:xfrm>
          <a:prstGeom prst="rect">
            <a:avLst/>
          </a:prstGeom>
          <a:noFill/>
        </p:spPr>
        <p:txBody>
          <a:bodyPr wrap="none" rtlCol="0">
            <a:spAutoFit/>
          </a:bodyPr>
          <a:lstStyle/>
          <a:p>
            <a:r>
              <a:rPr lang="en-US" altLang="ko-KR" sz="1400" dirty="0" smtClean="0"/>
              <a:t>Horizontal axis : stations</a:t>
            </a:r>
          </a:p>
          <a:p>
            <a:r>
              <a:rPr lang="en-US" altLang="ko-KR" sz="1400" dirty="0" smtClean="0"/>
              <a:t>Vertical axis : data rate (Mbps)</a:t>
            </a:r>
            <a:endParaRPr lang="en-US" altLang="ko-KR" sz="1400" dirty="0"/>
          </a:p>
          <a:p>
            <a:r>
              <a:rPr lang="en-US" altLang="ko-KR" sz="1400" b="1" dirty="0" smtClean="0">
                <a:solidFill>
                  <a:srgbClr val="FF0000"/>
                </a:solidFill>
              </a:rPr>
              <a:t>*</a:t>
            </a:r>
            <a:r>
              <a:rPr lang="ko-KR" altLang="en-US" sz="1400" b="1" dirty="0" smtClean="0">
                <a:solidFill>
                  <a:srgbClr val="FF0000"/>
                </a:solidFill>
              </a:rPr>
              <a:t>터널</a:t>
            </a:r>
            <a:r>
              <a:rPr lang="ko-KR" altLang="en-US" sz="1400" dirty="0" smtClean="0"/>
              <a:t> </a:t>
            </a:r>
            <a:r>
              <a:rPr lang="en-US" altLang="ko-KR" sz="1400" dirty="0" smtClean="0"/>
              <a:t>: tunnel</a:t>
            </a:r>
            <a:endParaRPr lang="ko-KR" altLang="en-US" sz="1400" dirty="0"/>
          </a:p>
        </p:txBody>
      </p:sp>
      <p:sp>
        <p:nvSpPr>
          <p:cNvPr id="11" name="TextBox 10"/>
          <p:cNvSpPr txBox="1"/>
          <p:nvPr/>
        </p:nvSpPr>
        <p:spPr>
          <a:xfrm>
            <a:off x="125610" y="1340768"/>
            <a:ext cx="595035" cy="307777"/>
          </a:xfrm>
          <a:prstGeom prst="rect">
            <a:avLst/>
          </a:prstGeom>
          <a:noFill/>
        </p:spPr>
        <p:txBody>
          <a:bodyPr wrap="none" rtlCol="0">
            <a:spAutoFit/>
          </a:bodyPr>
          <a:lstStyle/>
          <a:p>
            <a:r>
              <a:rPr lang="en-US" altLang="ko-KR" sz="1400" dirty="0" smtClean="0"/>
              <a:t>Mbps</a:t>
            </a:r>
            <a:endParaRPr lang="ko-KR" altLang="en-US" sz="1400" dirty="0"/>
          </a:p>
        </p:txBody>
      </p:sp>
    </p:spTree>
    <p:extLst>
      <p:ext uri="{BB962C8B-B14F-4D97-AF65-F5344CB8AC3E}">
        <p14:creationId xmlns:p14="http://schemas.microsoft.com/office/powerpoint/2010/main" val="4201785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High-speed train</a:t>
            </a:r>
            <a:endParaRPr lang="ko-KR" altLang="en-US" dirty="0"/>
          </a:p>
        </p:txBody>
      </p:sp>
      <p:sp>
        <p:nvSpPr>
          <p:cNvPr id="3" name="내용 개체 틀 2"/>
          <p:cNvSpPr>
            <a:spLocks noGrp="1"/>
          </p:cNvSpPr>
          <p:nvPr>
            <p:ph idx="1"/>
          </p:nvPr>
        </p:nvSpPr>
        <p:spPr/>
        <p:txBody>
          <a:bodyPr/>
          <a:lstStyle/>
          <a:p>
            <a:r>
              <a:rPr lang="en-US" altLang="ko-KR" sz="2400" dirty="0" smtClean="0"/>
              <a:t>Service situation in each countries </a:t>
            </a:r>
            <a:r>
              <a:rPr lang="en-US" altLang="ko-KR" sz="2400" b="1" baseline="30000" dirty="0" smtClean="0">
                <a:solidFill>
                  <a:schemeClr val="accent2"/>
                </a:solidFill>
              </a:rPr>
              <a:t>[3]</a:t>
            </a: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506066865"/>
              </p:ext>
            </p:extLst>
          </p:nvPr>
        </p:nvGraphicFramePr>
        <p:xfrm>
          <a:off x="214449" y="1988840"/>
          <a:ext cx="6085744" cy="4254631"/>
        </p:xfrm>
        <a:graphic>
          <a:graphicData uri="http://schemas.openxmlformats.org/drawingml/2006/table">
            <a:tbl>
              <a:tblPr firstRow="1" bandRow="1">
                <a:tableStyleId>{5940675A-B579-460E-94D1-54222C63F5DA}</a:tableStyleId>
              </a:tblPr>
              <a:tblGrid>
                <a:gridCol w="1577784"/>
                <a:gridCol w="1752537"/>
                <a:gridCol w="1002358"/>
                <a:gridCol w="1753065"/>
              </a:tblGrid>
              <a:tr h="444482">
                <a:tc rowSpan="2">
                  <a:txBody>
                    <a:bodyPr/>
                    <a:lstStyle/>
                    <a:p>
                      <a:pPr algn="ctr" latinLnBrk="1"/>
                      <a:r>
                        <a:rPr lang="en-US" altLang="ko-KR" sz="1200" b="1" baseline="0" dirty="0" smtClean="0"/>
                        <a:t>Country / Company</a:t>
                      </a:r>
                    </a:p>
                  </a:txBody>
                  <a:tcPr anchor="ctr"/>
                </a:tc>
                <a:tc gridSpan="2">
                  <a:txBody>
                    <a:bodyPr/>
                    <a:lstStyle/>
                    <a:p>
                      <a:pPr algn="ctr" latinLnBrk="1"/>
                      <a:r>
                        <a:rPr lang="en-US" altLang="ko-KR" sz="1200" b="1" dirty="0" smtClean="0"/>
                        <a:t>Radio access</a:t>
                      </a:r>
                      <a:r>
                        <a:rPr lang="en-US" altLang="ko-KR" sz="1200" b="1" baseline="0" dirty="0" smtClean="0"/>
                        <a:t> technologies</a:t>
                      </a:r>
                      <a:endParaRPr lang="en-US" altLang="ko-KR" sz="1200" b="1" dirty="0" smtClean="0"/>
                    </a:p>
                  </a:txBody>
                  <a:tcPr anchor="ctr"/>
                </a:tc>
                <a:tc hMerge="1">
                  <a:txBody>
                    <a:bodyPr/>
                    <a:lstStyle/>
                    <a:p>
                      <a:pPr algn="ctr" latinLnBrk="1"/>
                      <a:endParaRPr lang="ko-KR" altLang="en-US" sz="1200" dirty="0">
                        <a:solidFill>
                          <a:sysClr val="windowText" lastClr="000000"/>
                        </a:solidFill>
                        <a:latin typeface="HY견고딕" pitchFamily="18" charset="-127"/>
                        <a:ea typeface="HY견고딕" pitchFamily="18" charset="-127"/>
                      </a:endParaRPr>
                    </a:p>
                  </a:txBody>
                  <a:tcPr anchor="ctr"/>
                </a:tc>
                <a:tc rowSpan="2">
                  <a:txBody>
                    <a:bodyPr/>
                    <a:lstStyle/>
                    <a:p>
                      <a:pPr algn="ctr" latinLnBrk="1"/>
                      <a:r>
                        <a:rPr lang="en-US" altLang="ko-KR" sz="1200" b="1" dirty="0" smtClean="0"/>
                        <a:t>Remarks</a:t>
                      </a:r>
                      <a:endParaRPr lang="ko-KR" altLang="en-US" sz="1200" b="1" dirty="0">
                        <a:solidFill>
                          <a:sysClr val="windowText" lastClr="000000"/>
                        </a:solidFill>
                        <a:latin typeface="HY견고딕" pitchFamily="18" charset="-127"/>
                        <a:ea typeface="HY견고딕" pitchFamily="18" charset="-127"/>
                      </a:endParaRPr>
                    </a:p>
                  </a:txBody>
                  <a:tcPr anchor="ctr"/>
                </a:tc>
              </a:tr>
              <a:tr h="444482">
                <a:tc vMerge="1">
                  <a:txBody>
                    <a:bodyPr/>
                    <a:lstStyle/>
                    <a:p>
                      <a:pPr latinLnBrk="1"/>
                      <a:endParaRPr lang="ko-KR" altLang="en-US"/>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t>Train</a:t>
                      </a:r>
                      <a:r>
                        <a:rPr lang="ko-KR" altLang="en-US" sz="1200" b="1" dirty="0" smtClean="0"/>
                        <a:t> </a:t>
                      </a:r>
                      <a:r>
                        <a:rPr lang="en-US" altLang="ko-KR" sz="1200" b="1" dirty="0" smtClean="0"/>
                        <a:t>–</a:t>
                      </a:r>
                      <a:r>
                        <a:rPr lang="en-US" altLang="ko-KR" sz="1200" b="1" baseline="0" dirty="0" smtClean="0"/>
                        <a:t> base station</a:t>
                      </a:r>
                      <a:endParaRPr lang="ko-KR" altLang="en-US" sz="1200" b="1" dirty="0" smtClean="0">
                        <a:solidFill>
                          <a:schemeClr val="tx1"/>
                        </a:solidFill>
                        <a:latin typeface="HY견고딕" pitchFamily="18" charset="-127"/>
                        <a:ea typeface="HY견고딕" pitchFamily="18" charset="-127"/>
                      </a:endParaRPr>
                    </a:p>
                  </a:txBody>
                  <a:tcPr anchor="ctr"/>
                </a:tc>
                <a:tc>
                  <a:txBody>
                    <a:bodyPr/>
                    <a:lstStyle/>
                    <a:p>
                      <a:pPr algn="ctr" latinLnBrk="1"/>
                      <a:r>
                        <a:rPr lang="en-US" altLang="ko-KR" sz="1200" b="1" dirty="0" smtClean="0"/>
                        <a:t>Inside train</a:t>
                      </a:r>
                      <a:endParaRPr lang="ko-KR" altLang="en-US" sz="1200" b="1" dirty="0">
                        <a:solidFill>
                          <a:sysClr val="windowText" lastClr="000000"/>
                        </a:solidFill>
                        <a:latin typeface="HY견고딕" pitchFamily="18" charset="-127"/>
                        <a:ea typeface="HY견고딕" pitchFamily="18" charset="-127"/>
                      </a:endParaRPr>
                    </a:p>
                  </a:txBody>
                  <a:tcPr anchor="ctr"/>
                </a:tc>
                <a:tc vMerge="1">
                  <a:txBody>
                    <a:bodyPr/>
                    <a:lstStyle/>
                    <a:p>
                      <a:pPr latinLnBrk="1"/>
                      <a:endParaRPr lang="ko-KR" altLang="en-US"/>
                    </a:p>
                  </a:txBody>
                  <a:tcPr/>
                </a:tc>
              </a:tr>
              <a:tr h="531027">
                <a:tc>
                  <a:txBody>
                    <a:bodyPr/>
                    <a:lstStyle/>
                    <a:p>
                      <a:pPr algn="ctr" latinLnBrk="1"/>
                      <a:r>
                        <a:rPr lang="en-US" altLang="ko-KR" sz="1200" dirty="0" smtClean="0"/>
                        <a:t>British</a:t>
                      </a:r>
                      <a:r>
                        <a:rPr lang="en-US" altLang="ko-KR" sz="1200" baseline="0" dirty="0" smtClean="0"/>
                        <a:t> train operator</a:t>
                      </a:r>
                    </a:p>
                    <a:p>
                      <a:pPr algn="ctr" latinLnBrk="1"/>
                      <a:r>
                        <a:rPr lang="en-US" altLang="ko-KR" sz="1200" dirty="0" smtClean="0"/>
                        <a:t>GNER</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Satellite (Downlink)</a:t>
                      </a:r>
                      <a:r>
                        <a:rPr lang="ko-KR" altLang="en-US" sz="1200" kern="1200" dirty="0" smtClean="0"/>
                        <a:t> </a:t>
                      </a:r>
                      <a:endParaRPr lang="en-US" altLang="ko-KR" sz="1200" kern="1200" dirty="0" smtClean="0"/>
                    </a:p>
                    <a:p>
                      <a:pPr marL="180975" indent="-180975" algn="l" latinLnBrk="1">
                        <a:buFont typeface="Arial" pitchFamily="34" charset="0"/>
                        <a:buChar char="•"/>
                      </a:pPr>
                      <a:r>
                        <a:rPr lang="en-US" altLang="ko-KR" sz="1200" kern="1200" dirty="0" smtClean="0"/>
                        <a:t>Cellular (Uplink)</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2003</a:t>
                      </a:r>
                    </a:p>
                  </a:txBody>
                  <a:tcPr anchor="ctr"/>
                </a:tc>
              </a:tr>
              <a:tr h="612244">
                <a:tc>
                  <a:txBody>
                    <a:bodyPr/>
                    <a:lstStyle/>
                    <a:p>
                      <a:pPr algn="ctr" latinLnBrk="1"/>
                      <a:r>
                        <a:rPr lang="en-US" altLang="ko-KR" sz="1200" dirty="0" smtClean="0"/>
                        <a:t>British</a:t>
                      </a:r>
                      <a:r>
                        <a:rPr lang="en-US" altLang="ko-KR" sz="1200" baseline="0" dirty="0" smtClean="0"/>
                        <a:t> train operator</a:t>
                      </a:r>
                      <a:endParaRPr lang="en-US" altLang="ko-KR" sz="1200" dirty="0" smtClean="0"/>
                    </a:p>
                    <a:p>
                      <a:pPr algn="ctr" latinLnBrk="1"/>
                      <a:r>
                        <a:rPr lang="en-US" altLang="ko-KR" sz="1200" dirty="0" smtClean="0"/>
                        <a:t>Southern</a:t>
                      </a:r>
                      <a:r>
                        <a:rPr lang="ko-KR" altLang="en-US" sz="1200" baseline="0" dirty="0" smtClean="0"/>
                        <a:t> </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WiMAX</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marR="0" indent="-180975"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Wi-Fi</a:t>
                      </a:r>
                      <a:endParaRPr lang="ko-KR" altLang="en-US" sz="1200" kern="1200" dirty="0" smtClean="0">
                        <a:solidFill>
                          <a:schemeClr val="dk1"/>
                        </a:solidFill>
                        <a:latin typeface="HY견고딕" pitchFamily="18" charset="-127"/>
                        <a:ea typeface="HY견고딕" pitchFamily="18" charset="-127"/>
                        <a:cs typeface="+mn-cs"/>
                      </a:endParaRPr>
                    </a:p>
                  </a:txBody>
                  <a:tcPr anchor="ctr"/>
                </a:tc>
                <a:tc>
                  <a:txBody>
                    <a:bodyPr/>
                    <a:lstStyle/>
                    <a:p>
                      <a:pPr marL="84138" marR="0" indent="-84138"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Provided from 2005</a:t>
                      </a:r>
                    </a:p>
                    <a:p>
                      <a:pPr marL="84138" marR="0" indent="-84138"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Brighton</a:t>
                      </a:r>
                      <a:r>
                        <a:rPr lang="en-US" altLang="ko-KR" sz="1200" kern="1200" baseline="0" dirty="0" smtClean="0"/>
                        <a:t> to London express</a:t>
                      </a:r>
                      <a:endParaRPr lang="ko-KR" altLang="en-US" sz="1200" kern="1200" dirty="0" smtClean="0">
                        <a:solidFill>
                          <a:schemeClr val="dk1"/>
                        </a:solidFill>
                        <a:latin typeface="HY견고딕" pitchFamily="18" charset="-127"/>
                        <a:ea typeface="HY견고딕" pitchFamily="18" charset="-127"/>
                        <a:cs typeface="+mn-cs"/>
                      </a:endParaRPr>
                    </a:p>
                  </a:txBody>
                  <a:tcPr anchor="ctr"/>
                </a:tc>
              </a:tr>
              <a:tr h="612244">
                <a:tc>
                  <a:txBody>
                    <a:bodyPr/>
                    <a:lstStyle/>
                    <a:p>
                      <a:pPr algn="ctr" latinLnBrk="1"/>
                      <a:r>
                        <a:rPr lang="en-US" altLang="ko-KR" sz="1200" dirty="0" smtClean="0"/>
                        <a:t>Europe</a:t>
                      </a:r>
                    </a:p>
                    <a:p>
                      <a:pPr algn="ctr" latinLnBrk="1"/>
                      <a:r>
                        <a:rPr lang="en-US" altLang="ko-KR" sz="1200" dirty="0" err="1" smtClean="0"/>
                        <a:t>Thalys</a:t>
                      </a:r>
                      <a:r>
                        <a:rPr lang="ko-KR" altLang="en-US" sz="1200" baseline="0" dirty="0" smtClean="0"/>
                        <a:t> </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Satellite</a:t>
                      </a:r>
                      <a:r>
                        <a:rPr lang="ko-KR" altLang="en-US" sz="1200" kern="1200" dirty="0" smtClean="0"/>
                        <a:t> </a:t>
                      </a:r>
                      <a:endParaRPr lang="en-US" altLang="ko-KR" sz="1200" kern="1200" dirty="0" smtClean="0"/>
                    </a:p>
                    <a:p>
                      <a:pPr marL="180975" indent="-180975" algn="l" latinLnBrk="1">
                        <a:buFont typeface="Arial" pitchFamily="34" charset="0"/>
                        <a:buChar char="•"/>
                      </a:pPr>
                      <a:r>
                        <a:rPr lang="en-US" altLang="ko-KR" sz="1200" kern="1200" dirty="0" smtClean="0"/>
                        <a:t>Cellular (GPRS/UMTS)</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2007</a:t>
                      </a:r>
                      <a:endParaRPr lang="ko-KR" altLang="en-US" sz="1200" kern="1200" dirty="0">
                        <a:solidFill>
                          <a:schemeClr val="dk1"/>
                        </a:solidFill>
                        <a:latin typeface="HY견고딕" pitchFamily="18" charset="-127"/>
                        <a:ea typeface="HY견고딕" pitchFamily="18" charset="-127"/>
                        <a:cs typeface="+mn-cs"/>
                      </a:endParaRPr>
                    </a:p>
                  </a:txBody>
                  <a:tcPr anchor="ctr"/>
                </a:tc>
              </a:tr>
              <a:tr h="612244">
                <a:tc>
                  <a:txBody>
                    <a:bodyPr/>
                    <a:lstStyle/>
                    <a:p>
                      <a:pPr algn="ctr" latinLnBrk="1"/>
                      <a:r>
                        <a:rPr lang="en-US" altLang="ko-KR" sz="1200" b="0" dirty="0" smtClean="0">
                          <a:solidFill>
                            <a:schemeClr val="tx1"/>
                          </a:solidFill>
                        </a:rPr>
                        <a:t>USA</a:t>
                      </a:r>
                    </a:p>
                    <a:p>
                      <a:pPr algn="ctr" latinLnBrk="1"/>
                      <a:r>
                        <a:rPr lang="en-US" altLang="ko-KR" sz="1200" b="0" dirty="0" smtClean="0">
                          <a:solidFill>
                            <a:schemeClr val="tx1"/>
                          </a:solidFill>
                        </a:rPr>
                        <a:t>Ogden-salt</a:t>
                      </a:r>
                      <a:r>
                        <a:rPr lang="en-US" altLang="ko-KR" sz="1200" b="0" baseline="0" dirty="0" smtClean="0">
                          <a:solidFill>
                            <a:schemeClr val="tx1"/>
                          </a:solidFill>
                        </a:rPr>
                        <a:t> lake</a:t>
                      </a:r>
                    </a:p>
                    <a:p>
                      <a:pPr algn="ctr" latinLnBrk="1"/>
                      <a:r>
                        <a:rPr lang="en-US" altLang="ko-KR" sz="1200" b="0" dirty="0" smtClean="0">
                          <a:solidFill>
                            <a:schemeClr val="tx1"/>
                          </a:solidFill>
                        </a:rPr>
                        <a:t>Commuter</a:t>
                      </a:r>
                      <a:r>
                        <a:rPr lang="en-US" altLang="ko-KR" sz="1200" b="0" baseline="0" dirty="0" smtClean="0">
                          <a:solidFill>
                            <a:schemeClr val="tx1"/>
                          </a:solidFill>
                        </a:rPr>
                        <a:t> rail</a:t>
                      </a:r>
                      <a:r>
                        <a:rPr lang="ko-KR" altLang="en-US" sz="1200" b="0" dirty="0" smtClean="0">
                          <a:solidFill>
                            <a:schemeClr val="tx1"/>
                          </a:solidFill>
                        </a:rPr>
                        <a:t> </a:t>
                      </a:r>
                      <a:endParaRPr lang="en-US" altLang="ko-KR" sz="1200" b="0" dirty="0" smtClean="0">
                        <a:solidFill>
                          <a:schemeClr val="tx1"/>
                        </a:solidFill>
                      </a:endParaRPr>
                    </a:p>
                  </a:txBody>
                  <a:tcPr anchor="ctr"/>
                </a:tc>
                <a:tc>
                  <a:txBody>
                    <a:bodyPr/>
                    <a:lstStyle/>
                    <a:p>
                      <a:pPr marL="180975" indent="-180975" algn="l" latinLnBrk="1">
                        <a:buFont typeface="Arial" pitchFamily="34" charset="0"/>
                        <a:buChar char="•"/>
                      </a:pPr>
                      <a:r>
                        <a:rPr lang="en-US" altLang="ko-KR" sz="1200" kern="1200" dirty="0" smtClean="0"/>
                        <a:t>WiMAX</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2008</a:t>
                      </a:r>
                      <a:endParaRPr lang="ko-KR" altLang="en-US" sz="1200" kern="1200" dirty="0">
                        <a:solidFill>
                          <a:schemeClr val="dk1"/>
                        </a:solidFill>
                        <a:latin typeface="HY견고딕" pitchFamily="18" charset="-127"/>
                        <a:ea typeface="HY견고딕" pitchFamily="18" charset="-127"/>
                        <a:cs typeface="+mn-cs"/>
                      </a:endParaRPr>
                    </a:p>
                  </a:txBody>
                  <a:tcPr anchor="ctr"/>
                </a:tc>
              </a:tr>
              <a:tr h="437317">
                <a:tc>
                  <a:txBody>
                    <a:bodyPr/>
                    <a:lstStyle/>
                    <a:p>
                      <a:pPr algn="ctr" latinLnBrk="1"/>
                      <a:r>
                        <a:rPr lang="en-US" altLang="ko-KR" sz="1200" dirty="0" smtClean="0"/>
                        <a:t>Japan</a:t>
                      </a:r>
                    </a:p>
                    <a:p>
                      <a:pPr algn="ctr" latinLnBrk="1"/>
                      <a:r>
                        <a:rPr lang="en-US" altLang="ko-KR" sz="1200" dirty="0" err="1" smtClean="0"/>
                        <a:t>Shinkansen</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LCX (leaky coaxial cables)</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2009</a:t>
                      </a:r>
                      <a:endParaRPr lang="ko-KR" altLang="en-US" sz="1200" kern="1200" dirty="0">
                        <a:solidFill>
                          <a:schemeClr val="dk1"/>
                        </a:solidFill>
                        <a:latin typeface="HY견고딕" pitchFamily="18" charset="-127"/>
                        <a:ea typeface="HY견고딕" pitchFamily="18" charset="-127"/>
                        <a:cs typeface="+mn-cs"/>
                      </a:endParaRPr>
                    </a:p>
                  </a:txBody>
                  <a:tcPr anchor="ctr"/>
                </a:tc>
              </a:tr>
              <a:tr h="437317">
                <a:tc>
                  <a:txBody>
                    <a:bodyPr/>
                    <a:lstStyle/>
                    <a:p>
                      <a:pPr algn="ctr" latinLnBrk="1"/>
                      <a:r>
                        <a:rPr lang="en-US" altLang="ko-KR" sz="1200" dirty="0" smtClean="0"/>
                        <a:t>USA</a:t>
                      </a:r>
                    </a:p>
                    <a:p>
                      <a:pPr algn="ctr" latinLnBrk="1"/>
                      <a:r>
                        <a:rPr lang="en-US" altLang="ko-KR" sz="1200" dirty="0" smtClean="0"/>
                        <a:t>AMTRAK</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LTE</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2010</a:t>
                      </a:r>
                      <a:endParaRPr lang="ko-KR" altLang="en-US" sz="1200" kern="1200" dirty="0">
                        <a:solidFill>
                          <a:schemeClr val="dk1"/>
                        </a:solidFill>
                        <a:latin typeface="HY견고딕" pitchFamily="18" charset="-127"/>
                        <a:ea typeface="HY견고딕" pitchFamily="18" charset="-127"/>
                        <a:cs typeface="+mn-cs"/>
                      </a:endParaRPr>
                    </a:p>
                  </a:txBody>
                  <a:tcPr anchor="ctr"/>
                </a:tc>
              </a:tr>
            </a:tbl>
          </a:graphicData>
        </a:graphic>
      </p:graphicFrame>
      <p:pic>
        <p:nvPicPr>
          <p:cNvPr id="9" name="그림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291" y="1580039"/>
            <a:ext cx="2555160" cy="2070100"/>
          </a:xfrm>
          <a:prstGeom prst="rect">
            <a:avLst/>
          </a:prstGeom>
          <a:noFill/>
          <a:ln>
            <a:noFill/>
          </a:ln>
        </p:spPr>
      </p:pic>
      <p:sp>
        <p:nvSpPr>
          <p:cNvPr id="10" name="직사각형 9"/>
          <p:cNvSpPr/>
          <p:nvPr/>
        </p:nvSpPr>
        <p:spPr>
          <a:xfrm>
            <a:off x="6447292" y="3625860"/>
            <a:ext cx="2555159" cy="523220"/>
          </a:xfrm>
          <a:prstGeom prst="rect">
            <a:avLst/>
          </a:prstGeom>
        </p:spPr>
        <p:txBody>
          <a:bodyPr wrap="square">
            <a:spAutoFit/>
          </a:bodyPr>
          <a:lstStyle/>
          <a:p>
            <a:pPr algn="ctr"/>
            <a:r>
              <a:rPr lang="en-US" altLang="ko-KR" sz="1400" b="1" dirty="0"/>
              <a:t>&lt;Southern :</a:t>
            </a:r>
            <a:r>
              <a:rPr lang="ko-KR" altLang="en-US" sz="1400" b="1" dirty="0"/>
              <a:t> </a:t>
            </a:r>
            <a:r>
              <a:rPr lang="en-US" altLang="ko-KR" sz="1400" b="1" dirty="0" err="1"/>
              <a:t>WiFi</a:t>
            </a:r>
            <a:r>
              <a:rPr lang="en-US" altLang="ko-KR" sz="1400" b="1" dirty="0"/>
              <a:t> </a:t>
            </a:r>
            <a:r>
              <a:rPr lang="en-US" altLang="ko-KR" sz="1400" b="1" dirty="0" smtClean="0"/>
              <a:t>service and</a:t>
            </a:r>
          </a:p>
          <a:p>
            <a:pPr algn="ctr"/>
            <a:r>
              <a:rPr lang="en-US" altLang="ko-KR" sz="1400" b="1" dirty="0" smtClean="0"/>
              <a:t>WiMAX </a:t>
            </a:r>
            <a:r>
              <a:rPr lang="en-US" altLang="ko-KR" sz="1400" b="1" dirty="0"/>
              <a:t>base station&gt; </a:t>
            </a:r>
            <a:endParaRPr lang="ko-KR" altLang="en-US" sz="1400" b="1" dirty="0"/>
          </a:p>
        </p:txBody>
      </p:sp>
      <p:sp>
        <p:nvSpPr>
          <p:cNvPr id="11" name="직사각형 10"/>
          <p:cNvSpPr/>
          <p:nvPr/>
        </p:nvSpPr>
        <p:spPr>
          <a:xfrm>
            <a:off x="6444208" y="6119718"/>
            <a:ext cx="2495566" cy="307777"/>
          </a:xfrm>
          <a:prstGeom prst="rect">
            <a:avLst/>
          </a:prstGeom>
        </p:spPr>
        <p:txBody>
          <a:bodyPr wrap="square">
            <a:spAutoFit/>
          </a:bodyPr>
          <a:lstStyle/>
          <a:p>
            <a:pPr algn="ctr"/>
            <a:r>
              <a:rPr lang="en-US" altLang="ko-KR" sz="1400" b="1" dirty="0"/>
              <a:t>&lt;</a:t>
            </a:r>
            <a:r>
              <a:rPr lang="en-US" altLang="ko-KR" sz="1400" b="1" dirty="0" err="1"/>
              <a:t>Thalys</a:t>
            </a:r>
            <a:r>
              <a:rPr lang="en-US" altLang="ko-KR" sz="1400" b="1" dirty="0"/>
              <a:t> :</a:t>
            </a:r>
            <a:r>
              <a:rPr lang="ko-KR" altLang="en-US" sz="1400" b="1" dirty="0"/>
              <a:t> </a:t>
            </a:r>
            <a:r>
              <a:rPr lang="en-US" altLang="ko-KR" sz="1400" b="1" dirty="0"/>
              <a:t>satellite antenna&gt;</a:t>
            </a:r>
            <a:endParaRPr lang="ko-KR" altLang="en-US" sz="14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252146"/>
            <a:ext cx="2519931" cy="188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4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p:txBody>
          <a:bodyPr/>
          <a:lstStyle/>
          <a:p>
            <a:r>
              <a:rPr lang="en-US" altLang="ko-KR" sz="2800" dirty="0"/>
              <a:t>Comparison of radio access technologies for high-speed </a:t>
            </a:r>
            <a:r>
              <a:rPr lang="en-US" altLang="ko-KR" sz="2800" dirty="0" smtClean="0"/>
              <a:t>train</a:t>
            </a:r>
            <a:endParaRPr lang="ko-KR" altLang="en-US" sz="2800" dirty="0"/>
          </a:p>
        </p:txBody>
      </p:sp>
      <p:sp>
        <p:nvSpPr>
          <p:cNvPr id="3" name="날짜 개체 틀 2"/>
          <p:cNvSpPr>
            <a:spLocks noGrp="1"/>
          </p:cNvSpPr>
          <p:nvPr>
            <p:ph type="dt" sz="half" idx="10"/>
          </p:nvPr>
        </p:nvSpPr>
        <p:spPr/>
        <p:txBody>
          <a:bodyPr/>
          <a:lstStyle/>
          <a:p>
            <a:r>
              <a:rPr lang="en-US" altLang="ko-KR" smtClean="0"/>
              <a:t>January 2015</a:t>
            </a:r>
            <a:endParaRPr lang="en-US" altLang="ko-KR" dirty="0"/>
          </a:p>
        </p:txBody>
      </p:sp>
      <p:sp>
        <p:nvSpPr>
          <p:cNvPr id="4" name="바닥글 개체 틀 3"/>
          <p:cNvSpPr>
            <a:spLocks noGrp="1"/>
          </p:cNvSpPr>
          <p:nvPr>
            <p:ph type="ftr" sz="quarter" idx="11"/>
          </p:nvPr>
        </p:nvSpPr>
        <p:spPr/>
        <p:txBody>
          <a:bodyPr/>
          <a:lstStyle/>
          <a:p>
            <a:r>
              <a:rPr lang="en-US" altLang="ko-KR" smtClean="0"/>
              <a:t>Junhyeong Kim, ETRI</a:t>
            </a:r>
            <a:endParaRPr lang="en-US" altLang="ko-KR" dirty="0"/>
          </a:p>
        </p:txBody>
      </p:sp>
      <p:sp>
        <p:nvSpPr>
          <p:cNvPr id="5" name="슬라이드 번호 개체 틀 4"/>
          <p:cNvSpPr>
            <a:spLocks noGrp="1"/>
          </p:cNvSpPr>
          <p:nvPr>
            <p:ph type="sldNum" sz="quarter" idx="12"/>
          </p:nvPr>
        </p:nvSpPr>
        <p:spPr/>
        <p:txBody>
          <a:bodyPr/>
          <a:lstStyle/>
          <a:p>
            <a:r>
              <a:rPr lang="en-US" altLang="ko-KR" smtClean="0"/>
              <a:t>Slide </a:t>
            </a:r>
            <a:fld id="{D28256C3-2AA4-4145-9783-F043BC288164}" type="slidenum">
              <a:rPr lang="en-US" altLang="ko-KR" smtClean="0"/>
              <a:pPr/>
              <a:t>13</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3301908829"/>
              </p:ext>
            </p:extLst>
          </p:nvPr>
        </p:nvGraphicFramePr>
        <p:xfrm>
          <a:off x="107504" y="1462850"/>
          <a:ext cx="8928992" cy="4931660"/>
        </p:xfrm>
        <a:graphic>
          <a:graphicData uri="http://schemas.openxmlformats.org/drawingml/2006/table">
            <a:tbl>
              <a:tblPr firstRow="1" bandRow="1">
                <a:tableStyleId>{5940675A-B579-460E-94D1-54222C63F5DA}</a:tableStyleId>
              </a:tblPr>
              <a:tblGrid>
                <a:gridCol w="1224136"/>
                <a:gridCol w="5285013"/>
                <a:gridCol w="2419843"/>
              </a:tblGrid>
              <a:tr h="438708">
                <a:tc>
                  <a:txBody>
                    <a:bodyPr/>
                    <a:lstStyle/>
                    <a:p>
                      <a:pPr algn="ctr" latinLnBrk="1"/>
                      <a:r>
                        <a:rPr lang="en-US" altLang="ko-KR" sz="1200" b="1" kern="1200" dirty="0" smtClean="0">
                          <a:solidFill>
                            <a:schemeClr val="tx1"/>
                          </a:solidFill>
                          <a:latin typeface="+mn-lt"/>
                          <a:ea typeface="+mn-ea"/>
                          <a:cs typeface="+mn-cs"/>
                        </a:rPr>
                        <a:t>Radio access Technologies</a:t>
                      </a:r>
                    </a:p>
                  </a:txBody>
                  <a:tcPr anchor="ctr"/>
                </a:tc>
                <a:tc>
                  <a:txBody>
                    <a:bodyPr/>
                    <a:lstStyle/>
                    <a:p>
                      <a:pPr algn="ctr" latinLnBrk="1"/>
                      <a:r>
                        <a:rPr lang="en-US" altLang="ko-KR" sz="1200" b="1" kern="1200" dirty="0" smtClean="0">
                          <a:solidFill>
                            <a:schemeClr val="tx1"/>
                          </a:solidFill>
                          <a:latin typeface="+mn-lt"/>
                          <a:ea typeface="+mn-ea"/>
                          <a:cs typeface="+mn-cs"/>
                        </a:rPr>
                        <a:t>Features</a:t>
                      </a:r>
                      <a:endParaRPr lang="ko-KR" altLang="en-US" sz="1200" b="1" kern="1200" dirty="0">
                        <a:solidFill>
                          <a:schemeClr val="tx1"/>
                        </a:solidFill>
                        <a:latin typeface="+mn-lt"/>
                        <a:ea typeface="+mn-ea"/>
                        <a:cs typeface="+mn-cs"/>
                      </a:endParaRPr>
                    </a:p>
                  </a:txBody>
                  <a:tcPr anchor="ctr"/>
                </a:tc>
                <a:tc>
                  <a:txBody>
                    <a:bodyPr/>
                    <a:lstStyle/>
                    <a:p>
                      <a:pPr algn="ctr" latinLnBrk="1"/>
                      <a:r>
                        <a:rPr lang="en-US" altLang="ko-KR" sz="1200" b="1" kern="1200" dirty="0" smtClean="0">
                          <a:solidFill>
                            <a:schemeClr val="tx1"/>
                          </a:solidFill>
                          <a:latin typeface="+mn-lt"/>
                          <a:ea typeface="+mn-ea"/>
                          <a:cs typeface="+mn-cs"/>
                        </a:rPr>
                        <a:t>Application and </a:t>
                      </a:r>
                    </a:p>
                    <a:p>
                      <a:pPr algn="ctr" latinLnBrk="1"/>
                      <a:r>
                        <a:rPr lang="en-US" altLang="ko-KR" sz="1200" b="1" kern="1200" dirty="0" smtClean="0">
                          <a:solidFill>
                            <a:schemeClr val="tx1"/>
                          </a:solidFill>
                          <a:latin typeface="+mn-lt"/>
                          <a:ea typeface="+mn-ea"/>
                          <a:cs typeface="+mn-cs"/>
                        </a:rPr>
                        <a:t>development case</a:t>
                      </a:r>
                      <a:endParaRPr lang="ko-KR" altLang="en-US" sz="1200" b="1"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Satellite</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Satellite altitude : 500~36,000km (LEO,MEO,GEO)</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Use high frequency : severe signal loss</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(rain attenuation)</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High latency</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(250msec) : not good for voice call.</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Transmission rate : 64kbps ~ 6 Mbps (50 Mbps)</a:t>
                      </a:r>
                      <a:endParaRPr lang="ko-KR" altLang="en-US" sz="1200" kern="1200" dirty="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GNER (Britain)</a:t>
                      </a: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Thalys</a:t>
                      </a:r>
                      <a:r>
                        <a:rPr lang="en-US" altLang="ko-KR" sz="1200" kern="1200" dirty="0" smtClean="0">
                          <a:solidFill>
                            <a:schemeClr val="tx1"/>
                          </a:solidFill>
                          <a:latin typeface="+mn-lt"/>
                          <a:ea typeface="+mn-ea"/>
                          <a:cs typeface="+mn-cs"/>
                        </a:rPr>
                        <a:t> (Europe)</a:t>
                      </a: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ACORDE</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WiMAX</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Channel </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BW : 1.75MHz ~ 28 MHz</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(10MHz): downlink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(63Mbps per sector), uplink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(28Mbps per sector)</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 </a:t>
                      </a:r>
                      <a:r>
                        <a:rPr lang="en-US" altLang="ko-KR" sz="1200" kern="1200" dirty="0" err="1" smtClean="0">
                          <a:solidFill>
                            <a:schemeClr val="tx1"/>
                          </a:solidFill>
                          <a:latin typeface="+mn-lt"/>
                          <a:ea typeface="+mn-ea"/>
                          <a:cs typeface="+mn-cs"/>
                        </a:rPr>
                        <a:t>QoS</a:t>
                      </a:r>
                      <a:r>
                        <a:rPr lang="en-US" altLang="ko-KR" sz="1200" kern="1200" dirty="0" smtClean="0">
                          <a:solidFill>
                            <a:schemeClr val="tx1"/>
                          </a:solidFill>
                          <a:latin typeface="+mn-lt"/>
                          <a:ea typeface="+mn-ea"/>
                          <a:cs typeface="+mn-cs"/>
                        </a:rPr>
                        <a:t> and</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handover</a:t>
                      </a:r>
                      <a:endParaRPr lang="ko-KR" altLang="en-US" sz="1200" kern="1200" dirty="0" smtClean="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Southern (Britain) (provide 32Mbps)</a:t>
                      </a: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Ogden</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 salt lake</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commuter rail (USA)</a:t>
                      </a:r>
                      <a:r>
                        <a:rPr lang="ko-KR" altLang="en-US" sz="1200" kern="1200" dirty="0" smtClean="0">
                          <a:solidFill>
                            <a:schemeClr val="tx1"/>
                          </a:solidFill>
                          <a:latin typeface="+mn-lt"/>
                          <a:ea typeface="+mn-ea"/>
                          <a:cs typeface="+mn-cs"/>
                        </a:rPr>
                        <a:t> </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3GPP LTE</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Channel BW : 1.25MHz ~ 20 MHz</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(20MHz) : downlink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(100Mbps), uplink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(50Mbps)</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 </a:t>
                      </a:r>
                      <a:r>
                        <a:rPr lang="en-US" altLang="ko-KR" sz="1200" kern="1200" dirty="0" err="1" smtClean="0">
                          <a:solidFill>
                            <a:schemeClr val="tx1"/>
                          </a:solidFill>
                          <a:latin typeface="+mn-lt"/>
                          <a:ea typeface="+mn-ea"/>
                          <a:cs typeface="+mn-cs"/>
                        </a:rPr>
                        <a:t>QoS</a:t>
                      </a:r>
                      <a:r>
                        <a:rPr lang="en-US" altLang="ko-KR" sz="1200" kern="1200" dirty="0" smtClean="0">
                          <a:solidFill>
                            <a:schemeClr val="tx1"/>
                          </a:solidFill>
                          <a:latin typeface="+mn-lt"/>
                          <a:ea typeface="+mn-ea"/>
                          <a:cs typeface="+mn-cs"/>
                        </a:rPr>
                        <a:t> and</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handover</a:t>
                      </a:r>
                      <a:endParaRPr lang="ko-KR" altLang="en-US" sz="1200" kern="1200" dirty="0" smtClean="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AMTRAK (US)</a:t>
                      </a: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Icomera</a:t>
                      </a:r>
                      <a:endParaRPr lang="en-US" altLang="ko-KR" sz="1200" kern="1200" dirty="0" smtClean="0">
                        <a:solidFill>
                          <a:schemeClr val="tx1"/>
                        </a:solidFill>
                        <a:latin typeface="+mn-lt"/>
                        <a:ea typeface="+mn-ea"/>
                        <a:cs typeface="+mn-cs"/>
                      </a:endParaRP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Xentrans</a:t>
                      </a:r>
                      <a:endParaRPr lang="en-US" altLang="ko-KR" sz="1200" kern="1200" dirty="0" smtClean="0">
                        <a:solidFill>
                          <a:schemeClr val="tx1"/>
                        </a:solidFill>
                        <a:latin typeface="+mn-lt"/>
                        <a:ea typeface="+mn-ea"/>
                        <a:cs typeface="+mn-cs"/>
                      </a:endParaRP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Nomad Digital </a:t>
                      </a:r>
                      <a:endParaRPr lang="ko-KR" altLang="en-US" sz="1200" kern="1200" dirty="0">
                        <a:solidFill>
                          <a:schemeClr val="tx1"/>
                        </a:solidFill>
                        <a:latin typeface="+mn-lt"/>
                        <a:ea typeface="+mn-ea"/>
                        <a:cs typeface="+mn-cs"/>
                      </a:endParaRPr>
                    </a:p>
                  </a:txBody>
                  <a:tcPr anchor="ctr"/>
                </a:tc>
              </a:tr>
              <a:tr h="387095">
                <a:tc>
                  <a:txBody>
                    <a:bodyPr/>
                    <a:lstStyle/>
                    <a:p>
                      <a:pPr algn="ctr" latinLnBrk="1"/>
                      <a:r>
                        <a:rPr lang="en-US" altLang="ko-KR" sz="1200" dirty="0" smtClean="0"/>
                        <a:t>LCX </a:t>
                      </a:r>
                      <a:r>
                        <a:rPr lang="en-US" altLang="ko-KR" sz="1200" b="1" baseline="30000" dirty="0" smtClean="0">
                          <a:solidFill>
                            <a:schemeClr val="accent2"/>
                          </a:solidFill>
                        </a:rPr>
                        <a:t>[3]</a:t>
                      </a:r>
                      <a:endParaRPr lang="ko-KR" altLang="en-US" sz="1200" b="1" baseline="30000" dirty="0">
                        <a:solidFill>
                          <a:schemeClr val="accent2"/>
                        </a:solidFill>
                        <a:latin typeface="HY견고딕" pitchFamily="18" charset="-127"/>
                        <a:ea typeface="HY견고딕" pitchFamily="18" charset="-127"/>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Tunnel, mine, building, railway</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Transmission rate : 768 kbps</a:t>
                      </a:r>
                      <a:endParaRPr lang="ko-KR" altLang="en-US" sz="1200" kern="1200" dirty="0">
                        <a:solidFill>
                          <a:schemeClr val="tx1"/>
                        </a:solidFill>
                        <a:latin typeface="+mn-lt"/>
                        <a:ea typeface="+mn-ea"/>
                        <a:cs typeface="+mn-cs"/>
                      </a:endParaRPr>
                    </a:p>
                  </a:txBody>
                  <a:tcPr anchor="ctr"/>
                </a:tc>
                <a:tc>
                  <a:txBody>
                    <a:bodyPr/>
                    <a:lstStyle/>
                    <a:p>
                      <a:pPr marL="285750" marR="0" indent="-2857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err="1" smtClean="0">
                          <a:solidFill>
                            <a:schemeClr val="tx1"/>
                          </a:solidFill>
                          <a:latin typeface="+mn-lt"/>
                          <a:ea typeface="+mn-ea"/>
                          <a:cs typeface="+mn-cs"/>
                        </a:rPr>
                        <a:t>Shinkansen</a:t>
                      </a:r>
                      <a:r>
                        <a:rPr lang="en-US" altLang="ko-KR" sz="1200" kern="1200" dirty="0" smtClean="0">
                          <a:solidFill>
                            <a:schemeClr val="tx1"/>
                          </a:solidFill>
                          <a:latin typeface="+mn-lt"/>
                          <a:ea typeface="+mn-ea"/>
                          <a:cs typeface="+mn-cs"/>
                        </a:rPr>
                        <a:t> (Japan)</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HAPS</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Platforms are vehicles situated in the stratosphere (from 17 ~ 22 km above ground), Offer LOS links over a wide area</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 120 Mbps</a:t>
                      </a: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CAPANINA project (Europe)</a:t>
                      </a:r>
                      <a:endParaRPr lang="ko-KR" altLang="en-US" sz="1200" kern="1200" dirty="0">
                        <a:solidFill>
                          <a:schemeClr val="tx1"/>
                        </a:solidFill>
                        <a:latin typeface="+mn-lt"/>
                        <a:ea typeface="+mn-ea"/>
                        <a:cs typeface="+mn-cs"/>
                      </a:endParaRPr>
                    </a:p>
                  </a:txBody>
                  <a:tcPr anchor="ctr"/>
                </a:tc>
              </a:tr>
              <a:tr h="85160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FLUIDITY</a:t>
                      </a:r>
                      <a:endParaRPr lang="ko-KR" altLang="en-US" sz="1200" kern="1200" dirty="0" smtClean="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also known as a track-side or a train-to-ground communication system</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Up to 100 Mbps per base radio/train/car</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Supported train speed : 320km/h</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Frequency range : 3.3-3.7, 4.9-5.9 GHz</a:t>
                      </a: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FLUIDMESH</a:t>
                      </a:r>
                      <a:endParaRPr lang="ko-KR" altLang="en-US" sz="1200"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88808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개체 63"/>
          <p:cNvGraphicFramePr>
            <a:graphicFrameLocks noChangeAspect="1"/>
          </p:cNvGraphicFramePr>
          <p:nvPr>
            <p:extLst>
              <p:ext uri="{D42A27DB-BD31-4B8C-83A1-F6EECF244321}">
                <p14:modId xmlns:p14="http://schemas.microsoft.com/office/powerpoint/2010/main" val="809385398"/>
              </p:ext>
            </p:extLst>
          </p:nvPr>
        </p:nvGraphicFramePr>
        <p:xfrm>
          <a:off x="323528" y="2475936"/>
          <a:ext cx="5094878" cy="3810121"/>
        </p:xfrm>
        <a:graphic>
          <a:graphicData uri="http://schemas.openxmlformats.org/presentationml/2006/ole">
            <mc:AlternateContent xmlns:mc="http://schemas.openxmlformats.org/markup-compatibility/2006">
              <mc:Choice xmlns:v="urn:schemas-microsoft-com:vml" Requires="v">
                <p:oleObj spid="_x0000_s2680" name="Visio" r:id="rId4" imgW="7145016" imgH="5343998" progId="Visio.Drawing.11">
                  <p:embed/>
                </p:oleObj>
              </mc:Choice>
              <mc:Fallback>
                <p:oleObj name="Visio" r:id="rId4" imgW="7145016" imgH="5343998" progId="Visio.Drawing.11">
                  <p:embed/>
                  <p:pic>
                    <p:nvPicPr>
                      <p:cNvPr id="0" name=""/>
                      <p:cNvPicPr/>
                      <p:nvPr/>
                    </p:nvPicPr>
                    <p:blipFill>
                      <a:blip r:embed="rId5"/>
                      <a:stretch>
                        <a:fillRect/>
                      </a:stretch>
                    </p:blipFill>
                    <p:spPr>
                      <a:xfrm>
                        <a:off x="323528" y="2475936"/>
                        <a:ext cx="5094878" cy="3810121"/>
                      </a:xfrm>
                      <a:prstGeom prst="rect">
                        <a:avLst/>
                      </a:prstGeom>
                    </p:spPr>
                  </p:pic>
                </p:oleObj>
              </mc:Fallback>
            </mc:AlternateContent>
          </a:graphicData>
        </a:graphic>
      </p:graphicFrame>
      <p:sp>
        <p:nvSpPr>
          <p:cNvPr id="2" name="제목 1"/>
          <p:cNvSpPr>
            <a:spLocks noGrp="1"/>
          </p:cNvSpPr>
          <p:nvPr>
            <p:ph type="title"/>
          </p:nvPr>
        </p:nvSpPr>
        <p:spPr/>
        <p:txBody>
          <a:bodyPr/>
          <a:lstStyle/>
          <a:p>
            <a:r>
              <a:rPr lang="en-US" altLang="ko-KR" dirty="0" smtClean="0"/>
              <a:t>Objective</a:t>
            </a:r>
            <a:endParaRPr lang="ko-KR" altLang="en-US" dirty="0"/>
          </a:p>
        </p:txBody>
      </p:sp>
      <p:sp>
        <p:nvSpPr>
          <p:cNvPr id="3" name="내용 개체 틀 2"/>
          <p:cNvSpPr>
            <a:spLocks noGrp="1"/>
          </p:cNvSpPr>
          <p:nvPr>
            <p:ph idx="1"/>
          </p:nvPr>
        </p:nvSpPr>
        <p:spPr/>
        <p:txBody>
          <a:bodyPr/>
          <a:lstStyle/>
          <a:p>
            <a:r>
              <a:rPr lang="en-US" altLang="ko-KR" sz="2400" dirty="0" smtClean="0"/>
              <a:t>A new RAT for high-mobility regions</a:t>
            </a:r>
          </a:p>
          <a:p>
            <a:pPr lvl="1"/>
            <a:r>
              <a:rPr lang="en-US" altLang="ko-KR" sz="2000" dirty="0" smtClean="0"/>
              <a:t>The same level of </a:t>
            </a:r>
            <a:r>
              <a:rPr lang="en-US" altLang="ko-KR" sz="2000" dirty="0" err="1" smtClean="0"/>
              <a:t>QoE</a:t>
            </a:r>
            <a:r>
              <a:rPr lang="en-US" altLang="ko-KR" sz="2000" dirty="0" smtClean="0"/>
              <a:t> for high-speed group users compared to nomadic users</a:t>
            </a:r>
          </a:p>
          <a:p>
            <a:pPr lvl="2"/>
            <a:r>
              <a:rPr lang="en-US" altLang="ko-KR" sz="1800" dirty="0" smtClean="0"/>
              <a:t>High data rate beyond </a:t>
            </a:r>
            <a:r>
              <a:rPr lang="en-US" altLang="ko-KR" sz="1800" dirty="0" err="1" smtClean="0"/>
              <a:t>Gbps</a:t>
            </a:r>
            <a:r>
              <a:rPr lang="en-US" altLang="ko-KR" sz="1800" dirty="0" smtClean="0"/>
              <a:t> for mobile wireless backhaul</a:t>
            </a:r>
            <a:endParaRPr lang="ko-KR" altLang="en-US" sz="18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grpSp>
        <p:nvGrpSpPr>
          <p:cNvPr id="35" name="그룹 17"/>
          <p:cNvGrpSpPr>
            <a:grpSpLocks/>
          </p:cNvGrpSpPr>
          <p:nvPr/>
        </p:nvGrpSpPr>
        <p:grpSpPr bwMode="auto">
          <a:xfrm>
            <a:off x="5693023" y="3437012"/>
            <a:ext cx="3005138" cy="2439988"/>
            <a:chOff x="5222778" y="3258009"/>
            <a:chExt cx="4155862" cy="3402189"/>
          </a:xfrm>
        </p:grpSpPr>
        <p:sp>
          <p:nvSpPr>
            <p:cNvPr id="36" name="모서리가 둥근 직사각형 35"/>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37" name="직사각형 36"/>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38"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39"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40" name="직사각형 39"/>
            <p:cNvSpPr/>
            <p:nvPr/>
          </p:nvSpPr>
          <p:spPr bwMode="auto">
            <a:xfrm>
              <a:off x="5589408" y="5971791"/>
              <a:ext cx="3486269" cy="343097"/>
            </a:xfrm>
            <a:prstGeom prst="rect">
              <a:avLst/>
            </a:prstGeom>
          </p:spPr>
          <p:txBody>
            <a:bodyPr>
              <a:spAutoFit/>
            </a:bodyPr>
            <a:lstStyle/>
            <a:p>
              <a:pPr fontAlgn="auto" latinLnBrk="0">
                <a:spcBef>
                  <a:spcPts val="0"/>
                </a:spcBef>
                <a:spcAft>
                  <a:spcPts val="0"/>
                </a:spcAft>
                <a:defRPr/>
              </a:pPr>
              <a:r>
                <a:rPr kumimoji="0" lang="en-US" altLang="ko-KR" sz="1000" kern="0" dirty="0">
                  <a:solidFill>
                    <a:srgbClr val="002060"/>
                  </a:solidFill>
                  <a:latin typeface="HY헤드라인M" pitchFamily="18" charset="-127"/>
                  <a:ea typeface="HY헤드라인M" pitchFamily="18" charset="-127"/>
                </a:rPr>
                <a:t>   Low </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Medium</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1" name="TextBox 40"/>
            <p:cNvSpPr txBox="1"/>
            <p:nvPr/>
          </p:nvSpPr>
          <p:spPr>
            <a:xfrm>
              <a:off x="5238663" y="3630223"/>
              <a:ext cx="489423" cy="2330096"/>
            </a:xfrm>
            <a:prstGeom prst="rect">
              <a:avLst/>
            </a:prstGeom>
            <a:noFill/>
          </p:spPr>
          <p:txBody>
            <a:bodyPr vert="vert270">
              <a:spAutoFit/>
            </a:bodyPr>
            <a:lstStyle/>
            <a:p>
              <a:pPr algn="r">
                <a:defRPr/>
              </a:pPr>
              <a:r>
                <a:rPr lang="en-US" altLang="ko-KR" sz="1100" dirty="0">
                  <a:solidFill>
                    <a:srgbClr val="002060"/>
                  </a:solidFill>
                  <a:latin typeface="HY헤드라인M" pitchFamily="18" charset="-127"/>
                  <a:ea typeface="HY헤드라인M" pitchFamily="18" charset="-127"/>
                </a:rPr>
                <a:t>Wireless Internet use</a:t>
              </a:r>
              <a:endParaRPr lang="ko-KR" altLang="en-US" sz="1100" dirty="0">
                <a:solidFill>
                  <a:srgbClr val="002060"/>
                </a:solidFill>
                <a:latin typeface="HY헤드라인M" pitchFamily="18" charset="-127"/>
                <a:ea typeface="HY헤드라인M" pitchFamily="18" charset="-127"/>
              </a:endParaRPr>
            </a:p>
          </p:txBody>
        </p:sp>
        <p:graphicFrame>
          <p:nvGraphicFramePr>
            <p:cNvPr id="42" name="차트 291"/>
            <p:cNvGraphicFramePr>
              <a:graphicFrameLocks/>
            </p:cNvGraphicFramePr>
            <p:nvPr/>
          </p:nvGraphicFramePr>
          <p:xfrm>
            <a:off x="5563380" y="3694187"/>
            <a:ext cx="3644899" cy="2224088"/>
          </p:xfrm>
          <a:graphic>
            <a:graphicData uri="http://schemas.openxmlformats.org/presentationml/2006/ole">
              <mc:AlternateContent xmlns:mc="http://schemas.openxmlformats.org/markup-compatibility/2006">
                <mc:Choice xmlns:v="urn:schemas-microsoft-com:vml" Requires="v">
                  <p:oleObj spid="_x0000_s2681" r:id="rId7" imgW="3645724" imgH="2225233" progId="Excel.Chart.8">
                    <p:embed/>
                  </p:oleObj>
                </mc:Choice>
                <mc:Fallback>
                  <p:oleObj r:id="rId7" imgW="3645724" imgH="2225233"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3380" y="3694187"/>
                          <a:ext cx="3644899"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자유형 42"/>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44" name="자유형 43"/>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45" name="그룹 269"/>
            <p:cNvGrpSpPr>
              <a:grpSpLocks/>
            </p:cNvGrpSpPr>
            <p:nvPr/>
          </p:nvGrpSpPr>
          <p:grpSpPr bwMode="auto">
            <a:xfrm>
              <a:off x="5823730" y="3576712"/>
              <a:ext cx="3100388" cy="1800225"/>
              <a:chOff x="1838801" y="2288417"/>
              <a:chExt cx="5483924" cy="2506759"/>
            </a:xfrm>
          </p:grpSpPr>
          <p:sp>
            <p:nvSpPr>
              <p:cNvPr id="47" name="타원 46"/>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48" name="타원 47"/>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49" name="타원 48"/>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0" name="타원 49"/>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1" name="타원 50"/>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2" name="타원 51"/>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3" name="타원 52"/>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4" name="타원 53"/>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5" name="타원 54"/>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6" name="타원 55"/>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7" name="타원 56"/>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8" name="타원 57"/>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9" name="타원 58"/>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0" name="타원 59"/>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46" name="TextBox 45"/>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62" name="아래로 구부러진 화살표 61"/>
          <p:cNvSpPr/>
          <p:nvPr/>
        </p:nvSpPr>
        <p:spPr>
          <a:xfrm>
            <a:off x="4038600" y="2853184"/>
            <a:ext cx="4195085" cy="1151880"/>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3" name="직사각형 62"/>
          <p:cNvSpPr/>
          <p:nvPr/>
        </p:nvSpPr>
        <p:spPr bwMode="auto">
          <a:xfrm>
            <a:off x="7458472" y="4144263"/>
            <a:ext cx="1001960" cy="162796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Tree>
    <p:extLst>
      <p:ext uri="{BB962C8B-B14F-4D97-AF65-F5344CB8AC3E}">
        <p14:creationId xmlns:p14="http://schemas.microsoft.com/office/powerpoint/2010/main" val="58229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a:t>
            </a:r>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850526793"/>
              </p:ext>
            </p:extLst>
          </p:nvPr>
        </p:nvGraphicFramePr>
        <p:xfrm>
          <a:off x="971600" y="1628800"/>
          <a:ext cx="7272808" cy="4429081"/>
        </p:xfrm>
        <a:graphic>
          <a:graphicData uri="http://schemas.openxmlformats.org/drawingml/2006/table">
            <a:tbl>
              <a:tblPr firstRow="1" bandRow="1">
                <a:tableStyleId>{5940675A-B579-460E-94D1-54222C63F5DA}</a:tableStyleId>
              </a:tblPr>
              <a:tblGrid>
                <a:gridCol w="3636404"/>
                <a:gridCol w="3636404"/>
              </a:tblGrid>
              <a:tr h="385883">
                <a:tc>
                  <a:txBody>
                    <a:bodyPr/>
                    <a:lstStyle/>
                    <a:p>
                      <a:pPr algn="ctr" latinLnBrk="1"/>
                      <a:r>
                        <a:rPr lang="en-US" altLang="ko-KR" dirty="0" smtClean="0"/>
                        <a:t>Problems</a:t>
                      </a:r>
                      <a:endParaRPr lang="ko-KR" altLang="en-US" dirty="0"/>
                    </a:p>
                  </a:txBody>
                  <a:tcPr anchor="ctr"/>
                </a:tc>
                <a:tc>
                  <a:txBody>
                    <a:bodyPr/>
                    <a:lstStyle/>
                    <a:p>
                      <a:pPr algn="ctr" latinLnBrk="1"/>
                      <a:r>
                        <a:rPr lang="en-US" altLang="ko-KR" dirty="0" smtClean="0"/>
                        <a:t>Solutions</a:t>
                      </a:r>
                      <a:endParaRPr lang="ko-KR" altLang="en-US" dirty="0"/>
                    </a:p>
                  </a:txBody>
                  <a:tcPr anchor="ctr"/>
                </a:tc>
              </a:tr>
              <a:tr h="666045">
                <a:tc>
                  <a:txBody>
                    <a:bodyPr/>
                    <a:lstStyle/>
                    <a:p>
                      <a:pPr latinLnBrk="1"/>
                      <a:r>
                        <a:rPr lang="en-US" altLang="ko-KR" dirty="0" smtClean="0"/>
                        <a:t>Lack of frequency resources below 6GHz</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Higher bandwidth : millimeter-wave</a:t>
                      </a:r>
                      <a:endParaRPr lang="ko-KR" altLang="en-US" dirty="0"/>
                    </a:p>
                  </a:txBody>
                  <a:tcPr anchor="ctr"/>
                </a:tc>
              </a:tr>
              <a:tr h="666045">
                <a:tc>
                  <a:txBody>
                    <a:bodyPr/>
                    <a:lstStyle/>
                    <a:p>
                      <a:pPr latinLnBrk="1"/>
                      <a:r>
                        <a:rPr lang="en-US" altLang="ko-KR" dirty="0" smtClean="0"/>
                        <a:t>Penetration loss</a:t>
                      </a:r>
                      <a:r>
                        <a:rPr lang="en-US" altLang="ko-KR" baseline="0" dirty="0" smtClean="0"/>
                        <a:t> of higher frequency</a:t>
                      </a:r>
                      <a:endParaRPr lang="ko-KR" altLang="en-US" dirty="0"/>
                    </a:p>
                  </a:txBody>
                  <a:tcPr anchor="ctr"/>
                </a:tc>
                <a:tc>
                  <a:txBody>
                    <a:bodyPr/>
                    <a:lstStyle/>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dirty="0" smtClean="0"/>
                        <a:t>A two-hop</a:t>
                      </a:r>
                      <a:r>
                        <a:rPr lang="en-US" altLang="ko-KR" baseline="0" dirty="0" smtClean="0"/>
                        <a:t> architecture-based m</a:t>
                      </a:r>
                      <a:r>
                        <a:rPr lang="en-US" altLang="ko-KR" dirty="0" smtClean="0"/>
                        <a:t>obile wireless backhaul</a:t>
                      </a:r>
                      <a:r>
                        <a:rPr lang="en-US" altLang="ko-KR" baseline="0" dirty="0" smtClean="0"/>
                        <a:t> for high-speed vehicle environments</a:t>
                      </a:r>
                      <a:endParaRPr lang="ko-KR" altLang="en-US" dirty="0" smtClean="0"/>
                    </a:p>
                  </a:txBody>
                  <a:tcPr anchor="ctr"/>
                </a:tc>
              </a:tr>
              <a:tr h="1522388">
                <a:tc>
                  <a:txBody>
                    <a:bodyPr/>
                    <a:lstStyle/>
                    <a:p>
                      <a:pPr latinLnBrk="1"/>
                      <a:r>
                        <a:rPr lang="en-US" altLang="ko-KR" dirty="0" smtClean="0"/>
                        <a:t>Doppler effect</a:t>
                      </a:r>
                    </a:p>
                    <a:p>
                      <a:pPr latinLnBrk="1"/>
                      <a:r>
                        <a:rPr lang="en-US" altLang="ko-KR" dirty="0" smtClean="0"/>
                        <a:t>Frequency</a:t>
                      </a:r>
                      <a:r>
                        <a:rPr lang="en-US" altLang="ko-KR" baseline="0" dirty="0" smtClean="0"/>
                        <a:t> shift/spread : the faster the movement is, the higher the frequency shift</a:t>
                      </a:r>
                    </a:p>
                    <a:p>
                      <a:pPr latinLnBrk="1"/>
                      <a:r>
                        <a:rPr lang="en-US" altLang="ko-KR" baseline="0" dirty="0" smtClean="0"/>
                        <a:t>Introduce ICI reducing SNR</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Subcarrier</a:t>
                      </a:r>
                      <a:r>
                        <a:rPr lang="en-US" altLang="ko-KR" baseline="0" dirty="0" smtClean="0"/>
                        <a:t> spacing</a:t>
                      </a:r>
                    </a:p>
                    <a:p>
                      <a:pPr marL="285750" indent="-285750" latinLnBrk="1">
                        <a:buFont typeface="Arial" panose="020B0604020202020204" pitchFamily="34" charset="0"/>
                        <a:buChar char="•"/>
                      </a:pPr>
                      <a:r>
                        <a:rPr lang="en-US" altLang="ko-KR" baseline="0" dirty="0" smtClean="0"/>
                        <a:t>Automatic frequency control</a:t>
                      </a:r>
                      <a:endParaRPr lang="ko-KR" altLang="en-US" dirty="0"/>
                    </a:p>
                  </a:txBody>
                  <a:tcPr anchor="ctr"/>
                </a:tc>
              </a:tr>
              <a:tr h="666045">
                <a:tc>
                  <a:txBody>
                    <a:bodyPr/>
                    <a:lstStyle/>
                    <a:p>
                      <a:pPr latinLnBrk="1"/>
                      <a:r>
                        <a:rPr lang="en-US" altLang="ko-KR" dirty="0" smtClean="0"/>
                        <a:t>Highly frequent</a:t>
                      </a:r>
                      <a:r>
                        <a:rPr lang="en-US" altLang="ko-KR" baseline="0" dirty="0" smtClean="0"/>
                        <a:t> handover</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Robust</a:t>
                      </a:r>
                      <a:r>
                        <a:rPr lang="en-US" altLang="ko-KR" baseline="0" dirty="0" smtClean="0"/>
                        <a:t> handover algorithm (handover reliability)</a:t>
                      </a:r>
                      <a:endParaRPr lang="ko-KR" altLang="en-US" dirty="0"/>
                    </a:p>
                  </a:txBody>
                  <a:tcPr anchor="ctr"/>
                </a:tc>
              </a:tr>
            </a:tbl>
          </a:graphicData>
        </a:graphic>
      </p:graphicFrame>
    </p:spTree>
    <p:extLst>
      <p:ext uri="{BB962C8B-B14F-4D97-AF65-F5344CB8AC3E}">
        <p14:creationId xmlns:p14="http://schemas.microsoft.com/office/powerpoint/2010/main" val="159598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lstStyle/>
          <a:p>
            <a:r>
              <a:rPr lang="en-US" altLang="ko-KR" sz="2000" dirty="0"/>
              <a:t>[1] IMT Vision – “Framework and overall objectives of the future </a:t>
            </a:r>
            <a:r>
              <a:rPr lang="en-US" altLang="ko-KR" sz="2000" dirty="0" smtClean="0"/>
              <a:t>development </a:t>
            </a:r>
            <a:r>
              <a:rPr lang="en-US" altLang="ko-KR" sz="2000" dirty="0"/>
              <a:t>of IMT for 2020 and beyond</a:t>
            </a:r>
            <a:r>
              <a:rPr lang="en-US" altLang="ko-KR" sz="2000" dirty="0" smtClean="0"/>
              <a:t>”</a:t>
            </a:r>
          </a:p>
          <a:p>
            <a:r>
              <a:rPr lang="en-US" altLang="ko-KR" sz="2000" dirty="0" smtClean="0"/>
              <a:t>[2] </a:t>
            </a:r>
            <a:r>
              <a:rPr lang="en-US" altLang="ko-KR" sz="2000" dirty="0"/>
              <a:t>Report ITU-R </a:t>
            </a:r>
            <a:r>
              <a:rPr lang="en-US" altLang="ko-KR" sz="2000" dirty="0" smtClean="0"/>
              <a:t>M.2134</a:t>
            </a:r>
          </a:p>
          <a:p>
            <a:r>
              <a:rPr lang="en-US" altLang="ko-KR" sz="2000" dirty="0" smtClean="0"/>
              <a:t>[3] </a:t>
            </a:r>
            <a:r>
              <a:rPr lang="en-US" altLang="ko-KR" sz="2000" dirty="0" err="1" smtClean="0"/>
              <a:t>D.T.Fokum</a:t>
            </a:r>
            <a:r>
              <a:rPr lang="en-US" altLang="ko-KR" sz="2000" dirty="0" smtClean="0"/>
              <a:t> and </a:t>
            </a:r>
            <a:r>
              <a:rPr lang="en-US" altLang="ko-KR" sz="2000" dirty="0"/>
              <a:t>V.S. Frost, "A Survey on Methods for Broadband </a:t>
            </a:r>
            <a:r>
              <a:rPr lang="en-US" altLang="ko-KR" sz="2000" dirty="0" smtClean="0"/>
              <a:t>Internet Access </a:t>
            </a:r>
            <a:r>
              <a:rPr lang="en-US" altLang="ko-KR" sz="2000" dirty="0"/>
              <a:t>on Trains," </a:t>
            </a:r>
            <a:r>
              <a:rPr lang="en-US" altLang="ko-KR" sz="2000" dirty="0" smtClean="0"/>
              <a:t>IEEE Communications </a:t>
            </a:r>
            <a:r>
              <a:rPr lang="en-US" altLang="ko-KR" sz="2000" dirty="0"/>
              <a:t>Surveys &amp; </a:t>
            </a:r>
            <a:r>
              <a:rPr lang="en-US" altLang="ko-KR" sz="2000" dirty="0" smtClean="0"/>
              <a:t>Tutorials</a:t>
            </a:r>
            <a:r>
              <a:rPr lang="en-US" altLang="ko-KR" sz="2000" dirty="0"/>
              <a:t>, </a:t>
            </a:r>
            <a:r>
              <a:rPr lang="en-US" altLang="ko-KR" sz="2000" dirty="0" smtClean="0"/>
              <a:t>vol.12, no.2</a:t>
            </a:r>
            <a:r>
              <a:rPr lang="en-US" altLang="ko-KR" sz="2000" dirty="0"/>
              <a:t>, pp.171-185, Second Quarter 2010. </a:t>
            </a:r>
          </a:p>
          <a:p>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spTree>
    <p:extLst>
      <p:ext uri="{BB962C8B-B14F-4D97-AF65-F5344CB8AC3E}">
        <p14:creationId xmlns:p14="http://schemas.microsoft.com/office/powerpoint/2010/main" val="199674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ea typeface="굴림" charset="-127"/>
              </a:rPr>
              <a:t>Introduction </a:t>
            </a:r>
            <a:r>
              <a:rPr lang="en-US" altLang="ko-KR" dirty="0" smtClean="0">
                <a:ea typeface="굴림" charset="-127"/>
              </a:rPr>
              <a:t>to Mobile </a:t>
            </a:r>
            <a:r>
              <a:rPr lang="en-US" altLang="ko-KR" dirty="0">
                <a:ea typeface="굴림" charset="-127"/>
              </a:rPr>
              <a:t>Internet </a:t>
            </a:r>
            <a:r>
              <a:rPr lang="en-US" altLang="ko-KR" dirty="0" smtClean="0">
                <a:ea typeface="굴림" charset="-127"/>
              </a:rPr>
              <a:t>Service </a:t>
            </a:r>
            <a:r>
              <a:rPr lang="en-US" altLang="ko-KR" dirty="0">
                <a:ea typeface="굴림" charset="-127"/>
              </a:rPr>
              <a:t>in </a:t>
            </a:r>
            <a:r>
              <a:rPr lang="en-US" altLang="ko-KR" dirty="0" smtClean="0">
                <a:ea typeface="굴림" charset="-127"/>
              </a:rPr>
              <a:t>Fast Moving Vehicles</a:t>
            </a:r>
            <a:endParaRPr lang="ko-KR" altLang="en-US" dirty="0"/>
          </a:p>
        </p:txBody>
      </p:sp>
      <p:sp>
        <p:nvSpPr>
          <p:cNvPr id="2" name="날짜 개체 틀 1"/>
          <p:cNvSpPr>
            <a:spLocks noGrp="1"/>
          </p:cNvSpPr>
          <p:nvPr>
            <p:ph type="dt" sz="half" idx="10"/>
          </p:nvPr>
        </p:nvSpPr>
        <p:spPr/>
        <p:txBody>
          <a:bodyPr/>
          <a:lstStyle/>
          <a:p>
            <a:r>
              <a:rPr lang="en-US" altLang="ko-KR" smtClean="0"/>
              <a:t>January 2015</a:t>
            </a:r>
            <a:endParaRPr lang="en-US" altLang="ko-KR" dirty="0"/>
          </a:p>
        </p:txBody>
      </p:sp>
      <p:sp>
        <p:nvSpPr>
          <p:cNvPr id="3" name="바닥글 개체 틀 2"/>
          <p:cNvSpPr>
            <a:spLocks noGrp="1"/>
          </p:cNvSpPr>
          <p:nvPr>
            <p:ph type="ftr" sz="quarter" idx="11"/>
          </p:nvPr>
        </p:nvSpPr>
        <p:spPr/>
        <p:txBody>
          <a:bodyPr/>
          <a:lstStyle/>
          <a:p>
            <a:r>
              <a:rPr lang="en-US" altLang="ko-KR" smtClean="0"/>
              <a:t>Junhyeong Kim, ETRI</a:t>
            </a:r>
            <a:endParaRPr lang="en-US" altLang="ko-KR" dirty="0"/>
          </a:p>
        </p:txBody>
      </p:sp>
      <p:sp>
        <p:nvSpPr>
          <p:cNvPr id="4" name="슬라이드 번호 개체 틀 3"/>
          <p:cNvSpPr>
            <a:spLocks noGrp="1"/>
          </p:cNvSpPr>
          <p:nvPr>
            <p:ph type="sldNum" sz="quarter" idx="12"/>
          </p:nvPr>
        </p:nvSpPr>
        <p:spPr/>
        <p:txBody>
          <a:bodyPr/>
          <a:lstStyle/>
          <a:p>
            <a:r>
              <a:rPr lang="en-US" altLang="ko-KR" smtClean="0"/>
              <a:t>Slide </a:t>
            </a:r>
            <a:fld id="{EBCBA1D1-C26B-48B5-BA7F-34FF92B9C553}" type="slidenum">
              <a:rPr lang="en-US" altLang="ko-KR" smtClean="0"/>
              <a:pPr/>
              <a:t>2</a:t>
            </a:fld>
            <a:endParaRPr lang="en-US" altLang="ko-KR"/>
          </a:p>
        </p:txBody>
      </p:sp>
    </p:spTree>
    <p:extLst>
      <p:ext uri="{BB962C8B-B14F-4D97-AF65-F5344CB8AC3E}">
        <p14:creationId xmlns:p14="http://schemas.microsoft.com/office/powerpoint/2010/main" val="340140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lstStyle/>
          <a:p>
            <a:r>
              <a:rPr lang="en-US" altLang="ko-KR" dirty="0" smtClean="0"/>
              <a:t>Background</a:t>
            </a:r>
          </a:p>
          <a:p>
            <a:endParaRPr lang="en-US" altLang="ko-KR" dirty="0" smtClean="0"/>
          </a:p>
          <a:p>
            <a:r>
              <a:rPr lang="en-US" altLang="ko-KR" dirty="0" smtClean="0"/>
              <a:t>Mobile Internet Service In Fast Moving Vehicles</a:t>
            </a:r>
          </a:p>
          <a:p>
            <a:endParaRPr lang="en-US" altLang="ko-KR" dirty="0" smtClean="0"/>
          </a:p>
          <a:p>
            <a:r>
              <a:rPr lang="en-US" altLang="ko-KR" dirty="0" smtClean="0"/>
              <a:t>Objective</a:t>
            </a:r>
          </a:p>
          <a:p>
            <a:endParaRPr lang="en-US" altLang="ko-KR" dirty="0" smtClean="0"/>
          </a:p>
          <a:p>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Tree>
    <p:extLst>
      <p:ext uri="{BB962C8B-B14F-4D97-AF65-F5344CB8AC3E}">
        <p14:creationId xmlns:p14="http://schemas.microsoft.com/office/powerpoint/2010/main" val="185310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lstStyle/>
          <a:p>
            <a:r>
              <a:rPr lang="en-US" altLang="ko-KR" sz="2000" dirty="0"/>
              <a:t>IMT Vision </a:t>
            </a:r>
            <a:r>
              <a:rPr lang="en-US" altLang="ko-KR" sz="2000" dirty="0" smtClean="0"/>
              <a:t>: </a:t>
            </a:r>
            <a:r>
              <a:rPr lang="en-US" altLang="ko-KR" sz="2000" dirty="0"/>
              <a:t>“Framework and overall objectives of the future development of IMT for 2020 and beyond</a:t>
            </a:r>
            <a:r>
              <a:rPr lang="en-US" altLang="ko-KR" sz="2000" dirty="0" smtClean="0"/>
              <a:t>” </a:t>
            </a:r>
            <a:r>
              <a:rPr lang="en-US" altLang="ko-KR" sz="2000" b="1" baseline="30000" dirty="0" smtClean="0">
                <a:solidFill>
                  <a:schemeClr val="accent2"/>
                </a:solidFill>
              </a:rPr>
              <a:t>[1]</a:t>
            </a:r>
          </a:p>
          <a:p>
            <a:pPr lvl="1"/>
            <a:r>
              <a:rPr lang="en-US" altLang="ko-KR" sz="1800" dirty="0" smtClean="0"/>
              <a:t>Increasing </a:t>
            </a:r>
            <a:r>
              <a:rPr lang="en-US" altLang="ko-KR" sz="1800" dirty="0"/>
              <a:t>demands of traffic will be expected even in high-speed vehicular </a:t>
            </a:r>
            <a:r>
              <a:rPr lang="en-US" altLang="ko-KR" sz="1800" dirty="0" smtClean="0"/>
              <a:t>environments</a:t>
            </a:r>
          </a:p>
          <a:p>
            <a:pPr lvl="1"/>
            <a:endParaRPr lang="en-US" altLang="ko-KR" sz="1800" dirty="0" smtClean="0"/>
          </a:p>
          <a:p>
            <a:endParaRPr lang="en-US" altLang="ko-KR" sz="2000" dirty="0"/>
          </a:p>
          <a:p>
            <a:endParaRPr lang="en-US" altLang="ko-KR" sz="2000" dirty="0" smtClean="0"/>
          </a:p>
          <a:p>
            <a:endParaRPr lang="en-US" altLang="ko-KR" sz="2000" dirty="0"/>
          </a:p>
          <a:p>
            <a:r>
              <a:rPr lang="en-US" altLang="ko-KR" sz="2000" dirty="0" smtClean="0"/>
              <a:t>IMT-Advanced (4G) mobility support </a:t>
            </a:r>
            <a:r>
              <a:rPr lang="en-US" altLang="ko-KR" sz="2000" b="1" baseline="30000" dirty="0" smtClean="0">
                <a:solidFill>
                  <a:schemeClr val="accent2"/>
                </a:solidFill>
              </a:rPr>
              <a:t>[2]</a:t>
            </a:r>
            <a:endParaRPr lang="ko-KR" altLang="en-US" sz="1800" b="1" baseline="30000" dirty="0">
              <a:solidFill>
                <a:schemeClr val="accent2"/>
              </a:solidFill>
            </a:endParaRP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graphicFrame>
        <p:nvGraphicFramePr>
          <p:cNvPr id="7" name="Group 4"/>
          <p:cNvGraphicFramePr>
            <a:graphicFrameLocks/>
          </p:cNvGraphicFramePr>
          <p:nvPr>
            <p:extLst>
              <p:ext uri="{D42A27DB-BD31-4B8C-83A1-F6EECF244321}">
                <p14:modId xmlns:p14="http://schemas.microsoft.com/office/powerpoint/2010/main" val="2469601808"/>
              </p:ext>
            </p:extLst>
          </p:nvPr>
        </p:nvGraphicFramePr>
        <p:xfrm>
          <a:off x="729210" y="4633415"/>
          <a:ext cx="7531935" cy="1784466"/>
        </p:xfrm>
        <a:graphic>
          <a:graphicData uri="http://schemas.openxmlformats.org/drawingml/2006/table">
            <a:tbl>
              <a:tblPr/>
              <a:tblGrid>
                <a:gridCol w="2262078"/>
                <a:gridCol w="2262078"/>
                <a:gridCol w="3007779"/>
              </a:tblGrid>
              <a:tr h="206449">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Mobility classes</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Velocities</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Performance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6020">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Stationary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Optimized</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6020">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Arial" charset="0"/>
                          <a:ea typeface="돋움" pitchFamily="50" charset="-127"/>
                        </a:rPr>
                        <a:t>Pedestrian</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&gt; 0 km/h to 10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333701">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Vehicular</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 10 to 120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Marginal degradation</a:t>
                      </a:r>
                    </a:p>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(support with high performance)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088">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High speed vehicular</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120 to 350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rgbClr val="FF0000"/>
                          </a:solidFill>
                          <a:effectLst/>
                          <a:latin typeface="Arial" charset="0"/>
                          <a:ea typeface="돋움" pitchFamily="50" charset="-127"/>
                        </a:rPr>
                        <a:t>System should be able to maintain connection</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4"/>
          <p:cNvGraphicFramePr>
            <a:graphicFrameLocks/>
          </p:cNvGraphicFramePr>
          <p:nvPr>
            <p:extLst>
              <p:ext uri="{D42A27DB-BD31-4B8C-83A1-F6EECF244321}">
                <p14:modId xmlns:p14="http://schemas.microsoft.com/office/powerpoint/2010/main" val="2915607212"/>
              </p:ext>
            </p:extLst>
          </p:nvPr>
        </p:nvGraphicFramePr>
        <p:xfrm>
          <a:off x="755576" y="2784742"/>
          <a:ext cx="5167313" cy="1292330"/>
        </p:xfrm>
        <a:graphic>
          <a:graphicData uri="http://schemas.openxmlformats.org/drawingml/2006/table">
            <a:tbl>
              <a:tblPr/>
              <a:tblGrid>
                <a:gridCol w="2043113"/>
                <a:gridCol w="3124200"/>
              </a:tblGrid>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Peak data rate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10 ~ 50 </a:t>
                      </a:r>
                      <a:r>
                        <a:rPr kumimoji="1" lang="en-US" altLang="ko-KR" sz="1200" b="0" i="0" u="none" strike="noStrike" cap="none" normalizeH="0" baseline="0" dirty="0" err="1" smtClean="0">
                          <a:ln>
                            <a:noFill/>
                          </a:ln>
                          <a:solidFill>
                            <a:schemeClr val="tx1"/>
                          </a:solidFill>
                          <a:effectLst/>
                          <a:latin typeface="Arial" charset="0"/>
                          <a:ea typeface="돋움" pitchFamily="50" charset="-127"/>
                        </a:rPr>
                        <a:t>Gbps</a:t>
                      </a:r>
                      <a:endParaRPr kumimoji="1" lang="en-US" altLang="ko-KR" sz="1200" b="0" i="0" u="none" strike="noStrike" cap="none" normalizeH="0" baseline="0" dirty="0" smtClean="0">
                        <a:ln>
                          <a:noFill/>
                        </a:ln>
                        <a:solidFill>
                          <a:schemeClr val="tx1"/>
                        </a:solidFill>
                        <a:effectLst/>
                        <a:latin typeface="Arial" charset="0"/>
                        <a:ea typeface="돋움" pitchFamily="50" charset="-127"/>
                      </a:endParaRP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User experienced data rate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100 Mbps ~ 1 </a:t>
                      </a:r>
                      <a:r>
                        <a:rPr kumimoji="1" lang="en-US" altLang="ko-KR" sz="1200" b="0" i="0" u="none" strike="noStrike" cap="none" normalizeH="0" baseline="0" dirty="0" err="1" smtClean="0">
                          <a:ln>
                            <a:noFill/>
                          </a:ln>
                          <a:solidFill>
                            <a:schemeClr val="tx1"/>
                          </a:solidFill>
                          <a:effectLst/>
                          <a:latin typeface="Arial" charset="0"/>
                          <a:ea typeface="돋움" pitchFamily="50" charset="-127"/>
                        </a:rPr>
                        <a:t>Gbps</a:t>
                      </a:r>
                      <a:endParaRPr kumimoji="1" lang="en-US" altLang="ko-KR" sz="1200" b="0" i="0" u="none" strike="noStrike" cap="none" normalizeH="0" baseline="0" dirty="0" smtClean="0">
                        <a:ln>
                          <a:noFill/>
                        </a:ln>
                        <a:solidFill>
                          <a:schemeClr val="tx1"/>
                        </a:solidFill>
                        <a:effectLst/>
                        <a:latin typeface="Arial" charset="0"/>
                        <a:ea typeface="돋움" pitchFamily="50" charset="-127"/>
                      </a:endParaRP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Mobility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500 km/h</a:t>
                      </a:r>
                    </a:p>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(Performance at high mobility should maintain high quality)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0" name="그룹 39"/>
          <p:cNvGrpSpPr>
            <a:grpSpLocks noChangeAspect="1"/>
          </p:cNvGrpSpPr>
          <p:nvPr/>
        </p:nvGrpSpPr>
        <p:grpSpPr>
          <a:xfrm>
            <a:off x="6219547" y="2466153"/>
            <a:ext cx="2506870" cy="2021079"/>
            <a:chOff x="2152303" y="3267261"/>
            <a:chExt cx="4219947" cy="3402189"/>
          </a:xfrm>
        </p:grpSpPr>
        <p:sp>
          <p:nvSpPr>
            <p:cNvPr id="41" name="모서리가 둥근 직사각형 40"/>
            <p:cNvSpPr/>
            <p:nvPr/>
          </p:nvSpPr>
          <p:spPr>
            <a:xfrm>
              <a:off x="2216388" y="3267261"/>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20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42" name="직사각형 41"/>
            <p:cNvSpPr/>
            <p:nvPr/>
          </p:nvSpPr>
          <p:spPr>
            <a:xfrm>
              <a:off x="3027363" y="5688013"/>
              <a:ext cx="2813050" cy="204787"/>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ysClr val="window" lastClr="FFFFFF"/>
                </a:solidFill>
                <a:latin typeface="맑은 고딕"/>
                <a:ea typeface="맑은 고딕"/>
              </a:endParaRPr>
            </a:p>
          </p:txBody>
        </p:sp>
        <p:cxnSp>
          <p:nvCxnSpPr>
            <p:cNvPr id="43" name="직선 연결선 198"/>
            <p:cNvCxnSpPr>
              <a:cxnSpLocks noChangeShapeType="1"/>
            </p:cNvCxnSpPr>
            <p:nvPr/>
          </p:nvCxnSpPr>
          <p:spPr bwMode="auto">
            <a:xfrm>
              <a:off x="2606675" y="5959475"/>
              <a:ext cx="3567113"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44" name="직선 연결선 199"/>
            <p:cNvCxnSpPr>
              <a:cxnSpLocks noChangeShapeType="1"/>
            </p:cNvCxnSpPr>
            <p:nvPr/>
          </p:nvCxnSpPr>
          <p:spPr bwMode="auto">
            <a:xfrm rot="5400000">
              <a:off x="1319212" y="4672013"/>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45" name="직사각형 44"/>
            <p:cNvSpPr/>
            <p:nvPr/>
          </p:nvSpPr>
          <p:spPr bwMode="auto">
            <a:xfrm>
              <a:off x="2312536" y="5981701"/>
              <a:ext cx="4049295" cy="414477"/>
            </a:xfrm>
            <a:prstGeom prst="rect">
              <a:avLst/>
            </a:prstGeom>
          </p:spPr>
          <p:txBody>
            <a:bodyPr wrap="square">
              <a:spAutoFit/>
            </a:bodyPr>
            <a:lstStyle/>
            <a:p>
              <a:pPr fontAlgn="auto" latinLnBrk="0">
                <a:spcBef>
                  <a:spcPts val="0"/>
                </a:spcBef>
                <a:spcAft>
                  <a:spcPts val="0"/>
                </a:spcAft>
                <a:defRPr/>
              </a:pPr>
              <a:r>
                <a:rPr kumimoji="0" lang="en-US" altLang="ko-KR" sz="1000" kern="0" dirty="0" smtClean="0">
                  <a:solidFill>
                    <a:srgbClr val="002060"/>
                  </a:solidFill>
                  <a:latin typeface="HY헤드라인M" pitchFamily="18" charset="-127"/>
                  <a:ea typeface="HY헤드라인M" pitchFamily="18" charset="-127"/>
                </a:rPr>
                <a:t>         Low </a:t>
              </a:r>
              <a:r>
                <a:rPr kumimoji="0" lang="ko-KR" altLang="en-US" sz="1000" kern="0" dirty="0" smtClean="0">
                  <a:solidFill>
                    <a:srgbClr val="002060"/>
                  </a:solidFill>
                  <a:latin typeface="HY헤드라인M" pitchFamily="18" charset="-127"/>
                  <a:ea typeface="HY헤드라인M" pitchFamily="18" charset="-127"/>
                </a:rPr>
                <a:t>    </a:t>
              </a:r>
              <a:r>
                <a:rPr kumimoji="0" lang="en-US" altLang="ko-KR" sz="1000" kern="0" dirty="0" smtClean="0">
                  <a:solidFill>
                    <a:srgbClr val="002060"/>
                  </a:solidFill>
                  <a:latin typeface="HY헤드라인M" pitchFamily="18" charset="-127"/>
                  <a:ea typeface="HY헤드라인M" pitchFamily="18" charset="-127"/>
                </a:rPr>
                <a:t>Medium</a:t>
              </a:r>
              <a:r>
                <a:rPr kumimoji="0" lang="ko-KR" altLang="en-US" sz="1000" kern="0" dirty="0" smtClean="0">
                  <a:solidFill>
                    <a:srgbClr val="002060"/>
                  </a:solidFill>
                  <a:latin typeface="HY헤드라인M" pitchFamily="18" charset="-127"/>
                  <a:ea typeface="HY헤드라인M" pitchFamily="18" charset="-127"/>
                </a:rPr>
                <a:t>   </a:t>
              </a:r>
              <a:r>
                <a:rPr kumimoji="0" lang="en-US" altLang="ko-KR" sz="1000" kern="0" dirty="0" smtClean="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6" name="TextBox 45"/>
            <p:cNvSpPr txBox="1"/>
            <p:nvPr/>
          </p:nvSpPr>
          <p:spPr>
            <a:xfrm>
              <a:off x="2152303" y="3667603"/>
              <a:ext cx="569906" cy="2239442"/>
            </a:xfrm>
            <a:prstGeom prst="rect">
              <a:avLst/>
            </a:prstGeom>
            <a:noFill/>
          </p:spPr>
          <p:txBody>
            <a:bodyPr vert="vert270" wrap="square">
              <a:spAutoFit/>
            </a:bodyPr>
            <a:lstStyle/>
            <a:p>
              <a:pPr algn="ctr">
                <a:defRPr/>
              </a:pPr>
              <a:r>
                <a:rPr lang="en-US" altLang="ko-KR" sz="1000" dirty="0" smtClean="0">
                  <a:solidFill>
                    <a:srgbClr val="002060"/>
                  </a:solidFill>
                  <a:latin typeface="HY헤드라인M" pitchFamily="18" charset="-127"/>
                  <a:ea typeface="HY헤드라인M" pitchFamily="18" charset="-127"/>
                </a:rPr>
                <a:t>Mobile </a:t>
              </a:r>
              <a:r>
                <a:rPr lang="en-US" altLang="ko-KR" sz="1000" dirty="0">
                  <a:solidFill>
                    <a:srgbClr val="002060"/>
                  </a:solidFill>
                  <a:latin typeface="HY헤드라인M" pitchFamily="18" charset="-127"/>
                  <a:ea typeface="HY헤드라인M" pitchFamily="18" charset="-127"/>
                </a:rPr>
                <a:t>Internet </a:t>
              </a:r>
              <a:r>
                <a:rPr lang="en-US" altLang="ko-KR" sz="1000" dirty="0" smtClean="0">
                  <a:solidFill>
                    <a:srgbClr val="002060"/>
                  </a:solidFill>
                  <a:latin typeface="HY헤드라인M" pitchFamily="18" charset="-127"/>
                  <a:ea typeface="HY헤드라인M" pitchFamily="18" charset="-127"/>
                </a:rPr>
                <a:t>Use</a:t>
              </a:r>
              <a:endParaRPr lang="ko-KR" altLang="en-US" sz="1000" dirty="0">
                <a:solidFill>
                  <a:srgbClr val="002060"/>
                </a:solidFill>
                <a:latin typeface="HY헤드라인M" pitchFamily="18" charset="-127"/>
                <a:ea typeface="HY헤드라인M" pitchFamily="18" charset="-127"/>
              </a:endParaRPr>
            </a:p>
          </p:txBody>
        </p:sp>
        <p:graphicFrame>
          <p:nvGraphicFramePr>
            <p:cNvPr id="47" name="차트 291"/>
            <p:cNvGraphicFramePr>
              <a:graphicFrameLocks/>
            </p:cNvGraphicFramePr>
            <p:nvPr>
              <p:extLst>
                <p:ext uri="{D42A27DB-BD31-4B8C-83A1-F6EECF244321}">
                  <p14:modId xmlns:p14="http://schemas.microsoft.com/office/powerpoint/2010/main" val="445838456"/>
                </p:ext>
              </p:extLst>
            </p:nvPr>
          </p:nvGraphicFramePr>
          <p:xfrm>
            <a:off x="2557463" y="3703638"/>
            <a:ext cx="3644900" cy="2224087"/>
          </p:xfrm>
          <a:graphic>
            <a:graphicData uri="http://schemas.openxmlformats.org/presentationml/2006/ole">
              <mc:AlternateContent xmlns:mc="http://schemas.openxmlformats.org/markup-compatibility/2006">
                <mc:Choice xmlns:v="urn:schemas-microsoft-com:vml" Requires="v">
                  <p:oleObj spid="_x0000_s3322" r:id="rId5" imgW="3645724" imgH="2225233" progId="Excel.Chart.8">
                    <p:embed/>
                  </p:oleObj>
                </mc:Choice>
                <mc:Fallback>
                  <p:oleObj r:id="rId5" imgW="3645724" imgH="2225233"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703638"/>
                          <a:ext cx="3644900" cy="222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자유형 47"/>
            <p:cNvSpPr/>
            <p:nvPr/>
          </p:nvSpPr>
          <p:spPr>
            <a:xfrm>
              <a:off x="4965700" y="4383088"/>
              <a:ext cx="919163" cy="746125"/>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9" name="자유형 48"/>
            <p:cNvSpPr/>
            <p:nvPr/>
          </p:nvSpPr>
          <p:spPr>
            <a:xfrm>
              <a:off x="2862263" y="3624263"/>
              <a:ext cx="2076450" cy="1703387"/>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grpSp>
          <p:nvGrpSpPr>
            <p:cNvPr id="50" name="그룹 269"/>
            <p:cNvGrpSpPr>
              <a:grpSpLocks/>
            </p:cNvGrpSpPr>
            <p:nvPr/>
          </p:nvGrpSpPr>
          <p:grpSpPr bwMode="auto">
            <a:xfrm>
              <a:off x="2817813" y="3586163"/>
              <a:ext cx="3100387" cy="1800225"/>
              <a:chOff x="1838801" y="2288417"/>
              <a:chExt cx="5483924" cy="2506759"/>
            </a:xfrm>
          </p:grpSpPr>
          <p:sp>
            <p:nvSpPr>
              <p:cNvPr id="55" name="타원 54"/>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6" name="타원 55"/>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7" name="타원 56"/>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8" name="타원 57"/>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9" name="타원 58"/>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0" name="타원 59"/>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1" name="타원 60"/>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2" name="타원 61"/>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3" name="타원 62"/>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4" name="타원 63"/>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5" name="타원 64"/>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6" name="타원 65"/>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7" name="타원 66"/>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8" name="타원 67"/>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pic>
          <p:nvPicPr>
            <p:cNvPr id="51" name="그림 6"/>
            <p:cNvPicPr>
              <a:picLocks noChangeAspect="1"/>
            </p:cNvPicPr>
            <p:nvPr/>
          </p:nvPicPr>
          <p:blipFill rotWithShape="1">
            <a:blip r:embed="rId7">
              <a:extLst>
                <a:ext uri="{28A0092B-C50C-407E-A947-70E740481C1C}">
                  <a14:useLocalDpi xmlns:a14="http://schemas.microsoft.com/office/drawing/2010/main" val="0"/>
                </a:ext>
              </a:extLst>
            </a:blip>
            <a:srcRect t="11335"/>
            <a:stretch/>
          </p:blipFill>
          <p:spPr bwMode="auto">
            <a:xfrm>
              <a:off x="3984625" y="3284984"/>
              <a:ext cx="809625" cy="68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직사각형 51"/>
            <p:cNvSpPr/>
            <p:nvPr/>
          </p:nvSpPr>
          <p:spPr>
            <a:xfrm>
              <a:off x="4836638" y="4262338"/>
              <a:ext cx="1399466" cy="2074907"/>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53" name="TextBox 7"/>
            <p:cNvSpPr txBox="1">
              <a:spLocks noChangeArrowheads="1"/>
            </p:cNvSpPr>
            <p:nvPr/>
          </p:nvSpPr>
          <p:spPr bwMode="auto">
            <a:xfrm>
              <a:off x="3257776" y="3933056"/>
              <a:ext cx="2514525" cy="44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100" dirty="0">
                  <a:latin typeface="Times New Roman" pitchFamily="18" charset="0"/>
                  <a:ea typeface="돋움" pitchFamily="50" charset="-127"/>
                </a:rPr>
                <a:t>Freedom of two hands !</a:t>
              </a:r>
              <a:endParaRPr lang="ko-KR" altLang="en-US" sz="1100" dirty="0">
                <a:latin typeface="Times New Roman" pitchFamily="18" charset="0"/>
                <a:ea typeface="돋움" pitchFamily="50" charset="-127"/>
              </a:endParaRPr>
            </a:p>
          </p:txBody>
        </p:sp>
        <p:sp>
          <p:nvSpPr>
            <p:cNvPr id="54" name="TextBox 53"/>
            <p:cNvSpPr txBox="1"/>
            <p:nvPr/>
          </p:nvSpPr>
          <p:spPr bwMode="auto">
            <a:xfrm>
              <a:off x="4628793" y="6280043"/>
              <a:ext cx="1738299" cy="374011"/>
            </a:xfrm>
            <a:prstGeom prst="rect">
              <a:avLst/>
            </a:prstGeom>
            <a:noFill/>
          </p:spPr>
          <p:txBody>
            <a:bodyPr wrap="none">
              <a:spAutoFit/>
            </a:bodyPr>
            <a:lstStyle/>
            <a:p>
              <a:pPr algn="ctr">
                <a:defRPr/>
              </a:pPr>
              <a:r>
                <a:rPr lang="en-US" altLang="ko-KR" sz="1050" b="1" dirty="0" smtClean="0">
                  <a:latin typeface="+mn-ea"/>
                  <a:ea typeface="굴림" pitchFamily="50" charset="-127"/>
                </a:rPr>
                <a:t>(</a:t>
              </a:r>
              <a:r>
                <a:rPr lang="en-US" altLang="ko-KR" sz="1050" b="1" dirty="0">
                  <a:latin typeface="+mn-ea"/>
                  <a:ea typeface="굴림" pitchFamily="50" charset="-127"/>
                </a:rPr>
                <a:t>above 100km/h )</a:t>
              </a:r>
              <a:endParaRPr lang="en-US" altLang="ko-KR" sz="800" b="1" dirty="0">
                <a:latin typeface="+mn-ea"/>
                <a:ea typeface="굴림" pitchFamily="50" charset="-127"/>
              </a:endParaRPr>
            </a:p>
          </p:txBody>
        </p:sp>
      </p:grpSp>
    </p:spTree>
    <p:extLst>
      <p:ext uri="{BB962C8B-B14F-4D97-AF65-F5344CB8AC3E}">
        <p14:creationId xmlns:p14="http://schemas.microsoft.com/office/powerpoint/2010/main" val="21676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dirty="0" smtClean="0"/>
              <a:t>Background</a:t>
            </a:r>
            <a:endParaRPr lang="ko-KR" altLang="en-US" dirty="0"/>
          </a:p>
        </p:txBody>
      </p:sp>
      <p:sp>
        <p:nvSpPr>
          <p:cNvPr id="46" name="내용 개체 틀 45"/>
          <p:cNvSpPr>
            <a:spLocks noGrp="1"/>
          </p:cNvSpPr>
          <p:nvPr>
            <p:ph idx="1"/>
          </p:nvPr>
        </p:nvSpPr>
        <p:spPr/>
        <p:txBody>
          <a:bodyPr/>
          <a:lstStyle/>
          <a:p>
            <a:r>
              <a:rPr lang="en-US" altLang="ko-KR" sz="2400" dirty="0" smtClean="0"/>
              <a:t>High mobility environments are getting important</a:t>
            </a:r>
          </a:p>
          <a:p>
            <a:pPr lvl="1"/>
            <a:r>
              <a:rPr lang="en-US" altLang="ko-KR" sz="2000" dirty="0" smtClean="0"/>
              <a:t>People </a:t>
            </a:r>
            <a:r>
              <a:rPr lang="en-US" altLang="ko-KR" sz="2000" dirty="0"/>
              <a:t>enjoy mobile internet services at low or high mobility</a:t>
            </a:r>
          </a:p>
          <a:p>
            <a:pPr lvl="1"/>
            <a:r>
              <a:rPr lang="en-US" altLang="ko-KR" sz="2000" dirty="0"/>
              <a:t>About 10 billions of passengers yearly in Korea</a:t>
            </a:r>
          </a:p>
          <a:p>
            <a:pPr lvl="2"/>
            <a:r>
              <a:rPr lang="en-US" altLang="ko-KR" sz="1800" dirty="0"/>
              <a:t>Bus, subway, and </a:t>
            </a:r>
            <a:r>
              <a:rPr lang="en-US" altLang="ko-KR" sz="1800" dirty="0" smtClean="0"/>
              <a:t>KTX (high-speed train)</a:t>
            </a:r>
            <a:endParaRPr lang="en-US" altLang="ko-KR" sz="1800" dirty="0"/>
          </a:p>
          <a:p>
            <a:pPr lvl="1"/>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grpSp>
        <p:nvGrpSpPr>
          <p:cNvPr id="36" name="그룹 35"/>
          <p:cNvGrpSpPr/>
          <p:nvPr/>
        </p:nvGrpSpPr>
        <p:grpSpPr>
          <a:xfrm>
            <a:off x="857223" y="3284984"/>
            <a:ext cx="7247688" cy="2520280"/>
            <a:chOff x="857223" y="2276872"/>
            <a:chExt cx="7247688" cy="2520280"/>
          </a:xfrm>
        </p:grpSpPr>
        <p:sp>
          <p:nvSpPr>
            <p:cNvPr id="37" name="모서리가 둥근 직사각형 36"/>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38" name="그룹 37"/>
            <p:cNvGrpSpPr/>
            <p:nvPr/>
          </p:nvGrpSpPr>
          <p:grpSpPr>
            <a:xfrm>
              <a:off x="997529" y="2276872"/>
              <a:ext cx="7107382" cy="341433"/>
              <a:chOff x="817250" y="1082318"/>
              <a:chExt cx="7124775" cy="341433"/>
            </a:xfrm>
          </p:grpSpPr>
          <p:sp>
            <p:nvSpPr>
              <p:cNvPr id="101" name="양쪽 모서리가 둥근 사각형 100"/>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102" name="양쪽 모서리가 둥근 사각형 101"/>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39" name="TextBox 38"/>
            <p:cNvSpPr txBox="1"/>
            <p:nvPr/>
          </p:nvSpPr>
          <p:spPr>
            <a:xfrm>
              <a:off x="1330789" y="2301111"/>
              <a:ext cx="6540252" cy="307777"/>
            </a:xfrm>
            <a:prstGeom prst="rect">
              <a:avLst/>
            </a:prstGeom>
            <a:noFill/>
          </p:spPr>
          <p:txBody>
            <a:bodyPr wrap="none" rtlCol="0">
              <a:spAutoFit/>
            </a:bodyPr>
            <a:lstStyle/>
            <a:p>
              <a:pPr algn="dist"/>
              <a:r>
                <a:rPr lang="en-US" altLang="ko-KR" sz="1400" b="1" dirty="0" smtClean="0">
                  <a:solidFill>
                    <a:schemeClr val="bg1"/>
                  </a:solidFill>
                  <a:effectLst>
                    <a:outerShdw blurRad="38100" dist="38100" dir="2700000" algn="tl">
                      <a:srgbClr val="000000">
                        <a:alpha val="43137"/>
                      </a:srgbClr>
                    </a:outerShdw>
                  </a:effectLst>
                  <a:latin typeface="+mn-ea"/>
                  <a:ea typeface="+mn-ea"/>
                </a:rPr>
                <a:t>‘</a:t>
              </a:r>
              <a:r>
                <a:rPr lang="en-US" altLang="ko-KR" sz="1400" b="1" dirty="0" smtClean="0">
                  <a:solidFill>
                    <a:srgbClr val="FFFF00"/>
                  </a:solidFill>
                  <a:effectLst>
                    <a:outerShdw blurRad="38100" dist="38100" dir="2700000" algn="tl">
                      <a:srgbClr val="000000">
                        <a:alpha val="43137"/>
                      </a:srgbClr>
                    </a:outerShdw>
                  </a:effectLst>
                  <a:latin typeface="+mn-ea"/>
                  <a:ea typeface="+mn-ea"/>
                </a:rPr>
                <a:t>Home</a:t>
              </a:r>
              <a:r>
                <a:rPr lang="en-US" altLang="ko-KR" sz="1400" b="1" dirty="0" smtClean="0">
                  <a:solidFill>
                    <a:schemeClr val="bg1"/>
                  </a:solidFill>
                  <a:effectLst>
                    <a:outerShdw blurRad="38100" dist="38100" dir="2700000" algn="tl">
                      <a:srgbClr val="000000">
                        <a:alpha val="43137"/>
                      </a:srgbClr>
                    </a:outerShdw>
                  </a:effectLst>
                  <a:latin typeface="+mn-ea"/>
                  <a:ea typeface="+mn-ea"/>
                </a:rPr>
                <a:t>’ and ‘</a:t>
              </a:r>
              <a:r>
                <a:rPr lang="en-US" altLang="ko-KR" sz="1400" b="1" dirty="0" smtClean="0">
                  <a:solidFill>
                    <a:srgbClr val="FFFF00"/>
                  </a:solidFill>
                  <a:effectLst>
                    <a:outerShdw blurRad="38100" dist="38100" dir="2700000" algn="tl">
                      <a:srgbClr val="000000">
                        <a:alpha val="43137"/>
                      </a:srgbClr>
                    </a:outerShdw>
                  </a:effectLst>
                  <a:latin typeface="+mn-ea"/>
                  <a:ea typeface="+mn-ea"/>
                </a:rPr>
                <a:t>Vehicle</a:t>
              </a:r>
              <a:r>
                <a:rPr lang="en-US" altLang="ko-KR" sz="1400"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sz="1400" b="1" dirty="0">
                <a:solidFill>
                  <a:schemeClr val="bg1"/>
                </a:solidFill>
                <a:effectLst>
                  <a:outerShdw blurRad="38100" dist="38100" dir="2700000" algn="tl">
                    <a:srgbClr val="000000">
                      <a:alpha val="43137"/>
                    </a:srgbClr>
                  </a:outerShdw>
                </a:effectLst>
                <a:latin typeface="+mn-ea"/>
                <a:ea typeface="+mn-ea"/>
              </a:endParaRPr>
            </a:p>
          </p:txBody>
        </p:sp>
        <p:grpSp>
          <p:nvGrpSpPr>
            <p:cNvPr id="40" name="그룹 13"/>
            <p:cNvGrpSpPr>
              <a:grpSpLocks/>
            </p:cNvGrpSpPr>
            <p:nvPr/>
          </p:nvGrpSpPr>
          <p:grpSpPr bwMode="auto">
            <a:xfrm>
              <a:off x="1270773" y="2888275"/>
              <a:ext cx="1397530" cy="1352754"/>
              <a:chOff x="4688726" y="2803955"/>
              <a:chExt cx="995721" cy="988200"/>
            </a:xfrm>
          </p:grpSpPr>
          <p:grpSp>
            <p:nvGrpSpPr>
              <p:cNvPr id="95" name="그룹 10"/>
              <p:cNvGrpSpPr>
                <a:grpSpLocks noChangeAspect="1"/>
              </p:cNvGrpSpPr>
              <p:nvPr/>
            </p:nvGrpSpPr>
            <p:grpSpPr bwMode="auto">
              <a:xfrm>
                <a:off x="4692486" y="2803955"/>
                <a:ext cx="988200" cy="988200"/>
                <a:chOff x="4157375" y="2800346"/>
                <a:chExt cx="1620000" cy="1620000"/>
              </a:xfrm>
            </p:grpSpPr>
            <p:sp>
              <p:nvSpPr>
                <p:cNvPr id="97" name="타원 96"/>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98" name="타원 97"/>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99" name="원형 98"/>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100" name="막힌 원호 99"/>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96" name="TextBox 95"/>
              <p:cNvSpPr txBox="1"/>
              <p:nvPr/>
            </p:nvSpPr>
            <p:spPr>
              <a:xfrm>
                <a:off x="4688726" y="3028254"/>
                <a:ext cx="995721" cy="539601"/>
              </a:xfrm>
              <a:prstGeom prst="rect">
                <a:avLst/>
              </a:prstGeom>
              <a:noFill/>
            </p:spPr>
            <p:txBody>
              <a:bodyPr anchor="ctr">
                <a:spAutoFit/>
              </a:bodyPr>
              <a:lstStyle/>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41" name="TextBox 40"/>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42" name="TextBox 41"/>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43" name="TextBox 42"/>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44" name="TextBox 43"/>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45" name="TextBox 44"/>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76" name="TextBox 75"/>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77" name="TextBox 76"/>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78" name="TextBox 77"/>
            <p:cNvSpPr txBox="1"/>
            <p:nvPr/>
          </p:nvSpPr>
          <p:spPr>
            <a:xfrm>
              <a:off x="857223" y="4520153"/>
              <a:ext cx="6006551" cy="276999"/>
            </a:xfrm>
            <a:prstGeom prst="rect">
              <a:avLst/>
            </a:prstGeom>
            <a:noFill/>
          </p:spPr>
          <p:txBody>
            <a:bodyPr wrap="square">
              <a:spAutoFit/>
            </a:bodyPr>
            <a:lstStyle/>
            <a:p>
              <a:pPr algn="r">
                <a:defRPr/>
              </a:pPr>
              <a:r>
                <a:rPr lang="en-US" altLang="ko-KR" sz="1200" b="1" dirty="0">
                  <a:latin typeface="+mn-ea"/>
                  <a:ea typeface="+mn-ea"/>
                </a:rPr>
                <a:t>※ </a:t>
              </a:r>
              <a:r>
                <a:rPr lang="en-US" altLang="ko-KR" sz="1200" b="1" dirty="0" smtClean="0">
                  <a:latin typeface="+mn-ea"/>
                  <a:ea typeface="+mn-ea"/>
                </a:rPr>
                <a:t>Survey 2012 for Mobile Internet Usage by Korea Internet &amp; Security Agency</a:t>
              </a:r>
              <a:endParaRPr lang="ko-KR" altLang="en-US" sz="1200" b="1" dirty="0">
                <a:latin typeface="+mn-ea"/>
                <a:ea typeface="+mn-ea"/>
              </a:endParaRPr>
            </a:p>
          </p:txBody>
        </p:sp>
        <p:sp>
          <p:nvSpPr>
            <p:cNvPr id="79" name="직사각형 78"/>
            <p:cNvSpPr/>
            <p:nvPr/>
          </p:nvSpPr>
          <p:spPr>
            <a:xfrm>
              <a:off x="3760218" y="2770010"/>
              <a:ext cx="581891" cy="149350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80" name="그림 79"/>
            <p:cNvPicPr>
              <a:picLocks noChangeAspect="1"/>
            </p:cNvPicPr>
            <p:nvPr/>
          </p:nvPicPr>
          <p:blipFill rotWithShape="1">
            <a:blip r:embed="rId3">
              <a:extLst>
                <a:ext uri="{28A0092B-C50C-407E-A947-70E740481C1C}">
                  <a14:useLocalDpi xmlns:a14="http://schemas.microsoft.com/office/drawing/2010/main" val="0"/>
                </a:ext>
              </a:extLst>
            </a:blip>
            <a:srcRect l="-1775" b="44160"/>
            <a:stretch/>
          </p:blipFill>
          <p:spPr>
            <a:xfrm>
              <a:off x="2841968" y="3780774"/>
              <a:ext cx="4993950" cy="190609"/>
            </a:xfrm>
            <a:prstGeom prst="rect">
              <a:avLst/>
            </a:prstGeom>
          </p:spPr>
        </p:pic>
        <p:pic>
          <p:nvPicPr>
            <p:cNvPr id="81"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89" name="TextBox 88"/>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90" name="TextBox 89"/>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91" name="TextBox 90"/>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92" name="TextBox 91"/>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93" name="TextBox 92"/>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94" name="TextBox 93"/>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spTree>
    <p:extLst>
      <p:ext uri="{BB962C8B-B14F-4D97-AF65-F5344CB8AC3E}">
        <p14:creationId xmlns:p14="http://schemas.microsoft.com/office/powerpoint/2010/main" val="409787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Mobile </a:t>
            </a:r>
            <a:r>
              <a:rPr lang="en-US" altLang="ko-KR" sz="2800" dirty="0"/>
              <a:t>Internet Service In Fast Moving </a:t>
            </a:r>
            <a:r>
              <a:rPr lang="en-US" altLang="ko-KR" sz="2800" dirty="0" smtClean="0"/>
              <a:t>Vehicles</a:t>
            </a:r>
            <a:endParaRPr lang="ko-KR" altLang="en-US" sz="2800" dirty="0"/>
          </a:p>
        </p:txBody>
      </p:sp>
      <p:sp>
        <p:nvSpPr>
          <p:cNvPr id="3" name="내용 개체 틀 2"/>
          <p:cNvSpPr>
            <a:spLocks noGrp="1"/>
          </p:cNvSpPr>
          <p:nvPr>
            <p:ph idx="1"/>
          </p:nvPr>
        </p:nvSpPr>
        <p:spPr/>
        <p:txBody>
          <a:bodyPr/>
          <a:lstStyle/>
          <a:p>
            <a:r>
              <a:rPr lang="en-US" altLang="ko-KR" sz="2800" dirty="0" smtClean="0"/>
              <a:t>Wi-Fi service based on </a:t>
            </a:r>
            <a:r>
              <a:rPr lang="en-US" altLang="ko-KR" sz="2800" dirty="0" err="1" smtClean="0"/>
              <a:t>WiBro</a:t>
            </a:r>
            <a:r>
              <a:rPr lang="en-US" altLang="ko-KR" sz="2800" dirty="0" smtClean="0"/>
              <a:t>/LTE for fast moving vehicles in Korea, provided by major mobile operators, SKT, KT</a:t>
            </a:r>
          </a:p>
          <a:p>
            <a:pPr lvl="1"/>
            <a:r>
              <a:rPr lang="en-US" altLang="ko-KR" sz="2400" dirty="0" err="1" smtClean="0"/>
              <a:t>WiBro</a:t>
            </a:r>
            <a:r>
              <a:rPr lang="en-US" altLang="ko-KR" sz="2400" dirty="0" smtClean="0"/>
              <a:t> : also known as mobile WiMAX or 802.16e</a:t>
            </a:r>
          </a:p>
          <a:p>
            <a:pPr lvl="2"/>
            <a:r>
              <a:rPr lang="en-US" altLang="ko-KR" sz="2000" dirty="0" smtClean="0"/>
              <a:t>Subway, bus, etc.</a:t>
            </a:r>
          </a:p>
          <a:p>
            <a:pPr lvl="2"/>
            <a:r>
              <a:rPr lang="en-US" altLang="ko-KR" sz="2000" dirty="0" smtClean="0"/>
              <a:t>In the Seoul subway, </a:t>
            </a:r>
            <a:r>
              <a:rPr lang="en-US" altLang="ko-KR" sz="2000" dirty="0" err="1" smtClean="0"/>
              <a:t>WiBro</a:t>
            </a:r>
            <a:r>
              <a:rPr lang="en-US" altLang="ko-KR" sz="2000" dirty="0" smtClean="0"/>
              <a:t> </a:t>
            </a:r>
            <a:r>
              <a:rPr lang="en-US" altLang="ko-KR" sz="2000" dirty="0"/>
              <a:t>antennas are spread out at 300- to 400-meter intervals in the tunnels and at the stations</a:t>
            </a:r>
          </a:p>
          <a:p>
            <a:pPr lvl="1"/>
            <a:r>
              <a:rPr lang="en-US" altLang="ko-KR" sz="2400" dirty="0" smtClean="0"/>
              <a:t>LTE</a:t>
            </a:r>
          </a:p>
          <a:p>
            <a:pPr lvl="2"/>
            <a:r>
              <a:rPr lang="en-US" altLang="ko-KR" sz="2000" dirty="0" smtClean="0"/>
              <a:t>KTX bullet train</a:t>
            </a:r>
          </a:p>
          <a:p>
            <a:endParaRPr lang="en-US" altLang="ko-KR" sz="28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spTree>
    <p:extLst>
      <p:ext uri="{BB962C8B-B14F-4D97-AF65-F5344CB8AC3E}">
        <p14:creationId xmlns:p14="http://schemas.microsoft.com/office/powerpoint/2010/main" val="2776399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KTX bullet train in Korea</a:t>
            </a:r>
            <a:endParaRPr lang="ko-KR" altLang="en-US" dirty="0"/>
          </a:p>
        </p:txBody>
      </p:sp>
      <p:sp>
        <p:nvSpPr>
          <p:cNvPr id="3" name="내용 개체 틀 2"/>
          <p:cNvSpPr>
            <a:spLocks noGrp="1"/>
          </p:cNvSpPr>
          <p:nvPr>
            <p:ph idx="1"/>
          </p:nvPr>
        </p:nvSpPr>
        <p:spPr/>
        <p:txBody>
          <a:bodyPr/>
          <a:lstStyle/>
          <a:p>
            <a:r>
              <a:rPr lang="en-US" altLang="ko-KR" sz="2800" dirty="0" smtClean="0"/>
              <a:t>Wi-Fi service in KTX bullet train</a:t>
            </a:r>
          </a:p>
          <a:p>
            <a:pPr lvl="1"/>
            <a:r>
              <a:rPr lang="en-US" altLang="ko-KR" sz="2400" dirty="0" smtClean="0"/>
              <a:t>KTX (Korea Train </a:t>
            </a:r>
            <a:r>
              <a:rPr lang="en-US" altLang="ko-KR" sz="2400" dirty="0" err="1" smtClean="0"/>
              <a:t>eXpress</a:t>
            </a:r>
            <a:r>
              <a:rPr lang="en-US" altLang="ko-KR" sz="2400" dirty="0" smtClean="0"/>
              <a:t>) is South Korea’s high-speed rail system, operated by </a:t>
            </a:r>
            <a:r>
              <a:rPr lang="en-US" altLang="ko-KR" sz="2400" dirty="0" err="1" smtClean="0"/>
              <a:t>Korail</a:t>
            </a:r>
            <a:endParaRPr lang="en-US" altLang="ko-KR" sz="2400" dirty="0" smtClean="0"/>
          </a:p>
          <a:p>
            <a:pPr lvl="2"/>
            <a:r>
              <a:rPr lang="en-US" altLang="ko-KR" sz="2000" dirty="0" smtClean="0"/>
              <a:t>Top speed for trains in regular service is currently 305 km/h</a:t>
            </a:r>
          </a:p>
          <a:p>
            <a:pPr lvl="1"/>
            <a:r>
              <a:rPr lang="en-US" altLang="ko-KR" sz="2400" dirty="0" smtClean="0"/>
              <a:t>Wi-Fi service based on LTE</a:t>
            </a:r>
          </a:p>
          <a:p>
            <a:pPr lvl="1"/>
            <a:endParaRPr lang="en-US" altLang="ko-KR" sz="2400" dirty="0" smtClean="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06" y="4175745"/>
            <a:ext cx="2846876" cy="191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5054" y="4212462"/>
            <a:ext cx="1711362" cy="191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09260" y="6138639"/>
            <a:ext cx="2943370" cy="307777"/>
          </a:xfrm>
          <a:prstGeom prst="rect">
            <a:avLst/>
          </a:prstGeom>
          <a:noFill/>
        </p:spPr>
        <p:txBody>
          <a:bodyPr wrap="none" rtlCol="0">
            <a:spAutoFit/>
          </a:bodyPr>
          <a:lstStyle/>
          <a:p>
            <a:r>
              <a:rPr lang="en-US" altLang="ko-KR" sz="1400" b="1" dirty="0" smtClean="0"/>
              <a:t>&lt;Wi-Fi service in KTX bullet train&gt;</a:t>
            </a:r>
            <a:endParaRPr lang="ko-KR" altLang="en-US" sz="1400" b="1" dirty="0"/>
          </a:p>
        </p:txBody>
      </p:sp>
      <p:pic>
        <p:nvPicPr>
          <p:cNvPr id="4098" name="Picture 2" descr="D:\[ETRI] MHN IEEE 802 표준화\2015_01_Interim_준비\Contributions_to_802.15\contribution_그림\dsc01548_500w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390" y="4175744"/>
            <a:ext cx="2556734" cy="191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2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 in Korea</a:t>
            </a:r>
            <a:endParaRPr lang="ko-KR" altLang="en-US" dirty="0"/>
          </a:p>
        </p:txBody>
      </p:sp>
      <p:sp>
        <p:nvSpPr>
          <p:cNvPr id="3" name="내용 개체 틀 2"/>
          <p:cNvSpPr>
            <a:spLocks noGrp="1"/>
          </p:cNvSpPr>
          <p:nvPr>
            <p:ph idx="1"/>
          </p:nvPr>
        </p:nvSpPr>
        <p:spPr/>
        <p:txBody>
          <a:bodyPr/>
          <a:lstStyle/>
          <a:p>
            <a:r>
              <a:rPr lang="en-US" altLang="ko-KR" sz="2800" dirty="0" smtClean="0"/>
              <a:t>Public Egg / Premium Public Egg</a:t>
            </a:r>
          </a:p>
          <a:p>
            <a:pPr lvl="1"/>
            <a:r>
              <a:rPr lang="en-US" altLang="ko-KR" sz="2400" dirty="0"/>
              <a:t>Provided by KT in April 2012</a:t>
            </a:r>
            <a:endParaRPr lang="en-US" altLang="ko-KR" sz="2400" dirty="0" smtClean="0"/>
          </a:p>
          <a:p>
            <a:pPr lvl="1"/>
            <a:r>
              <a:rPr lang="en-US" altLang="ko-KR" sz="2400" dirty="0" smtClean="0"/>
              <a:t>Receive </a:t>
            </a:r>
            <a:r>
              <a:rPr lang="en-US" altLang="ko-KR" sz="2400" dirty="0" err="1" smtClean="0"/>
              <a:t>WiBro</a:t>
            </a:r>
            <a:r>
              <a:rPr lang="en-US" altLang="ko-KR" sz="2400" dirty="0" smtClean="0"/>
              <a:t> signals and convert into Wi-Fi signals</a:t>
            </a:r>
          </a:p>
          <a:p>
            <a:pPr lvl="1"/>
            <a:r>
              <a:rPr lang="en-US" altLang="ko-KR" sz="2400" dirty="0" smtClean="0"/>
              <a:t>Major mobile service has been concentrated on Seoul and Pusan subway</a:t>
            </a:r>
          </a:p>
          <a:p>
            <a:pPr lvl="2"/>
            <a:r>
              <a:rPr lang="en-US" altLang="ko-KR" sz="2000" dirty="0" smtClean="0"/>
              <a:t>Other vehicles including train, bus</a:t>
            </a:r>
          </a:p>
          <a:p>
            <a:pPr lvl="1"/>
            <a:endParaRPr lang="en-US" altLang="ko-KR" dirty="0" smtClean="0"/>
          </a:p>
          <a:p>
            <a:pPr lvl="1"/>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350960"/>
            <a:ext cx="2088232" cy="177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634992"/>
            <a:ext cx="1848730" cy="249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049710" y="6133202"/>
            <a:ext cx="1523109" cy="307777"/>
          </a:xfrm>
          <a:prstGeom prst="rect">
            <a:avLst/>
          </a:prstGeom>
          <a:noFill/>
        </p:spPr>
        <p:txBody>
          <a:bodyPr wrap="none" rtlCol="0">
            <a:spAutoFit/>
          </a:bodyPr>
          <a:lstStyle/>
          <a:p>
            <a:r>
              <a:rPr lang="en-US" altLang="ko-KR" sz="1400" b="1" dirty="0" smtClean="0"/>
              <a:t>&lt;KT Public Egg&gt;</a:t>
            </a:r>
            <a:endParaRPr lang="ko-KR" altLang="en-US" sz="1400" b="1" dirty="0"/>
          </a:p>
        </p:txBody>
      </p:sp>
      <p:sp>
        <p:nvSpPr>
          <p:cNvPr id="11" name="TextBox 10"/>
          <p:cNvSpPr txBox="1"/>
          <p:nvPr/>
        </p:nvSpPr>
        <p:spPr>
          <a:xfrm>
            <a:off x="4306958" y="6128771"/>
            <a:ext cx="2281266" cy="307777"/>
          </a:xfrm>
          <a:prstGeom prst="rect">
            <a:avLst/>
          </a:prstGeom>
          <a:noFill/>
        </p:spPr>
        <p:txBody>
          <a:bodyPr wrap="none" rtlCol="0">
            <a:spAutoFit/>
          </a:bodyPr>
          <a:lstStyle/>
          <a:p>
            <a:r>
              <a:rPr lang="en-US" altLang="ko-KR" sz="1400" b="1" dirty="0" smtClean="0"/>
              <a:t>&lt;KT Premium Public Egg&gt;</a:t>
            </a:r>
            <a:endParaRPr lang="ko-KR" altLang="en-US" sz="1400" b="1" dirty="0"/>
          </a:p>
        </p:txBody>
      </p:sp>
    </p:spTree>
    <p:extLst>
      <p:ext uri="{BB962C8B-B14F-4D97-AF65-F5344CB8AC3E}">
        <p14:creationId xmlns:p14="http://schemas.microsoft.com/office/powerpoint/2010/main" val="154257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 in Korea</a:t>
            </a:r>
            <a:endParaRPr lang="ko-KR" altLang="en-US" dirty="0"/>
          </a:p>
        </p:txBody>
      </p:sp>
      <p:sp>
        <p:nvSpPr>
          <p:cNvPr id="3" name="내용 개체 틀 2"/>
          <p:cNvSpPr>
            <a:spLocks noGrp="1"/>
          </p:cNvSpPr>
          <p:nvPr>
            <p:ph idx="1"/>
          </p:nvPr>
        </p:nvSpPr>
        <p:spPr/>
        <p:txBody>
          <a:bodyPr/>
          <a:lstStyle/>
          <a:p>
            <a:r>
              <a:rPr lang="en-US" altLang="ko-KR" sz="2800" dirty="0"/>
              <a:t>Dual Band Bridge</a:t>
            </a:r>
          </a:p>
          <a:p>
            <a:pPr lvl="1"/>
            <a:r>
              <a:rPr lang="en-US" altLang="ko-KR" sz="2400" dirty="0"/>
              <a:t>Provided </a:t>
            </a:r>
            <a:r>
              <a:rPr lang="en-US" altLang="ko-KR" sz="2400" dirty="0" smtClean="0"/>
              <a:t>by SKT</a:t>
            </a:r>
          </a:p>
          <a:p>
            <a:pPr lvl="1"/>
            <a:r>
              <a:rPr lang="en-US" altLang="ko-KR" sz="2400" dirty="0" smtClean="0"/>
              <a:t>Free Wi-Fi service for Seoul and Pusan subway</a:t>
            </a:r>
          </a:p>
          <a:p>
            <a:pPr lvl="2"/>
            <a:r>
              <a:rPr lang="en-US" altLang="ko-KR" sz="2000" dirty="0" smtClean="0"/>
              <a:t>Bus </a:t>
            </a:r>
          </a:p>
          <a:p>
            <a:pPr lvl="1"/>
            <a:r>
              <a:rPr lang="en-US" altLang="ko-KR" sz="2400" dirty="0"/>
              <a:t>Receive </a:t>
            </a:r>
            <a:r>
              <a:rPr lang="en-US" altLang="ko-KR" sz="2400" dirty="0" err="1"/>
              <a:t>WiBro</a:t>
            </a:r>
            <a:r>
              <a:rPr lang="en-US" altLang="ko-KR" sz="2400" dirty="0"/>
              <a:t> signals and convert into Wi-Fi </a:t>
            </a:r>
            <a:r>
              <a:rPr lang="en-US" altLang="ko-KR" sz="2400" dirty="0" smtClean="0"/>
              <a:t>signals</a:t>
            </a:r>
          </a:p>
          <a:p>
            <a:pPr lvl="2"/>
            <a:r>
              <a:rPr lang="en-US" altLang="ko-KR" sz="2000" dirty="0" smtClean="0"/>
              <a:t>Wi-Fi signals using 2.4GHz / 5GHz</a:t>
            </a:r>
            <a:endParaRPr lang="en-US" altLang="ko-KR" sz="20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pic>
        <p:nvPicPr>
          <p:cNvPr id="3074" name="Picture 2" descr="C:\Users\김준형\Desktop\25523_52133_5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72056"/>
            <a:ext cx="2569468" cy="25609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83298" y="6138639"/>
            <a:ext cx="2177134" cy="307777"/>
          </a:xfrm>
          <a:prstGeom prst="rect">
            <a:avLst/>
          </a:prstGeom>
          <a:noFill/>
        </p:spPr>
        <p:txBody>
          <a:bodyPr wrap="none" rtlCol="0">
            <a:spAutoFit/>
          </a:bodyPr>
          <a:lstStyle/>
          <a:p>
            <a:r>
              <a:rPr lang="en-US" altLang="ko-KR" sz="1400" b="1" dirty="0" smtClean="0"/>
              <a:t>&lt;SKT Dual Band Bridge&gt;</a:t>
            </a:r>
            <a:endParaRPr lang="ko-KR" altLang="en-US" sz="1400" b="1" dirty="0"/>
          </a:p>
        </p:txBody>
      </p:sp>
    </p:spTree>
    <p:extLst>
      <p:ext uri="{BB962C8B-B14F-4D97-AF65-F5344CB8AC3E}">
        <p14:creationId xmlns:p14="http://schemas.microsoft.com/office/powerpoint/2010/main" val="345144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IEEE-P802_15</Template>
  <TotalTime>2520</TotalTime>
  <Words>1471</Words>
  <Application>Microsoft Office PowerPoint</Application>
  <PresentationFormat>화면 슬라이드 쇼(4:3)</PresentationFormat>
  <Paragraphs>338</Paragraphs>
  <Slides>16</Slides>
  <Notes>16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16</vt:i4>
      </vt:variant>
    </vt:vector>
  </HeadingPairs>
  <TitlesOfParts>
    <vt:vector size="19" baseType="lpstr">
      <vt:lpstr>IEEE-P802_15</vt:lpstr>
      <vt:lpstr>Microsoft Excel 차트</vt:lpstr>
      <vt:lpstr>Visio</vt:lpstr>
      <vt:lpstr>PowerPoint 프레젠테이션</vt:lpstr>
      <vt:lpstr>Introduction to Mobile Internet Service in Fast Moving Vehicles</vt:lpstr>
      <vt:lpstr>Outline</vt:lpstr>
      <vt:lpstr>Background</vt:lpstr>
      <vt:lpstr>Background</vt:lpstr>
      <vt:lpstr>Mobile Internet Service In Fast Moving Vehicles</vt:lpstr>
      <vt:lpstr>KTX bullet train in Korea</vt:lpstr>
      <vt:lpstr>Subway in Korea</vt:lpstr>
      <vt:lpstr>Subway in Korea</vt:lpstr>
      <vt:lpstr>Subway</vt:lpstr>
      <vt:lpstr>Subway</vt:lpstr>
      <vt:lpstr>High-speed train</vt:lpstr>
      <vt:lpstr>Comparison of radio access technologies for high-speed train</vt:lpstr>
      <vt:lpstr>Objective</vt:lpstr>
      <vt:lpstr>Objective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356</cp:revision>
  <cp:lastPrinted>1998-02-10T13:28:06Z</cp:lastPrinted>
  <dcterms:created xsi:type="dcterms:W3CDTF">2014-12-23T02:01:48Z</dcterms:created>
  <dcterms:modified xsi:type="dcterms:W3CDTF">2015-01-13T13:37:14Z</dcterms:modified>
</cp:coreProperties>
</file>