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59" r:id="rId2"/>
    <p:sldId id="278" r:id="rId3"/>
    <p:sldId id="261" r:id="rId4"/>
    <p:sldId id="299" r:id="rId5"/>
    <p:sldId id="300" r:id="rId6"/>
    <p:sldId id="301" r:id="rId7"/>
    <p:sldId id="298" r:id="rId8"/>
    <p:sldId id="303" r:id="rId9"/>
    <p:sldId id="304" r:id="rId10"/>
    <p:sldId id="312" r:id="rId11"/>
    <p:sldId id="305" r:id="rId12"/>
    <p:sldId id="302" r:id="rId13"/>
    <p:sldId id="269" r:id="rId14"/>
    <p:sldId id="306" r:id="rId15"/>
    <p:sldId id="30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129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379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379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379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3413FDC-B2BE-4E2A-B32C-7B2A32E4C0CA}" type="slidenum">
              <a:rPr lang="en-GB" altLang="en-US"/>
              <a:pPr>
                <a:spcBef>
                  <a:spcPct val="0"/>
                </a:spcBef>
              </a:pPr>
              <a:t>13</a:t>
            </a:fld>
            <a:endParaRPr lang="en-GB" altLang="en-US"/>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481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482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482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50E8E13F-518A-4EF3-BB83-3BB236C59885}" type="slidenum">
              <a:rPr lang="en-GB" altLang="en-US"/>
              <a:pPr>
                <a:spcBef>
                  <a:spcPct val="0"/>
                </a:spcBef>
              </a:pPr>
              <a:t>14</a:t>
            </a:fld>
            <a:endParaRPr lang="en-GB" altLang="en-US"/>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15</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January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802.15-15-0043-00-004q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450"/>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Jan 2015 Meeting	</a:t>
            </a:r>
          </a:p>
          <a:p>
            <a:pPr>
              <a:defRPr/>
            </a:pPr>
            <a:r>
              <a:rPr lang="en-US" altLang="en-US" sz="1800" b="1" dirty="0" smtClean="0">
                <a:solidFill>
                  <a:schemeClr val="tx2"/>
                </a:solidFill>
              </a:rPr>
              <a:t>Date Submitted:	</a:t>
            </a:r>
            <a:r>
              <a:rPr lang="en-US" altLang="en-US" sz="1800" dirty="0" smtClean="0">
                <a:solidFill>
                  <a:schemeClr val="tx2"/>
                </a:solidFill>
              </a:rPr>
              <a:t>Jan. 12,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75 W. </a:t>
            </a:r>
            <a:r>
              <a:rPr lang="en-US" altLang="en-US" sz="1800" dirty="0" err="1" smtClean="0">
                <a:solidFill>
                  <a:srgbClr val="000000"/>
                </a:solidFill>
                <a:ea typeface="DejaVu Sans" charset="0"/>
                <a:cs typeface="DejaVu Sans" charset="0"/>
              </a:rPr>
              <a:t>Plumeria</a:t>
            </a:r>
            <a:r>
              <a:rPr lang="en-US" altLang="en-US" sz="1800" dirty="0" smtClean="0">
                <a:solidFill>
                  <a:srgbClr val="000000"/>
                </a:solidFill>
                <a:ea typeface="DejaVu Sans" charset="0"/>
                <a:cs typeface="DejaVu Sans" charset="0"/>
              </a:rPr>
              <a:t> Drive, San Jose, CA 95134,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Jan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81000"/>
          </a:xfrm>
        </p:spPr>
        <p:txBody>
          <a:bodyPr/>
          <a:lstStyle/>
          <a:p>
            <a:r>
              <a:rPr lang="en-US" altLang="en-US" smtClean="0"/>
              <a:t>Agenda (Cont’)</a:t>
            </a:r>
          </a:p>
        </p:txBody>
      </p:sp>
      <p:sp>
        <p:nvSpPr>
          <p:cNvPr id="15363" name="Content Placeholder 2"/>
          <p:cNvSpPr>
            <a:spLocks noGrp="1"/>
          </p:cNvSpPr>
          <p:nvPr>
            <p:ph idx="1"/>
          </p:nvPr>
        </p:nvSpPr>
        <p:spPr>
          <a:xfrm>
            <a:off x="674688" y="1371600"/>
            <a:ext cx="7772400" cy="5181600"/>
          </a:xfrm>
        </p:spPr>
        <p:txBody>
          <a:bodyPr/>
          <a:lstStyle/>
          <a:p>
            <a:pPr>
              <a:buFont typeface="Arial" pitchFamily="34" charset="0"/>
              <a:buChar char="•"/>
              <a:defRPr/>
            </a:pPr>
            <a:r>
              <a:rPr lang="en-US" altLang="en-US" sz="2400" dirty="0" err="1" smtClean="0">
                <a:latin typeface="Times New Roman" pitchFamily="18" charset="0"/>
              </a:rPr>
              <a:t>Thur</a:t>
            </a:r>
            <a:r>
              <a:rPr lang="en-US" altLang="en-US" sz="2400" dirty="0" smtClean="0">
                <a:latin typeface="Times New Roman" pitchFamily="18" charset="0"/>
              </a:rPr>
              <a:t> (AM1)</a:t>
            </a:r>
          </a:p>
          <a:p>
            <a:pPr lvl="2" indent="-342900">
              <a:buFont typeface="Arial" pitchFamily="34" charset="0"/>
              <a:buChar char="•"/>
              <a:defRPr/>
            </a:pPr>
            <a:r>
              <a:rPr lang="en-US" altLang="en-US" sz="1800" dirty="0" smtClean="0">
                <a:latin typeface="Times New Roman" pitchFamily="18" charset="0"/>
              </a:rPr>
              <a:t>Meeting called to order/Patent policy</a:t>
            </a:r>
          </a:p>
          <a:p>
            <a:pPr lvl="2" indent="-342900">
              <a:defRPr/>
            </a:pPr>
            <a:r>
              <a:rPr lang="en-US" altLang="en-US" sz="1800" dirty="0" smtClean="0">
                <a:latin typeface="Times New Roman" pitchFamily="18" charset="0"/>
              </a:rPr>
              <a:t>Work on comment resolution</a:t>
            </a:r>
          </a:p>
          <a:p>
            <a:pPr lvl="2" indent="-342900">
              <a:defRPr/>
            </a:pPr>
            <a:r>
              <a:rPr lang="en-US" altLang="en-US" sz="1800" dirty="0" smtClean="0">
                <a:latin typeface="Times New Roman" pitchFamily="18" charset="0"/>
              </a:rPr>
              <a:t>Recess</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err="1" smtClean="0">
                <a:latin typeface="Times New Roman" pitchFamily="18" charset="0"/>
              </a:rPr>
              <a:t>Thur</a:t>
            </a:r>
            <a:r>
              <a:rPr lang="en-US" altLang="en-US" sz="2400" dirty="0" smtClean="0">
                <a:latin typeface="Times New Roman" pitchFamily="18" charset="0"/>
              </a:rPr>
              <a:t> (AM2)</a:t>
            </a:r>
          </a:p>
          <a:p>
            <a:pPr lvl="2" indent="-342900">
              <a:buFont typeface="Arial" pitchFamily="34" charset="0"/>
              <a:buChar char="•"/>
              <a:defRPr/>
            </a:pPr>
            <a:r>
              <a:rPr lang="en-US" altLang="en-US" sz="1800" dirty="0">
                <a:latin typeface="Times New Roman" pitchFamily="18" charset="0"/>
              </a:rPr>
              <a:t>Meeting called to order/Patent policy</a:t>
            </a:r>
          </a:p>
          <a:p>
            <a:pPr lvl="2" indent="-342900">
              <a:buFont typeface="Arial" pitchFamily="34" charset="0"/>
              <a:buChar char="•"/>
              <a:defRPr/>
            </a:pPr>
            <a:r>
              <a:rPr lang="en-US" altLang="en-US" sz="1800" dirty="0">
                <a:latin typeface="Times New Roman" pitchFamily="18" charset="0"/>
              </a:rPr>
              <a:t>Work on comment resolution</a:t>
            </a:r>
          </a:p>
          <a:p>
            <a:pPr lvl="2" indent="-342900">
              <a:buFont typeface="Arial" pitchFamily="34" charset="0"/>
              <a:buChar char="•"/>
              <a:defRPr/>
            </a:pPr>
            <a:r>
              <a:rPr lang="en-US" altLang="en-US" sz="1800" dirty="0">
                <a:latin typeface="Times New Roman" pitchFamily="18" charset="0"/>
              </a:rPr>
              <a:t>Status of comment resolution </a:t>
            </a:r>
          </a:p>
          <a:p>
            <a:pPr lvl="2" indent="-342900">
              <a:buFont typeface="Arial" pitchFamily="34" charset="0"/>
              <a:buChar char="•"/>
              <a:defRPr/>
            </a:pPr>
            <a:r>
              <a:rPr lang="en-US" altLang="en-US" sz="1800" dirty="0">
                <a:latin typeface="Times New Roman" pitchFamily="18" charset="0"/>
              </a:rPr>
              <a:t>BRC </a:t>
            </a:r>
            <a:r>
              <a:rPr lang="en-US" altLang="en-US" sz="1800" dirty="0" smtClean="0">
                <a:latin typeface="Times New Roman" pitchFamily="18" charset="0"/>
              </a:rPr>
              <a:t>Re-formation </a:t>
            </a:r>
            <a:r>
              <a:rPr lang="en-US" altLang="en-US" sz="1800" dirty="0">
                <a:latin typeface="Times New Roman" pitchFamily="18" charset="0"/>
              </a:rPr>
              <a:t>and Motion to WG</a:t>
            </a:r>
          </a:p>
          <a:p>
            <a:pPr lvl="2" indent="-342900">
              <a:buFont typeface="Arial" pitchFamily="34" charset="0"/>
              <a:buChar char="•"/>
              <a:defRPr/>
            </a:pPr>
            <a:r>
              <a:rPr lang="en-US" altLang="en-US" sz="1800" dirty="0">
                <a:latin typeface="Times New Roman" pitchFamily="18" charset="0"/>
              </a:rPr>
              <a:t>Time Line Review</a:t>
            </a:r>
          </a:p>
          <a:p>
            <a:pPr lvl="2" indent="-342900">
              <a:buFont typeface="Arial" pitchFamily="34" charset="0"/>
              <a:buChar char="•"/>
              <a:defRPr/>
            </a:pPr>
            <a:r>
              <a:rPr lang="en-US" altLang="en-US" sz="1800" dirty="0">
                <a:latin typeface="Times New Roman" pitchFamily="18" charset="0"/>
              </a:rPr>
              <a:t>Next </a:t>
            </a:r>
            <a:r>
              <a:rPr lang="en-US" altLang="en-US" sz="1800" dirty="0" smtClean="0">
                <a:latin typeface="Times New Roman" pitchFamily="18" charset="0"/>
              </a:rPr>
              <a:t>Steps</a:t>
            </a:r>
          </a:p>
          <a:p>
            <a:pPr lvl="2" indent="-342900">
              <a:buFont typeface="Arial" pitchFamily="34" charset="0"/>
              <a:buChar char="•"/>
              <a:defRPr/>
            </a:pPr>
            <a:r>
              <a:rPr lang="en-US" altLang="en-US" sz="1800" dirty="0" err="1" smtClean="0">
                <a:latin typeface="Times New Roman" pitchFamily="18" charset="0"/>
              </a:rPr>
              <a:t>AoB</a:t>
            </a:r>
            <a:endParaRPr lang="en-US" altLang="en-US" sz="1800" dirty="0">
              <a:latin typeface="Times New Roman" pitchFamily="18" charset="0"/>
            </a:endParaRPr>
          </a:p>
          <a:p>
            <a:pPr lvl="2" indent="-342900">
              <a:buFont typeface="Arial" pitchFamily="34" charset="0"/>
              <a:buChar char="•"/>
              <a:defRPr/>
            </a:pPr>
            <a:r>
              <a:rPr lang="en-US" altLang="en-US" sz="1800" dirty="0" smtClean="0">
                <a:latin typeface="Times New Roman" pitchFamily="18" charset="0"/>
              </a:rPr>
              <a:t>Adjourn</a:t>
            </a:r>
            <a:endParaRPr lang="en-US" altLang="en-US" sz="1800" dirty="0">
              <a:latin typeface="Times New Roman" pitchFamily="18" charset="0"/>
            </a:endParaRP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94B3FD1D-CF54-434C-9E8E-04D9ED0508FE}" type="slidenum">
              <a:rPr lang="en-US" altLang="en-US" sz="1200">
                <a:latin typeface="Times New Roman" pitchFamily="18" charset="0"/>
              </a:rPr>
              <a:pPr>
                <a:spcBef>
                  <a:spcPct val="0"/>
                </a:spcBef>
                <a:buFontTx/>
                <a:buNone/>
              </a:pPr>
              <a:t>10</a:t>
            </a:fld>
            <a:endParaRPr lang="en-US" altLang="en-US" sz="1200">
              <a:latin typeface="Times New Roman" pitchFamily="18" charset="0"/>
            </a:endParaRPr>
          </a:p>
        </p:txBody>
      </p:sp>
      <p:sp>
        <p:nvSpPr>
          <p:cNvPr id="2150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1510"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1849678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Approval of Jan 2015 Meeting Agenda</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Doc#: </a:t>
            </a:r>
            <a:r>
              <a:rPr lang="en-US" altLang="en-US" sz="2800" dirty="0" smtClean="0">
                <a:latin typeface="Times New Roman" pitchFamily="18" charset="0"/>
              </a:rPr>
              <a:t>15-15-0042-00</a:t>
            </a:r>
            <a:endParaRPr lang="en-US" altLang="en-US" sz="2800" dirty="0" smtClean="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Seconded by: </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794F84F2-1327-4ECC-902F-135FB26CDC89}" type="slidenum">
              <a:rPr lang="en-US" altLang="en-US" sz="1200">
                <a:latin typeface="Times New Roman" pitchFamily="18" charset="0"/>
              </a:rPr>
              <a:pPr>
                <a:spcBef>
                  <a:spcPct val="0"/>
                </a:spcBef>
                <a:buFontTx/>
                <a:buNone/>
              </a:pPr>
              <a:t>11</a:t>
            </a:fld>
            <a:endParaRPr lang="en-US" altLang="en-US" sz="1200">
              <a:latin typeface="Times New Roman" pitchFamily="18" charset="0"/>
            </a:endParaRPr>
          </a:p>
        </p:txBody>
      </p:sp>
      <p:sp>
        <p:nvSpPr>
          <p:cNvPr id="2253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253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Approval of November 2014 Meeting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15-14-0702-00-004q-meetingminutes-nov2014-sanantonio.pdf</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Seconded by: </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12</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C0FB265-8501-4ADB-B8C4-44402C2D5C4A}"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4579" name="Rectangle 2"/>
          <p:cNvSpPr>
            <a:spLocks noGrp="1" noChangeArrowheads="1"/>
          </p:cNvSpPr>
          <p:nvPr>
            <p:ph type="title"/>
          </p:nvPr>
        </p:nvSpPr>
        <p:spPr>
          <a:xfrm>
            <a:off x="684213" y="692150"/>
            <a:ext cx="7772400" cy="755650"/>
          </a:xfrm>
        </p:spPr>
        <p:txBody>
          <a:bodyPr/>
          <a:lstStyle/>
          <a:p>
            <a:pPr eaLnBrk="1" hangingPunct="1"/>
            <a:r>
              <a:rPr lang="en-US" altLang="en-US" dirty="0" smtClean="0"/>
              <a:t>Review Results of LB#100</a:t>
            </a:r>
          </a:p>
        </p:txBody>
      </p:sp>
      <p:sp>
        <p:nvSpPr>
          <p:cNvPr id="17414" name="Rectangle 3"/>
          <p:cNvSpPr>
            <a:spLocks noGrp="1" noChangeArrowheads="1"/>
          </p:cNvSpPr>
          <p:nvPr>
            <p:ph type="body" idx="1"/>
          </p:nvPr>
        </p:nvSpPr>
        <p:spPr>
          <a:xfrm>
            <a:off x="684213" y="1676400"/>
            <a:ext cx="8101012" cy="4648200"/>
          </a:xfrm>
        </p:spPr>
        <p:txBody>
          <a:bodyPr/>
          <a:lstStyle/>
          <a:p>
            <a:pPr eaLnBrk="1" hangingPunct="1">
              <a:spcBef>
                <a:spcPts val="300"/>
              </a:spcBef>
              <a:defRPr/>
            </a:pPr>
            <a:r>
              <a:rPr lang="en-US" altLang="en-US" sz="2800" dirty="0" smtClean="0"/>
              <a:t># of Voters: 			102</a:t>
            </a:r>
          </a:p>
          <a:p>
            <a:pPr eaLnBrk="1" hangingPunct="1">
              <a:spcBef>
                <a:spcPts val="300"/>
              </a:spcBef>
              <a:defRPr/>
            </a:pPr>
            <a:r>
              <a:rPr lang="en-US" altLang="en-US" sz="2800" dirty="0" smtClean="0"/>
              <a:t>Aggregate # of Voted : 	91</a:t>
            </a:r>
          </a:p>
          <a:p>
            <a:pPr eaLnBrk="1" hangingPunct="1">
              <a:spcBef>
                <a:spcPts val="300"/>
              </a:spcBef>
              <a:defRPr/>
            </a:pPr>
            <a:r>
              <a:rPr lang="en-US" altLang="en-US" sz="2800" dirty="0" smtClean="0"/>
              <a:t>Yes/No/Abstain: 		72/13/6</a:t>
            </a:r>
            <a:endParaRPr lang="en-US" altLang="en-US" sz="2800" dirty="0"/>
          </a:p>
          <a:p>
            <a:pPr marL="0" indent="0" eaLnBrk="1" hangingPunct="1">
              <a:spcBef>
                <a:spcPts val="300"/>
              </a:spcBef>
              <a:buFontTx/>
              <a:buNone/>
              <a:defRPr/>
            </a:pPr>
            <a:endParaRPr lang="en-US" altLang="en-US" sz="2800" dirty="0" smtClean="0"/>
          </a:p>
          <a:p>
            <a:pPr marL="0" indent="0" eaLnBrk="1" hangingPunct="1">
              <a:spcBef>
                <a:spcPts val="300"/>
              </a:spcBef>
              <a:buFontTx/>
              <a:buNone/>
              <a:defRPr/>
            </a:pPr>
            <a:r>
              <a:rPr lang="en-US" altLang="en-US" sz="2800" dirty="0" smtClean="0"/>
              <a:t>% of YES = 			84.71%</a:t>
            </a:r>
          </a:p>
          <a:p>
            <a:pPr marL="0" indent="0" eaLnBrk="1" hangingPunct="1">
              <a:spcBef>
                <a:spcPts val="300"/>
              </a:spcBef>
              <a:buFontTx/>
              <a:buNone/>
              <a:defRPr/>
            </a:pPr>
            <a:r>
              <a:rPr lang="en-US" altLang="en-US" sz="2800" dirty="0" smtClean="0"/>
              <a:t># of comments received: 	120</a:t>
            </a:r>
            <a:endParaRPr lang="en-US" altLang="en-US" sz="2400" dirty="0" smtClean="0"/>
          </a:p>
        </p:txBody>
      </p:sp>
      <p:sp>
        <p:nvSpPr>
          <p:cNvPr id="2458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45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1F677946-B476-4541-97EF-25EEA60C6453}"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25603" name="Rectangle 2"/>
          <p:cNvSpPr>
            <a:spLocks noGrp="1" noChangeArrowheads="1"/>
          </p:cNvSpPr>
          <p:nvPr>
            <p:ph type="title"/>
          </p:nvPr>
        </p:nvSpPr>
        <p:spPr>
          <a:xfrm>
            <a:off x="684213" y="609600"/>
            <a:ext cx="7772400" cy="1524000"/>
          </a:xfrm>
        </p:spPr>
        <p:txBody>
          <a:bodyPr/>
          <a:lstStyle/>
          <a:p>
            <a:pPr eaLnBrk="1" hangingPunct="1"/>
            <a:r>
              <a:rPr lang="en-US" altLang="en-US" sz="3200" smtClean="0"/>
              <a:t>Review comments received and approach for comment resolution (LB#100)</a:t>
            </a:r>
          </a:p>
        </p:txBody>
      </p:sp>
      <p:sp>
        <p:nvSpPr>
          <p:cNvPr id="25604" name="Rectangle 3"/>
          <p:cNvSpPr>
            <a:spLocks noGrp="1" noChangeArrowheads="1"/>
          </p:cNvSpPr>
          <p:nvPr>
            <p:ph type="body" idx="1"/>
          </p:nvPr>
        </p:nvSpPr>
        <p:spPr>
          <a:xfrm>
            <a:off x="684213" y="2133600"/>
            <a:ext cx="8101012" cy="4191000"/>
          </a:xfrm>
        </p:spPr>
        <p:txBody>
          <a:bodyPr/>
          <a:lstStyle/>
          <a:p>
            <a:pPr eaLnBrk="1" hangingPunct="1">
              <a:spcBef>
                <a:spcPts val="300"/>
              </a:spcBef>
            </a:pPr>
            <a:endParaRPr lang="en-US" altLang="en-US" sz="2400" smtClean="0"/>
          </a:p>
        </p:txBody>
      </p:sp>
      <p:sp>
        <p:nvSpPr>
          <p:cNvPr id="2560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56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smtClean="0"/>
              <a:t>Comment Resolutions</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endParaRPr lang="en-US" altLang="en-US" sz="240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14</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Atlanta, GA, USA</a:t>
            </a:r>
          </a:p>
          <a:p>
            <a:r>
              <a:rPr lang="en-US" altLang="en-US" sz="2400" dirty="0" smtClean="0">
                <a:latin typeface="+mj-lt"/>
              </a:rPr>
              <a:t>Jan 11-16,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smtClean="0"/>
              <a:t>January 2015 Session</a:t>
            </a:r>
          </a:p>
        </p:txBody>
      </p:sp>
      <p:sp>
        <p:nvSpPr>
          <p:cNvPr id="15363" name="Content Placeholder 2"/>
          <p:cNvSpPr>
            <a:spLocks noGrp="1"/>
          </p:cNvSpPr>
          <p:nvPr>
            <p:ph idx="1"/>
          </p:nvPr>
        </p:nvSpPr>
        <p:spPr>
          <a:xfrm>
            <a:off x="685800" y="1219200"/>
            <a:ext cx="7772400" cy="609600"/>
          </a:xfrm>
        </p:spPr>
        <p:txBody>
          <a:bodyPr/>
          <a:lstStyle/>
          <a:p>
            <a:pPr>
              <a:buFont typeface="Arial" pitchFamily="34" charset="0"/>
              <a:buChar char="•"/>
              <a:defRPr/>
            </a:pPr>
            <a:r>
              <a:rPr lang="en-US" altLang="en-US" sz="2800" dirty="0" smtClean="0">
                <a:latin typeface="Times New Roman" pitchFamily="18" charset="0"/>
              </a:rPr>
              <a:t>Secretary: </a:t>
            </a: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graphicFrame>
        <p:nvGraphicFramePr>
          <p:cNvPr id="7" name="コンテンツ プレースホルダー 8"/>
          <p:cNvGraphicFramePr>
            <a:graphicFrameLocks noGrp="1"/>
          </p:cNvGraphicFramePr>
          <p:nvPr/>
        </p:nvGraphicFramePr>
        <p:xfrm>
          <a:off x="1905000" y="2286000"/>
          <a:ext cx="5616575" cy="2530475"/>
        </p:xfrm>
        <a:graphic>
          <a:graphicData uri="http://schemas.openxmlformats.org/drawingml/2006/table">
            <a:tbl>
              <a:tblPr/>
              <a:tblGrid>
                <a:gridCol w="1079500"/>
                <a:gridCol w="1512888"/>
                <a:gridCol w="1511300"/>
                <a:gridCol w="1512887"/>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0292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a:latin typeface="Times New Roman" pitchFamily="18" charset="0"/>
              </a:rPr>
              <a:t>Meeting Objective(s):</a:t>
            </a:r>
          </a:p>
          <a:p>
            <a:pPr lvl="1">
              <a:buFont typeface="Wingdings" pitchFamily="2" charset="2"/>
              <a:buChar char="Ø"/>
            </a:pPr>
            <a:r>
              <a:rPr lang="en-US" altLang="en-US" sz="2400">
                <a:latin typeface="Times New Roman" pitchFamily="18" charset="0"/>
              </a:rPr>
              <a:t> Comment Resolution on the first recirculation letter ballot (LB # 100)</a:t>
            </a:r>
          </a:p>
          <a:p>
            <a:pPr>
              <a:buFontTx/>
              <a:buNone/>
            </a:pPr>
            <a:endParaRPr lang="en-US" altLang="en-US" sz="2800">
              <a:latin typeface="Times New Roman" pitchFamily="18" charset="0"/>
            </a:endParaRPr>
          </a:p>
          <a:p>
            <a:pPr>
              <a:buFontTx/>
              <a:buNone/>
            </a:pPr>
            <a:endParaRPr lang="en-US" altLang="en-US" sz="280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smtClean="0"/>
              <a:t>Agenda</a:t>
            </a:r>
          </a:p>
        </p:txBody>
      </p:sp>
      <p:sp>
        <p:nvSpPr>
          <p:cNvPr id="15363" name="Content Placeholder 2"/>
          <p:cNvSpPr>
            <a:spLocks noGrp="1"/>
          </p:cNvSpPr>
          <p:nvPr>
            <p:ph idx="1"/>
          </p:nvPr>
        </p:nvSpPr>
        <p:spPr>
          <a:xfrm>
            <a:off x="304800" y="1219200"/>
            <a:ext cx="8686800" cy="5029200"/>
          </a:xfrm>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rPr>
              <a:t>Tue (AM1)</a:t>
            </a:r>
          </a:p>
          <a:p>
            <a:pPr lvl="2" indent="-342900">
              <a:defRPr/>
            </a:pPr>
            <a:r>
              <a:rPr lang="en-US" altLang="en-US" sz="1800" dirty="0" smtClean="0">
                <a:latin typeface="Times New Roman" pitchFamily="18" charset="0"/>
              </a:rPr>
              <a:t>Meeting called to order</a:t>
            </a:r>
          </a:p>
          <a:p>
            <a:pPr lvl="2" indent="-342900">
              <a:defRPr/>
            </a:pPr>
            <a:r>
              <a:rPr lang="en-US" altLang="en-US" sz="1800" dirty="0" smtClean="0">
                <a:latin typeface="Times New Roman" pitchFamily="18" charset="0"/>
              </a:rPr>
              <a:t>IEEE-SA </a:t>
            </a:r>
            <a:r>
              <a:rPr lang="en-US" altLang="en-US" sz="1800" dirty="0" err="1" smtClean="0">
                <a:latin typeface="Times New Roman" pitchFamily="18" charset="0"/>
              </a:rPr>
              <a:t>Stds</a:t>
            </a:r>
            <a:r>
              <a:rPr lang="en-US" altLang="en-US" sz="1800" dirty="0" smtClean="0">
                <a:latin typeface="Times New Roman" pitchFamily="18" charset="0"/>
              </a:rPr>
              <a:t>. Board Bylaws on Patents in </a:t>
            </a:r>
            <a:r>
              <a:rPr lang="en-US" altLang="en-US" sz="1800" dirty="0" err="1" smtClean="0">
                <a:latin typeface="Times New Roman" pitchFamily="18" charset="0"/>
              </a:rPr>
              <a:t>Std's</a:t>
            </a:r>
            <a:r>
              <a:rPr lang="en-US" altLang="en-US" sz="1800" dirty="0" smtClean="0">
                <a:latin typeface="Times New Roman" pitchFamily="18" charset="0"/>
              </a:rPr>
              <a:t>. &amp; Guidelines</a:t>
            </a:r>
          </a:p>
          <a:p>
            <a:pPr lvl="2" indent="-342900">
              <a:defRPr/>
            </a:pPr>
            <a:r>
              <a:rPr lang="en-US" altLang="en-US" sz="1800" dirty="0" smtClean="0">
                <a:latin typeface="Times New Roman" pitchFamily="18" charset="0"/>
              </a:rPr>
              <a:t>Meeting Objectives/Agenda</a:t>
            </a:r>
          </a:p>
          <a:p>
            <a:pPr lvl="2" indent="-342900">
              <a:defRPr/>
            </a:pPr>
            <a:r>
              <a:rPr lang="en-US" altLang="en-US" sz="1800" dirty="0" smtClean="0">
                <a:latin typeface="Times New Roman" pitchFamily="18" charset="0"/>
              </a:rPr>
              <a:t>Approval of Agenda (doc. </a:t>
            </a:r>
            <a:r>
              <a:rPr lang="en-US" altLang="en-US" sz="1800" dirty="0" smtClean="0">
                <a:latin typeface="Times New Roman" pitchFamily="18" charset="0"/>
              </a:rPr>
              <a:t>15-15-0042-00)</a:t>
            </a:r>
            <a:endParaRPr lang="en-US" altLang="en-US" sz="1800" dirty="0" smtClean="0">
              <a:latin typeface="Times New Roman" pitchFamily="18" charset="0"/>
            </a:endParaRPr>
          </a:p>
          <a:p>
            <a:pPr lvl="2" indent="-342900">
              <a:defRPr/>
            </a:pPr>
            <a:r>
              <a:rPr lang="en-US" altLang="en-US" sz="1800" dirty="0" smtClean="0">
                <a:latin typeface="Times New Roman" pitchFamily="18" charset="0"/>
              </a:rPr>
              <a:t>Approval of 2014 Nov. Minutes (doc. 15-14-0702-00)</a:t>
            </a:r>
          </a:p>
          <a:p>
            <a:pPr lvl="2" indent="-342900">
              <a:defRPr/>
            </a:pPr>
            <a:r>
              <a:rPr lang="en-US" sz="1800" dirty="0">
                <a:latin typeface="Times New Roman" pitchFamily="18" charset="0"/>
              </a:rPr>
              <a:t>Review results of LB#100</a:t>
            </a:r>
          </a:p>
          <a:p>
            <a:pPr lvl="2" indent="-342900">
              <a:defRPr/>
            </a:pPr>
            <a:r>
              <a:rPr lang="en-US" sz="1800" dirty="0">
                <a:latin typeface="Times New Roman" pitchFamily="18" charset="0"/>
              </a:rPr>
              <a:t>Review comments received and approach for comment resolution - Tech. editor </a:t>
            </a:r>
          </a:p>
          <a:p>
            <a:pPr lvl="2" indent="-342900">
              <a:defRPr/>
            </a:pPr>
            <a:r>
              <a:rPr lang="en-US" altLang="en-US" sz="1800" dirty="0">
                <a:latin typeface="Times New Roman" pitchFamily="18" charset="0"/>
              </a:rPr>
              <a:t>Work on comment resolution</a:t>
            </a:r>
          </a:p>
          <a:p>
            <a:pPr lvl="2" indent="-342900">
              <a:defRPr/>
            </a:pPr>
            <a:r>
              <a:rPr lang="en-US" altLang="en-US" sz="1800" dirty="0">
                <a:latin typeface="Times New Roman" pitchFamily="18" charset="0"/>
              </a:rPr>
              <a:t>Recess</a:t>
            </a:r>
          </a:p>
          <a:p>
            <a:pPr>
              <a:buFont typeface="Arial" pitchFamily="34" charset="0"/>
              <a:buChar char="•"/>
              <a:defRPr/>
            </a:pPr>
            <a:r>
              <a:rPr lang="en-US" altLang="en-US" sz="2400" dirty="0" smtClean="0">
                <a:latin typeface="Times New Roman" pitchFamily="18" charset="0"/>
              </a:rPr>
              <a:t>Tue (AM2)</a:t>
            </a:r>
            <a:endParaRPr lang="en-US" altLang="en-US" sz="2400" dirty="0">
              <a:latin typeface="Times New Roman" pitchFamily="18" charset="0"/>
            </a:endParaRPr>
          </a:p>
          <a:p>
            <a:pPr lvl="2" indent="-342900">
              <a:defRPr/>
            </a:pPr>
            <a:r>
              <a:rPr lang="en-US" altLang="en-US" sz="1800" dirty="0" smtClean="0">
                <a:latin typeface="Times New Roman" pitchFamily="18" charset="0"/>
              </a:rPr>
              <a:t>Meeting called to order/Patent policy</a:t>
            </a:r>
          </a:p>
          <a:p>
            <a:pPr lvl="2" indent="-342900">
              <a:defRPr/>
            </a:pPr>
            <a:r>
              <a:rPr lang="en-US" altLang="en-US" sz="1800" dirty="0" smtClean="0">
                <a:latin typeface="Times New Roman" pitchFamily="18" charset="0"/>
              </a:rPr>
              <a:t>Work </a:t>
            </a:r>
            <a:r>
              <a:rPr lang="en-US" altLang="en-US" sz="1800" dirty="0">
                <a:latin typeface="Times New Roman" pitchFamily="18" charset="0"/>
              </a:rPr>
              <a:t>on comment </a:t>
            </a:r>
            <a:r>
              <a:rPr lang="en-US" altLang="en-US" sz="1800" dirty="0" smtClean="0">
                <a:latin typeface="Times New Roman" pitchFamily="18" charset="0"/>
              </a:rPr>
              <a:t>resolution</a:t>
            </a:r>
          </a:p>
          <a:p>
            <a:pPr lvl="2" indent="-342900">
              <a:defRPr/>
            </a:pPr>
            <a:r>
              <a:rPr lang="en-US" altLang="en-US" sz="1800" dirty="0" smtClean="0">
                <a:latin typeface="Times New Roman" pitchFamily="18" charset="0"/>
              </a:rPr>
              <a:t>Recess</a:t>
            </a: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81000"/>
          </a:xfrm>
        </p:spPr>
        <p:txBody>
          <a:bodyPr/>
          <a:lstStyle/>
          <a:p>
            <a:r>
              <a:rPr lang="en-US" altLang="en-US" smtClean="0"/>
              <a:t>Agenda (Cont’)</a:t>
            </a:r>
          </a:p>
        </p:txBody>
      </p:sp>
      <p:sp>
        <p:nvSpPr>
          <p:cNvPr id="15363" name="Content Placeholder 2"/>
          <p:cNvSpPr>
            <a:spLocks noGrp="1"/>
          </p:cNvSpPr>
          <p:nvPr>
            <p:ph idx="1"/>
          </p:nvPr>
        </p:nvSpPr>
        <p:spPr>
          <a:xfrm>
            <a:off x="674688" y="1371600"/>
            <a:ext cx="7772400" cy="5181600"/>
          </a:xfrm>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rPr>
              <a:t>Wed (AM1)</a:t>
            </a:r>
          </a:p>
          <a:p>
            <a:pPr lvl="2" indent="-342900">
              <a:buFont typeface="Arial" pitchFamily="34" charset="0"/>
              <a:buChar char="•"/>
              <a:defRPr/>
            </a:pPr>
            <a:r>
              <a:rPr lang="en-US" altLang="en-US" sz="1800" dirty="0" smtClean="0">
                <a:latin typeface="Times New Roman" pitchFamily="18" charset="0"/>
              </a:rPr>
              <a:t>Meeting called to order/Patent policy</a:t>
            </a:r>
          </a:p>
          <a:p>
            <a:pPr lvl="2" indent="-342900">
              <a:defRPr/>
            </a:pPr>
            <a:r>
              <a:rPr lang="en-US" altLang="en-US" sz="1800" dirty="0" smtClean="0">
                <a:latin typeface="Times New Roman" pitchFamily="18" charset="0"/>
              </a:rPr>
              <a:t>Work on comment resolution</a:t>
            </a:r>
          </a:p>
          <a:p>
            <a:pPr lvl="2" indent="-342900">
              <a:defRPr/>
            </a:pPr>
            <a:r>
              <a:rPr lang="en-US" altLang="en-US" sz="1800" dirty="0" smtClean="0">
                <a:latin typeface="Times New Roman" pitchFamily="18" charset="0"/>
              </a:rPr>
              <a:t>Recess</a:t>
            </a: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94B3FD1D-CF54-434C-9E8E-04D9ED0508FE}"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150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1510"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963</Words>
  <Application>Microsoft Office PowerPoint</Application>
  <PresentationFormat>On-screen Show (4:3)</PresentationFormat>
  <Paragraphs>179</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January 2015 Session</vt:lpstr>
      <vt:lpstr>Agenda</vt:lpstr>
      <vt:lpstr>Agenda (Cont’)</vt:lpstr>
      <vt:lpstr>Agenda (Cont’)</vt:lpstr>
      <vt:lpstr>Approval of Jan 2015 Meeting Agenda</vt:lpstr>
      <vt:lpstr>Approval of November 2014 Meeting Minutes</vt:lpstr>
      <vt:lpstr>Review Results of LB#100</vt:lpstr>
      <vt:lpstr>Review comments received and approach for comment resolution (LB#100)</vt:lpstr>
      <vt:lpstr>Comment Resolutions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2015-01-13T12:46:23Z</dcterms:modified>
</cp:coreProperties>
</file>