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6" r:id="rId3"/>
    <p:sldId id="267" r:id="rId4"/>
    <p:sldId id="264" r:id="rId5"/>
    <p:sldId id="260" r:id="rId6"/>
    <p:sldId id="270" r:id="rId7"/>
    <p:sldId id="262" r:id="rId8"/>
    <p:sldId id="271" r:id="rId9"/>
    <p:sldId id="269"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7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282" autoAdjust="0"/>
  </p:normalViewPr>
  <p:slideViewPr>
    <p:cSldViewPr>
      <p:cViewPr varScale="1">
        <p:scale>
          <a:sx n="64" d="100"/>
          <a:sy n="64" d="100"/>
        </p:scale>
        <p:origin x="-546" y="-102"/>
      </p:cViewPr>
      <p:guideLst>
        <p:guide orient="horz" pos="2160"/>
        <p:guide pos="2880"/>
      </p:guideLst>
    </p:cSldViewPr>
  </p:slideViewPr>
  <p:notesTextViewPr>
    <p:cViewPr>
      <p:scale>
        <a:sx n="1" d="1"/>
        <a:sy n="1" d="1"/>
      </p:scale>
      <p:origin x="0" y="0"/>
    </p:cViewPr>
  </p:notesTextViewPr>
  <p:notesViewPr>
    <p:cSldViewPr>
      <p:cViewPr varScale="1">
        <p:scale>
          <a:sx n="50" d="100"/>
          <a:sy n="50" d="100"/>
        </p:scale>
        <p:origin x="-1794" y="-90"/>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3F65FA3C-7E07-49D1-A726-8B8C9DF74DA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3067241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763A2F58-572E-4269-B6F7-D05497B853AD}"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9683284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6</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7</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8</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24FDBEF-8B7A-44F1-8E5A-7A9CF4BC5F4A}" type="slidenum">
              <a:rPr lang="en-US" altLang="ja-JP"/>
              <a:pPr/>
              <a:t>‹#›</a:t>
            </a:fld>
            <a:endParaRPr lang="en-US" altLang="ja-JP"/>
          </a:p>
        </p:txBody>
      </p:sp>
    </p:spTree>
    <p:extLst>
      <p:ext uri="{BB962C8B-B14F-4D97-AF65-F5344CB8AC3E}">
        <p14:creationId xmlns:p14="http://schemas.microsoft.com/office/powerpoint/2010/main" val="2717121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白紙">
    <p:bg>
      <p:bgRef idx="1001">
        <a:schemeClr val="bg1"/>
      </p:bgRef>
    </p:bg>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r>
              <a:rPr lang="en-US" altLang="ja-JP" smtClean="0"/>
              <a:t>January 2015</a:t>
            </a:r>
            <a:endParaRPr lang="en-US" altLang="ja-JP" dirty="0"/>
          </a:p>
        </p:txBody>
      </p:sp>
      <p:sp>
        <p:nvSpPr>
          <p:cNvPr id="7" name="Footer Placeholder 6"/>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8" name="Slide Number Placeholder 7"/>
          <p:cNvSpPr>
            <a:spLocks noGrp="1"/>
          </p:cNvSpPr>
          <p:nvPr>
            <p:ph type="sldNum" sz="quarter" idx="12"/>
          </p:nvPr>
        </p:nvSpPr>
        <p:spPr/>
        <p:txBody>
          <a:bodyPr/>
          <a:lstStyle/>
          <a:p>
            <a:r>
              <a:rPr lang="en-US" altLang="ja-JP" smtClean="0"/>
              <a:t>Slide </a:t>
            </a:r>
            <a:fld id="{99D229D6-F542-4569-8181-FAF54ECB323A}" type="slidenum">
              <a:rPr lang="en-US" altLang="ja-JP" smtClean="0"/>
              <a:pPr/>
              <a:t>‹#›</a:t>
            </a:fld>
            <a:endParaRPr lang="en-US" altLang="ja-JP"/>
          </a:p>
        </p:txBody>
      </p:sp>
    </p:spTree>
    <p:extLst>
      <p:ext uri="{BB962C8B-B14F-4D97-AF65-F5344CB8AC3E}">
        <p14:creationId xmlns:p14="http://schemas.microsoft.com/office/powerpoint/2010/main" val="56849968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January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Shusaku Shimada, Schubiquist Technologies Guild</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99D229D6-F542-4569-8181-FAF54ECB323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802.15-15-0040-00-004s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January 2015</a:t>
            </a:r>
            <a:endParaRPr lang="en-US" altLang="ja-JP" dirty="0"/>
          </a:p>
        </p:txBody>
      </p:sp>
      <p:sp>
        <p:nvSpPr>
          <p:cNvPr id="5" name="フッター プレースホルダー 2"/>
          <p:cNvSpPr>
            <a:spLocks noGrp="1"/>
          </p:cNvSpPr>
          <p:nvPr>
            <p:ph type="ftr" sz="quarter" idx="11"/>
          </p:nvPr>
        </p:nvSpPr>
        <p:spPr>
          <a:xfrm>
            <a:off x="5292080" y="6475413"/>
            <a:ext cx="3318520" cy="184666"/>
          </a:xfrm>
        </p:spPr>
        <p:txBody>
          <a:bodyPr/>
          <a:lstStyle/>
          <a:p>
            <a:r>
              <a:rPr lang="en-US" altLang="ja-JP" smtClean="0"/>
              <a:t>Shusaku Shimada, Schubiquist Technologies Guild</a:t>
            </a:r>
            <a:endParaRPr lang="en-US" altLang="ja-JP"/>
          </a:p>
        </p:txBody>
      </p:sp>
      <p:sp>
        <p:nvSpPr>
          <p:cNvPr id="6" name="スライド番号プレースホルダー 3"/>
          <p:cNvSpPr>
            <a:spLocks noGrp="1"/>
          </p:cNvSpPr>
          <p:nvPr>
            <p:ph type="sldNum" sz="quarter" idx="12"/>
          </p:nvPr>
        </p:nvSpPr>
        <p:spPr>
          <a:xfrm>
            <a:off x="4344988" y="6475413"/>
            <a:ext cx="530225" cy="182562"/>
          </a:xfrm>
        </p:spPr>
        <p:txBody>
          <a:bodyPr/>
          <a:lstStyle/>
          <a:p>
            <a:r>
              <a:rPr lang="en-US" altLang="ja-JP"/>
              <a:t>Slide </a:t>
            </a:r>
            <a:fld id="{A20A923F-56EE-47D7-A48C-10D383ED5EC8}" type="slidenum">
              <a:rPr lang="en-US" altLang="ja-JP"/>
              <a:pPr/>
              <a:t>1</a:t>
            </a:fld>
            <a:endParaRPr lang="en-US" altLang="ja-JP"/>
          </a:p>
        </p:txBody>
      </p:sp>
      <p:sp>
        <p:nvSpPr>
          <p:cNvPr id="27651" name="Rectangle 3"/>
          <p:cNvSpPr>
            <a:spLocks noChangeArrowheads="1"/>
          </p:cNvSpPr>
          <p:nvPr/>
        </p:nvSpPr>
        <p:spPr bwMode="auto">
          <a:xfrm>
            <a:off x="224408" y="609600"/>
            <a:ext cx="8668072"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[Vigilance of Spectrum</a:t>
            </a:r>
            <a:r>
              <a:rPr lang="ja-JP" altLang="en-US" sz="1600" dirty="0" smtClean="0">
                <a:solidFill>
                  <a:schemeClr val="tx2"/>
                </a:solidFill>
                <a:ea typeface="ＭＳ Ｐゴシック" charset="-128"/>
              </a:rPr>
              <a:t> </a:t>
            </a:r>
            <a:r>
              <a:rPr lang="en-US" altLang="ja-JP" sz="1600" dirty="0" smtClean="0">
                <a:solidFill>
                  <a:schemeClr val="tx2"/>
                </a:solidFill>
                <a:ea typeface="ＭＳ Ｐゴシック" charset="-128"/>
              </a:rPr>
              <a:t>Resource Usage in private facilities for network stability and security]</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solidFill>
                  <a:schemeClr val="tx2"/>
                </a:solidFill>
                <a:ea typeface="ＭＳ Ｐゴシック" charset="-128"/>
              </a:rPr>
              <a:t>13 Jan. 2015]</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[Shusaku Shimada] </a:t>
            </a:r>
            <a:r>
              <a:rPr lang="en-US" altLang="ja-JP" sz="1600" dirty="0">
                <a:solidFill>
                  <a:schemeClr val="tx2"/>
                </a:solidFill>
                <a:ea typeface="ＭＳ Ｐゴシック" charset="-128"/>
              </a:rPr>
              <a:t>Company </a:t>
            </a:r>
            <a:r>
              <a:rPr lang="en-US" altLang="ja-JP" sz="1600" dirty="0" smtClean="0">
                <a:solidFill>
                  <a:schemeClr val="tx2"/>
                </a:solidFill>
                <a:ea typeface="ＭＳ Ｐゴシック" charset="-128"/>
              </a:rPr>
              <a:t>[Schubiquist Technologies Guild]</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[1-28 </a:t>
            </a:r>
            <a:r>
              <a:rPr lang="en-US" altLang="ja-JP" sz="1600" dirty="0" err="1" smtClean="0">
                <a:solidFill>
                  <a:schemeClr val="tx2"/>
                </a:solidFill>
                <a:ea typeface="ＭＳ Ｐゴシック" charset="-128"/>
              </a:rPr>
              <a:t>Nishiarai</a:t>
            </a:r>
            <a:r>
              <a:rPr lang="en-US" altLang="ja-JP" sz="1600" dirty="0" smtClean="0">
                <a:solidFill>
                  <a:schemeClr val="tx2"/>
                </a:solidFill>
                <a:ea typeface="ＭＳ Ｐゴシック" charset="-128"/>
              </a:rPr>
              <a:t>, </a:t>
            </a:r>
            <a:r>
              <a:rPr lang="en-US" altLang="ja-JP" sz="1600" dirty="0" smtClean="0">
                <a:solidFill>
                  <a:schemeClr val="tx2"/>
                </a:solidFill>
                <a:ea typeface="ＭＳ Ｐゴシック" charset="-128"/>
              </a:rPr>
              <a:t>Chuo-</a:t>
            </a:r>
            <a:r>
              <a:rPr lang="en-US" altLang="ja-JP" sz="1600" dirty="0" err="1" smtClean="0">
                <a:solidFill>
                  <a:schemeClr val="tx2"/>
                </a:solidFill>
                <a:ea typeface="ＭＳ Ｐゴシック" charset="-128"/>
              </a:rPr>
              <a:t>shi</a:t>
            </a:r>
            <a:r>
              <a:rPr lang="en-US" altLang="ja-JP" sz="1600" dirty="0" smtClean="0">
                <a:solidFill>
                  <a:schemeClr val="tx2"/>
                </a:solidFill>
                <a:ea typeface="ＭＳ Ｐゴシック" charset="-128"/>
              </a:rPr>
              <a:t>, Yamanashi, 409-3802 Japan]</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Voice</a:t>
            </a:r>
            <a:r>
              <a:rPr lang="en-US" altLang="ja-JP" sz="1600" dirty="0" smtClean="0">
                <a:solidFill>
                  <a:schemeClr val="tx2"/>
                </a:solidFill>
                <a:ea typeface="ＭＳ Ｐゴシック" charset="-128"/>
              </a:rPr>
              <a:t>:[+81-55-274-1266], </a:t>
            </a:r>
            <a:r>
              <a:rPr lang="en-US" altLang="ja-JP" sz="1600" dirty="0">
                <a:solidFill>
                  <a:schemeClr val="tx2"/>
                </a:solidFill>
                <a:ea typeface="ＭＳ Ｐゴシック" charset="-128"/>
              </a:rPr>
              <a:t>FAX: </a:t>
            </a:r>
            <a:r>
              <a:rPr lang="en-US" altLang="ja-JP" sz="1600" dirty="0" smtClean="0">
                <a:solidFill>
                  <a:schemeClr val="tx2"/>
                </a:solidFill>
                <a:ea typeface="ＭＳ Ｐゴシック" charset="-128"/>
              </a:rPr>
              <a:t>[+81-3-468-0625], </a:t>
            </a: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:[shusaku@ieee.org]</a:t>
            </a:r>
            <a:r>
              <a:rPr lang="en-US" altLang="ja-JP" sz="1600" dirty="0">
                <a:solidFill>
                  <a:schemeClr val="tx2"/>
                </a:solidFill>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t>15-14-06570-00 “Call </a:t>
            </a:r>
            <a:r>
              <a:rPr lang="en-US" altLang="ja-JP" sz="1600" dirty="0"/>
              <a:t>for </a:t>
            </a:r>
            <a:r>
              <a:rPr lang="en-US" altLang="ja-JP" sz="1600" dirty="0" smtClean="0"/>
              <a:t>Contributions”</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Abstract</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[To maintain the stable and secured operation of a wireless network in private facilities </a:t>
            </a:r>
            <a:br>
              <a:rPr lang="en-US" altLang="ja-JP" sz="1600" dirty="0" smtClean="0">
                <a:solidFill>
                  <a:schemeClr val="tx2"/>
                </a:solidFill>
                <a:ea typeface="ＭＳ Ｐゴシック" charset="-128"/>
              </a:rPr>
            </a:br>
            <a:r>
              <a:rPr lang="en-US" altLang="ja-JP" sz="1600" dirty="0" smtClean="0">
                <a:solidFill>
                  <a:schemeClr val="tx2"/>
                </a:solidFill>
                <a:ea typeface="ＭＳ Ｐゴシック" charset="-128"/>
              </a:rPr>
              <a:t>like an industrial plant or a large hospital, the vigilant management including monitoring </a:t>
            </a:r>
            <a:r>
              <a:rPr lang="en-US" altLang="ja-JP" sz="1600" dirty="0" smtClean="0">
                <a:solidFill>
                  <a:schemeClr val="tx2"/>
                </a:solidFill>
                <a:ea typeface="ＭＳ Ｐゴシック" charset="-128"/>
              </a:rPr>
              <a:t>of radio spectrum occupation </a:t>
            </a:r>
            <a:r>
              <a:rPr lang="en-US" altLang="ja-JP" sz="1600" dirty="0" smtClean="0">
                <a:solidFill>
                  <a:schemeClr val="tx2"/>
                </a:solidFill>
                <a:ea typeface="ＭＳ Ｐゴシック" charset="-128"/>
              </a:rPr>
              <a:t>and detecting the anomaly event of Radio Resource Measurement (RRM) </a:t>
            </a:r>
            <a:r>
              <a:rPr lang="en-US" altLang="ja-JP" sz="1600" dirty="0" smtClean="0">
                <a:solidFill>
                  <a:schemeClr val="tx2"/>
                </a:solidFill>
                <a:ea typeface="ＭＳ Ｐゴシック" charset="-128"/>
              </a:rPr>
              <a:t>notified by </a:t>
            </a:r>
            <a:r>
              <a:rPr lang="en-US" altLang="ja-JP" sz="1600" dirty="0" smtClean="0">
                <a:solidFill>
                  <a:schemeClr val="tx2"/>
                </a:solidFill>
                <a:ea typeface="ＭＳ Ｐゴシック" charset="-128"/>
              </a:rPr>
              <a:t>each node in sub-networks, is becoming more important.]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[To </a:t>
            </a:r>
            <a:r>
              <a:rPr lang="en-US" altLang="ja-JP" sz="1600" dirty="0" smtClean="0">
                <a:solidFill>
                  <a:schemeClr val="tx2"/>
                </a:solidFill>
                <a:ea typeface="ＭＳ Ｐゴシック" charset="-128"/>
              </a:rPr>
              <a:t>support the creation of Technical Guidance Document in IEEE802.15.4s.]</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2</a:t>
            </a:fld>
            <a:endParaRPr lang="en-US" altLang="ja-JP"/>
          </a:p>
        </p:txBody>
      </p:sp>
      <p:sp>
        <p:nvSpPr>
          <p:cNvPr id="13" name="Rectangle 1"/>
          <p:cNvSpPr txBox="1">
            <a:spLocks noChangeArrowheads="1"/>
          </p:cNvSpPr>
          <p:nvPr/>
        </p:nvSpPr>
        <p:spPr bwMode="auto">
          <a:xfrm>
            <a:off x="533400" y="685800"/>
            <a:ext cx="8143056"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2800" b="0" dirty="0">
                <a:solidFill>
                  <a:schemeClr val="tx2"/>
                </a:solidFill>
                <a:ea typeface="ＭＳ Ｐゴシック" charset="-128"/>
              </a:rPr>
              <a:t>Vigilance of </a:t>
            </a:r>
            <a:r>
              <a:rPr lang="en-US" altLang="ja-JP" sz="2800" b="0" dirty="0" smtClean="0">
                <a:solidFill>
                  <a:schemeClr val="tx2"/>
                </a:solidFill>
                <a:ea typeface="ＭＳ Ｐゴシック" charset="-128"/>
              </a:rPr>
              <a:t>Spectrum </a:t>
            </a:r>
            <a:r>
              <a:rPr lang="en-US" altLang="ja-JP" sz="2800" b="0" dirty="0">
                <a:solidFill>
                  <a:schemeClr val="tx2"/>
                </a:solidFill>
                <a:ea typeface="ＭＳ Ｐゴシック" charset="-128"/>
              </a:rPr>
              <a:t>Resource Usage </a:t>
            </a:r>
            <a:endParaRPr lang="en-US" altLang="ja-JP" sz="2800" b="0" dirty="0" smtClean="0">
              <a:solidFill>
                <a:schemeClr val="tx2"/>
              </a:solidFill>
              <a:ea typeface="ＭＳ Ｐゴシック" charset="-128"/>
            </a:endParaRPr>
          </a:p>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2800" b="0" dirty="0" smtClean="0">
                <a:solidFill>
                  <a:schemeClr val="tx2"/>
                </a:solidFill>
                <a:ea typeface="ＭＳ Ｐゴシック" charset="-128"/>
              </a:rPr>
              <a:t>in </a:t>
            </a:r>
            <a:r>
              <a:rPr lang="en-US" altLang="ja-JP" sz="2800" b="0" dirty="0">
                <a:solidFill>
                  <a:schemeClr val="tx2"/>
                </a:solidFill>
                <a:ea typeface="ＭＳ Ｐゴシック" charset="-128"/>
              </a:rPr>
              <a:t>private facilities for network </a:t>
            </a:r>
            <a:r>
              <a:rPr lang="en-US" altLang="ja-JP" sz="2800" b="0" dirty="0" smtClean="0">
                <a:solidFill>
                  <a:schemeClr val="tx2"/>
                </a:solidFill>
                <a:ea typeface="ＭＳ Ｐゴシック" charset="-128"/>
              </a:rPr>
              <a:t>stability and security</a:t>
            </a:r>
            <a:endParaRPr kumimoji="0" lang="en-GB" sz="2800" b="0" i="0" u="none" strike="noStrike" kern="0" cap="none" spc="0" normalizeH="0" baseline="0" noProof="0" dirty="0">
              <a:ln>
                <a:noFill/>
              </a:ln>
              <a:solidFill>
                <a:srgbClr val="000000"/>
              </a:solidFill>
              <a:effectLst/>
              <a:uLnTx/>
              <a:uFillTx/>
              <a:latin typeface="Times New Roman"/>
              <a:ea typeface="MS Gothic"/>
            </a:endParaRPr>
          </a:p>
        </p:txBody>
      </p:sp>
      <p:sp>
        <p:nvSpPr>
          <p:cNvPr id="14" name="Rectangle 2"/>
          <p:cNvSpPr txBox="1">
            <a:spLocks noChangeArrowheads="1"/>
          </p:cNvSpPr>
          <p:nvPr/>
        </p:nvSpPr>
        <p:spPr bwMode="auto">
          <a:xfrm>
            <a:off x="685800" y="1663973"/>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lgn="ctr" defTabSz="449263" rtl="0" eaLnBrk="0" fontAlgn="base" latinLnBrk="0" hangingPunct="0">
              <a:lnSpc>
                <a:spcPct val="100000"/>
              </a:lnSpc>
              <a:spcBef>
                <a:spcPts val="500"/>
              </a:spcBef>
              <a:spcAft>
                <a:spcPct val="0"/>
              </a:spcAft>
              <a:buClr>
                <a:srgbClr val="000000"/>
              </a:buClr>
              <a:buSzPct val="100000"/>
              <a:buFont typeface="Times New Roman" pitchFamily="16"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000" b="1" i="0" u="none" strike="noStrike" kern="0" cap="none" spc="0" normalizeH="0" baseline="0" noProof="0" dirty="0" smtClean="0">
                <a:ln>
                  <a:noFill/>
                </a:ln>
                <a:solidFill>
                  <a:srgbClr val="000000"/>
                </a:solidFill>
                <a:effectLst/>
                <a:uLnTx/>
                <a:uFillTx/>
                <a:latin typeface="Times New Roman"/>
                <a:ea typeface="MS Gothic"/>
                <a:cs typeface="+mn-cs"/>
              </a:rPr>
              <a:t>Date:</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 </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2015-01-13</a:t>
            </a:r>
            <a:endParaRPr kumimoji="0" lang="en-GB" sz="2000" b="0" i="0" u="none" strike="noStrike" kern="0" cap="none" spc="0" normalizeH="0" baseline="0" noProof="0" dirty="0">
              <a:ln>
                <a:noFill/>
              </a:ln>
              <a:solidFill>
                <a:srgbClr val="000000"/>
              </a:solidFill>
              <a:effectLst/>
              <a:uLnTx/>
              <a:uFillTx/>
              <a:latin typeface="Times New Roman"/>
              <a:ea typeface="MS Gothic"/>
              <a:cs typeface="+mn-cs"/>
            </a:endParaRPr>
          </a:p>
        </p:txBody>
      </p:sp>
      <p:graphicFrame>
        <p:nvGraphicFramePr>
          <p:cNvPr id="15" name="Object 3"/>
          <p:cNvGraphicFramePr>
            <a:graphicFrameLocks noChangeAspect="1"/>
          </p:cNvGraphicFramePr>
          <p:nvPr>
            <p:extLst>
              <p:ext uri="{D42A27DB-BD31-4B8C-83A1-F6EECF244321}">
                <p14:modId xmlns:p14="http://schemas.microsoft.com/office/powerpoint/2010/main" val="1701246038"/>
              </p:ext>
            </p:extLst>
          </p:nvPr>
        </p:nvGraphicFramePr>
        <p:xfrm>
          <a:off x="531813" y="2311400"/>
          <a:ext cx="7947025" cy="3740150"/>
        </p:xfrm>
        <a:graphic>
          <a:graphicData uri="http://schemas.openxmlformats.org/presentationml/2006/ole">
            <mc:AlternateContent xmlns:mc="http://schemas.openxmlformats.org/markup-compatibility/2006">
              <mc:Choice xmlns:v="urn:schemas-microsoft-com:vml" Requires="v">
                <p:oleObj spid="_x0000_s1048" name="Document" r:id="rId4" imgW="9122681" imgH="4306574" progId="Word.Document.8">
                  <p:embed/>
                </p:oleObj>
              </mc:Choice>
              <mc:Fallback>
                <p:oleObj name="Document" r:id="rId4" imgW="9122681" imgH="4306574" progId="Word.Document.8">
                  <p:embed/>
                  <p:pic>
                    <p:nvPicPr>
                      <p:cNvPr id="0" name=""/>
                      <p:cNvPicPr>
                        <a:picLocks noChangeAspect="1" noChangeArrowheads="1"/>
                      </p:cNvPicPr>
                      <p:nvPr/>
                    </p:nvPicPr>
                    <p:blipFill>
                      <a:blip r:embed="rId5"/>
                      <a:srcRect/>
                      <a:stretch>
                        <a:fillRect/>
                      </a:stretch>
                    </p:blipFill>
                    <p:spPr bwMode="auto">
                      <a:xfrm>
                        <a:off x="531813" y="2311400"/>
                        <a:ext cx="7947025" cy="3740150"/>
                      </a:xfrm>
                      <a:prstGeom prst="rect">
                        <a:avLst/>
                      </a:prstGeom>
                      <a:noFill/>
                      <a:extLst/>
                    </p:spPr>
                  </p:pic>
                </p:oleObj>
              </mc:Fallback>
            </mc:AlternateContent>
          </a:graphicData>
        </a:graphic>
      </p:graphicFrame>
      <p:sp>
        <p:nvSpPr>
          <p:cNvPr id="1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latin typeface="Times New Roman" pitchFamily="16" charset="0"/>
                <a:ea typeface="MS Gothic" charset="-128"/>
              </a:rPr>
              <a:t>Author:</a:t>
            </a:r>
            <a:endParaRPr lang="en-GB" sz="2000" dirty="0">
              <a:solidFill>
                <a:srgbClr val="000000"/>
              </a:solidFill>
              <a:latin typeface="Times New Roman" pitchFamily="16" charset="0"/>
              <a:ea typeface="MS Gothic"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3</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Summary </a:t>
            </a:r>
            <a:endParaRPr lang="ja-JP" altLang="ja-JP" sz="2800" dirty="0"/>
          </a:p>
        </p:txBody>
      </p:sp>
      <p:sp>
        <p:nvSpPr>
          <p:cNvPr id="4099" name="Rectangle 3"/>
          <p:cNvSpPr>
            <a:spLocks noGrp="1" noChangeArrowheads="1"/>
          </p:cNvSpPr>
          <p:nvPr>
            <p:ph type="body" idx="1"/>
          </p:nvPr>
        </p:nvSpPr>
        <p:spPr>
          <a:xfrm>
            <a:off x="685800" y="1981200"/>
            <a:ext cx="7702624" cy="4114800"/>
          </a:xfrm>
          <a:ln/>
        </p:spPr>
        <p:txBody>
          <a:bodyPr/>
          <a:lstStyle/>
          <a:p>
            <a:r>
              <a:rPr lang="en-US" altLang="ja-JP" sz="2000" dirty="0" smtClean="0">
                <a:solidFill>
                  <a:schemeClr val="tx2"/>
                </a:solidFill>
                <a:ea typeface="ＭＳ Ｐゴシック" charset="-128"/>
              </a:rPr>
              <a:t>Monitoring the adequate spectrum usage through a set of radio resource measurements by each node in co-existing networks is becoming more important to ensure the stable and secured operation </a:t>
            </a:r>
            <a:r>
              <a:rPr lang="en-US" altLang="ja-JP" sz="2000" dirty="0">
                <a:solidFill>
                  <a:schemeClr val="tx2"/>
                </a:solidFill>
                <a:ea typeface="ＭＳ Ｐゴシック" charset="-128"/>
              </a:rPr>
              <a:t>of </a:t>
            </a:r>
            <a:r>
              <a:rPr lang="en-US" altLang="ja-JP" sz="2000" dirty="0" smtClean="0">
                <a:solidFill>
                  <a:schemeClr val="tx2"/>
                </a:solidFill>
                <a:ea typeface="ＭＳ Ｐゴシック" charset="-128"/>
              </a:rPr>
              <a:t>overall wireless networks, especially in private </a:t>
            </a:r>
            <a:r>
              <a:rPr lang="en-US" altLang="ja-JP" sz="2000" dirty="0">
                <a:solidFill>
                  <a:schemeClr val="tx2"/>
                </a:solidFill>
                <a:ea typeface="ＭＳ Ｐゴシック" charset="-128"/>
              </a:rPr>
              <a:t>facilities </a:t>
            </a:r>
            <a:r>
              <a:rPr lang="en-US" altLang="ja-JP" sz="2000" dirty="0" smtClean="0">
                <a:solidFill>
                  <a:schemeClr val="tx2"/>
                </a:solidFill>
                <a:ea typeface="ＭＳ Ｐゴシック" charset="-128"/>
              </a:rPr>
              <a:t>like </a:t>
            </a:r>
            <a:r>
              <a:rPr lang="en-US" altLang="ja-JP" sz="2000" dirty="0">
                <a:solidFill>
                  <a:schemeClr val="tx2"/>
                </a:solidFill>
                <a:ea typeface="ＭＳ Ｐゴシック" charset="-128"/>
              </a:rPr>
              <a:t>an industrial plant or a large </a:t>
            </a:r>
            <a:r>
              <a:rPr lang="en-US" altLang="ja-JP" sz="2000" dirty="0" smtClean="0">
                <a:solidFill>
                  <a:schemeClr val="tx2"/>
                </a:solidFill>
                <a:ea typeface="ＭＳ Ｐゴシック" charset="-128"/>
              </a:rPr>
              <a:t>hospital. </a:t>
            </a:r>
            <a:br>
              <a:rPr lang="en-US" altLang="ja-JP" sz="2000" dirty="0" smtClean="0">
                <a:solidFill>
                  <a:schemeClr val="tx2"/>
                </a:solidFill>
                <a:ea typeface="ＭＳ Ｐゴシック" charset="-128"/>
              </a:rPr>
            </a:br>
            <a:endParaRPr lang="en-US" altLang="ja-JP" sz="2000" dirty="0" smtClean="0">
              <a:solidFill>
                <a:schemeClr val="tx2"/>
              </a:solidFill>
              <a:ea typeface="ＭＳ Ｐゴシック" charset="-128"/>
            </a:endParaRPr>
          </a:p>
          <a:p>
            <a:r>
              <a:rPr lang="en-US" altLang="ja-JP" sz="2000" dirty="0" smtClean="0">
                <a:solidFill>
                  <a:schemeClr val="tx2"/>
                </a:solidFill>
                <a:ea typeface="ＭＳ Ｐゴシック" charset="-128"/>
              </a:rPr>
              <a:t>The </a:t>
            </a:r>
            <a:r>
              <a:rPr lang="en-US" altLang="ja-JP" sz="2000" dirty="0">
                <a:solidFill>
                  <a:schemeClr val="tx2"/>
                </a:solidFill>
                <a:ea typeface="ＭＳ Ｐゴシック" charset="-128"/>
              </a:rPr>
              <a:t>vigilant management </a:t>
            </a:r>
            <a:r>
              <a:rPr lang="en-US" altLang="ja-JP" sz="2000" dirty="0" smtClean="0">
                <a:solidFill>
                  <a:schemeClr val="tx2"/>
                </a:solidFill>
                <a:ea typeface="ＭＳ Ｐゴシック" charset="-128"/>
              </a:rPr>
              <a:t>of recent wireless environment often requires both monitoring of spectrum resource occupation and collecting the information of detected anomaly events in radio resource measurement results at each node.</a:t>
            </a:r>
            <a:r>
              <a:rPr lang="en-US" altLang="ja-JP" sz="2000" dirty="0" smtClean="0">
                <a:latin typeface="+mj-lt"/>
              </a:rPr>
              <a:t> </a:t>
            </a:r>
            <a:endParaRPr lang="ja-JP" altLang="ja-JP" sz="2000" dirty="0">
              <a:latin typeface="+mj-lt"/>
            </a:endParaRPr>
          </a:p>
        </p:txBody>
      </p:sp>
    </p:spTree>
    <p:extLst>
      <p:ext uri="{BB962C8B-B14F-4D97-AF65-F5344CB8AC3E}">
        <p14:creationId xmlns:p14="http://schemas.microsoft.com/office/powerpoint/2010/main" val="2013796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4</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Radio </a:t>
            </a:r>
            <a:r>
              <a:rPr lang="en-US" altLang="ja-JP" sz="2800" dirty="0" smtClean="0">
                <a:ea typeface="ＭＳ Ｐゴシック" charset="-128"/>
              </a:rPr>
              <a:t>Resource Measurement (RRM)</a:t>
            </a:r>
            <a:br>
              <a:rPr lang="en-US" altLang="ja-JP" sz="2800" dirty="0" smtClean="0">
                <a:ea typeface="ＭＳ Ｐゴシック" charset="-128"/>
              </a:rPr>
            </a:br>
            <a:r>
              <a:rPr lang="en-US" altLang="ja-JP" sz="2800" dirty="0" smtClean="0">
                <a:ea typeface="ＭＳ Ｐゴシック" charset="-128"/>
              </a:rPr>
              <a:t>for monitoring adequate spectrum usage</a:t>
            </a:r>
            <a:endParaRPr lang="ja-JP" altLang="ja-JP" sz="2800" dirty="0"/>
          </a:p>
        </p:txBody>
      </p:sp>
      <p:sp>
        <p:nvSpPr>
          <p:cNvPr id="3" name="Frame 2"/>
          <p:cNvSpPr/>
          <p:nvPr/>
        </p:nvSpPr>
        <p:spPr bwMode="auto">
          <a:xfrm>
            <a:off x="5508104" y="1916832"/>
            <a:ext cx="648072" cy="432048"/>
          </a:xfrm>
          <a:prstGeom prst="frame">
            <a:avLst>
              <a:gd name="adj1" fmla="val 15659"/>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 name="Trapezoid 6"/>
          <p:cNvSpPr/>
          <p:nvPr/>
        </p:nvSpPr>
        <p:spPr bwMode="auto">
          <a:xfrm>
            <a:off x="5364088" y="2348880"/>
            <a:ext cx="939626" cy="180020"/>
          </a:xfrm>
          <a:prstGeom prst="trapezoid">
            <a:avLst>
              <a:gd name="adj" fmla="val 108394"/>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Trapezoid 10"/>
          <p:cNvSpPr/>
          <p:nvPr/>
        </p:nvSpPr>
        <p:spPr bwMode="auto">
          <a:xfrm>
            <a:off x="5535464" y="2420888"/>
            <a:ext cx="647416" cy="54006"/>
          </a:xfrm>
          <a:prstGeom prst="trapezoid">
            <a:avLst>
              <a:gd name="adj" fmla="val 108394"/>
            </a:avLst>
          </a:prstGeom>
          <a:no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 name="Trapezoid 15"/>
          <p:cNvSpPr/>
          <p:nvPr/>
        </p:nvSpPr>
        <p:spPr bwMode="auto">
          <a:xfrm>
            <a:off x="1979712" y="4365104"/>
            <a:ext cx="284510" cy="320044"/>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7" name="Straight Connector 16"/>
          <p:cNvCxnSpPr>
            <a:stCxn id="16" idx="0"/>
          </p:cNvCxnSpPr>
          <p:nvPr/>
        </p:nvCxnSpPr>
        <p:spPr bwMode="auto">
          <a:xfrm flipV="1">
            <a:off x="2121967" y="4149080"/>
            <a:ext cx="0"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Isosceles Triangle 17"/>
          <p:cNvSpPr/>
          <p:nvPr/>
        </p:nvSpPr>
        <p:spPr bwMode="auto">
          <a:xfrm flipV="1">
            <a:off x="1979712" y="4149080"/>
            <a:ext cx="284510"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Trapezoid 18"/>
          <p:cNvSpPr/>
          <p:nvPr/>
        </p:nvSpPr>
        <p:spPr bwMode="auto">
          <a:xfrm>
            <a:off x="4431506" y="4517504"/>
            <a:ext cx="284510" cy="320044"/>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0" name="Straight Connector 19"/>
          <p:cNvCxnSpPr/>
          <p:nvPr/>
        </p:nvCxnSpPr>
        <p:spPr bwMode="auto">
          <a:xfrm flipV="1">
            <a:off x="4572000" y="4301480"/>
            <a:ext cx="0"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Isosceles Triangle 20"/>
          <p:cNvSpPr/>
          <p:nvPr/>
        </p:nvSpPr>
        <p:spPr bwMode="auto">
          <a:xfrm flipV="1">
            <a:off x="4427984" y="4293096"/>
            <a:ext cx="284510"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 name="Trapezoid 21"/>
          <p:cNvSpPr/>
          <p:nvPr/>
        </p:nvSpPr>
        <p:spPr bwMode="auto">
          <a:xfrm>
            <a:off x="6735762" y="4621124"/>
            <a:ext cx="284510" cy="320044"/>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3" name="Straight Connector 22"/>
          <p:cNvCxnSpPr>
            <a:stCxn id="22" idx="0"/>
          </p:cNvCxnSpPr>
          <p:nvPr/>
        </p:nvCxnSpPr>
        <p:spPr bwMode="auto">
          <a:xfrm flipV="1">
            <a:off x="6878017" y="4405100"/>
            <a:ext cx="0"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Isosceles Triangle 23"/>
          <p:cNvSpPr/>
          <p:nvPr/>
        </p:nvSpPr>
        <p:spPr bwMode="auto">
          <a:xfrm flipV="1">
            <a:off x="6735762" y="4405100"/>
            <a:ext cx="284510"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Explosion 2 13"/>
          <p:cNvSpPr/>
          <p:nvPr/>
        </p:nvSpPr>
        <p:spPr bwMode="auto">
          <a:xfrm rot="837320" flipH="1" flipV="1">
            <a:off x="4860032" y="3091822"/>
            <a:ext cx="3816424" cy="3456384"/>
          </a:xfrm>
          <a:prstGeom prst="irregularSeal2">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7" name="Explosion 2 26"/>
          <p:cNvSpPr/>
          <p:nvPr/>
        </p:nvSpPr>
        <p:spPr bwMode="auto">
          <a:xfrm rot="381950" flipH="1" flipV="1">
            <a:off x="2236102" y="3201466"/>
            <a:ext cx="4284476" cy="3240360"/>
          </a:xfrm>
          <a:prstGeom prst="irregularSeal2">
            <a:avLst/>
          </a:prstGeom>
          <a:noFill/>
          <a:ln w="12700" cap="flat" cmpd="sng" algn="ctr">
            <a:solidFill>
              <a:schemeClr val="tx1"/>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 name="Explosion 2 27"/>
          <p:cNvSpPr/>
          <p:nvPr/>
        </p:nvSpPr>
        <p:spPr bwMode="auto">
          <a:xfrm rot="11608038" flipH="1" flipV="1">
            <a:off x="539553" y="3189931"/>
            <a:ext cx="3672407" cy="3240360"/>
          </a:xfrm>
          <a:prstGeom prst="irregularSeal2">
            <a:avLst/>
          </a:prstGeom>
          <a:noFill/>
          <a:ln w="12700" cap="flat" cmpd="sng" algn="ctr">
            <a:solidFill>
              <a:schemeClr val="bg2">
                <a:lumMod val="50000"/>
              </a:schemeClr>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5" name="Straight Connector 24"/>
          <p:cNvCxnSpPr>
            <a:stCxn id="16" idx="3"/>
          </p:cNvCxnSpPr>
          <p:nvPr/>
        </p:nvCxnSpPr>
        <p:spPr bwMode="auto">
          <a:xfrm>
            <a:off x="2228658" y="4525126"/>
            <a:ext cx="471134"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Connector 41"/>
          <p:cNvCxnSpPr/>
          <p:nvPr/>
        </p:nvCxnSpPr>
        <p:spPr bwMode="auto">
          <a:xfrm>
            <a:off x="4676930" y="4653136"/>
            <a:ext cx="471134"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p:cNvCxnSpPr/>
          <p:nvPr/>
        </p:nvCxnSpPr>
        <p:spPr bwMode="auto">
          <a:xfrm>
            <a:off x="6981186" y="4805536"/>
            <a:ext cx="471134"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p:cNvCxnSpPr/>
          <p:nvPr/>
        </p:nvCxnSpPr>
        <p:spPr bwMode="auto">
          <a:xfrm>
            <a:off x="6687009" y="3068960"/>
            <a:ext cx="765311" cy="1736576"/>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p:cNvCxnSpPr/>
          <p:nvPr/>
        </p:nvCxnSpPr>
        <p:spPr bwMode="auto">
          <a:xfrm>
            <a:off x="4499574" y="3068960"/>
            <a:ext cx="648490" cy="159256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a:off x="2121967" y="3068960"/>
            <a:ext cx="577825" cy="1448544"/>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p:nvPr/>
        </p:nvCxnSpPr>
        <p:spPr bwMode="auto">
          <a:xfrm>
            <a:off x="638264" y="3068960"/>
            <a:ext cx="7083488" cy="0"/>
          </a:xfrm>
          <a:prstGeom prst="line">
            <a:avLst/>
          </a:prstGeom>
          <a:solidFill>
            <a:schemeClr val="accent1"/>
          </a:solidFill>
          <a:ln w="44450" cap="flat" cmpd="sng" algn="ctr">
            <a:solidFill>
              <a:srgbClr val="00206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638264" y="2636912"/>
            <a:ext cx="7083488" cy="0"/>
          </a:xfrm>
          <a:prstGeom prst="line">
            <a:avLst/>
          </a:prstGeom>
          <a:solidFill>
            <a:schemeClr val="accent1"/>
          </a:solidFill>
          <a:ln w="44450" cap="flat" cmpd="sng" algn="ctr">
            <a:solidFill>
              <a:srgbClr val="00206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99574" y="2276872"/>
            <a:ext cx="1008530"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4499992" y="2276872"/>
            <a:ext cx="170793" cy="36004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Box 54"/>
          <p:cNvSpPr txBox="1"/>
          <p:nvPr/>
        </p:nvSpPr>
        <p:spPr>
          <a:xfrm>
            <a:off x="4479651" y="2708920"/>
            <a:ext cx="2560253" cy="307777"/>
          </a:xfrm>
          <a:prstGeom prst="rect">
            <a:avLst/>
          </a:prstGeom>
          <a:noFill/>
        </p:spPr>
        <p:txBody>
          <a:bodyPr wrap="none" rtlCol="0">
            <a:spAutoFit/>
          </a:bodyPr>
          <a:lstStyle/>
          <a:p>
            <a:r>
              <a:rPr kumimoji="1" lang="en-US" altLang="ja-JP" sz="1400" b="1" dirty="0" smtClean="0"/>
              <a:t>&lt; Shared </a:t>
            </a:r>
            <a:r>
              <a:rPr kumimoji="1" lang="en-US" altLang="ja-JP" sz="1400" b="1" dirty="0" smtClean="0"/>
              <a:t>RRM </a:t>
            </a:r>
            <a:r>
              <a:rPr kumimoji="1" lang="en-US" altLang="ja-JP" sz="1400" b="1" dirty="0" smtClean="0"/>
              <a:t>Information &gt;</a:t>
            </a:r>
            <a:endParaRPr kumimoji="1" lang="ja-JP" altLang="en-US" sz="1400" b="1" dirty="0"/>
          </a:p>
        </p:txBody>
      </p:sp>
      <p:sp>
        <p:nvSpPr>
          <p:cNvPr id="61" name="TextBox 60"/>
          <p:cNvSpPr txBox="1"/>
          <p:nvPr/>
        </p:nvSpPr>
        <p:spPr>
          <a:xfrm>
            <a:off x="3709485" y="1628800"/>
            <a:ext cx="2734979" cy="523220"/>
          </a:xfrm>
          <a:prstGeom prst="rect">
            <a:avLst/>
          </a:prstGeom>
          <a:noFill/>
        </p:spPr>
        <p:txBody>
          <a:bodyPr wrap="none" rtlCol="0">
            <a:spAutoFit/>
          </a:bodyPr>
          <a:lstStyle/>
          <a:p>
            <a:pPr algn="ctr"/>
            <a:r>
              <a:rPr kumimoji="1" lang="en-US" altLang="ja-JP" sz="1400" b="1" dirty="0" smtClean="0"/>
              <a:t>Spectrum </a:t>
            </a:r>
            <a:r>
              <a:rPr kumimoji="1" lang="en-US" altLang="ja-JP" sz="1400" b="1" dirty="0" smtClean="0"/>
              <a:t>Resource Management</a:t>
            </a:r>
          </a:p>
          <a:p>
            <a:pPr algn="ctr"/>
            <a:r>
              <a:rPr kumimoji="1" lang="en-US" altLang="ja-JP" sz="1400" b="1" dirty="0" smtClean="0"/>
              <a:t>Entity</a:t>
            </a:r>
            <a:endParaRPr kumimoji="1" lang="ja-JP" altLang="en-US" sz="1400" b="1" dirty="0"/>
          </a:p>
        </p:txBody>
      </p:sp>
      <p:sp>
        <p:nvSpPr>
          <p:cNvPr id="62" name="TextBox 61"/>
          <p:cNvSpPr txBox="1"/>
          <p:nvPr/>
        </p:nvSpPr>
        <p:spPr>
          <a:xfrm>
            <a:off x="539552" y="2617167"/>
            <a:ext cx="1726691" cy="307777"/>
          </a:xfrm>
          <a:prstGeom prst="rect">
            <a:avLst/>
          </a:prstGeom>
          <a:noFill/>
        </p:spPr>
        <p:txBody>
          <a:bodyPr wrap="none" rtlCol="0">
            <a:spAutoFit/>
          </a:bodyPr>
          <a:lstStyle/>
          <a:p>
            <a:r>
              <a:rPr kumimoji="1" lang="en-US" altLang="ja-JP" sz="1400" b="1" dirty="0" smtClean="0"/>
              <a:t>Common Media or</a:t>
            </a:r>
            <a:r>
              <a:rPr kumimoji="1" lang="ja-JP" altLang="en-US" sz="1400" b="1" dirty="0" smtClean="0"/>
              <a:t> </a:t>
            </a:r>
            <a:endParaRPr kumimoji="1" lang="en-US" altLang="ja-JP" sz="1400" b="1" dirty="0" smtClean="0"/>
          </a:p>
        </p:txBody>
      </p:sp>
      <p:sp>
        <p:nvSpPr>
          <p:cNvPr id="63" name="TextBox 62"/>
          <p:cNvSpPr txBox="1"/>
          <p:nvPr/>
        </p:nvSpPr>
        <p:spPr>
          <a:xfrm>
            <a:off x="539552" y="2780928"/>
            <a:ext cx="3712811" cy="307777"/>
          </a:xfrm>
          <a:prstGeom prst="rect">
            <a:avLst/>
          </a:prstGeom>
          <a:noFill/>
        </p:spPr>
        <p:txBody>
          <a:bodyPr wrap="none" rtlCol="0">
            <a:spAutoFit/>
          </a:bodyPr>
          <a:lstStyle/>
          <a:p>
            <a:r>
              <a:rPr kumimoji="1" lang="en-US" altLang="ja-JP" sz="1400" b="1" dirty="0" smtClean="0"/>
              <a:t>Co-located </a:t>
            </a:r>
            <a:r>
              <a:rPr kumimoji="1" lang="en-US" altLang="ja-JP" sz="1400" b="1" dirty="0" smtClean="0"/>
              <a:t>on board </a:t>
            </a:r>
            <a:r>
              <a:rPr kumimoji="1" lang="en-US" altLang="ja-JP" sz="1400" b="1" dirty="0" smtClean="0"/>
              <a:t>plural wireless networks </a:t>
            </a:r>
          </a:p>
        </p:txBody>
      </p:sp>
      <p:sp>
        <p:nvSpPr>
          <p:cNvPr id="38" name="環状矢印 37"/>
          <p:cNvSpPr/>
          <p:nvPr/>
        </p:nvSpPr>
        <p:spPr bwMode="auto">
          <a:xfrm rot="5400000">
            <a:off x="5818353" y="1976498"/>
            <a:ext cx="2508920" cy="2697368"/>
          </a:xfrm>
          <a:prstGeom prst="circularArrow">
            <a:avLst>
              <a:gd name="adj1" fmla="val 3421"/>
              <a:gd name="adj2" fmla="val 1142319"/>
              <a:gd name="adj3" fmla="val 20499690"/>
              <a:gd name="adj4" fmla="val 10800000"/>
              <a:gd name="adj5" fmla="val 5246"/>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rgbClr val="FF0000"/>
              </a:solidFill>
              <a:effectLst/>
              <a:latin typeface="Times New Roman" pitchFamily="18" charset="0"/>
            </a:endParaRPr>
          </a:p>
        </p:txBody>
      </p:sp>
      <p:sp>
        <p:nvSpPr>
          <p:cNvPr id="58" name="環状矢印 57"/>
          <p:cNvSpPr/>
          <p:nvPr/>
        </p:nvSpPr>
        <p:spPr bwMode="auto">
          <a:xfrm rot="16200000" flipV="1">
            <a:off x="6111639" y="1944303"/>
            <a:ext cx="3008330" cy="2697368"/>
          </a:xfrm>
          <a:prstGeom prst="circularArrow">
            <a:avLst>
              <a:gd name="adj1" fmla="val 2519"/>
              <a:gd name="adj2" fmla="val 1142319"/>
              <a:gd name="adj3" fmla="val 20492459"/>
              <a:gd name="adj4" fmla="val 10800000"/>
              <a:gd name="adj5" fmla="val 4410"/>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1" name="テキスト ボックス 40"/>
          <p:cNvSpPr txBox="1"/>
          <p:nvPr/>
        </p:nvSpPr>
        <p:spPr>
          <a:xfrm>
            <a:off x="6382894" y="1722294"/>
            <a:ext cx="2005530" cy="338554"/>
          </a:xfrm>
          <a:prstGeom prst="rect">
            <a:avLst/>
          </a:prstGeom>
          <a:noFill/>
        </p:spPr>
        <p:txBody>
          <a:bodyPr wrap="square" rtlCol="0">
            <a:spAutoFit/>
          </a:bodyPr>
          <a:lstStyle/>
          <a:p>
            <a:r>
              <a:rPr kumimoji="1" lang="en-US" altLang="ja-JP" sz="1600" b="1" dirty="0" smtClean="0">
                <a:solidFill>
                  <a:srgbClr val="FFC000"/>
                </a:solidFill>
                <a:effectLst>
                  <a:outerShdw blurRad="38100" dist="38100" dir="2700000" algn="tl">
                    <a:srgbClr val="000000">
                      <a:alpha val="43137"/>
                    </a:srgbClr>
                  </a:outerShdw>
                </a:effectLst>
              </a:rPr>
              <a:t>RRM </a:t>
            </a:r>
            <a:r>
              <a:rPr kumimoji="1" lang="en-US" altLang="ja-JP" sz="1600" b="1" dirty="0" smtClean="0">
                <a:solidFill>
                  <a:srgbClr val="FFC000"/>
                </a:solidFill>
                <a:effectLst>
                  <a:outerShdw blurRad="38100" dist="38100" dir="2700000" algn="tl">
                    <a:srgbClr val="000000">
                      <a:alpha val="43137"/>
                    </a:srgbClr>
                  </a:outerShdw>
                </a:effectLst>
              </a:rPr>
              <a:t>Report</a:t>
            </a:r>
            <a:endParaRPr kumimoji="1" lang="ja-JP" altLang="en-US" sz="1600" b="1" dirty="0">
              <a:solidFill>
                <a:srgbClr val="FFC000"/>
              </a:solidFill>
              <a:effectLst>
                <a:outerShdw blurRad="38100" dist="38100" dir="2700000" algn="tl">
                  <a:srgbClr val="000000">
                    <a:alpha val="43137"/>
                  </a:srgbClr>
                </a:outerShdw>
              </a:effectLst>
            </a:endParaRPr>
          </a:p>
        </p:txBody>
      </p:sp>
      <p:sp>
        <p:nvSpPr>
          <p:cNvPr id="59" name="テキスト ボックス 58"/>
          <p:cNvSpPr txBox="1"/>
          <p:nvPr/>
        </p:nvSpPr>
        <p:spPr>
          <a:xfrm>
            <a:off x="7020272" y="3162454"/>
            <a:ext cx="1213442" cy="584775"/>
          </a:xfrm>
          <a:prstGeom prst="rect">
            <a:avLst/>
          </a:prstGeom>
          <a:noFill/>
        </p:spPr>
        <p:txBody>
          <a:bodyPr wrap="square" rtlCol="0">
            <a:spAutoFit/>
          </a:bodyPr>
          <a:lstStyle/>
          <a:p>
            <a:pPr algn="r"/>
            <a:r>
              <a:rPr kumimoji="1" lang="en-US" altLang="ja-JP" sz="1600" b="1" dirty="0" smtClean="0">
                <a:solidFill>
                  <a:srgbClr val="FF0000"/>
                </a:solidFill>
                <a:effectLst>
                  <a:outerShdw blurRad="38100" dist="38100" dir="2700000" algn="tl">
                    <a:srgbClr val="000000">
                      <a:alpha val="43137"/>
                    </a:srgbClr>
                  </a:outerShdw>
                </a:effectLst>
              </a:rPr>
              <a:t>RRM </a:t>
            </a:r>
            <a:endParaRPr kumimoji="1" lang="en-US" altLang="ja-JP" sz="1600" b="1" dirty="0" smtClean="0">
              <a:solidFill>
                <a:srgbClr val="FF0000"/>
              </a:solidFill>
              <a:effectLst>
                <a:outerShdw blurRad="38100" dist="38100" dir="2700000" algn="tl">
                  <a:srgbClr val="000000">
                    <a:alpha val="43137"/>
                  </a:srgbClr>
                </a:outerShdw>
              </a:effectLst>
            </a:endParaRPr>
          </a:p>
          <a:p>
            <a:pPr algn="r"/>
            <a:r>
              <a:rPr kumimoji="1" lang="en-US" altLang="ja-JP" sz="1600" b="1" dirty="0" smtClean="0">
                <a:solidFill>
                  <a:srgbClr val="FF0000"/>
                </a:solidFill>
                <a:effectLst>
                  <a:outerShdw blurRad="38100" dist="38100" dir="2700000" algn="tl">
                    <a:srgbClr val="000000">
                      <a:alpha val="43137"/>
                    </a:srgbClr>
                  </a:outerShdw>
                </a:effectLst>
              </a:rPr>
              <a:t>Request</a:t>
            </a:r>
            <a:endParaRPr kumimoji="1" lang="ja-JP" altLang="en-US" sz="1600" b="1" dirty="0">
              <a:solidFill>
                <a:srgbClr val="FF0000"/>
              </a:solidFill>
              <a:effectLst>
                <a:outerShdw blurRad="38100" dist="38100" dir="2700000" algn="tl">
                  <a:srgbClr val="000000">
                    <a:alpha val="43137"/>
                  </a:srgbClr>
                </a:outerShdw>
              </a:effectLst>
            </a:endParaRPr>
          </a:p>
        </p:txBody>
      </p:sp>
      <p:cxnSp>
        <p:nvCxnSpPr>
          <p:cNvPr id="45" name="Straight Connector 44"/>
          <p:cNvCxnSpPr/>
          <p:nvPr/>
        </p:nvCxnSpPr>
        <p:spPr bwMode="auto">
          <a:xfrm>
            <a:off x="4211960" y="2276872"/>
            <a:ext cx="170793" cy="360040"/>
          </a:xfrm>
          <a:prstGeom prst="line">
            <a:avLst/>
          </a:prstGeom>
          <a:solidFill>
            <a:schemeClr val="accent1"/>
          </a:solidFill>
          <a:ln w="44450" cap="flat" cmpd="sng" algn="ctr">
            <a:solidFill>
              <a:srgbClr val="002060"/>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p:cNvCxnSpPr/>
          <p:nvPr/>
        </p:nvCxnSpPr>
        <p:spPr bwMode="auto">
          <a:xfrm flipH="1" flipV="1">
            <a:off x="4310745" y="3140968"/>
            <a:ext cx="120761" cy="313873"/>
          </a:xfrm>
          <a:prstGeom prst="line">
            <a:avLst/>
          </a:prstGeom>
          <a:solidFill>
            <a:schemeClr val="accent1"/>
          </a:solidFill>
          <a:ln w="44450" cap="flat" cmpd="sng" algn="ctr">
            <a:solidFill>
              <a:srgbClr val="002060"/>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p:nvPr/>
        </p:nvCxnSpPr>
        <p:spPr bwMode="auto">
          <a:xfrm flipH="1" flipV="1">
            <a:off x="1907704" y="3115127"/>
            <a:ext cx="120761" cy="313873"/>
          </a:xfrm>
          <a:prstGeom prst="line">
            <a:avLst/>
          </a:prstGeom>
          <a:solidFill>
            <a:schemeClr val="accent1"/>
          </a:solidFill>
          <a:ln w="44450" cap="flat" cmpd="sng" algn="ctr">
            <a:solidFill>
              <a:srgbClr val="002060"/>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p:cNvCxnSpPr/>
          <p:nvPr/>
        </p:nvCxnSpPr>
        <p:spPr bwMode="auto">
          <a:xfrm flipH="1" flipV="1">
            <a:off x="6467463" y="3115127"/>
            <a:ext cx="120761" cy="313873"/>
          </a:xfrm>
          <a:prstGeom prst="line">
            <a:avLst/>
          </a:prstGeom>
          <a:solidFill>
            <a:schemeClr val="accent1"/>
          </a:solidFill>
          <a:ln w="44450" cap="flat" cmpd="sng" algn="ctr">
            <a:solidFill>
              <a:srgbClr val="002060"/>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3059832" y="2276872"/>
            <a:ext cx="1255728" cy="292388"/>
          </a:xfrm>
          <a:prstGeom prst="rect">
            <a:avLst/>
          </a:prstGeom>
          <a:noFill/>
        </p:spPr>
        <p:txBody>
          <a:bodyPr wrap="none" rtlCol="0">
            <a:spAutoFit/>
          </a:bodyPr>
          <a:lstStyle/>
          <a:p>
            <a:r>
              <a:rPr kumimoji="1" lang="en-US" altLang="ja-JP" sz="1300" b="1" i="1" dirty="0" smtClean="0">
                <a:solidFill>
                  <a:schemeClr val="accent6">
                    <a:lumMod val="50000"/>
                  </a:schemeClr>
                </a:solidFill>
              </a:rPr>
              <a:t>Media Agnostic</a:t>
            </a:r>
            <a:endParaRPr kumimoji="1" lang="ja-JP" altLang="en-US" sz="1300" b="1" i="1" dirty="0">
              <a:solidFill>
                <a:schemeClr val="accent6">
                  <a:lumMod val="50000"/>
                </a:schemeClr>
              </a:solidFill>
            </a:endParaRPr>
          </a:p>
        </p:txBody>
      </p:sp>
      <p:sp>
        <p:nvSpPr>
          <p:cNvPr id="52" name="TextBox 51"/>
          <p:cNvSpPr txBox="1"/>
          <p:nvPr/>
        </p:nvSpPr>
        <p:spPr>
          <a:xfrm>
            <a:off x="3131840" y="3136612"/>
            <a:ext cx="1255728" cy="292388"/>
          </a:xfrm>
          <a:prstGeom prst="rect">
            <a:avLst/>
          </a:prstGeom>
          <a:noFill/>
        </p:spPr>
        <p:txBody>
          <a:bodyPr wrap="none" rtlCol="0">
            <a:spAutoFit/>
          </a:bodyPr>
          <a:lstStyle/>
          <a:p>
            <a:r>
              <a:rPr kumimoji="1" lang="en-US" altLang="ja-JP" sz="1300" b="1" i="1" dirty="0" smtClean="0">
                <a:solidFill>
                  <a:schemeClr val="accent6">
                    <a:lumMod val="50000"/>
                  </a:schemeClr>
                </a:solidFill>
              </a:rPr>
              <a:t>Media Agnostic</a:t>
            </a:r>
            <a:endParaRPr kumimoji="1" lang="ja-JP" altLang="en-US" sz="1300" b="1" i="1" dirty="0">
              <a:solidFill>
                <a:schemeClr val="accent6">
                  <a:lumMod val="50000"/>
                </a:schemeClr>
              </a:solidFill>
            </a:endParaRPr>
          </a:p>
        </p:txBody>
      </p:sp>
      <p:sp>
        <p:nvSpPr>
          <p:cNvPr id="53" name="TextBox 52"/>
          <p:cNvSpPr txBox="1"/>
          <p:nvPr/>
        </p:nvSpPr>
        <p:spPr>
          <a:xfrm>
            <a:off x="5292080" y="3136612"/>
            <a:ext cx="1255728" cy="292388"/>
          </a:xfrm>
          <a:prstGeom prst="rect">
            <a:avLst/>
          </a:prstGeom>
          <a:noFill/>
        </p:spPr>
        <p:txBody>
          <a:bodyPr wrap="none" rtlCol="0">
            <a:spAutoFit/>
          </a:bodyPr>
          <a:lstStyle/>
          <a:p>
            <a:r>
              <a:rPr kumimoji="1" lang="en-US" altLang="ja-JP" sz="1300" b="1" i="1" dirty="0" smtClean="0">
                <a:solidFill>
                  <a:schemeClr val="accent6">
                    <a:lumMod val="50000"/>
                  </a:schemeClr>
                </a:solidFill>
              </a:rPr>
              <a:t>Media Agnostic</a:t>
            </a:r>
            <a:endParaRPr kumimoji="1" lang="ja-JP" altLang="en-US" sz="1300" b="1" i="1" dirty="0">
              <a:solidFill>
                <a:schemeClr val="accent6">
                  <a:lumMod val="50000"/>
                </a:schemeClr>
              </a:solidFill>
            </a:endParaRPr>
          </a:p>
        </p:txBody>
      </p:sp>
      <p:sp>
        <p:nvSpPr>
          <p:cNvPr id="60" name="TextBox 59"/>
          <p:cNvSpPr txBox="1"/>
          <p:nvPr/>
        </p:nvSpPr>
        <p:spPr>
          <a:xfrm>
            <a:off x="723984" y="3136612"/>
            <a:ext cx="1255728" cy="292388"/>
          </a:xfrm>
          <a:prstGeom prst="rect">
            <a:avLst/>
          </a:prstGeom>
          <a:noFill/>
        </p:spPr>
        <p:txBody>
          <a:bodyPr wrap="none" rtlCol="0">
            <a:spAutoFit/>
          </a:bodyPr>
          <a:lstStyle/>
          <a:p>
            <a:r>
              <a:rPr kumimoji="1" lang="en-US" altLang="ja-JP" sz="1300" b="1" i="1" dirty="0" smtClean="0">
                <a:solidFill>
                  <a:schemeClr val="accent6">
                    <a:lumMod val="50000"/>
                  </a:schemeClr>
                </a:solidFill>
              </a:rPr>
              <a:t>Media Agnostic</a:t>
            </a:r>
            <a:endParaRPr kumimoji="1" lang="ja-JP" altLang="en-US" sz="1300" b="1" i="1" dirty="0">
              <a:solidFill>
                <a:schemeClr val="accent6">
                  <a:lumMod val="50000"/>
                </a:schemeClr>
              </a:solidFill>
            </a:endParaRPr>
          </a:p>
        </p:txBody>
      </p:sp>
    </p:spTree>
    <p:extLst>
      <p:ext uri="{BB962C8B-B14F-4D97-AF65-F5344CB8AC3E}">
        <p14:creationId xmlns:p14="http://schemas.microsoft.com/office/powerpoint/2010/main" val="2082386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5</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Spectrum Resource Usage management </a:t>
            </a:r>
            <a:br>
              <a:rPr lang="en-US" altLang="ja-JP" sz="2800" dirty="0" smtClean="0">
                <a:ea typeface="ＭＳ Ｐゴシック" charset="-128"/>
              </a:rPr>
            </a:br>
            <a:r>
              <a:rPr lang="en-US" altLang="ja-JP" sz="2800" dirty="0" smtClean="0">
                <a:ea typeface="ＭＳ Ｐゴシック" charset="-128"/>
              </a:rPr>
              <a:t>by </a:t>
            </a:r>
            <a:r>
              <a:rPr lang="en-US" altLang="ja-JP" sz="2800" dirty="0" smtClean="0">
                <a:ea typeface="ＭＳ Ｐゴシック" charset="-128"/>
              </a:rPr>
              <a:t>shared information</a:t>
            </a:r>
            <a:endParaRPr lang="ja-JP" altLang="ja-JP" sz="2800" dirty="0"/>
          </a:p>
        </p:txBody>
      </p:sp>
      <p:sp>
        <p:nvSpPr>
          <p:cNvPr id="4099" name="Rectangle 3"/>
          <p:cNvSpPr>
            <a:spLocks noGrp="1" noChangeArrowheads="1"/>
          </p:cNvSpPr>
          <p:nvPr>
            <p:ph type="body" idx="1"/>
          </p:nvPr>
        </p:nvSpPr>
        <p:spPr>
          <a:xfrm>
            <a:off x="685800" y="1988840"/>
            <a:ext cx="7772400" cy="4248472"/>
          </a:xfrm>
          <a:ln/>
        </p:spPr>
        <p:txBody>
          <a:bodyPr/>
          <a:lstStyle/>
          <a:p>
            <a:r>
              <a:rPr lang="en-US" altLang="ja-JP" sz="2000" dirty="0" smtClean="0">
                <a:latin typeface="+mj-lt"/>
              </a:rPr>
              <a:t>Spectrum Resource Usage management is becoming more important by sharing </a:t>
            </a:r>
            <a:r>
              <a:rPr lang="en-US" altLang="ja-JP" sz="2000" dirty="0" smtClean="0">
                <a:latin typeface="+mj-lt"/>
              </a:rPr>
              <a:t>each information of co-existing network in same area, e.g. hospitals, social facilities and industrial plants using </a:t>
            </a:r>
            <a:r>
              <a:rPr lang="en-US" altLang="ja-JP" sz="2000" dirty="0" smtClean="0">
                <a:latin typeface="+mj-lt"/>
              </a:rPr>
              <a:t>un-license bands, e.g. 2.4GHz and 915MHz ISM </a:t>
            </a:r>
            <a:r>
              <a:rPr lang="en-US" altLang="ja-JP" sz="2000" dirty="0" smtClean="0">
                <a:latin typeface="+mj-lt"/>
              </a:rPr>
              <a:t>band. </a:t>
            </a:r>
            <a:endParaRPr lang="en-US" altLang="ja-JP" sz="2000" dirty="0" smtClean="0">
              <a:latin typeface="+mj-lt"/>
            </a:endParaRPr>
          </a:p>
          <a:p>
            <a:r>
              <a:rPr lang="en-US" altLang="ja-JP" sz="2000" dirty="0" smtClean="0">
                <a:latin typeface="+mj-lt"/>
              </a:rPr>
              <a:t>RRM request and report scheme </a:t>
            </a:r>
            <a:r>
              <a:rPr lang="en-US" altLang="ja-JP" sz="2000" dirty="0" smtClean="0">
                <a:latin typeface="+mj-lt"/>
              </a:rPr>
              <a:t>facilitates arbitrating, controlling and managing the </a:t>
            </a:r>
            <a:r>
              <a:rPr lang="en-US" altLang="ja-JP" sz="2000" dirty="0" smtClean="0">
                <a:latin typeface="+mj-lt"/>
              </a:rPr>
              <a:t>spectrum </a:t>
            </a:r>
            <a:r>
              <a:rPr lang="en-US" altLang="ja-JP" sz="2000" dirty="0" smtClean="0">
                <a:latin typeface="+mj-lt"/>
              </a:rPr>
              <a:t>resource usage </a:t>
            </a:r>
            <a:r>
              <a:rPr lang="en-US" altLang="ja-JP" sz="2000" dirty="0" smtClean="0">
                <a:latin typeface="+mj-lt"/>
              </a:rPr>
              <a:t>by each sub-network, in </a:t>
            </a:r>
            <a:r>
              <a:rPr lang="en-US" altLang="ja-JP" sz="2000" dirty="0" smtClean="0">
                <a:latin typeface="+mj-lt"/>
              </a:rPr>
              <a:t>time, frequency and </a:t>
            </a:r>
            <a:r>
              <a:rPr lang="en-US" altLang="ja-JP" sz="2000" dirty="0" smtClean="0">
                <a:latin typeface="+mj-lt"/>
              </a:rPr>
              <a:t>spatial </a:t>
            </a:r>
            <a:r>
              <a:rPr lang="en-US" altLang="ja-JP" sz="2000" dirty="0" smtClean="0">
                <a:latin typeface="+mj-lt"/>
              </a:rPr>
              <a:t>domains</a:t>
            </a:r>
            <a:r>
              <a:rPr lang="en-US" altLang="ja-JP" sz="2000" dirty="0" smtClean="0">
                <a:latin typeface="+mj-lt"/>
              </a:rPr>
              <a:t>.</a:t>
            </a:r>
            <a:endParaRPr lang="en-US" altLang="ja-JP" sz="2000" dirty="0">
              <a:latin typeface="+mj-lt"/>
            </a:endParaRPr>
          </a:p>
          <a:p>
            <a:r>
              <a:rPr lang="en-US" altLang="ja-JP" sz="2000" dirty="0" smtClean="0">
                <a:latin typeface="+mj-lt"/>
              </a:rPr>
              <a:t>Media agnostic approach to share the </a:t>
            </a:r>
            <a:r>
              <a:rPr lang="en-US" altLang="ja-JP" sz="2000" dirty="0" smtClean="0">
                <a:latin typeface="+mj-lt"/>
              </a:rPr>
              <a:t>RRM </a:t>
            </a:r>
            <a:r>
              <a:rPr lang="en-US" altLang="ja-JP" sz="2000" dirty="0" smtClean="0">
                <a:latin typeface="+mj-lt"/>
              </a:rPr>
              <a:t>information is preferred </a:t>
            </a:r>
            <a:r>
              <a:rPr lang="en-US" altLang="ja-JP" sz="2000" dirty="0" smtClean="0">
                <a:latin typeface="+mj-lt"/>
              </a:rPr>
              <a:t>to achieve the</a:t>
            </a:r>
            <a:r>
              <a:rPr lang="en-US" altLang="ja-JP" sz="2000" dirty="0" smtClean="0">
                <a:latin typeface="+mj-lt"/>
              </a:rPr>
              <a:t> stable and secured network operation as well as efficient spectrum resource usage, whatever information sharing scheme </a:t>
            </a:r>
            <a:r>
              <a:rPr lang="en-US" altLang="ja-JP" sz="2000" dirty="0">
                <a:latin typeface="+mj-lt"/>
              </a:rPr>
              <a:t>is employed, e.g. </a:t>
            </a:r>
            <a:r>
              <a:rPr lang="en-US" altLang="ja-JP" sz="2000" dirty="0" smtClean="0">
                <a:latin typeface="+mj-lt"/>
              </a:rPr>
              <a:t>conventional centralized </a:t>
            </a:r>
            <a:r>
              <a:rPr lang="en-US" altLang="ja-JP" sz="2000" dirty="0">
                <a:latin typeface="+mj-lt"/>
              </a:rPr>
              <a:t>human intervention based on areal policy, </a:t>
            </a:r>
            <a:r>
              <a:rPr lang="en-US" altLang="ja-JP" sz="2000" dirty="0" smtClean="0">
                <a:latin typeface="+mj-lt"/>
              </a:rPr>
              <a:t>or partial or fully </a:t>
            </a:r>
            <a:r>
              <a:rPr lang="en-US" altLang="ja-JP" sz="2000" dirty="0">
                <a:latin typeface="+mj-lt"/>
              </a:rPr>
              <a:t>adaptive </a:t>
            </a:r>
            <a:r>
              <a:rPr lang="en-US" altLang="ja-JP" sz="2000" dirty="0" smtClean="0">
                <a:latin typeface="+mj-lt"/>
              </a:rPr>
              <a:t>management at the central or  common management entity. </a:t>
            </a:r>
            <a:endParaRPr lang="en-US" altLang="ja-JP" sz="2000" dirty="0">
              <a:latin typeface="+mj-lt"/>
            </a:endParaRPr>
          </a:p>
        </p:txBody>
      </p:sp>
    </p:spTree>
    <p:extLst>
      <p:ext uri="{BB962C8B-B14F-4D97-AF65-F5344CB8AC3E}">
        <p14:creationId xmlns:p14="http://schemas.microsoft.com/office/powerpoint/2010/main" val="3956064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a:xfrm>
            <a:off x="4705028" y="6475413"/>
            <a:ext cx="530225" cy="182562"/>
          </a:xfrm>
        </p:spPr>
        <p:txBody>
          <a:bodyPr/>
          <a:lstStyle/>
          <a:p>
            <a:r>
              <a:rPr lang="en-US" altLang="ja-JP"/>
              <a:t>Slide </a:t>
            </a:r>
            <a:fld id="{10B4F79A-F97D-4415-A6BA-56D54E5A1E71}" type="slidenum">
              <a:rPr lang="en-US" altLang="ja-JP"/>
              <a:pPr/>
              <a:t>6</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a:ea typeface="ＭＳ Ｐゴシック" charset="-128"/>
              </a:rPr>
              <a:t>Example of anomaly </a:t>
            </a:r>
            <a:r>
              <a:rPr lang="en-US" altLang="ja-JP" sz="2800" dirty="0" smtClean="0">
                <a:ea typeface="ＭＳ Ｐゴシック" charset="-128"/>
              </a:rPr>
              <a:t>detection</a:t>
            </a:r>
            <a:endParaRPr lang="ja-JP" altLang="ja-JP" sz="2800" dirty="0"/>
          </a:p>
        </p:txBody>
      </p:sp>
      <p:sp>
        <p:nvSpPr>
          <p:cNvPr id="3" name="Frame 2"/>
          <p:cNvSpPr/>
          <p:nvPr/>
        </p:nvSpPr>
        <p:spPr bwMode="auto">
          <a:xfrm>
            <a:off x="5508104" y="2132856"/>
            <a:ext cx="648072" cy="432048"/>
          </a:xfrm>
          <a:prstGeom prst="frame">
            <a:avLst>
              <a:gd name="adj1" fmla="val 15659"/>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 name="Trapezoid 6"/>
          <p:cNvSpPr/>
          <p:nvPr/>
        </p:nvSpPr>
        <p:spPr bwMode="auto">
          <a:xfrm>
            <a:off x="5364088" y="2564904"/>
            <a:ext cx="939626" cy="180020"/>
          </a:xfrm>
          <a:prstGeom prst="trapezoid">
            <a:avLst>
              <a:gd name="adj" fmla="val 108394"/>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Trapezoid 10"/>
          <p:cNvSpPr/>
          <p:nvPr/>
        </p:nvSpPr>
        <p:spPr bwMode="auto">
          <a:xfrm>
            <a:off x="5535464" y="2636912"/>
            <a:ext cx="647416" cy="54006"/>
          </a:xfrm>
          <a:prstGeom prst="trapezoid">
            <a:avLst>
              <a:gd name="adj" fmla="val 108394"/>
            </a:avLst>
          </a:prstGeom>
          <a:no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 name="Trapezoid 15"/>
          <p:cNvSpPr/>
          <p:nvPr/>
        </p:nvSpPr>
        <p:spPr bwMode="auto">
          <a:xfrm>
            <a:off x="1979712" y="4581128"/>
            <a:ext cx="284510" cy="320044"/>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7" name="Straight Connector 16"/>
          <p:cNvCxnSpPr>
            <a:stCxn id="16" idx="0"/>
          </p:cNvCxnSpPr>
          <p:nvPr/>
        </p:nvCxnSpPr>
        <p:spPr bwMode="auto">
          <a:xfrm flipV="1">
            <a:off x="2121967" y="4365104"/>
            <a:ext cx="0"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Isosceles Triangle 17"/>
          <p:cNvSpPr/>
          <p:nvPr/>
        </p:nvSpPr>
        <p:spPr bwMode="auto">
          <a:xfrm flipV="1">
            <a:off x="1979712" y="4365104"/>
            <a:ext cx="284510"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Trapezoid 18"/>
          <p:cNvSpPr/>
          <p:nvPr/>
        </p:nvSpPr>
        <p:spPr bwMode="auto">
          <a:xfrm>
            <a:off x="5148064" y="5341204"/>
            <a:ext cx="284510" cy="320044"/>
          </a:xfrm>
          <a:prstGeom prst="trapezoid">
            <a:avLst/>
          </a:prstGeom>
          <a:solidFill>
            <a:srgbClr val="FF0000"/>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0" name="Straight Connector 19"/>
          <p:cNvCxnSpPr/>
          <p:nvPr/>
        </p:nvCxnSpPr>
        <p:spPr bwMode="auto">
          <a:xfrm flipV="1">
            <a:off x="5294605" y="5124070"/>
            <a:ext cx="0"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Isosceles Triangle 20"/>
          <p:cNvSpPr/>
          <p:nvPr/>
        </p:nvSpPr>
        <p:spPr bwMode="auto">
          <a:xfrm flipV="1">
            <a:off x="5150589" y="5115686"/>
            <a:ext cx="284510"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 name="Trapezoid 21"/>
          <p:cNvSpPr/>
          <p:nvPr/>
        </p:nvSpPr>
        <p:spPr bwMode="auto">
          <a:xfrm>
            <a:off x="6735762" y="4837148"/>
            <a:ext cx="284510" cy="320044"/>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3" name="Straight Connector 22"/>
          <p:cNvCxnSpPr>
            <a:stCxn id="22" idx="0"/>
          </p:cNvCxnSpPr>
          <p:nvPr/>
        </p:nvCxnSpPr>
        <p:spPr bwMode="auto">
          <a:xfrm flipV="1">
            <a:off x="6878017" y="4621124"/>
            <a:ext cx="0"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Isosceles Triangle 23"/>
          <p:cNvSpPr/>
          <p:nvPr/>
        </p:nvSpPr>
        <p:spPr bwMode="auto">
          <a:xfrm flipV="1">
            <a:off x="6735762" y="4621124"/>
            <a:ext cx="284510"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Explosion 2 13"/>
          <p:cNvSpPr/>
          <p:nvPr/>
        </p:nvSpPr>
        <p:spPr bwMode="auto">
          <a:xfrm rot="837320" flipH="1" flipV="1">
            <a:off x="5777984" y="3816157"/>
            <a:ext cx="2484572" cy="2542246"/>
          </a:xfrm>
          <a:prstGeom prst="irregularSeal2">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7" name="Explosion 2 26"/>
          <p:cNvSpPr/>
          <p:nvPr/>
        </p:nvSpPr>
        <p:spPr bwMode="auto">
          <a:xfrm rot="381950" flipH="1" flipV="1">
            <a:off x="3068750" y="4666092"/>
            <a:ext cx="2771972" cy="1826308"/>
          </a:xfrm>
          <a:prstGeom prst="irregularSeal2">
            <a:avLst/>
          </a:prstGeom>
          <a:noFill/>
          <a:ln w="12700" cap="flat" cmpd="sng" algn="ctr">
            <a:solidFill>
              <a:schemeClr val="tx1"/>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 name="Explosion 2 27"/>
          <p:cNvSpPr/>
          <p:nvPr/>
        </p:nvSpPr>
        <p:spPr bwMode="auto">
          <a:xfrm rot="11608038" flipH="1" flipV="1">
            <a:off x="583865" y="3349212"/>
            <a:ext cx="3147502" cy="2921799"/>
          </a:xfrm>
          <a:prstGeom prst="irregularSeal2">
            <a:avLst/>
          </a:prstGeom>
          <a:noFill/>
          <a:ln w="12700" cap="flat" cmpd="sng" algn="ctr">
            <a:solidFill>
              <a:schemeClr val="bg2">
                <a:lumMod val="50000"/>
              </a:schemeClr>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5" name="Straight Connector 24"/>
          <p:cNvCxnSpPr>
            <a:stCxn id="16" idx="3"/>
          </p:cNvCxnSpPr>
          <p:nvPr/>
        </p:nvCxnSpPr>
        <p:spPr bwMode="auto">
          <a:xfrm>
            <a:off x="2228658" y="4741150"/>
            <a:ext cx="471134"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p:cNvCxnSpPr/>
          <p:nvPr/>
        </p:nvCxnSpPr>
        <p:spPr bwMode="auto">
          <a:xfrm>
            <a:off x="6981186" y="5021560"/>
            <a:ext cx="471134"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p:cNvCxnSpPr/>
          <p:nvPr/>
        </p:nvCxnSpPr>
        <p:spPr bwMode="auto">
          <a:xfrm>
            <a:off x="6687009" y="3284984"/>
            <a:ext cx="765311" cy="1736576"/>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a:off x="2121967" y="3284984"/>
            <a:ext cx="577825" cy="1448544"/>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p:nvPr/>
        </p:nvCxnSpPr>
        <p:spPr bwMode="auto">
          <a:xfrm>
            <a:off x="638264" y="3284984"/>
            <a:ext cx="7083488" cy="0"/>
          </a:xfrm>
          <a:prstGeom prst="line">
            <a:avLst/>
          </a:prstGeom>
          <a:solidFill>
            <a:schemeClr val="accent1"/>
          </a:solidFill>
          <a:ln w="44450" cap="flat" cmpd="sng" algn="ctr">
            <a:solidFill>
              <a:srgbClr val="00206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638264" y="2852936"/>
            <a:ext cx="7083488" cy="0"/>
          </a:xfrm>
          <a:prstGeom prst="line">
            <a:avLst/>
          </a:prstGeom>
          <a:solidFill>
            <a:schemeClr val="accent1"/>
          </a:solidFill>
          <a:ln w="44450" cap="flat" cmpd="sng" algn="ctr">
            <a:solidFill>
              <a:srgbClr val="00206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99574" y="2492896"/>
            <a:ext cx="1008530"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4499992" y="2492896"/>
            <a:ext cx="170793" cy="36004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Box 54"/>
          <p:cNvSpPr txBox="1"/>
          <p:nvPr/>
        </p:nvSpPr>
        <p:spPr>
          <a:xfrm>
            <a:off x="4027971" y="2924944"/>
            <a:ext cx="2560253" cy="307777"/>
          </a:xfrm>
          <a:prstGeom prst="rect">
            <a:avLst/>
          </a:prstGeom>
          <a:noFill/>
        </p:spPr>
        <p:txBody>
          <a:bodyPr wrap="none" rtlCol="0">
            <a:spAutoFit/>
          </a:bodyPr>
          <a:lstStyle/>
          <a:p>
            <a:r>
              <a:rPr kumimoji="1" lang="en-US" altLang="ja-JP" sz="1400" b="1" dirty="0" smtClean="0"/>
              <a:t>&lt; Shared </a:t>
            </a:r>
            <a:r>
              <a:rPr kumimoji="1" lang="en-US" altLang="ja-JP" sz="1400" b="1" dirty="0" smtClean="0"/>
              <a:t>RRM </a:t>
            </a:r>
            <a:r>
              <a:rPr kumimoji="1" lang="en-US" altLang="ja-JP" sz="1400" b="1" dirty="0" smtClean="0"/>
              <a:t>Information &gt;</a:t>
            </a:r>
            <a:endParaRPr kumimoji="1" lang="ja-JP" altLang="en-US" sz="1400" b="1" dirty="0"/>
          </a:p>
        </p:txBody>
      </p:sp>
      <p:sp>
        <p:nvSpPr>
          <p:cNvPr id="61" name="TextBox 60"/>
          <p:cNvSpPr txBox="1"/>
          <p:nvPr/>
        </p:nvSpPr>
        <p:spPr>
          <a:xfrm>
            <a:off x="3739764" y="1628800"/>
            <a:ext cx="3197991" cy="523220"/>
          </a:xfrm>
          <a:prstGeom prst="rect">
            <a:avLst/>
          </a:prstGeom>
          <a:noFill/>
        </p:spPr>
        <p:txBody>
          <a:bodyPr wrap="none" rtlCol="0">
            <a:spAutoFit/>
          </a:bodyPr>
          <a:lstStyle/>
          <a:p>
            <a:pPr algn="ctr"/>
            <a:r>
              <a:rPr kumimoji="1" lang="en-US" altLang="ja-JP" sz="1400" b="1" dirty="0" smtClean="0"/>
              <a:t>Vigilance of Spectrum </a:t>
            </a:r>
            <a:r>
              <a:rPr kumimoji="1" lang="en-US" altLang="ja-JP" sz="1400" b="1" dirty="0" smtClean="0"/>
              <a:t>Resource </a:t>
            </a:r>
            <a:r>
              <a:rPr kumimoji="1" lang="en-US" altLang="ja-JP" sz="1400" b="1" dirty="0" smtClean="0"/>
              <a:t>Usage</a:t>
            </a:r>
            <a:endParaRPr kumimoji="1" lang="en-US" altLang="ja-JP" sz="1400" b="1" dirty="0" smtClean="0"/>
          </a:p>
          <a:p>
            <a:pPr algn="ctr"/>
            <a:r>
              <a:rPr kumimoji="1" lang="en-US" altLang="ja-JP" sz="1400" b="1" dirty="0" smtClean="0"/>
              <a:t>by Common Management Entity</a:t>
            </a:r>
            <a:endParaRPr kumimoji="1" lang="ja-JP" altLang="en-US" sz="1400" b="1" dirty="0"/>
          </a:p>
        </p:txBody>
      </p:sp>
      <p:sp>
        <p:nvSpPr>
          <p:cNvPr id="58" name="環状矢印 57"/>
          <p:cNvSpPr/>
          <p:nvPr/>
        </p:nvSpPr>
        <p:spPr bwMode="auto">
          <a:xfrm rot="16200000" flipV="1">
            <a:off x="6111639" y="2160327"/>
            <a:ext cx="3008330" cy="2697368"/>
          </a:xfrm>
          <a:prstGeom prst="circularArrow">
            <a:avLst>
              <a:gd name="adj1" fmla="val 2519"/>
              <a:gd name="adj2" fmla="val 1142319"/>
              <a:gd name="adj3" fmla="val 20492459"/>
              <a:gd name="adj4" fmla="val 10800000"/>
              <a:gd name="adj5" fmla="val 4410"/>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1" name="テキスト ボックス 40"/>
          <p:cNvSpPr txBox="1"/>
          <p:nvPr/>
        </p:nvSpPr>
        <p:spPr>
          <a:xfrm>
            <a:off x="6444208" y="2261190"/>
            <a:ext cx="2436645" cy="1815882"/>
          </a:xfrm>
          <a:prstGeom prst="rect">
            <a:avLst/>
          </a:prstGeom>
          <a:noFill/>
        </p:spPr>
        <p:txBody>
          <a:bodyPr wrap="square" rtlCol="0">
            <a:spAutoFit/>
          </a:bodyPr>
          <a:lstStyle/>
          <a:p>
            <a:pPr marL="285750" indent="-285750">
              <a:buFont typeface="Wingdings" panose="05000000000000000000" pitchFamily="2" charset="2"/>
              <a:buChar char="n"/>
            </a:pPr>
            <a:r>
              <a:rPr kumimoji="1" lang="en-US" altLang="ja-JP" sz="1600" b="1" dirty="0" smtClean="0">
                <a:solidFill>
                  <a:srgbClr val="FF0000"/>
                </a:solidFill>
              </a:rPr>
              <a:t>Detection </a:t>
            </a:r>
          </a:p>
          <a:p>
            <a:r>
              <a:rPr kumimoji="1" lang="en-US" altLang="ja-JP" sz="1600" b="1" dirty="0">
                <a:solidFill>
                  <a:srgbClr val="FF0000"/>
                </a:solidFill>
              </a:rPr>
              <a:t> </a:t>
            </a:r>
            <a:r>
              <a:rPr kumimoji="1" lang="en-US" altLang="ja-JP" sz="1600" b="1" dirty="0" smtClean="0">
                <a:solidFill>
                  <a:srgbClr val="FF0000"/>
                </a:solidFill>
              </a:rPr>
              <a:t>                </a:t>
            </a:r>
            <a:r>
              <a:rPr kumimoji="1" lang="en-US" altLang="ja-JP" sz="1600" b="1" dirty="0" smtClean="0">
                <a:solidFill>
                  <a:srgbClr val="FF0000"/>
                </a:solidFill>
              </a:rPr>
              <a:t>Notification</a:t>
            </a:r>
          </a:p>
          <a:p>
            <a:pPr marL="742950" lvl="1" indent="-285750">
              <a:buFont typeface="Arial" panose="020B0604020202020204" pitchFamily="34" charset="0"/>
              <a:buChar char="•"/>
            </a:pPr>
            <a:endParaRPr kumimoji="1" lang="en-US" altLang="ja-JP" sz="1600" b="1" dirty="0">
              <a:solidFill>
                <a:srgbClr val="FF0000"/>
              </a:solidFill>
            </a:endParaRPr>
          </a:p>
          <a:p>
            <a:pPr marL="742950" lvl="1" indent="-285750">
              <a:buFont typeface="Wingdings" panose="05000000000000000000" pitchFamily="2" charset="2"/>
              <a:buChar char="p"/>
            </a:pPr>
            <a:r>
              <a:rPr kumimoji="1" lang="en-US" altLang="ja-JP" sz="1600" dirty="0" smtClean="0">
                <a:solidFill>
                  <a:srgbClr val="FF0000"/>
                </a:solidFill>
              </a:rPr>
              <a:t>Noise energy increase</a:t>
            </a:r>
            <a:endParaRPr kumimoji="1" lang="en-US" altLang="ja-JP" sz="1600" dirty="0">
              <a:solidFill>
                <a:srgbClr val="FF0000"/>
              </a:solidFill>
            </a:endParaRPr>
          </a:p>
          <a:p>
            <a:pPr marL="742950" lvl="1" indent="-285750">
              <a:buFont typeface="Wingdings" panose="05000000000000000000" pitchFamily="2" charset="2"/>
              <a:buChar char="p"/>
            </a:pPr>
            <a:r>
              <a:rPr kumimoji="1" lang="en-US" altLang="ja-JP" sz="1600" dirty="0" smtClean="0">
                <a:solidFill>
                  <a:srgbClr val="FF0000"/>
                </a:solidFill>
              </a:rPr>
              <a:t>Carrier sense of alien 15.4 device </a:t>
            </a:r>
            <a:endParaRPr kumimoji="1" lang="ja-JP" altLang="en-US" sz="1600" dirty="0">
              <a:solidFill>
                <a:srgbClr val="FF0000"/>
              </a:solidFill>
            </a:endParaRPr>
          </a:p>
        </p:txBody>
      </p:sp>
      <p:sp>
        <p:nvSpPr>
          <p:cNvPr id="2" name="TextBox 1"/>
          <p:cNvSpPr txBox="1"/>
          <p:nvPr/>
        </p:nvSpPr>
        <p:spPr>
          <a:xfrm>
            <a:off x="1351848" y="5157192"/>
            <a:ext cx="1248162" cy="276999"/>
          </a:xfrm>
          <a:prstGeom prst="rect">
            <a:avLst/>
          </a:prstGeom>
          <a:noFill/>
        </p:spPr>
        <p:txBody>
          <a:bodyPr wrap="none" rtlCol="0">
            <a:spAutoFit/>
          </a:bodyPr>
          <a:lstStyle/>
          <a:p>
            <a:r>
              <a:rPr kumimoji="1" lang="en-US" altLang="ja-JP" dirty="0" smtClean="0"/>
              <a:t>IEEE802.11 BSS</a:t>
            </a:r>
            <a:endParaRPr kumimoji="1" lang="ja-JP" altLang="en-US" dirty="0"/>
          </a:p>
        </p:txBody>
      </p:sp>
      <p:sp>
        <p:nvSpPr>
          <p:cNvPr id="64" name="TextBox 63"/>
          <p:cNvSpPr txBox="1"/>
          <p:nvPr/>
        </p:nvSpPr>
        <p:spPr>
          <a:xfrm>
            <a:off x="6444208" y="5229200"/>
            <a:ext cx="1563954" cy="461665"/>
          </a:xfrm>
          <a:prstGeom prst="rect">
            <a:avLst/>
          </a:prstGeom>
          <a:noFill/>
        </p:spPr>
        <p:txBody>
          <a:bodyPr wrap="none" rtlCol="0">
            <a:spAutoFit/>
          </a:bodyPr>
          <a:lstStyle/>
          <a:p>
            <a:r>
              <a:rPr kumimoji="1" lang="en-US" altLang="ja-JP" dirty="0" smtClean="0"/>
              <a:t>IEEE802.15.4e </a:t>
            </a:r>
          </a:p>
          <a:p>
            <a:r>
              <a:rPr kumimoji="1" lang="en-US" altLang="ja-JP" dirty="0" smtClean="0"/>
              <a:t>(ISA100.11a network)</a:t>
            </a:r>
            <a:endParaRPr kumimoji="1" lang="ja-JP" altLang="en-US" dirty="0"/>
          </a:p>
        </p:txBody>
      </p:sp>
      <p:sp>
        <p:nvSpPr>
          <p:cNvPr id="65" name="環状矢印 57"/>
          <p:cNvSpPr/>
          <p:nvPr/>
        </p:nvSpPr>
        <p:spPr bwMode="auto">
          <a:xfrm rot="18339534">
            <a:off x="767492" y="1837113"/>
            <a:ext cx="3558022" cy="3096345"/>
          </a:xfrm>
          <a:prstGeom prst="circularArrow">
            <a:avLst>
              <a:gd name="adj1" fmla="val 2519"/>
              <a:gd name="adj2" fmla="val 1142319"/>
              <a:gd name="adj3" fmla="val 20492459"/>
              <a:gd name="adj4" fmla="val 11188610"/>
              <a:gd name="adj5" fmla="val 4410"/>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6" name="テキスト ボックス 40"/>
          <p:cNvSpPr txBox="1"/>
          <p:nvPr/>
        </p:nvSpPr>
        <p:spPr>
          <a:xfrm>
            <a:off x="1847323" y="2276872"/>
            <a:ext cx="2738065" cy="2062103"/>
          </a:xfrm>
          <a:prstGeom prst="rect">
            <a:avLst/>
          </a:prstGeom>
          <a:noFill/>
        </p:spPr>
        <p:txBody>
          <a:bodyPr wrap="square" rtlCol="0">
            <a:spAutoFit/>
          </a:bodyPr>
          <a:lstStyle/>
          <a:p>
            <a:pPr marL="285750" indent="-285750">
              <a:buFont typeface="Wingdings" panose="05000000000000000000" pitchFamily="2" charset="2"/>
              <a:buChar char="n"/>
            </a:pPr>
            <a:r>
              <a:rPr kumimoji="1" lang="en-US" altLang="ja-JP" sz="1600" b="1" dirty="0" smtClean="0">
                <a:solidFill>
                  <a:srgbClr val="FF0000"/>
                </a:solidFill>
              </a:rPr>
              <a:t>Detection </a:t>
            </a:r>
            <a:br>
              <a:rPr kumimoji="1" lang="en-US" altLang="ja-JP" sz="1600" b="1" dirty="0" smtClean="0">
                <a:solidFill>
                  <a:srgbClr val="FF0000"/>
                </a:solidFill>
              </a:rPr>
            </a:br>
            <a:r>
              <a:rPr kumimoji="1" lang="en-US" altLang="ja-JP" sz="1600" b="1" dirty="0" smtClean="0">
                <a:solidFill>
                  <a:srgbClr val="FF0000"/>
                </a:solidFill>
              </a:rPr>
              <a:t>       Notification</a:t>
            </a:r>
          </a:p>
          <a:p>
            <a:pPr marL="742950" lvl="1" indent="-285750">
              <a:buFont typeface="Arial" panose="020B0604020202020204" pitchFamily="34" charset="0"/>
              <a:buChar char="•"/>
            </a:pPr>
            <a:endParaRPr kumimoji="1" lang="en-US" altLang="ja-JP" sz="1600" b="1" dirty="0">
              <a:solidFill>
                <a:srgbClr val="FF0000"/>
              </a:solidFill>
            </a:endParaRPr>
          </a:p>
          <a:p>
            <a:pPr marL="742950" lvl="1" indent="-285750">
              <a:buFont typeface="Wingdings" panose="05000000000000000000" pitchFamily="2" charset="2"/>
              <a:buChar char="p"/>
            </a:pPr>
            <a:r>
              <a:rPr kumimoji="1" lang="en-US" altLang="ja-JP" sz="1600" dirty="0" smtClean="0">
                <a:solidFill>
                  <a:srgbClr val="FF0000"/>
                </a:solidFill>
              </a:rPr>
              <a:t>Noise energy </a:t>
            </a:r>
            <a:br>
              <a:rPr kumimoji="1" lang="en-US" altLang="ja-JP" sz="1600" dirty="0" smtClean="0">
                <a:solidFill>
                  <a:srgbClr val="FF0000"/>
                </a:solidFill>
              </a:rPr>
            </a:br>
            <a:r>
              <a:rPr kumimoji="1" lang="en-US" altLang="ja-JP" sz="1600" dirty="0" smtClean="0">
                <a:solidFill>
                  <a:srgbClr val="FF0000"/>
                </a:solidFill>
              </a:rPr>
              <a:t>increase</a:t>
            </a:r>
            <a:endParaRPr kumimoji="1" lang="en-US" altLang="ja-JP" sz="1600" dirty="0">
              <a:solidFill>
                <a:srgbClr val="FF0000"/>
              </a:solidFill>
            </a:endParaRPr>
          </a:p>
          <a:p>
            <a:pPr marL="742950" lvl="1" indent="-285750">
              <a:buFont typeface="Wingdings" panose="05000000000000000000" pitchFamily="2" charset="2"/>
              <a:buChar char="p"/>
            </a:pPr>
            <a:r>
              <a:rPr kumimoji="1" lang="en-US" altLang="ja-JP" sz="1600" dirty="0" smtClean="0">
                <a:solidFill>
                  <a:srgbClr val="FF0000"/>
                </a:solidFill>
              </a:rPr>
              <a:t>Carrier sense of </a:t>
            </a:r>
            <a:br>
              <a:rPr kumimoji="1" lang="en-US" altLang="ja-JP" sz="1600" dirty="0" smtClean="0">
                <a:solidFill>
                  <a:srgbClr val="FF0000"/>
                </a:solidFill>
              </a:rPr>
            </a:br>
            <a:r>
              <a:rPr kumimoji="1" lang="en-US" altLang="ja-JP" sz="1600" dirty="0" smtClean="0">
                <a:solidFill>
                  <a:srgbClr val="FF0000"/>
                </a:solidFill>
              </a:rPr>
              <a:t>alien OBSS of IEEE802.11 device </a:t>
            </a:r>
            <a:endParaRPr kumimoji="1" lang="ja-JP" altLang="en-US" sz="1600" dirty="0">
              <a:solidFill>
                <a:srgbClr val="FF0000"/>
              </a:solidFill>
            </a:endParaRPr>
          </a:p>
        </p:txBody>
      </p:sp>
      <p:sp>
        <p:nvSpPr>
          <p:cNvPr id="67" name="Trapezoid 66"/>
          <p:cNvSpPr/>
          <p:nvPr/>
        </p:nvSpPr>
        <p:spPr bwMode="auto">
          <a:xfrm>
            <a:off x="3707904" y="5391094"/>
            <a:ext cx="284510" cy="320044"/>
          </a:xfrm>
          <a:prstGeom prst="trapezoid">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68" name="Straight Connector 67"/>
          <p:cNvCxnSpPr/>
          <p:nvPr/>
        </p:nvCxnSpPr>
        <p:spPr bwMode="auto">
          <a:xfrm flipV="1">
            <a:off x="3854445" y="5173960"/>
            <a:ext cx="0"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Isosceles Triangle 68"/>
          <p:cNvSpPr/>
          <p:nvPr/>
        </p:nvSpPr>
        <p:spPr bwMode="auto">
          <a:xfrm flipV="1">
            <a:off x="3710429" y="5165576"/>
            <a:ext cx="284510"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0" name="TextBox 69"/>
          <p:cNvSpPr txBox="1"/>
          <p:nvPr/>
        </p:nvSpPr>
        <p:spPr>
          <a:xfrm>
            <a:off x="2654146" y="5517232"/>
            <a:ext cx="3944414" cy="646331"/>
          </a:xfrm>
          <a:prstGeom prst="rect">
            <a:avLst/>
          </a:prstGeom>
          <a:noFill/>
        </p:spPr>
        <p:txBody>
          <a:bodyPr wrap="none" rtlCol="0">
            <a:spAutoFit/>
          </a:bodyPr>
          <a:lstStyle/>
          <a:p>
            <a:pPr algn="ctr"/>
            <a:r>
              <a:rPr kumimoji="1" lang="en-US" altLang="ja-JP" sz="1800" b="1" dirty="0" smtClean="0">
                <a:solidFill>
                  <a:srgbClr val="FF0000"/>
                </a:solidFill>
              </a:rPr>
              <a:t>Moving in </a:t>
            </a:r>
          </a:p>
          <a:p>
            <a:pPr algn="ctr"/>
            <a:r>
              <a:rPr kumimoji="1" lang="en-US" altLang="ja-JP" sz="1800" b="1" dirty="0" smtClean="0">
                <a:solidFill>
                  <a:srgbClr val="FF0000"/>
                </a:solidFill>
              </a:rPr>
              <a:t>IEEE802.11 OBSS or 15.4 alien device</a:t>
            </a:r>
            <a:endParaRPr kumimoji="1" lang="ja-JP" altLang="en-US" sz="1800" b="1" dirty="0">
              <a:solidFill>
                <a:srgbClr val="FF0000"/>
              </a:solidFill>
            </a:endParaRPr>
          </a:p>
        </p:txBody>
      </p:sp>
    </p:spTree>
    <p:extLst>
      <p:ext uri="{BB962C8B-B14F-4D97-AF65-F5344CB8AC3E}">
        <p14:creationId xmlns:p14="http://schemas.microsoft.com/office/powerpoint/2010/main" val="768966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7</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Examples of </a:t>
            </a:r>
            <a:r>
              <a:rPr lang="en-US" altLang="ja-JP" sz="2800" dirty="0" smtClean="0">
                <a:ea typeface="ＭＳ Ｐゴシック" charset="-128"/>
              </a:rPr>
              <a:t>anomaly detection </a:t>
            </a:r>
            <a:endParaRPr lang="ja-JP" altLang="ja-JP" sz="2800" dirty="0"/>
          </a:p>
        </p:txBody>
      </p:sp>
      <p:sp>
        <p:nvSpPr>
          <p:cNvPr id="4099" name="Rectangle 3"/>
          <p:cNvSpPr>
            <a:spLocks noGrp="1" noChangeArrowheads="1"/>
          </p:cNvSpPr>
          <p:nvPr>
            <p:ph type="body" idx="1"/>
          </p:nvPr>
        </p:nvSpPr>
        <p:spPr>
          <a:ln/>
        </p:spPr>
        <p:txBody>
          <a:bodyPr/>
          <a:lstStyle/>
          <a:p>
            <a:r>
              <a:rPr lang="en-US" altLang="ja-JP" sz="2000" dirty="0" smtClean="0">
                <a:latin typeface="+mj-lt"/>
              </a:rPr>
              <a:t>Co-existing networks, e.g. IEEE802.11 and </a:t>
            </a:r>
            <a:r>
              <a:rPr lang="en-US" altLang="ja-JP" sz="2000" dirty="0" smtClean="0">
                <a:latin typeface="+mj-lt"/>
              </a:rPr>
              <a:t>15.4e (ISA100.11a),  are able to share the alien system information each other. </a:t>
            </a:r>
            <a:endParaRPr lang="en-US" altLang="ja-JP" sz="2000" dirty="0" smtClean="0">
              <a:latin typeface="+mj-lt"/>
            </a:endParaRPr>
          </a:p>
          <a:p>
            <a:pPr lvl="1"/>
            <a:r>
              <a:rPr lang="en-US" altLang="ja-JP" sz="2000" dirty="0" smtClean="0">
                <a:latin typeface="+mj-lt"/>
              </a:rPr>
              <a:t>Increased noise energy using energy </a:t>
            </a:r>
            <a:r>
              <a:rPr lang="en-US" altLang="ja-JP" sz="2000" dirty="0" smtClean="0">
                <a:latin typeface="+mj-lt"/>
              </a:rPr>
              <a:t>detection </a:t>
            </a:r>
          </a:p>
          <a:p>
            <a:pPr lvl="1"/>
            <a:r>
              <a:rPr lang="en-US" altLang="ja-JP" sz="2000" dirty="0" smtClean="0">
                <a:latin typeface="+mj-lt"/>
              </a:rPr>
              <a:t>Overlapping network activity using carrier sense </a:t>
            </a:r>
            <a:endParaRPr lang="en-US" altLang="ja-JP" sz="2000" dirty="0" smtClean="0">
              <a:latin typeface="+mj-lt"/>
            </a:endParaRPr>
          </a:p>
          <a:p>
            <a:r>
              <a:rPr lang="en-US" altLang="ja-JP" sz="2000" dirty="0" smtClean="0">
                <a:latin typeface="+mj-lt"/>
              </a:rPr>
              <a:t>Jabber or jamming node may be detected. </a:t>
            </a:r>
            <a:endParaRPr lang="en-US" altLang="ja-JP" sz="2000" dirty="0" smtClean="0">
              <a:latin typeface="+mj-lt"/>
            </a:endParaRPr>
          </a:p>
          <a:p>
            <a:pPr lvl="1"/>
            <a:r>
              <a:rPr lang="en-US" altLang="ja-JP" sz="2000" dirty="0" smtClean="0">
                <a:latin typeface="+mj-lt"/>
              </a:rPr>
              <a:t>Suspicious behavior or ordinary mobile demeanor of alien node can be estimated.</a:t>
            </a:r>
          </a:p>
          <a:p>
            <a:pPr lvl="1"/>
            <a:r>
              <a:rPr lang="en-US" altLang="ja-JP" sz="2000" dirty="0" smtClean="0">
                <a:latin typeface="+mj-lt"/>
              </a:rPr>
              <a:t>Sometimes notification storm has to be suppressed, </a:t>
            </a:r>
            <a:br>
              <a:rPr lang="en-US" altLang="ja-JP" sz="2000" dirty="0" smtClean="0">
                <a:latin typeface="+mj-lt"/>
              </a:rPr>
            </a:br>
            <a:r>
              <a:rPr lang="en-US" altLang="ja-JP" sz="2000" dirty="0" smtClean="0">
                <a:latin typeface="+mj-lt"/>
              </a:rPr>
              <a:t>e.g. mobile worker carrying wireless gadgets.  </a:t>
            </a:r>
            <a:endParaRPr lang="en-US" altLang="ja-JP" sz="2000" dirty="0" smtClean="0">
              <a:latin typeface="+mj-lt"/>
            </a:endParaRPr>
          </a:p>
          <a:p>
            <a:r>
              <a:rPr lang="en-US" altLang="ja-JP" sz="2000" dirty="0" smtClean="0">
                <a:latin typeface="+mj-lt"/>
              </a:rPr>
              <a:t>Security threat may be alleviated, for instance; </a:t>
            </a:r>
          </a:p>
          <a:p>
            <a:pPr lvl="1"/>
            <a:r>
              <a:rPr lang="en-US" altLang="ja-JP" sz="2000" dirty="0" smtClean="0">
                <a:latin typeface="+mj-lt"/>
              </a:rPr>
              <a:t>detection of  “replay attack” node</a:t>
            </a:r>
          </a:p>
          <a:p>
            <a:pPr lvl="1"/>
            <a:r>
              <a:rPr lang="en-US" altLang="ja-JP" sz="2000" dirty="0" smtClean="0">
                <a:latin typeface="+mj-lt"/>
              </a:rPr>
              <a:t>detection of  “active spoofing” node</a:t>
            </a:r>
            <a:endParaRPr lang="en-US" altLang="ja-JP" sz="2000" dirty="0" smtClean="0">
              <a:latin typeface="+mj-lt"/>
            </a:endParaRPr>
          </a:p>
        </p:txBody>
      </p:sp>
    </p:spTree>
    <p:extLst>
      <p:ext uri="{BB962C8B-B14F-4D97-AF65-F5344CB8AC3E}">
        <p14:creationId xmlns:p14="http://schemas.microsoft.com/office/powerpoint/2010/main" val="3751497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8</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Suggestion for TGD of IEEE802.15.4s  </a:t>
            </a:r>
            <a:endParaRPr lang="ja-JP" altLang="ja-JP" sz="2800" dirty="0"/>
          </a:p>
        </p:txBody>
      </p:sp>
      <p:sp>
        <p:nvSpPr>
          <p:cNvPr id="4099" name="Rectangle 3"/>
          <p:cNvSpPr>
            <a:spLocks noGrp="1" noChangeArrowheads="1"/>
          </p:cNvSpPr>
          <p:nvPr>
            <p:ph type="body" idx="1"/>
          </p:nvPr>
        </p:nvSpPr>
        <p:spPr>
          <a:ln/>
        </p:spPr>
        <p:txBody>
          <a:bodyPr/>
          <a:lstStyle/>
          <a:p>
            <a:r>
              <a:rPr lang="en-US" altLang="ja-JP" sz="2000" dirty="0" smtClean="0">
                <a:latin typeface="+mj-lt"/>
              </a:rPr>
              <a:t>Vigilance of  Spectrum Resource Usage should be facilitated by 15.4s standardized RRM functions, e.g. statistical record of parameters. </a:t>
            </a:r>
            <a:endParaRPr lang="en-US" altLang="ja-JP" sz="2000" dirty="0" smtClean="0">
              <a:latin typeface="+mj-lt"/>
            </a:endParaRPr>
          </a:p>
          <a:p>
            <a:r>
              <a:rPr lang="en-US" altLang="ja-JP" sz="2000" dirty="0" smtClean="0">
                <a:latin typeface="+mj-lt"/>
              </a:rPr>
              <a:t>RRM functions may include the parameters to detect anomaly behavior of alien node and notification of such situation, for example, Jabber node or jamming activity. </a:t>
            </a:r>
          </a:p>
          <a:p>
            <a:r>
              <a:rPr lang="en-US" altLang="ja-JP" sz="2000" dirty="0" smtClean="0">
                <a:latin typeface="+mj-lt"/>
              </a:rPr>
              <a:t>Anomaly notification may be initiated by end nodes in accordance of its performed result of RRM functions and pre-defined policy, e.g. threshold of noise energy or prohibition of alien existence. </a:t>
            </a:r>
          </a:p>
          <a:p>
            <a:r>
              <a:rPr lang="en-US" altLang="ja-JP" sz="2000" dirty="0" smtClean="0">
                <a:latin typeface="+mj-lt"/>
              </a:rPr>
              <a:t>However, it has to be considered to prevent the storm of anomaly notification even in the situation in which Spectrum Resource Usage is seriously degraded. </a:t>
            </a:r>
            <a:endParaRPr lang="en-US" altLang="ja-JP" sz="2000" dirty="0" smtClean="0">
              <a:latin typeface="+mj-lt"/>
            </a:endParaRPr>
          </a:p>
        </p:txBody>
      </p:sp>
    </p:spTree>
    <p:extLst>
      <p:ext uri="{BB962C8B-B14F-4D97-AF65-F5344CB8AC3E}">
        <p14:creationId xmlns:p14="http://schemas.microsoft.com/office/powerpoint/2010/main" val="29132480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January 2015</a:t>
            </a:r>
            <a:endParaRPr lang="en-US" altLang="ja-JP"/>
          </a:p>
        </p:txBody>
      </p:sp>
      <p:sp>
        <p:nvSpPr>
          <p:cNvPr id="5" name="Footer Placeholder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724FDBEF-8B7A-44F1-8E5A-7A9CF4BC5F4A}" type="slidenum">
              <a:rPr lang="en-US" altLang="ja-JP" smtClean="0"/>
              <a:pPr/>
              <a:t>9</a:t>
            </a:fld>
            <a:endParaRPr lang="en-US" altLang="ja-JP"/>
          </a:p>
        </p:txBody>
      </p:sp>
      <p:sp>
        <p:nvSpPr>
          <p:cNvPr id="9" name="Rectangle 1"/>
          <p:cNvSpPr txBox="1">
            <a:spLocks noChangeArrowheads="1"/>
          </p:cNvSpPr>
          <p:nvPr/>
        </p:nvSpPr>
        <p:spPr bwMode="auto">
          <a:xfrm>
            <a:off x="685800" y="685800"/>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b="0" kern="0" dirty="0" smtClean="0">
                <a:latin typeface="Times New Roman"/>
                <a:ea typeface="MS Gothic"/>
              </a:rPr>
              <a:t>R</a:t>
            </a:r>
            <a:r>
              <a:rPr kumimoji="0" lang="en-GB" sz="3200" b="0" i="0" u="none" strike="noStrike" kern="0" cap="none" spc="0" normalizeH="0" baseline="0" noProof="0" dirty="0" err="1" smtClean="0">
                <a:ln>
                  <a:noFill/>
                </a:ln>
                <a:solidFill>
                  <a:srgbClr val="000000"/>
                </a:solidFill>
                <a:effectLst/>
                <a:uLnTx/>
                <a:uFillTx/>
                <a:latin typeface="Times New Roman"/>
                <a:ea typeface="MS Gothic"/>
                <a:cs typeface="+mj-cs"/>
              </a:rPr>
              <a:t>eferences</a:t>
            </a:r>
            <a:r>
              <a:rPr kumimoji="0" lang="en-GB" sz="3200" b="0" i="0" u="none" strike="noStrike" kern="0" cap="none" spc="0" normalizeH="0" baseline="0" noProof="0" dirty="0" smtClean="0">
                <a:ln>
                  <a:noFill/>
                </a:ln>
                <a:solidFill>
                  <a:srgbClr val="000000"/>
                </a:solidFill>
                <a:effectLst/>
                <a:uLnTx/>
                <a:uFillTx/>
                <a:latin typeface="Times New Roman"/>
                <a:ea typeface="MS Gothic"/>
                <a:cs typeface="+mj-cs"/>
              </a:rPr>
              <a:t> </a:t>
            </a:r>
            <a:endParaRPr kumimoji="0" lang="en-GB" sz="3200" b="0" i="0" u="none" strike="noStrike" kern="0" cap="none" spc="0" normalizeH="0" baseline="0" noProof="0" dirty="0">
              <a:ln>
                <a:noFill/>
              </a:ln>
              <a:solidFill>
                <a:srgbClr val="000000"/>
              </a:solidFill>
              <a:effectLst/>
              <a:uLnTx/>
              <a:uFillTx/>
              <a:latin typeface="Times New Roman"/>
              <a:ea typeface="MS Gothic"/>
              <a:cs typeface="+mj-cs"/>
            </a:endParaRPr>
          </a:p>
        </p:txBody>
      </p:sp>
      <p:sp>
        <p:nvSpPr>
          <p:cNvPr id="10" name="Rectangle 2"/>
          <p:cNvSpPr txBox="1">
            <a:spLocks noChangeArrowheads="1"/>
          </p:cNvSpPr>
          <p:nvPr/>
        </p:nvSpPr>
        <p:spPr bwMode="auto">
          <a:xfrm>
            <a:off x="685800" y="1981200"/>
            <a:ext cx="7772400" cy="42084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r>
              <a:rPr lang="en-US" sz="2000" b="0" kern="0" dirty="0">
                <a:latin typeface="Times New Roman"/>
                <a:ea typeface="MS Gothic"/>
              </a:rPr>
              <a:t>[1] </a:t>
            </a:r>
            <a:r>
              <a:rPr lang="en-US" sz="2000" b="0" kern="0" dirty="0">
                <a:latin typeface="Times New Roman"/>
                <a:ea typeface="MS Gothic"/>
              </a:rPr>
              <a:t>15-14-0555-02-004s-tg4s-technical-guidance-document </a:t>
            </a:r>
            <a:endParaRPr lang="en-US" sz="2000" b="0" kern="0" dirty="0">
              <a:latin typeface="Times New Roman"/>
              <a:ea typeface="MS Gothic"/>
            </a:endParaRPr>
          </a:p>
          <a:p>
            <a:pPr lvl="0"/>
            <a:r>
              <a:rPr lang="en-US" sz="2000" b="0" kern="0" dirty="0">
                <a:latin typeface="Times New Roman"/>
                <a:ea typeface="MS Gothic"/>
              </a:rPr>
              <a:t>[2] </a:t>
            </a:r>
            <a:r>
              <a:rPr lang="en-US" sz="2000" b="0" kern="0" dirty="0" smtClean="0">
                <a:latin typeface="Times New Roman"/>
                <a:ea typeface="MS Gothic"/>
              </a:rPr>
              <a:t>15-14-0175-05-0sru-working-draft-of-sg-sru-csd</a:t>
            </a:r>
          </a:p>
          <a:p>
            <a:pPr lvl="0"/>
            <a:r>
              <a:rPr kumimoji="0" lang="en-US" sz="2000" b="0" i="0" u="none" strike="noStrike" kern="0" cap="none" spc="0" normalizeH="0" baseline="0" noProof="0" dirty="0" smtClean="0">
                <a:ln>
                  <a:noFill/>
                </a:ln>
                <a:solidFill>
                  <a:srgbClr val="000000"/>
                </a:solidFill>
                <a:effectLst/>
                <a:uLnTx/>
                <a:uFillTx/>
                <a:latin typeface="Times New Roman"/>
                <a:ea typeface="MS Gothic"/>
                <a:cs typeface="+mn-cs"/>
              </a:rPr>
              <a:t>[3] PAR of IEEE P802.15.4s</a:t>
            </a:r>
            <a:endParaRPr kumimoji="0" lang="en-US" sz="2000" b="0" i="0" u="none" strike="noStrike" kern="0" cap="none" spc="0" normalizeH="0" baseline="0" noProof="0" dirty="0" smtClean="0">
              <a:ln>
                <a:noFill/>
              </a:ln>
              <a:solidFill>
                <a:srgbClr val="000000"/>
              </a:solidFill>
              <a:effectLst/>
              <a:uLnTx/>
              <a:uFillTx/>
              <a:latin typeface="Times New Roman"/>
              <a:ea typeface="MS Gothic"/>
              <a:cs typeface="+mn-cs"/>
            </a:endParaRPr>
          </a:p>
        </p:txBody>
      </p:sp>
    </p:spTree>
    <p:extLst>
      <p:ext uri="{BB962C8B-B14F-4D97-AF65-F5344CB8AC3E}">
        <p14:creationId xmlns:p14="http://schemas.microsoft.com/office/powerpoint/2010/main" val="299293438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4796</TotalTime>
  <Words>738</Words>
  <Application>Microsoft Office PowerPoint</Application>
  <PresentationFormat>On-screen Show (4:3)</PresentationFormat>
  <Paragraphs>128</Paragraphs>
  <Slides>9</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IEEE-P802_15</vt:lpstr>
      <vt:lpstr>Microsoft Word 97 - 2003 Document</vt:lpstr>
      <vt:lpstr>PowerPoint Presentation</vt:lpstr>
      <vt:lpstr>PowerPoint Presentation</vt:lpstr>
      <vt:lpstr>Summary </vt:lpstr>
      <vt:lpstr>Radio Resource Measurement (RRM) for monitoring adequate spectrum usage</vt:lpstr>
      <vt:lpstr>Spectrum Resource Usage management  by shared information</vt:lpstr>
      <vt:lpstr>Example of anomaly detection</vt:lpstr>
      <vt:lpstr>Examples of anomaly detection </vt:lpstr>
      <vt:lpstr>Suggestion for TGD of IEEE802.15.4s  </vt:lpstr>
      <vt:lpstr>PowerPoint Presentation</vt:lpstr>
    </vt:vector>
  </TitlesOfParts>
  <Company>横河電機株式会社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Shimada, Shuusaku (Shuusaku.Shimada@jp.yokogawa.com)</dc:creator>
  <dc:description>&lt;doc#&gt;</dc:description>
  <cp:lastModifiedBy>leagal</cp:lastModifiedBy>
  <cp:revision>101</cp:revision>
  <cp:lastPrinted>1998-02-10T13:28:06Z</cp:lastPrinted>
  <dcterms:created xsi:type="dcterms:W3CDTF">2013-02-06T01:00:15Z</dcterms:created>
  <dcterms:modified xsi:type="dcterms:W3CDTF">2015-01-13T09:05:42Z</dcterms:modified>
</cp:coreProperties>
</file>