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463" r:id="rId1"/>
  </p:sldMasterIdLst>
  <p:notesMasterIdLst>
    <p:notesMasterId r:id="rId6"/>
  </p:notesMasterIdLst>
  <p:handoutMasterIdLst>
    <p:handoutMasterId r:id="rId7"/>
  </p:handoutMasterIdLst>
  <p:sldIdLst>
    <p:sldId id="340" r:id="rId2"/>
    <p:sldId id="327" r:id="rId3"/>
    <p:sldId id="339" r:id="rId4"/>
    <p:sldId id="343" r:id="rId5"/>
  </p:sldIdLst>
  <p:sldSz cx="9144000" cy="6858000" type="screen4x3"/>
  <p:notesSz cx="6789738" cy="9929813"/>
  <p:defaultTex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FF"/>
    <a:srgbClr val="00FF00"/>
    <a:srgbClr val="FF9933"/>
    <a:srgbClr val="FF6600"/>
    <a:srgbClr val="FFFF99"/>
    <a:srgbClr val="808080"/>
    <a:srgbClr val="A83718"/>
    <a:srgbClr val="AECE0E"/>
    <a:srgbClr val="438D82"/>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18" autoAdjust="0"/>
    <p:restoredTop sz="94823" autoAdjust="0"/>
  </p:normalViewPr>
  <p:slideViewPr>
    <p:cSldViewPr>
      <p:cViewPr>
        <p:scale>
          <a:sx n="70" d="100"/>
          <a:sy n="70" d="100"/>
        </p:scale>
        <p:origin x="-365"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30" d="100"/>
        <a:sy n="130" d="100"/>
      </p:scale>
      <p:origin x="0" y="2106"/>
    </p:cViewPr>
  </p:sorterViewPr>
  <p:notesViewPr>
    <p:cSldViewPr>
      <p:cViewPr varScale="1">
        <p:scale>
          <a:sx n="43" d="100"/>
          <a:sy n="43" d="100"/>
        </p:scale>
        <p:origin x="-2026" y="-77"/>
      </p:cViewPr>
      <p:guideLst>
        <p:guide orient="horz" pos="3127"/>
        <p:guide pos="21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42644" cy="496491"/>
          </a:xfrm>
          <a:prstGeom prst="rect">
            <a:avLst/>
          </a:prstGeom>
          <a:noFill/>
          <a:ln>
            <a:noFill/>
          </a:ln>
          <a:effectLst/>
          <a:extLst/>
        </p:spPr>
        <p:txBody>
          <a:bodyPr vert="horz" wrap="square" lIns="95441" tIns="47721" rIns="95441" bIns="47721" numCol="1" anchor="t"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20483" name="Rectangle 3"/>
          <p:cNvSpPr>
            <a:spLocks noGrp="1" noChangeArrowheads="1"/>
          </p:cNvSpPr>
          <p:nvPr>
            <p:ph type="dt" sz="quarter" idx="1"/>
          </p:nvPr>
        </p:nvSpPr>
        <p:spPr bwMode="auto">
          <a:xfrm>
            <a:off x="3847094" y="0"/>
            <a:ext cx="2942644" cy="496491"/>
          </a:xfrm>
          <a:prstGeom prst="rect">
            <a:avLst/>
          </a:prstGeom>
          <a:noFill/>
          <a:ln>
            <a:noFill/>
          </a:ln>
          <a:effectLst/>
          <a:extLst/>
        </p:spPr>
        <p:txBody>
          <a:bodyPr vert="horz" wrap="square" lIns="95441" tIns="47721" rIns="95441" bIns="47721" numCol="1" anchor="t"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endParaRPr lang="en-US" altLang="ja-JP"/>
          </a:p>
        </p:txBody>
      </p:sp>
      <p:sp>
        <p:nvSpPr>
          <p:cNvPr id="20484" name="Rectangle 4"/>
          <p:cNvSpPr>
            <a:spLocks noGrp="1" noChangeArrowheads="1"/>
          </p:cNvSpPr>
          <p:nvPr>
            <p:ph type="ftr" sz="quarter" idx="2"/>
          </p:nvPr>
        </p:nvSpPr>
        <p:spPr bwMode="auto">
          <a:xfrm>
            <a:off x="0" y="9433322"/>
            <a:ext cx="2942644" cy="496491"/>
          </a:xfrm>
          <a:prstGeom prst="rect">
            <a:avLst/>
          </a:prstGeom>
          <a:noFill/>
          <a:ln>
            <a:noFill/>
          </a:ln>
          <a:effectLst/>
          <a:extLst/>
        </p:spPr>
        <p:txBody>
          <a:bodyPr vert="horz" wrap="square" lIns="95441" tIns="47721" rIns="95441" bIns="47721" numCol="1" anchor="b"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20485" name="Rectangle 5"/>
          <p:cNvSpPr>
            <a:spLocks noGrp="1" noChangeArrowheads="1"/>
          </p:cNvSpPr>
          <p:nvPr>
            <p:ph type="sldNum" sz="quarter" idx="3"/>
          </p:nvPr>
        </p:nvSpPr>
        <p:spPr bwMode="auto">
          <a:xfrm>
            <a:off x="3847094" y="9433322"/>
            <a:ext cx="2942644" cy="496491"/>
          </a:xfrm>
          <a:prstGeom prst="rect">
            <a:avLst/>
          </a:prstGeom>
          <a:noFill/>
          <a:ln>
            <a:noFill/>
          </a:ln>
          <a:effectLst/>
          <a:extLst/>
        </p:spPr>
        <p:txBody>
          <a:bodyPr vert="horz" wrap="square" lIns="95441" tIns="47721" rIns="95441" bIns="47721" numCol="1" anchor="b"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fld id="{F408E8A7-E4C5-4015-83F8-C30E962D929A}" type="slidenum">
              <a:rPr lang="ja-JP" altLang="en-US"/>
              <a:pPr>
                <a:defRPr/>
              </a:pPr>
              <a:t>‹#›</a:t>
            </a:fld>
            <a:endParaRPr lang="en-US" altLang="ja-JP"/>
          </a:p>
        </p:txBody>
      </p:sp>
    </p:spTree>
    <p:extLst>
      <p:ext uri="{BB962C8B-B14F-4D97-AF65-F5344CB8AC3E}">
        <p14:creationId xmlns:p14="http://schemas.microsoft.com/office/powerpoint/2010/main" val="36706770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2644" cy="496491"/>
          </a:xfrm>
          <a:prstGeom prst="rect">
            <a:avLst/>
          </a:prstGeom>
          <a:noFill/>
          <a:ln>
            <a:noFill/>
          </a:ln>
          <a:effectLst/>
          <a:extLst/>
        </p:spPr>
        <p:txBody>
          <a:bodyPr vert="horz" wrap="square" lIns="95441" tIns="47721" rIns="95441" bIns="47721" numCol="1" anchor="t"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5123" name="Rectangle 3"/>
          <p:cNvSpPr>
            <a:spLocks noGrp="1" noChangeArrowheads="1"/>
          </p:cNvSpPr>
          <p:nvPr>
            <p:ph type="dt" idx="1"/>
          </p:nvPr>
        </p:nvSpPr>
        <p:spPr bwMode="auto">
          <a:xfrm>
            <a:off x="3847094" y="0"/>
            <a:ext cx="2942644" cy="496491"/>
          </a:xfrm>
          <a:prstGeom prst="rect">
            <a:avLst/>
          </a:prstGeom>
          <a:noFill/>
          <a:ln>
            <a:noFill/>
          </a:ln>
          <a:effectLst/>
          <a:extLst/>
        </p:spPr>
        <p:txBody>
          <a:bodyPr vert="horz" wrap="square" lIns="95441" tIns="47721" rIns="95441" bIns="47721" numCol="1" anchor="t"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endParaRPr lang="en-US" altLang="ja-JP"/>
          </a:p>
        </p:txBody>
      </p:sp>
      <p:sp>
        <p:nvSpPr>
          <p:cNvPr id="21508" name="Rectangle 4"/>
          <p:cNvSpPr>
            <a:spLocks noGrp="1" noRot="1" noChangeAspect="1" noChangeArrowheads="1" noTextEdit="1"/>
          </p:cNvSpPr>
          <p:nvPr>
            <p:ph type="sldImg" idx="2"/>
          </p:nvPr>
        </p:nvSpPr>
        <p:spPr bwMode="auto">
          <a:xfrm>
            <a:off x="911225" y="744538"/>
            <a:ext cx="4967288" cy="3724275"/>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1130562" y="4716661"/>
            <a:ext cx="4528615" cy="4468416"/>
          </a:xfrm>
          <a:prstGeom prst="rect">
            <a:avLst/>
          </a:prstGeom>
          <a:noFill/>
          <a:ln>
            <a:noFill/>
          </a:ln>
          <a:effectLst/>
          <a:extLst/>
        </p:spPr>
        <p:txBody>
          <a:bodyPr vert="horz" wrap="square" lIns="95441" tIns="47721" rIns="95441" bIns="47721"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33322"/>
            <a:ext cx="2942644" cy="496491"/>
          </a:xfrm>
          <a:prstGeom prst="rect">
            <a:avLst/>
          </a:prstGeom>
          <a:noFill/>
          <a:ln>
            <a:noFill/>
          </a:ln>
          <a:effectLst/>
          <a:extLst/>
        </p:spPr>
        <p:txBody>
          <a:bodyPr vert="horz" wrap="square" lIns="95441" tIns="47721" rIns="95441" bIns="47721" numCol="1" anchor="b"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847094" y="9433322"/>
            <a:ext cx="2942644" cy="496491"/>
          </a:xfrm>
          <a:prstGeom prst="rect">
            <a:avLst/>
          </a:prstGeom>
          <a:noFill/>
          <a:ln>
            <a:noFill/>
          </a:ln>
          <a:effectLst/>
          <a:extLst/>
        </p:spPr>
        <p:txBody>
          <a:bodyPr vert="horz" wrap="square" lIns="95441" tIns="47721" rIns="95441" bIns="47721" numCol="1" anchor="b"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fld id="{43540765-7C0F-4C65-9A43-A73571FCC128}" type="slidenum">
              <a:rPr lang="ja-JP" altLang="en-US"/>
              <a:pPr>
                <a:defRPr/>
              </a:pPr>
              <a:t>‹#›</a:t>
            </a:fld>
            <a:endParaRPr lang="en-US" altLang="ja-JP"/>
          </a:p>
        </p:txBody>
      </p:sp>
    </p:spTree>
    <p:extLst>
      <p:ext uri="{BB962C8B-B14F-4D97-AF65-F5344CB8AC3E}">
        <p14:creationId xmlns:p14="http://schemas.microsoft.com/office/powerpoint/2010/main" val="22481977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43540765-7C0F-4C65-9A43-A73571FCC128}" type="slidenum">
              <a:rPr lang="ja-JP" altLang="en-US" smtClean="0"/>
              <a:pPr>
                <a:defRPr/>
              </a:pPr>
              <a:t>2</a:t>
            </a:fld>
            <a:endParaRPr lang="en-US" altLang="ja-JP"/>
          </a:p>
        </p:txBody>
      </p:sp>
    </p:spTree>
    <p:extLst>
      <p:ext uri="{BB962C8B-B14F-4D97-AF65-F5344CB8AC3E}">
        <p14:creationId xmlns:p14="http://schemas.microsoft.com/office/powerpoint/2010/main" val="988085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5" name="日付プレースホルダー 4"/>
          <p:cNvSpPr>
            <a:spLocks noGrp="1"/>
          </p:cNvSpPr>
          <p:nvPr>
            <p:ph type="dt" sz="half" idx="10"/>
          </p:nvPr>
        </p:nvSpPr>
        <p:spPr/>
        <p:txBody>
          <a:bodyPr/>
          <a:lstStyle/>
          <a:p>
            <a:r>
              <a:rPr lang="en-US" altLang="ja-JP" smtClean="0">
                <a:solidFill>
                  <a:srgbClr val="000000"/>
                </a:solidFill>
              </a:rPr>
              <a:t>January 2015</a:t>
            </a:r>
            <a:endParaRPr lang="en-US" altLang="ja-JP" dirty="0">
              <a:solidFill>
                <a:srgbClr val="000000"/>
              </a:solidFill>
            </a:endParaRPr>
          </a:p>
        </p:txBody>
      </p:sp>
      <p:sp>
        <p:nvSpPr>
          <p:cNvPr id="6" name="フッター プレースホルダー 5"/>
          <p:cNvSpPr>
            <a:spLocks noGrp="1"/>
          </p:cNvSpPr>
          <p:nvPr>
            <p:ph type="ftr" sz="quarter" idx="11"/>
          </p:nvPr>
        </p:nvSpPr>
        <p:spPr>
          <a:xfrm>
            <a:off x="6948264" y="6475412"/>
            <a:ext cx="1662336" cy="193947"/>
          </a:xfrm>
        </p:spPr>
        <p:txBody>
          <a:bodyPr/>
          <a:lstStyle>
            <a:lvl1pPr>
              <a:defRPr sz="1200">
                <a:latin typeface="Times New Roman" panose="02020603050405020304" pitchFamily="18" charset="0"/>
                <a:cs typeface="Times New Roman" panose="02020603050405020304" pitchFamily="18" charset="0"/>
              </a:defRPr>
            </a:lvl1pPr>
          </a:lstStyle>
          <a:p>
            <a:r>
              <a:rPr lang="en-US" altLang="ja-JP" smtClean="0">
                <a:solidFill>
                  <a:srgbClr val="000000"/>
                </a:solidFill>
              </a:rPr>
              <a:t>Akifumi Kasamatsu, NICT</a:t>
            </a:r>
            <a:endParaRPr lang="en-US" altLang="ja-JP" dirty="0">
              <a:solidFill>
                <a:srgbClr val="000000"/>
              </a:solidFill>
            </a:endParaRPr>
          </a:p>
        </p:txBody>
      </p:sp>
      <p:sp>
        <p:nvSpPr>
          <p:cNvPr id="7" name="スライド番号プレースホルダー 6"/>
          <p:cNvSpPr>
            <a:spLocks noGrp="1"/>
          </p:cNvSpPr>
          <p:nvPr>
            <p:ph type="sldNum" sz="quarter" idx="12"/>
          </p:nvPr>
        </p:nvSpPr>
        <p:spPr>
          <a:xfrm>
            <a:off x="4342399" y="6475413"/>
            <a:ext cx="535403" cy="184666"/>
          </a:xfrm>
        </p:spPr>
        <p:txBody>
          <a:bodyPr/>
          <a:lstStyle>
            <a:lvl1pPr>
              <a:defRPr sz="1200">
                <a:latin typeface="Times New Roman" panose="02020603050405020304" pitchFamily="18" charset="0"/>
                <a:cs typeface="Times New Roman" panose="02020603050405020304" pitchFamily="18" charset="0"/>
              </a:defRPr>
            </a:lvl1pPr>
          </a:lstStyle>
          <a:p>
            <a:r>
              <a:rPr lang="en-US" altLang="ja-JP" smtClean="0">
                <a:solidFill>
                  <a:srgbClr val="000000"/>
                </a:solidFill>
              </a:rPr>
              <a:t>Slide </a:t>
            </a:r>
            <a:fld id="{F69E8647-5970-47F5-BBFE-19FDDA84B70F}" type="slidenum">
              <a:rPr lang="en-US" altLang="ja-JP" smtClean="0">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91288965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algn="l"/>
            <a:r>
              <a:rPr lang="en-US" altLang="ja-JP" smtClean="0">
                <a:solidFill>
                  <a:srgbClr val="000000"/>
                </a:solidFill>
                <a:latin typeface="Times New Roman" pitchFamily="18" charset="0"/>
              </a:rPr>
              <a:t>January 2015</a:t>
            </a:r>
            <a:endParaRPr lang="en-US" altLang="ja-JP" dirty="0">
              <a:solidFill>
                <a:srgbClr val="000000"/>
              </a:solidFill>
              <a:latin typeface="Times New Roman" pitchFamily="18" charset="0"/>
            </a:endParaRPr>
          </a:p>
        </p:txBody>
      </p:sp>
      <p:sp>
        <p:nvSpPr>
          <p:cNvPr id="1029" name="Rectangle 5"/>
          <p:cNvSpPr>
            <a:spLocks noGrp="1" noChangeArrowheads="1"/>
          </p:cNvSpPr>
          <p:nvPr>
            <p:ph type="ftr" sz="quarter" idx="3"/>
          </p:nvPr>
        </p:nvSpPr>
        <p:spPr bwMode="auto">
          <a:xfrm>
            <a:off x="6588224" y="6475413"/>
            <a:ext cx="202237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latin typeface="Times New Roman" panose="02020603050405020304" pitchFamily="18" charset="0"/>
                <a:ea typeface="ＭＳ Ｐゴシック" charset="-128"/>
                <a:cs typeface="Times New Roman" panose="02020603050405020304" pitchFamily="18" charset="0"/>
              </a:defRPr>
            </a:lvl1pPr>
          </a:lstStyle>
          <a:p>
            <a:r>
              <a:rPr lang="en-US" altLang="ja-JP" dirty="0" err="1" smtClean="0">
                <a:solidFill>
                  <a:srgbClr val="000000"/>
                </a:solidFill>
              </a:rPr>
              <a:t>Akifumi</a:t>
            </a:r>
            <a:r>
              <a:rPr lang="en-US" altLang="ja-JP" dirty="0" smtClean="0">
                <a:solidFill>
                  <a:srgbClr val="000000"/>
                </a:solidFill>
              </a:rPr>
              <a:t> </a:t>
            </a:r>
            <a:r>
              <a:rPr lang="en-US" altLang="ja-JP" dirty="0" err="1" smtClean="0">
                <a:solidFill>
                  <a:srgbClr val="000000"/>
                </a:solidFill>
              </a:rPr>
              <a:t>Kasamatsu</a:t>
            </a:r>
            <a:r>
              <a:rPr lang="en-US" altLang="ja-JP" dirty="0" smtClean="0">
                <a:solidFill>
                  <a:srgbClr val="000000"/>
                </a:solidFill>
              </a:rPr>
              <a:t>, NICT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sz="1200" dirty="0">
                <a:solidFill>
                  <a:srgbClr val="000000"/>
                </a:solidFill>
                <a:latin typeface="Times New Roman" pitchFamily="18" charset="0"/>
              </a:rPr>
              <a:t>Slide </a:t>
            </a:r>
            <a:fld id="{F69E8647-5970-47F5-BBFE-19FDDA84B70F}" type="slidenum">
              <a:rPr lang="en-US" altLang="ja-JP" sz="1200">
                <a:solidFill>
                  <a:srgbClr val="000000"/>
                </a:solidFill>
                <a:latin typeface="Times New Roman" pitchFamily="18" charset="0"/>
              </a:rPr>
              <a:pPr/>
              <a:t>‹#›</a:t>
            </a:fld>
            <a:endParaRPr lang="en-US" altLang="ja-JP" sz="1200" dirty="0">
              <a:solidFill>
                <a:srgbClr val="000000"/>
              </a:solidFill>
              <a:latin typeface="Times New Roman" pitchFamily="18" charset="0"/>
            </a:endParaRPr>
          </a:p>
        </p:txBody>
      </p:sp>
      <p:sp>
        <p:nvSpPr>
          <p:cNvPr id="1031" name="Rectangle 7"/>
          <p:cNvSpPr>
            <a:spLocks noChangeArrowheads="1"/>
          </p:cNvSpPr>
          <p:nvPr/>
        </p:nvSpPr>
        <p:spPr bwMode="auto">
          <a:xfrm>
            <a:off x="3059832" y="394156"/>
            <a:ext cx="539836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smtClean="0">
                <a:solidFill>
                  <a:srgbClr val="000000"/>
                </a:solidFill>
                <a:latin typeface="Times New Roman" pitchFamily="18" charset="0"/>
                <a:ea typeface="ＭＳ Ｐゴシック" charset="-128"/>
              </a:rPr>
              <a:t>doc.: IEEE </a:t>
            </a:r>
            <a:r>
              <a:rPr lang="en-US" altLang="ja-JP" sz="1400" b="1" dirty="0" smtClean="0">
                <a:solidFill>
                  <a:srgbClr val="000000"/>
                </a:solidFill>
                <a:latin typeface="Times New Roman" pitchFamily="18" charset="0"/>
                <a:ea typeface="ＭＳ Ｐゴシック" charset="-128"/>
              </a:rPr>
              <a:t>802.15-15-0038-00-003d</a:t>
            </a:r>
            <a:endParaRPr lang="en-US" altLang="ja-JP" sz="1400" b="1" dirty="0">
              <a:solidFill>
                <a:srgbClr val="000000"/>
              </a:solidFill>
              <a:latin typeface="Times New Roman" pitchFamily="18" charset="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ja-JP" altLang="en-US" sz="120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a:r>
              <a:rPr lang="en-US" altLang="ja-JP" sz="1200" dirty="0">
                <a:solidFill>
                  <a:srgbClr val="000000"/>
                </a:solidFill>
                <a:latin typeface="Times New Roman" pitchFamily="18" charset="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ja-JP" altLang="en-US" sz="1200">
              <a:solidFill>
                <a:srgbClr val="000000"/>
              </a:solidFill>
              <a:latin typeface="Times New Roman" pitchFamily="18" charset="0"/>
            </a:endParaRPr>
          </a:p>
        </p:txBody>
      </p:sp>
    </p:spTree>
    <p:extLst>
      <p:ext uri="{BB962C8B-B14F-4D97-AF65-F5344CB8AC3E}">
        <p14:creationId xmlns:p14="http://schemas.microsoft.com/office/powerpoint/2010/main" val="4178608937"/>
      </p:ext>
    </p:extLst>
  </p:cSld>
  <p:clrMap bg1="lt1" tx1="dk1" bg2="lt2" tx2="dk2" accent1="accent1" accent2="accent2" accent3="accent3" accent4="accent4" accent5="accent5" accent6="accent6" hlink="hlink" folHlink="folHlink"/>
  <p:sldLayoutIdLst>
    <p:sldLayoutId id="2147484467" r:id="rId1"/>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812088" cy="5539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800" b="1" u="sng" dirty="0">
                <a:solidFill>
                  <a:srgbClr val="000000"/>
                </a:solidFill>
                <a:effectLst>
                  <a:outerShdw blurRad="38100" dist="38100" dir="2700000" algn="tl">
                    <a:srgbClr val="C0C0C0"/>
                  </a:outerShdw>
                </a:effectLst>
                <a:latin typeface="Times New Roman"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solidFill>
                <a:srgbClr val="000000"/>
              </a:solidFill>
              <a:latin typeface="Times New Roman" pitchFamily="18" charset="0"/>
              <a:ea typeface="ＭＳ Ｐゴシック" charset="-128"/>
              <a:cs typeface="Times New Roman" panose="02020603050405020304" pitchFamily="18" charset="0"/>
            </a:endParaRPr>
          </a:p>
          <a:p>
            <a:pPr algn="l"/>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Submission Title:</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r>
              <a:rPr kumimoji="1" lang="en-US" altLang="ja-JP" sz="1800" dirty="0" smtClean="0">
                <a:solidFill>
                  <a:srgbClr val="000000"/>
                </a:solidFill>
                <a:latin typeface="Times New Roman" pitchFamily="18" charset="0"/>
                <a:ea typeface="HGPｺﾞｼｯｸM" panose="020B0600000000000000" pitchFamily="50" charset="-128"/>
                <a:cs typeface="Times New Roman" panose="02020603050405020304" pitchFamily="18" charset="0"/>
              </a:rPr>
              <a:t>Proposed frequency arrangements </a:t>
            </a:r>
            <a:r>
              <a:rPr kumimoji="1" lang="en-US" altLang="ja-JP" sz="1600" dirty="0" smtClean="0">
                <a:solidFill>
                  <a:srgbClr val="000000"/>
                </a:solidFill>
                <a:latin typeface="Times New Roman" pitchFamily="18" charset="0"/>
                <a:ea typeface="HGPｺﾞｼｯｸM" panose="020B0600000000000000" pitchFamily="50" charset="-128"/>
                <a:cs typeface="Times New Roman" panose="02020603050405020304" pitchFamily="18" charset="0"/>
              </a:rPr>
              <a:t>to section 10 of TG3d Technical Requirements Document</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Date Submitted: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[12 January 2015]</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Source:</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r>
              <a:rPr lang="en-US" altLang="ja-JP" sz="1600" dirty="0" err="1" smtClean="0">
                <a:solidFill>
                  <a:srgbClr val="000000"/>
                </a:solidFill>
                <a:latin typeface="Times New Roman" pitchFamily="18" charset="0"/>
                <a:ea typeface="ＭＳ Ｐゴシック" charset="-128"/>
                <a:cs typeface="Times New Roman" panose="02020603050405020304" pitchFamily="18" charset="0"/>
              </a:rPr>
              <a:t>Akifumi</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t>
            </a:r>
            <a:r>
              <a:rPr lang="en-US" altLang="ja-JP" sz="1600" dirty="0" err="1">
                <a:solidFill>
                  <a:srgbClr val="000000"/>
                </a:solidFill>
                <a:latin typeface="Times New Roman" pitchFamily="18" charset="0"/>
                <a:ea typeface="ＭＳ Ｐゴシック" charset="-128"/>
                <a:cs typeface="Times New Roman" panose="02020603050405020304" pitchFamily="18" charset="0"/>
              </a:rPr>
              <a:t>Kasamatsu</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err="1" smtClean="0">
                <a:solidFill>
                  <a:srgbClr val="000000"/>
                </a:solidFill>
                <a:latin typeface="Times New Roman" pitchFamily="18" charset="0"/>
                <a:ea typeface="ＭＳ Ｐゴシック" charset="-128"/>
                <a:cs typeface="Times New Roman" panose="02020603050405020304" pitchFamily="18" charset="0"/>
              </a:rPr>
              <a:t>Iwao</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t>
            </a:r>
            <a:r>
              <a:rPr lang="en-US" altLang="ja-JP" sz="1600" dirty="0" err="1">
                <a:solidFill>
                  <a:srgbClr val="000000"/>
                </a:solidFill>
                <a:latin typeface="Times New Roman" pitchFamily="18" charset="0"/>
                <a:ea typeface="ＭＳ Ｐゴシック" charset="-128"/>
                <a:cs typeface="Times New Roman" panose="02020603050405020304" pitchFamily="18" charset="0"/>
              </a:rPr>
              <a:t>Hosako</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and </a:t>
            </a:r>
            <a:r>
              <a:rPr lang="en-US" altLang="ja-JP" sz="1600" dirty="0" err="1">
                <a:solidFill>
                  <a:srgbClr val="000000"/>
                </a:solidFill>
                <a:latin typeface="Times New Roman" pitchFamily="18" charset="0"/>
                <a:ea typeface="ＭＳ Ｐゴシック" charset="-128"/>
                <a:cs typeface="Times New Roman" panose="02020603050405020304" pitchFamily="18" charset="0"/>
              </a:rPr>
              <a:t>Hiroyo</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Ogawa]</a:t>
            </a:r>
          </a:p>
          <a:p>
            <a:pPr algn="l"/>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Company: NICT</a:t>
            </a:r>
          </a:p>
          <a:p>
            <a:pPr algn="l"/>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Address [</a:t>
            </a:r>
            <a:r>
              <a:rPr lang="fi-FI" altLang="ja-JP" sz="1600" dirty="0">
                <a:solidFill>
                  <a:srgbClr val="000000"/>
                </a:solidFill>
                <a:latin typeface="Times New Roman" pitchFamily="18" charset="0"/>
                <a:ea typeface="ＭＳ Ｐゴシック" charset="-128"/>
                <a:cs typeface="Times New Roman" panose="02020603050405020304" pitchFamily="18" charset="0"/>
              </a:rPr>
              <a:t>4-2-1, Nukuikita, Koganei, 184-8795, Tokyo, Japan</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dirty="0">
                <a:solidFill>
                  <a:srgbClr val="000000"/>
                </a:solidFill>
                <a:latin typeface="Times New Roman" pitchFamily="18" charset="0"/>
                <a:ea typeface="ＭＳ Ｐゴシック" charset="-128"/>
                <a:cs typeface="Times New Roman" panose="02020603050405020304" pitchFamily="18" charset="0"/>
              </a:rPr>
              <a:t>Voice:[+ 81 42 327 6876], FAX: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t>
            </a:r>
            <a:r>
              <a:rPr lang="en-US" altLang="ja-JP" sz="1600" dirty="0">
                <a:solidFill>
                  <a:srgbClr val="000000"/>
                </a:solidFill>
                <a:latin typeface="Times New Roman" pitchFamily="18" charset="0"/>
                <a:ea typeface="ＭＳ Ｐゴシック" charset="-128"/>
                <a:cs typeface="Times New Roman" panose="02020603050405020304" pitchFamily="18" charset="0"/>
              </a:rPr>
              <a:t>E-Mail:[</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kasa@nict.go.jp</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p>
          <a:p>
            <a:pPr algn="l">
              <a:spcBef>
                <a:spcPts val="600"/>
              </a:spcBef>
              <a:spcAft>
                <a:spcPts val="600"/>
              </a:spcAft>
            </a:pPr>
            <a:r>
              <a:rPr lang="en-US" altLang="ja-JP" sz="1600" b="1" dirty="0">
                <a:solidFill>
                  <a:srgbClr val="000000"/>
                </a:solidFill>
                <a:latin typeface="Times New Roman" pitchFamily="18" charset="0"/>
                <a:ea typeface="ＭＳ Ｐゴシック" charset="-128"/>
                <a:cs typeface="Times New Roman" panose="02020603050405020304" pitchFamily="18" charset="0"/>
              </a:rPr>
              <a:t>Re:</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spcBef>
                <a:spcPts val="600"/>
              </a:spcBef>
              <a:spcAft>
                <a:spcPts val="600"/>
              </a:spcAft>
            </a:pPr>
            <a:r>
              <a:rPr lang="en-US" altLang="ja-JP" sz="1600" b="1" dirty="0" smtClean="0">
                <a:solidFill>
                  <a:srgbClr val="000000"/>
                </a:solidFill>
                <a:latin typeface="Times New Roman" pitchFamily="18" charset="0"/>
                <a:ea typeface="ＭＳ Ｐゴシック" charset="-128"/>
                <a:cs typeface="Times New Roman" panose="02020603050405020304" pitchFamily="18" charset="0"/>
              </a:rPr>
              <a:t>Abstract</a:t>
            </a:r>
            <a:r>
              <a:rPr lang="en-US" altLang="ja-JP" sz="1600" b="1" dirty="0">
                <a:solidFill>
                  <a:srgbClr val="000000"/>
                </a:solidFill>
                <a:latin typeface="Times New Roman" pitchFamily="18" charset="0"/>
                <a:ea typeface="ＭＳ Ｐゴシック" charset="-128"/>
                <a:cs typeface="Times New Roman" panose="02020603050405020304" pitchFamily="18" charset="0"/>
              </a:rPr>
              <a:t>:</a:t>
            </a:r>
            <a:r>
              <a:rPr lang="en-US" altLang="ja-JP" sz="1600" dirty="0">
                <a:solidFill>
                  <a:srgbClr val="000000"/>
                </a:solidFill>
                <a:latin typeface="Times New Roman" pitchFamily="18" charset="0"/>
                <a:ea typeface="ＭＳ Ｐゴシック" charset="-128"/>
                <a:cs typeface="Times New Roman" panose="02020603050405020304" pitchFamily="18" charset="0"/>
              </a:rPr>
              <a:t>	[The aim of this contribution is to propose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the frequency arrangement for section 10 (Operational frequency bands) of TG3d Technical Requirements Document (TRD</a:t>
            </a:r>
            <a:r>
              <a:rPr lang="en-US" altLang="ja-JP" sz="1600" dirty="0">
                <a:solidFill>
                  <a:srgbClr val="000000"/>
                </a:solidFill>
                <a:latin typeface="Times New Roman" pitchFamily="18" charset="0"/>
                <a:ea typeface="ＭＳ Ｐゴシック" charset="-128"/>
                <a:cs typeface="Times New Roman" panose="02020603050405020304" pitchFamily="18" charset="0"/>
              </a:rPr>
              <a:t>]</a:t>
            </a:r>
          </a:p>
          <a:p>
            <a:pPr lvl="0" algn="l">
              <a:spcBef>
                <a:spcPts val="600"/>
              </a:spcBef>
              <a:spcAft>
                <a:spcPts val="600"/>
              </a:spcAft>
            </a:pPr>
            <a:r>
              <a:rPr lang="en-US" altLang="ja-JP" sz="1600" b="1" dirty="0">
                <a:solidFill>
                  <a:srgbClr val="000000"/>
                </a:solidFill>
                <a:latin typeface="Times New Roman" pitchFamily="18" charset="0"/>
                <a:ea typeface="ＭＳ Ｐゴシック" charset="-128"/>
                <a:cs typeface="Times New Roman" panose="02020603050405020304" pitchFamily="18" charset="0"/>
              </a:rPr>
              <a:t>Purpose:</a:t>
            </a:r>
            <a:r>
              <a:rPr lang="en-US" altLang="ja-JP" sz="1600" dirty="0">
                <a:solidFill>
                  <a:srgbClr val="000000"/>
                </a:solidFill>
                <a:latin typeface="Times New Roman" pitchFamily="18" charset="0"/>
                <a:ea typeface="ＭＳ Ｐゴシック" charset="-128"/>
                <a:cs typeface="Times New Roman" panose="02020603050405020304" pitchFamily="18" charset="0"/>
              </a:rPr>
              <a:t>	[Proposing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frequency arrangement in </a:t>
            </a:r>
            <a:r>
              <a:rPr lang="en-US" altLang="ja-JP" sz="1600" dirty="0">
                <a:solidFill>
                  <a:srgbClr val="000000"/>
                </a:solidFill>
                <a:latin typeface="Times New Roman" pitchFamily="18" charset="0"/>
                <a:ea typeface="ＭＳ Ｐゴシック" charset="-128"/>
                <a:cs typeface="Times New Roman" panose="02020603050405020304" pitchFamily="18" charset="0"/>
              </a:rPr>
              <a:t>section 6 of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TG3d Technical Requirements Document (TRD).]</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Notice:</a:t>
            </a:r>
            <a:r>
              <a:rPr lang="en-US" altLang="ja-JP" sz="1600" dirty="0">
                <a:solidFill>
                  <a:srgbClr val="000000"/>
                </a:solidFill>
                <a:latin typeface="Times New Roman"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Release:</a:t>
            </a:r>
            <a:r>
              <a:rPr lang="en-US" altLang="ja-JP" sz="1600" dirty="0">
                <a:solidFill>
                  <a:srgbClr val="000000"/>
                </a:solidFill>
                <a:latin typeface="Times New Roman"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
        <p:nvSpPr>
          <p:cNvPr id="2" name="正方形/長方形 1"/>
          <p:cNvSpPr/>
          <p:nvPr/>
        </p:nvSpPr>
        <p:spPr>
          <a:xfrm>
            <a:off x="7161209" y="6519445"/>
            <a:ext cx="1574470" cy="276999"/>
          </a:xfrm>
          <a:prstGeom prst="rect">
            <a:avLst/>
          </a:prstGeom>
        </p:spPr>
        <p:txBody>
          <a:bodyPr wrap="none">
            <a:spAutoFit/>
          </a:bodyPr>
          <a:lstStyle/>
          <a:p>
            <a:r>
              <a:rPr lang="en-US" altLang="ja-JP" sz="1200" dirty="0">
                <a:solidFill>
                  <a:srgbClr val="000000"/>
                </a:solidFill>
                <a:latin typeface="Times New Roman" panose="02020603050405020304" pitchFamily="18" charset="0"/>
                <a:cs typeface="Times New Roman" panose="02020603050405020304" pitchFamily="18" charset="0"/>
              </a:rPr>
              <a:t>Andrew Estrada, Sony</a:t>
            </a:r>
          </a:p>
        </p:txBody>
      </p:sp>
      <p:sp>
        <p:nvSpPr>
          <p:cNvPr id="3" name="Slide Number Placeholder 2"/>
          <p:cNvSpPr>
            <a:spLocks noGrp="1"/>
          </p:cNvSpPr>
          <p:nvPr>
            <p:ph type="sldNum" sz="quarter" idx="12"/>
          </p:nvPr>
        </p:nvSpPr>
        <p:spPr/>
        <p:txBody>
          <a:bodyPr/>
          <a:lstStyle/>
          <a:p>
            <a:r>
              <a:rPr lang="en-US" altLang="ja-JP" smtClean="0">
                <a:solidFill>
                  <a:srgbClr val="000000"/>
                </a:solidFill>
              </a:rPr>
              <a:t>Slide </a:t>
            </a:r>
            <a:fld id="{F69E8647-5970-47F5-BBFE-19FDDA84B70F}" type="slidenum">
              <a:rPr lang="en-US" altLang="ja-JP" smtClean="0">
                <a:solidFill>
                  <a:srgbClr val="000000"/>
                </a:solidFill>
              </a:rPr>
              <a:pPr/>
              <a:t>1</a:t>
            </a:fld>
            <a:endParaRPr lang="en-US" altLang="ja-JP" dirty="0">
              <a:solidFill>
                <a:srgbClr val="000000"/>
              </a:solidFill>
            </a:endParaRPr>
          </a:p>
        </p:txBody>
      </p:sp>
      <p:sp>
        <p:nvSpPr>
          <p:cNvPr id="4" name="日付プレースホルダー 3"/>
          <p:cNvSpPr>
            <a:spLocks noGrp="1"/>
          </p:cNvSpPr>
          <p:nvPr>
            <p:ph type="dt" sz="half" idx="10"/>
          </p:nvPr>
        </p:nvSpPr>
        <p:spPr/>
        <p:txBody>
          <a:bodyPr/>
          <a:lstStyle/>
          <a:p>
            <a:r>
              <a:rPr lang="en-US" altLang="ja-JP" smtClean="0">
                <a:solidFill>
                  <a:srgbClr val="000000"/>
                </a:solidFill>
              </a:rPr>
              <a:t>January 2015</a:t>
            </a:r>
            <a:endParaRPr lang="en-US" altLang="ja-JP" dirty="0">
              <a:solidFill>
                <a:srgbClr val="000000"/>
              </a:solidFill>
            </a:endParaRPr>
          </a:p>
        </p:txBody>
      </p:sp>
      <p:sp>
        <p:nvSpPr>
          <p:cNvPr id="5" name="フッター プレースホルダー 4"/>
          <p:cNvSpPr>
            <a:spLocks noGrp="1"/>
          </p:cNvSpPr>
          <p:nvPr>
            <p:ph type="ftr" sz="quarter" idx="11"/>
          </p:nvPr>
        </p:nvSpPr>
        <p:spPr/>
        <p:txBody>
          <a:bodyPr/>
          <a:lstStyle/>
          <a:p>
            <a:r>
              <a:rPr lang="en-US" altLang="ja-JP" smtClean="0">
                <a:solidFill>
                  <a:srgbClr val="000000"/>
                </a:solidFill>
              </a:rPr>
              <a:t>Akifumi Kasamatsu, NICT</a:t>
            </a:r>
            <a:endParaRPr lang="en-US" altLang="ja-JP" dirty="0">
              <a:solidFill>
                <a:srgbClr val="000000"/>
              </a:solidFill>
            </a:endParaRPr>
          </a:p>
        </p:txBody>
      </p:sp>
    </p:spTree>
    <p:extLst>
      <p:ext uri="{BB962C8B-B14F-4D97-AF65-F5344CB8AC3E}">
        <p14:creationId xmlns:p14="http://schemas.microsoft.com/office/powerpoint/2010/main" val="11913303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2</a:t>
            </a:fld>
            <a:endParaRPr kumimoji="1" lang="ja-JP" altLang="en-US" dirty="0"/>
          </a:p>
        </p:txBody>
      </p:sp>
      <p:sp>
        <p:nvSpPr>
          <p:cNvPr id="2" name="タイトル 1"/>
          <p:cNvSpPr>
            <a:spLocks noGrp="1"/>
          </p:cNvSpPr>
          <p:nvPr>
            <p:ph type="title" idx="4294967295"/>
          </p:nvPr>
        </p:nvSpPr>
        <p:spPr>
          <a:xfrm>
            <a:off x="375196" y="836712"/>
            <a:ext cx="8764587" cy="620713"/>
          </a:xfrm>
        </p:spPr>
        <p:txBody>
          <a:bodyPr/>
          <a:lstStyle/>
          <a:p>
            <a:r>
              <a:rPr lang="en-US" altLang="ja-JP" dirty="0" smtClean="0">
                <a:ea typeface="メイリオ" panose="020B0604030504040204" pitchFamily="50" charset="-128"/>
                <a:cs typeface="メイリオ" panose="020B0604030504040204" pitchFamily="50" charset="-128"/>
              </a:rPr>
              <a:t>Frequency Allocation below 275 GHz in Radio Regulation</a:t>
            </a:r>
            <a:endParaRPr kumimoji="1" lang="ja-JP" altLang="en-US" dirty="0">
              <a:ea typeface="メイリオ" panose="020B0604030504040204" pitchFamily="50" charset="-128"/>
              <a:cs typeface="メイリオ" panose="020B0604030504040204" pitchFamily="50" charset="-128"/>
            </a:endParaRPr>
          </a:p>
        </p:txBody>
      </p:sp>
      <p:sp>
        <p:nvSpPr>
          <p:cNvPr id="10" name="日付プレースホルダー 9"/>
          <p:cNvSpPr>
            <a:spLocks noGrp="1"/>
          </p:cNvSpPr>
          <p:nvPr>
            <p:ph type="dt" sz="half" idx="10"/>
          </p:nvPr>
        </p:nvSpPr>
        <p:spPr/>
        <p:txBody>
          <a:bodyPr/>
          <a:lstStyle/>
          <a:p>
            <a:r>
              <a:rPr lang="en-US" altLang="ja-JP" smtClean="0">
                <a:solidFill>
                  <a:srgbClr val="000000"/>
                </a:solidFill>
              </a:rPr>
              <a:t>January 2015</a:t>
            </a:r>
            <a:endParaRPr lang="en-US" altLang="ja-JP" dirty="0">
              <a:solidFill>
                <a:srgbClr val="000000"/>
              </a:solidFill>
            </a:endParaRPr>
          </a:p>
        </p:txBody>
      </p:sp>
      <p:sp>
        <p:nvSpPr>
          <p:cNvPr id="11" name="フッター プレースホルダー 10"/>
          <p:cNvSpPr>
            <a:spLocks noGrp="1"/>
          </p:cNvSpPr>
          <p:nvPr>
            <p:ph type="ftr" sz="quarter" idx="11"/>
          </p:nvPr>
        </p:nvSpPr>
        <p:spPr/>
        <p:txBody>
          <a:bodyPr/>
          <a:lstStyle/>
          <a:p>
            <a:r>
              <a:rPr lang="en-US" altLang="ja-JP" smtClean="0">
                <a:solidFill>
                  <a:srgbClr val="000000"/>
                </a:solidFill>
              </a:rPr>
              <a:t>Akifumi Kasamatsu, NICT</a:t>
            </a:r>
            <a:endParaRPr lang="en-US" altLang="ja-JP" dirty="0">
              <a:solidFill>
                <a:srgbClr val="000000"/>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2457748372"/>
              </p:ext>
            </p:extLst>
          </p:nvPr>
        </p:nvGraphicFramePr>
        <p:xfrm>
          <a:off x="539552" y="1693376"/>
          <a:ext cx="8064896" cy="4759960"/>
        </p:xfrm>
        <a:graphic>
          <a:graphicData uri="http://schemas.openxmlformats.org/drawingml/2006/table">
            <a:tbl>
              <a:tblPr firstRow="1" bandRow="1">
                <a:tableStyleId>{2A488322-F2BA-4B5B-9748-0D474271808F}</a:tableStyleId>
              </a:tblPr>
              <a:tblGrid>
                <a:gridCol w="2365470"/>
                <a:gridCol w="5699426"/>
              </a:tblGrid>
              <a:tr h="370840">
                <a:tc gridSpan="2">
                  <a:txBody>
                    <a:bodyPr/>
                    <a:lstStyle/>
                    <a:p>
                      <a:pPr algn="ctr"/>
                      <a:r>
                        <a:rPr kumimoji="1" lang="en-US" altLang="ja-JP" dirty="0" smtClean="0">
                          <a:latin typeface="+mj-lt"/>
                          <a:ea typeface="+mj-ea"/>
                        </a:rPr>
                        <a:t>Allocation to services</a:t>
                      </a:r>
                      <a:endParaRPr kumimoji="1" lang="ja-JP" altLang="en-US" dirty="0">
                        <a:latin typeface="+mj-lt"/>
                        <a:ea typeface="+mj-ea"/>
                      </a:endParaRPr>
                    </a:p>
                  </a:txBody>
                  <a:tcPr/>
                </a:tc>
                <a:tc hMerge="1">
                  <a:txBody>
                    <a:bodyPr/>
                    <a:lstStyle/>
                    <a:p>
                      <a:endParaRPr kumimoji="1" lang="ja-JP" altLang="en-US" dirty="0"/>
                    </a:p>
                  </a:txBody>
                  <a:tcPr/>
                </a:tc>
              </a:tr>
              <a:tr h="370840">
                <a:tc>
                  <a:txBody>
                    <a:bodyPr/>
                    <a:lstStyle/>
                    <a:p>
                      <a:r>
                        <a:rPr kumimoji="1" lang="en-US" altLang="ja-JP" dirty="0" smtClean="0">
                          <a:latin typeface="+mj-lt"/>
                        </a:rPr>
                        <a:t>250-252</a:t>
                      </a:r>
                      <a:r>
                        <a:rPr kumimoji="1" lang="ja-JP" altLang="en-US" baseline="0" dirty="0" smtClean="0">
                          <a:latin typeface="+mj-lt"/>
                        </a:rPr>
                        <a:t> </a:t>
                      </a:r>
                      <a:r>
                        <a:rPr kumimoji="1" lang="en-US" altLang="ja-JP" baseline="0" dirty="0" smtClean="0">
                          <a:latin typeface="+mj-lt"/>
                        </a:rPr>
                        <a:t>GHz</a:t>
                      </a:r>
                      <a:endParaRPr kumimoji="1" lang="ja-JP" altLang="en-US" dirty="0">
                        <a:latin typeface="+mj-lt"/>
                        <a:ea typeface="+mj-ea"/>
                      </a:endParaRPr>
                    </a:p>
                  </a:txBody>
                  <a:tcPr/>
                </a:tc>
                <a:tc>
                  <a:txBody>
                    <a:bodyPr/>
                    <a:lstStyle/>
                    <a:p>
                      <a:r>
                        <a:rPr kumimoji="1" lang="en-US" altLang="ja-JP" dirty="0" smtClean="0">
                          <a:latin typeface="+mj-lt"/>
                        </a:rPr>
                        <a:t>EARTH EXPLORATION-SATELLITE (passive)</a:t>
                      </a:r>
                    </a:p>
                    <a:p>
                      <a:r>
                        <a:rPr kumimoji="1" lang="en-US" altLang="ja-JP" dirty="0" smtClean="0">
                          <a:latin typeface="+mj-lt"/>
                        </a:rPr>
                        <a:t>RADIO ASTRONOMY</a:t>
                      </a:r>
                    </a:p>
                    <a:p>
                      <a:r>
                        <a:rPr kumimoji="1" lang="en-US" altLang="ja-JP" dirty="0" smtClean="0">
                          <a:latin typeface="+mj-lt"/>
                        </a:rPr>
                        <a:t>SPACE RESEARCH (passive)</a:t>
                      </a:r>
                    </a:p>
                    <a:p>
                      <a:r>
                        <a:rPr kumimoji="1" lang="en-US" altLang="ja-JP" dirty="0" smtClean="0">
                          <a:latin typeface="+mj-lt"/>
                        </a:rPr>
                        <a:t>5.340 5.563A</a:t>
                      </a:r>
                    </a:p>
                  </a:txBody>
                  <a:tcPr/>
                </a:tc>
              </a:tr>
              <a:tr h="370840">
                <a:tc>
                  <a:txBody>
                    <a:bodyPr/>
                    <a:lstStyle/>
                    <a:p>
                      <a:r>
                        <a:rPr kumimoji="1" lang="en-US" altLang="ja-JP" dirty="0" smtClean="0">
                          <a:latin typeface="+mj-lt"/>
                        </a:rPr>
                        <a:t>252-265 GHz</a:t>
                      </a:r>
                      <a:endParaRPr kumimoji="1" lang="ja-JP" altLang="en-US" dirty="0">
                        <a:latin typeface="+mj-lt"/>
                      </a:endParaRPr>
                    </a:p>
                  </a:txBody>
                  <a:tcPr/>
                </a:tc>
                <a:tc>
                  <a:txBody>
                    <a:bodyPr/>
                    <a:lstStyle/>
                    <a:p>
                      <a:r>
                        <a:rPr kumimoji="1" lang="en-US" altLang="ja-JP" dirty="0" smtClean="0">
                          <a:latin typeface="+mj-lt"/>
                        </a:rPr>
                        <a:t>FIXED</a:t>
                      </a:r>
                    </a:p>
                    <a:p>
                      <a:r>
                        <a:rPr kumimoji="1" lang="en-US" altLang="ja-JP" dirty="0" smtClean="0">
                          <a:latin typeface="+mj-lt"/>
                        </a:rPr>
                        <a:t>MOBILE</a:t>
                      </a:r>
                    </a:p>
                    <a:p>
                      <a:r>
                        <a:rPr kumimoji="1" lang="en-US" altLang="ja-JP" dirty="0" smtClean="0">
                          <a:latin typeface="+mj-lt"/>
                        </a:rPr>
                        <a:t>MOBILE-SATELLITE (Earth-to-space)</a:t>
                      </a:r>
                    </a:p>
                    <a:p>
                      <a:r>
                        <a:rPr kumimoji="1" lang="en-US" altLang="ja-JP" dirty="0" smtClean="0">
                          <a:latin typeface="+mj-lt"/>
                        </a:rPr>
                        <a:t>RADIO ASTRONOMY</a:t>
                      </a:r>
                    </a:p>
                    <a:p>
                      <a:r>
                        <a:rPr kumimoji="1" lang="en-US" altLang="ja-JP" dirty="0" smtClean="0">
                          <a:latin typeface="+mj-lt"/>
                        </a:rPr>
                        <a:t>RADIONAVIGATION</a:t>
                      </a:r>
                    </a:p>
                    <a:p>
                      <a:r>
                        <a:rPr kumimoji="1" lang="en-US" altLang="ja-JP" dirty="0" smtClean="0">
                          <a:latin typeface="+mj-lt"/>
                        </a:rPr>
                        <a:t>RADIONAVIGATION-SATELLITE</a:t>
                      </a:r>
                    </a:p>
                    <a:p>
                      <a:r>
                        <a:rPr kumimoji="1" lang="en-US" altLang="ja-JP" dirty="0" smtClean="0">
                          <a:latin typeface="+mj-lt"/>
                        </a:rPr>
                        <a:t>5.149 5.554</a:t>
                      </a:r>
                    </a:p>
                  </a:txBody>
                  <a:tcPr/>
                </a:tc>
              </a:tr>
              <a:tr h="370840">
                <a:tc>
                  <a:txBody>
                    <a:bodyPr/>
                    <a:lstStyle/>
                    <a:p>
                      <a:r>
                        <a:rPr kumimoji="1" lang="en-US" altLang="ja-JP" dirty="0" smtClean="0">
                          <a:latin typeface="+mj-lt"/>
                        </a:rPr>
                        <a:t>265-275 GHz</a:t>
                      </a:r>
                      <a:endParaRPr kumimoji="1" lang="ja-JP" altLang="en-US" dirty="0">
                        <a:latin typeface="+mj-lt"/>
                      </a:endParaRPr>
                    </a:p>
                  </a:txBody>
                  <a:tcPr/>
                </a:tc>
                <a:tc>
                  <a:txBody>
                    <a:bodyPr/>
                    <a:lstStyle/>
                    <a:p>
                      <a:r>
                        <a:rPr kumimoji="1" lang="en-US" altLang="ja-JP" dirty="0" smtClean="0">
                          <a:latin typeface="+mj-lt"/>
                        </a:rPr>
                        <a:t>FIXED</a:t>
                      </a:r>
                    </a:p>
                    <a:p>
                      <a:r>
                        <a:rPr kumimoji="1" lang="en-US" altLang="ja-JP" dirty="0" smtClean="0">
                          <a:latin typeface="+mj-lt"/>
                        </a:rPr>
                        <a:t>FIXED-SATELLITE (Earth-to-space)</a:t>
                      </a:r>
                    </a:p>
                    <a:p>
                      <a:r>
                        <a:rPr kumimoji="1" lang="en-US" altLang="ja-JP" dirty="0" smtClean="0">
                          <a:latin typeface="+mj-lt"/>
                        </a:rPr>
                        <a:t>MOBILE</a:t>
                      </a:r>
                    </a:p>
                    <a:p>
                      <a:r>
                        <a:rPr kumimoji="1" lang="en-US" altLang="ja-JP" dirty="0" smtClean="0">
                          <a:latin typeface="+mj-lt"/>
                        </a:rPr>
                        <a:t>RADIO ASTRONOMY</a:t>
                      </a:r>
                      <a:endParaRPr kumimoji="1" lang="ja-JP" altLang="en-US" sz="1800" kern="1200" dirty="0" smtClean="0">
                        <a:solidFill>
                          <a:schemeClr val="dk1"/>
                        </a:solidFill>
                        <a:latin typeface="+mj-lt"/>
                        <a:ea typeface="+mn-ea"/>
                        <a:cs typeface="+mn-cs"/>
                      </a:endParaRPr>
                    </a:p>
                  </a:txBody>
                  <a:tcPr/>
                </a:tc>
              </a:tr>
            </a:tbl>
          </a:graphicData>
        </a:graphic>
      </p:graphicFrame>
    </p:spTree>
    <p:extLst>
      <p:ext uri="{BB962C8B-B14F-4D97-AF65-F5344CB8AC3E}">
        <p14:creationId xmlns:p14="http://schemas.microsoft.com/office/powerpoint/2010/main" val="10016444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1" name="直線コネクタ 140"/>
          <p:cNvCxnSpPr/>
          <p:nvPr/>
        </p:nvCxnSpPr>
        <p:spPr bwMode="auto">
          <a:xfrm flipH="1">
            <a:off x="2195736" y="2950377"/>
            <a:ext cx="2937584" cy="2256079"/>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0" name="台形 189"/>
          <p:cNvSpPr/>
          <p:nvPr/>
        </p:nvSpPr>
        <p:spPr bwMode="auto">
          <a:xfrm>
            <a:off x="7208600" y="4204342"/>
            <a:ext cx="1611872" cy="1005113"/>
          </a:xfrm>
          <a:prstGeom prst="trapezoid">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89" name="台形 188"/>
          <p:cNvSpPr/>
          <p:nvPr/>
        </p:nvSpPr>
        <p:spPr bwMode="auto">
          <a:xfrm>
            <a:off x="5552416" y="4201343"/>
            <a:ext cx="1611872" cy="1005113"/>
          </a:xfrm>
          <a:prstGeom prst="trapezoid">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188" name="台形 187"/>
          <p:cNvSpPr/>
          <p:nvPr/>
        </p:nvSpPr>
        <p:spPr bwMode="auto">
          <a:xfrm>
            <a:off x="3896232" y="4201343"/>
            <a:ext cx="1611872" cy="1005113"/>
          </a:xfrm>
          <a:prstGeom prst="trapezoid">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87" name="台形 186"/>
          <p:cNvSpPr/>
          <p:nvPr/>
        </p:nvSpPr>
        <p:spPr bwMode="auto">
          <a:xfrm>
            <a:off x="2240048" y="4201343"/>
            <a:ext cx="1611872" cy="1005113"/>
          </a:xfrm>
          <a:prstGeom prst="trapezoid">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86" name="台形 185"/>
          <p:cNvSpPr/>
          <p:nvPr/>
        </p:nvSpPr>
        <p:spPr bwMode="auto">
          <a:xfrm>
            <a:off x="583864" y="4201343"/>
            <a:ext cx="1611872" cy="1005113"/>
          </a:xfrm>
          <a:prstGeom prst="trapezoid">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 name="Slide Number Placeholder 2"/>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3</a:t>
            </a:fld>
            <a:endParaRPr kumimoji="1" lang="ja-JP" altLang="en-US" dirty="0"/>
          </a:p>
        </p:txBody>
      </p:sp>
      <p:sp>
        <p:nvSpPr>
          <p:cNvPr id="2" name="タイトル 1"/>
          <p:cNvSpPr>
            <a:spLocks noGrp="1"/>
          </p:cNvSpPr>
          <p:nvPr>
            <p:ph type="title" idx="4294967295"/>
          </p:nvPr>
        </p:nvSpPr>
        <p:spPr>
          <a:xfrm>
            <a:off x="379413" y="792063"/>
            <a:ext cx="8764587" cy="620713"/>
          </a:xfrm>
        </p:spPr>
        <p:txBody>
          <a:bodyPr/>
          <a:lstStyle/>
          <a:p>
            <a:r>
              <a:rPr kumimoji="1" lang="en-US" altLang="ja-JP" dirty="0" smtClean="0">
                <a:ea typeface="メイリオ" panose="020B0604030504040204" pitchFamily="50" charset="-128"/>
                <a:cs typeface="メイリオ" panose="020B0604030504040204" pitchFamily="50" charset="-128"/>
              </a:rPr>
              <a:t>Proposed Frequency </a:t>
            </a:r>
            <a:r>
              <a:rPr lang="en-US" altLang="ja-JP" dirty="0" smtClean="0">
                <a:ea typeface="メイリオ" panose="020B0604030504040204" pitchFamily="50" charset="-128"/>
                <a:cs typeface="メイリオ" panose="020B0604030504040204" pitchFamily="50" charset="-128"/>
              </a:rPr>
              <a:t>A</a:t>
            </a:r>
            <a:r>
              <a:rPr kumimoji="1" lang="en-US" altLang="ja-JP" dirty="0" smtClean="0">
                <a:ea typeface="メイリオ" panose="020B0604030504040204" pitchFamily="50" charset="-128"/>
                <a:cs typeface="メイリオ" panose="020B0604030504040204" pitchFamily="50" charset="-128"/>
              </a:rPr>
              <a:t>rrangement</a:t>
            </a:r>
            <a:endParaRPr kumimoji="1" lang="ja-JP" altLang="en-US" dirty="0">
              <a:ea typeface="メイリオ" panose="020B0604030504040204" pitchFamily="50" charset="-128"/>
              <a:cs typeface="メイリオ" panose="020B0604030504040204" pitchFamily="50" charset="-128"/>
            </a:endParaRPr>
          </a:p>
        </p:txBody>
      </p:sp>
      <p:sp>
        <p:nvSpPr>
          <p:cNvPr id="4" name="日付プレースホルダー 3"/>
          <p:cNvSpPr>
            <a:spLocks noGrp="1"/>
          </p:cNvSpPr>
          <p:nvPr>
            <p:ph type="dt" sz="half" idx="10"/>
          </p:nvPr>
        </p:nvSpPr>
        <p:spPr/>
        <p:txBody>
          <a:bodyPr/>
          <a:lstStyle/>
          <a:p>
            <a:r>
              <a:rPr lang="en-US" altLang="ja-JP" smtClean="0">
                <a:solidFill>
                  <a:srgbClr val="000000"/>
                </a:solidFill>
              </a:rPr>
              <a:t>January 2015</a:t>
            </a:r>
            <a:endParaRPr lang="en-US" altLang="ja-JP" dirty="0">
              <a:solidFill>
                <a:srgbClr val="000000"/>
              </a:solidFill>
            </a:endParaRPr>
          </a:p>
        </p:txBody>
      </p:sp>
      <p:sp>
        <p:nvSpPr>
          <p:cNvPr id="5" name="フッター プレースホルダー 4"/>
          <p:cNvSpPr>
            <a:spLocks noGrp="1"/>
          </p:cNvSpPr>
          <p:nvPr>
            <p:ph type="ftr" sz="quarter" idx="11"/>
          </p:nvPr>
        </p:nvSpPr>
        <p:spPr/>
        <p:txBody>
          <a:bodyPr/>
          <a:lstStyle/>
          <a:p>
            <a:r>
              <a:rPr lang="en-US" altLang="ja-JP" smtClean="0">
                <a:solidFill>
                  <a:srgbClr val="000000"/>
                </a:solidFill>
              </a:rPr>
              <a:t>Akifumi Kasamatsu, NICT</a:t>
            </a:r>
            <a:endParaRPr lang="en-US" altLang="ja-JP" dirty="0">
              <a:solidFill>
                <a:srgbClr val="000000"/>
              </a:solidFill>
            </a:endParaRPr>
          </a:p>
        </p:txBody>
      </p:sp>
      <p:grpSp>
        <p:nvGrpSpPr>
          <p:cNvPr id="69" name="グループ化 68"/>
          <p:cNvGrpSpPr/>
          <p:nvPr/>
        </p:nvGrpSpPr>
        <p:grpSpPr>
          <a:xfrm>
            <a:off x="595299" y="2019500"/>
            <a:ext cx="4538021" cy="1409500"/>
            <a:chOff x="395536" y="1916832"/>
            <a:chExt cx="4056451" cy="1259926"/>
          </a:xfrm>
        </p:grpSpPr>
        <p:sp>
          <p:nvSpPr>
            <p:cNvPr id="7" name="台形 6"/>
            <p:cNvSpPr/>
            <p:nvPr/>
          </p:nvSpPr>
          <p:spPr bwMode="auto">
            <a:xfrm>
              <a:off x="395536" y="1916832"/>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lgn="l"/>
              <a:r>
                <a:rPr lang="en-US" altLang="ja-JP" sz="1800" dirty="0" smtClean="0">
                  <a:latin typeface="Times New Roman" pitchFamily="18" charset="0"/>
                </a:rPr>
                <a:t>CH1</a:t>
              </a:r>
              <a:endParaRPr lang="ja-JP" altLang="en-US" sz="1800" dirty="0">
                <a:latin typeface="Times New Roman" pitchFamily="18" charset="0"/>
              </a:endParaRPr>
            </a:p>
            <a:p>
              <a:pPr algn="l"/>
              <a:endParaRPr lang="ja-JP" altLang="en-US" sz="1800" dirty="0">
                <a:latin typeface="Times New Roman" pitchFamily="18" charset="0"/>
              </a:endParaRPr>
            </a:p>
          </p:txBody>
        </p:sp>
        <p:sp>
          <p:nvSpPr>
            <p:cNvPr id="8" name="台形 7"/>
            <p:cNvSpPr/>
            <p:nvPr/>
          </p:nvSpPr>
          <p:spPr bwMode="auto">
            <a:xfrm>
              <a:off x="1435652" y="1916832"/>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800" b="0" i="0" u="none" strike="noStrike" cap="none" normalizeH="0" baseline="0" dirty="0" smtClean="0">
                  <a:ln>
                    <a:noFill/>
                  </a:ln>
                  <a:solidFill>
                    <a:schemeClr val="tx1"/>
                  </a:solidFill>
                  <a:effectLst/>
                  <a:latin typeface="Times New Roman" pitchFamily="18" charset="0"/>
                </a:rPr>
                <a:t>CH2</a:t>
              </a:r>
              <a:endParaRPr kumimoji="0" lang="ja-JP" altLang="en-US" sz="1800" b="0" i="0" u="none" strike="noStrike" cap="none" normalizeH="0" baseline="0" dirty="0" smtClean="0">
                <a:ln>
                  <a:noFill/>
                </a:ln>
                <a:solidFill>
                  <a:schemeClr val="tx1"/>
                </a:solidFill>
                <a:effectLst/>
                <a:latin typeface="Times New Roman" pitchFamily="18" charset="0"/>
              </a:endParaRPr>
            </a:p>
          </p:txBody>
        </p:sp>
        <p:sp>
          <p:nvSpPr>
            <p:cNvPr id="9" name="台形 8"/>
            <p:cNvSpPr/>
            <p:nvPr/>
          </p:nvSpPr>
          <p:spPr bwMode="auto">
            <a:xfrm>
              <a:off x="2475767" y="1916832"/>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800" b="0" i="0" u="none" strike="noStrike" cap="none" normalizeH="0" baseline="0" dirty="0" smtClean="0">
                  <a:ln>
                    <a:noFill/>
                  </a:ln>
                  <a:solidFill>
                    <a:schemeClr val="tx1"/>
                  </a:solidFill>
                  <a:effectLst/>
                  <a:latin typeface="Times New Roman" pitchFamily="18" charset="0"/>
                </a:rPr>
                <a:t>CH3</a:t>
              </a:r>
              <a:endParaRPr kumimoji="0" lang="ja-JP" altLang="en-US" sz="1800" b="0" i="0" u="none" strike="noStrike" cap="none" normalizeH="0" baseline="0" dirty="0" smtClean="0">
                <a:ln>
                  <a:noFill/>
                </a:ln>
                <a:solidFill>
                  <a:schemeClr val="tx1"/>
                </a:solidFill>
                <a:effectLst/>
                <a:latin typeface="Times New Roman" pitchFamily="18" charset="0"/>
              </a:endParaRPr>
            </a:p>
          </p:txBody>
        </p:sp>
        <p:sp>
          <p:nvSpPr>
            <p:cNvPr id="10" name="台形 9"/>
            <p:cNvSpPr/>
            <p:nvPr/>
          </p:nvSpPr>
          <p:spPr bwMode="auto">
            <a:xfrm>
              <a:off x="3515883" y="1916832"/>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800" b="0" i="0" u="none" strike="noStrike" cap="none" normalizeH="0" baseline="0" dirty="0" smtClean="0">
                  <a:ln>
                    <a:noFill/>
                  </a:ln>
                  <a:solidFill>
                    <a:schemeClr val="tx1"/>
                  </a:solidFill>
                  <a:effectLst/>
                  <a:latin typeface="Times New Roman" pitchFamily="18" charset="0"/>
                </a:rPr>
                <a:t>CH4</a:t>
              </a:r>
              <a:endParaRPr kumimoji="0" lang="ja-JP" altLang="en-US" sz="1800" b="0" i="0" u="none" strike="noStrike" cap="none" normalizeH="0" baseline="0" dirty="0" smtClean="0">
                <a:ln>
                  <a:noFill/>
                </a:ln>
                <a:solidFill>
                  <a:schemeClr val="tx1"/>
                </a:solidFill>
                <a:effectLst/>
                <a:latin typeface="Times New Roman" pitchFamily="18" charset="0"/>
              </a:endParaRPr>
            </a:p>
          </p:txBody>
        </p:sp>
        <p:cxnSp>
          <p:nvCxnSpPr>
            <p:cNvPr id="15" name="直線矢印コネクタ 14"/>
            <p:cNvCxnSpPr/>
            <p:nvPr/>
          </p:nvCxnSpPr>
          <p:spPr bwMode="auto">
            <a:xfrm>
              <a:off x="395536" y="2852936"/>
              <a:ext cx="928103"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テキスト ボックス 61"/>
            <p:cNvSpPr txBox="1"/>
            <p:nvPr/>
          </p:nvSpPr>
          <p:spPr>
            <a:xfrm>
              <a:off x="438574" y="2899759"/>
              <a:ext cx="821058" cy="276999"/>
            </a:xfrm>
            <a:prstGeom prst="rect">
              <a:avLst/>
            </a:prstGeom>
            <a:noFill/>
          </p:spPr>
          <p:txBody>
            <a:bodyPr wrap="none" rtlCol="0">
              <a:spAutoFit/>
            </a:bodyPr>
            <a:lstStyle/>
            <a:p>
              <a:r>
                <a:rPr kumimoji="1" lang="en-US" altLang="ja-JP" sz="1200" dirty="0" smtClean="0">
                  <a:latin typeface="+mj-lt"/>
                </a:rPr>
                <a:t>2.160GHz</a:t>
              </a:r>
              <a:endParaRPr kumimoji="1" lang="ja-JP" altLang="en-US" sz="1200" dirty="0">
                <a:latin typeface="+mj-lt"/>
              </a:endParaRPr>
            </a:p>
          </p:txBody>
        </p:sp>
        <p:cxnSp>
          <p:nvCxnSpPr>
            <p:cNvPr id="63" name="直線矢印コネクタ 62"/>
            <p:cNvCxnSpPr/>
            <p:nvPr/>
          </p:nvCxnSpPr>
          <p:spPr bwMode="auto">
            <a:xfrm>
              <a:off x="1411649" y="2852936"/>
              <a:ext cx="928103"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 name="テキスト ボックス 63"/>
            <p:cNvSpPr txBox="1"/>
            <p:nvPr/>
          </p:nvSpPr>
          <p:spPr>
            <a:xfrm>
              <a:off x="1454687" y="2899759"/>
              <a:ext cx="821058" cy="276999"/>
            </a:xfrm>
            <a:prstGeom prst="rect">
              <a:avLst/>
            </a:prstGeom>
            <a:noFill/>
          </p:spPr>
          <p:txBody>
            <a:bodyPr wrap="none" rtlCol="0">
              <a:spAutoFit/>
            </a:bodyPr>
            <a:lstStyle/>
            <a:p>
              <a:r>
                <a:rPr kumimoji="1" lang="en-US" altLang="ja-JP" sz="1200" dirty="0" smtClean="0">
                  <a:latin typeface="+mj-lt"/>
                </a:rPr>
                <a:t>2.160GHz</a:t>
              </a:r>
              <a:endParaRPr kumimoji="1" lang="ja-JP" altLang="en-US" sz="1200" dirty="0">
                <a:latin typeface="+mj-lt"/>
              </a:endParaRPr>
            </a:p>
          </p:txBody>
        </p:sp>
        <p:cxnSp>
          <p:nvCxnSpPr>
            <p:cNvPr id="65" name="直線矢印コネクタ 64"/>
            <p:cNvCxnSpPr/>
            <p:nvPr/>
          </p:nvCxnSpPr>
          <p:spPr bwMode="auto">
            <a:xfrm>
              <a:off x="2491769" y="2852936"/>
              <a:ext cx="928103"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6" name="テキスト ボックス 65"/>
            <p:cNvSpPr txBox="1"/>
            <p:nvPr/>
          </p:nvSpPr>
          <p:spPr>
            <a:xfrm>
              <a:off x="2534807" y="2899759"/>
              <a:ext cx="821058" cy="276999"/>
            </a:xfrm>
            <a:prstGeom prst="rect">
              <a:avLst/>
            </a:prstGeom>
            <a:noFill/>
          </p:spPr>
          <p:txBody>
            <a:bodyPr wrap="none" rtlCol="0">
              <a:spAutoFit/>
            </a:bodyPr>
            <a:lstStyle/>
            <a:p>
              <a:r>
                <a:rPr kumimoji="1" lang="en-US" altLang="ja-JP" sz="1200" dirty="0" smtClean="0">
                  <a:latin typeface="+mj-lt"/>
                </a:rPr>
                <a:t>2.160GHz</a:t>
              </a:r>
              <a:endParaRPr kumimoji="1" lang="ja-JP" altLang="en-US" sz="1200" dirty="0">
                <a:latin typeface="+mj-lt"/>
              </a:endParaRPr>
            </a:p>
          </p:txBody>
        </p:sp>
        <p:cxnSp>
          <p:nvCxnSpPr>
            <p:cNvPr id="67" name="直線矢印コネクタ 66"/>
            <p:cNvCxnSpPr/>
            <p:nvPr/>
          </p:nvCxnSpPr>
          <p:spPr bwMode="auto">
            <a:xfrm>
              <a:off x="3491880" y="2852936"/>
              <a:ext cx="928103"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テキスト ボックス 67"/>
            <p:cNvSpPr txBox="1"/>
            <p:nvPr/>
          </p:nvSpPr>
          <p:spPr>
            <a:xfrm>
              <a:off x="3563888" y="2899757"/>
              <a:ext cx="821058" cy="276999"/>
            </a:xfrm>
            <a:prstGeom prst="rect">
              <a:avLst/>
            </a:prstGeom>
            <a:solidFill>
              <a:schemeClr val="bg1"/>
            </a:solidFill>
          </p:spPr>
          <p:txBody>
            <a:bodyPr wrap="none" rtlCol="0">
              <a:spAutoFit/>
            </a:bodyPr>
            <a:lstStyle/>
            <a:p>
              <a:r>
                <a:rPr kumimoji="1" lang="en-US" altLang="ja-JP" sz="1200" dirty="0" smtClean="0">
                  <a:latin typeface="+mj-lt"/>
                </a:rPr>
                <a:t>2.160GHz</a:t>
              </a:r>
              <a:endParaRPr kumimoji="1" lang="ja-JP" altLang="en-US" sz="1200" dirty="0">
                <a:latin typeface="+mj-lt"/>
              </a:endParaRPr>
            </a:p>
          </p:txBody>
        </p:sp>
      </p:grpSp>
      <p:grpSp>
        <p:nvGrpSpPr>
          <p:cNvPr id="101" name="グループ化 100"/>
          <p:cNvGrpSpPr/>
          <p:nvPr/>
        </p:nvGrpSpPr>
        <p:grpSpPr>
          <a:xfrm>
            <a:off x="583864" y="4875816"/>
            <a:ext cx="1611872" cy="477655"/>
            <a:chOff x="395536" y="3800073"/>
            <a:chExt cx="4056451" cy="1202070"/>
          </a:xfrm>
        </p:grpSpPr>
        <p:sp>
          <p:nvSpPr>
            <p:cNvPr id="84" name="台形 83"/>
            <p:cNvSpPr/>
            <p:nvPr/>
          </p:nvSpPr>
          <p:spPr bwMode="auto">
            <a:xfrm>
              <a:off x="395536"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lgn="l"/>
              <a:endParaRPr lang="ja-JP" altLang="en-US" sz="1800" dirty="0">
                <a:latin typeface="Times New Roman" pitchFamily="18" charset="0"/>
              </a:endParaRPr>
            </a:p>
            <a:p>
              <a:pPr algn="l"/>
              <a:endParaRPr lang="ja-JP" altLang="en-US" sz="1800" dirty="0">
                <a:latin typeface="Times New Roman" pitchFamily="18" charset="0"/>
              </a:endParaRPr>
            </a:p>
          </p:txBody>
        </p:sp>
        <p:sp>
          <p:nvSpPr>
            <p:cNvPr id="85" name="台形 84"/>
            <p:cNvSpPr/>
            <p:nvPr/>
          </p:nvSpPr>
          <p:spPr bwMode="auto">
            <a:xfrm>
              <a:off x="1435652"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smtClean="0">
                <a:ln>
                  <a:noFill/>
                </a:ln>
                <a:solidFill>
                  <a:schemeClr val="tx1"/>
                </a:solidFill>
                <a:effectLst/>
                <a:latin typeface="Times New Roman" pitchFamily="18" charset="0"/>
              </a:endParaRPr>
            </a:p>
          </p:txBody>
        </p:sp>
        <p:sp>
          <p:nvSpPr>
            <p:cNvPr id="86" name="台形 85"/>
            <p:cNvSpPr/>
            <p:nvPr/>
          </p:nvSpPr>
          <p:spPr bwMode="auto">
            <a:xfrm>
              <a:off x="2475767"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smtClean="0">
                <a:ln>
                  <a:noFill/>
                </a:ln>
                <a:solidFill>
                  <a:schemeClr val="tx1"/>
                </a:solidFill>
                <a:effectLst/>
                <a:latin typeface="Times New Roman" pitchFamily="18" charset="0"/>
              </a:endParaRPr>
            </a:p>
          </p:txBody>
        </p:sp>
        <p:sp>
          <p:nvSpPr>
            <p:cNvPr id="87" name="台形 86"/>
            <p:cNvSpPr/>
            <p:nvPr/>
          </p:nvSpPr>
          <p:spPr bwMode="auto">
            <a:xfrm>
              <a:off x="3515883"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smtClean="0">
                <a:ln>
                  <a:noFill/>
                </a:ln>
                <a:solidFill>
                  <a:schemeClr val="tx1"/>
                </a:solidFill>
                <a:effectLst/>
                <a:latin typeface="Times New Roman" pitchFamily="18" charset="0"/>
              </a:endParaRPr>
            </a:p>
          </p:txBody>
        </p:sp>
        <p:cxnSp>
          <p:nvCxnSpPr>
            <p:cNvPr id="88" name="直線矢印コネクタ 87"/>
            <p:cNvCxnSpPr/>
            <p:nvPr/>
          </p:nvCxnSpPr>
          <p:spPr bwMode="auto">
            <a:xfrm>
              <a:off x="395536" y="4736177"/>
              <a:ext cx="4056451"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テキスト ボックス 99"/>
            <p:cNvSpPr txBox="1"/>
            <p:nvPr/>
          </p:nvSpPr>
          <p:spPr>
            <a:xfrm>
              <a:off x="2022750" y="4725144"/>
              <a:ext cx="821058" cy="276999"/>
            </a:xfrm>
            <a:prstGeom prst="rect">
              <a:avLst/>
            </a:prstGeom>
            <a:noFill/>
          </p:spPr>
          <p:txBody>
            <a:bodyPr wrap="none" rtlCol="0">
              <a:spAutoFit/>
            </a:bodyPr>
            <a:lstStyle/>
            <a:p>
              <a:r>
                <a:rPr kumimoji="1" lang="en-US" altLang="ja-JP" sz="1200" dirty="0" smtClean="0">
                  <a:latin typeface="+mj-lt"/>
                </a:rPr>
                <a:t>8.640GHz</a:t>
              </a:r>
              <a:endParaRPr kumimoji="1" lang="ja-JP" altLang="en-US" sz="1200" dirty="0">
                <a:latin typeface="+mj-lt"/>
              </a:endParaRPr>
            </a:p>
          </p:txBody>
        </p:sp>
      </p:grpSp>
      <p:cxnSp>
        <p:nvCxnSpPr>
          <p:cNvPr id="139" name="直線コネクタ 138"/>
          <p:cNvCxnSpPr/>
          <p:nvPr/>
        </p:nvCxnSpPr>
        <p:spPr bwMode="auto">
          <a:xfrm>
            <a:off x="583864" y="2950377"/>
            <a:ext cx="11435" cy="2259078"/>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57" name="グループ化 156"/>
          <p:cNvGrpSpPr/>
          <p:nvPr/>
        </p:nvGrpSpPr>
        <p:grpSpPr>
          <a:xfrm>
            <a:off x="2240048" y="4875816"/>
            <a:ext cx="1611872" cy="477655"/>
            <a:chOff x="395536" y="3800073"/>
            <a:chExt cx="4056451" cy="1202070"/>
          </a:xfrm>
        </p:grpSpPr>
        <p:sp>
          <p:nvSpPr>
            <p:cNvPr id="158" name="台形 157"/>
            <p:cNvSpPr/>
            <p:nvPr/>
          </p:nvSpPr>
          <p:spPr bwMode="auto">
            <a:xfrm>
              <a:off x="395536"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lgn="l"/>
              <a:endParaRPr lang="ja-JP" altLang="en-US" sz="1800" dirty="0">
                <a:latin typeface="Times New Roman" pitchFamily="18" charset="0"/>
              </a:endParaRPr>
            </a:p>
            <a:p>
              <a:pPr algn="l"/>
              <a:endParaRPr lang="ja-JP" altLang="en-US" sz="1800" dirty="0">
                <a:latin typeface="Times New Roman" pitchFamily="18" charset="0"/>
              </a:endParaRPr>
            </a:p>
          </p:txBody>
        </p:sp>
        <p:sp>
          <p:nvSpPr>
            <p:cNvPr id="159" name="台形 158"/>
            <p:cNvSpPr/>
            <p:nvPr/>
          </p:nvSpPr>
          <p:spPr bwMode="auto">
            <a:xfrm>
              <a:off x="1435652"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smtClean="0">
                <a:ln>
                  <a:noFill/>
                </a:ln>
                <a:solidFill>
                  <a:schemeClr val="tx1"/>
                </a:solidFill>
                <a:effectLst/>
                <a:latin typeface="Times New Roman" pitchFamily="18" charset="0"/>
              </a:endParaRPr>
            </a:p>
          </p:txBody>
        </p:sp>
        <p:sp>
          <p:nvSpPr>
            <p:cNvPr id="160" name="台形 159"/>
            <p:cNvSpPr/>
            <p:nvPr/>
          </p:nvSpPr>
          <p:spPr bwMode="auto">
            <a:xfrm>
              <a:off x="2475767"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smtClean="0">
                <a:ln>
                  <a:noFill/>
                </a:ln>
                <a:solidFill>
                  <a:schemeClr val="tx1"/>
                </a:solidFill>
                <a:effectLst/>
                <a:latin typeface="Times New Roman" pitchFamily="18" charset="0"/>
              </a:endParaRPr>
            </a:p>
          </p:txBody>
        </p:sp>
        <p:sp>
          <p:nvSpPr>
            <p:cNvPr id="161" name="台形 160"/>
            <p:cNvSpPr/>
            <p:nvPr/>
          </p:nvSpPr>
          <p:spPr bwMode="auto">
            <a:xfrm>
              <a:off x="3515883"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smtClean="0">
                <a:ln>
                  <a:noFill/>
                </a:ln>
                <a:solidFill>
                  <a:schemeClr val="tx1"/>
                </a:solidFill>
                <a:effectLst/>
                <a:latin typeface="Times New Roman" pitchFamily="18" charset="0"/>
              </a:endParaRPr>
            </a:p>
          </p:txBody>
        </p:sp>
        <p:cxnSp>
          <p:nvCxnSpPr>
            <p:cNvPr id="162" name="直線矢印コネクタ 161"/>
            <p:cNvCxnSpPr/>
            <p:nvPr/>
          </p:nvCxnSpPr>
          <p:spPr bwMode="auto">
            <a:xfrm>
              <a:off x="395536" y="4736177"/>
              <a:ext cx="4056451"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3" name="テキスト ボックス 162"/>
            <p:cNvSpPr txBox="1"/>
            <p:nvPr/>
          </p:nvSpPr>
          <p:spPr>
            <a:xfrm>
              <a:off x="2022750" y="4725144"/>
              <a:ext cx="821058" cy="276999"/>
            </a:xfrm>
            <a:prstGeom prst="rect">
              <a:avLst/>
            </a:prstGeom>
            <a:noFill/>
          </p:spPr>
          <p:txBody>
            <a:bodyPr wrap="none" rtlCol="0">
              <a:spAutoFit/>
            </a:bodyPr>
            <a:lstStyle/>
            <a:p>
              <a:r>
                <a:rPr kumimoji="1" lang="en-US" altLang="ja-JP" sz="1200" dirty="0" smtClean="0">
                  <a:latin typeface="+mj-lt"/>
                </a:rPr>
                <a:t>8.640GHz</a:t>
              </a:r>
              <a:endParaRPr kumimoji="1" lang="ja-JP" altLang="en-US" sz="1200" dirty="0">
                <a:latin typeface="+mj-lt"/>
              </a:endParaRPr>
            </a:p>
          </p:txBody>
        </p:sp>
      </p:grpSp>
      <p:grpSp>
        <p:nvGrpSpPr>
          <p:cNvPr id="164" name="グループ化 163"/>
          <p:cNvGrpSpPr/>
          <p:nvPr/>
        </p:nvGrpSpPr>
        <p:grpSpPr>
          <a:xfrm>
            <a:off x="3896232" y="4875816"/>
            <a:ext cx="1611872" cy="477655"/>
            <a:chOff x="395536" y="3800073"/>
            <a:chExt cx="4056451" cy="1202070"/>
          </a:xfrm>
        </p:grpSpPr>
        <p:sp>
          <p:nvSpPr>
            <p:cNvPr id="165" name="台形 164"/>
            <p:cNvSpPr/>
            <p:nvPr/>
          </p:nvSpPr>
          <p:spPr bwMode="auto">
            <a:xfrm>
              <a:off x="395536"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lgn="l"/>
              <a:endParaRPr lang="ja-JP" altLang="en-US" sz="1800" dirty="0">
                <a:latin typeface="Times New Roman" pitchFamily="18" charset="0"/>
              </a:endParaRPr>
            </a:p>
            <a:p>
              <a:pPr algn="l"/>
              <a:endParaRPr lang="ja-JP" altLang="en-US" sz="1800" dirty="0">
                <a:latin typeface="Times New Roman" pitchFamily="18" charset="0"/>
              </a:endParaRPr>
            </a:p>
          </p:txBody>
        </p:sp>
        <p:sp>
          <p:nvSpPr>
            <p:cNvPr id="166" name="台形 165"/>
            <p:cNvSpPr/>
            <p:nvPr/>
          </p:nvSpPr>
          <p:spPr bwMode="auto">
            <a:xfrm>
              <a:off x="1435652"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smtClean="0">
                <a:ln>
                  <a:noFill/>
                </a:ln>
                <a:solidFill>
                  <a:schemeClr val="tx1"/>
                </a:solidFill>
                <a:effectLst/>
                <a:latin typeface="Times New Roman" pitchFamily="18" charset="0"/>
              </a:endParaRPr>
            </a:p>
          </p:txBody>
        </p:sp>
        <p:sp>
          <p:nvSpPr>
            <p:cNvPr id="167" name="台形 166"/>
            <p:cNvSpPr/>
            <p:nvPr/>
          </p:nvSpPr>
          <p:spPr bwMode="auto">
            <a:xfrm>
              <a:off x="2475767"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smtClean="0">
                <a:ln>
                  <a:noFill/>
                </a:ln>
                <a:solidFill>
                  <a:schemeClr val="tx1"/>
                </a:solidFill>
                <a:effectLst/>
                <a:latin typeface="Times New Roman" pitchFamily="18" charset="0"/>
              </a:endParaRPr>
            </a:p>
          </p:txBody>
        </p:sp>
        <p:sp>
          <p:nvSpPr>
            <p:cNvPr id="168" name="台形 167"/>
            <p:cNvSpPr/>
            <p:nvPr/>
          </p:nvSpPr>
          <p:spPr bwMode="auto">
            <a:xfrm>
              <a:off x="3515883"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smtClean="0">
                <a:ln>
                  <a:noFill/>
                </a:ln>
                <a:solidFill>
                  <a:schemeClr val="tx1"/>
                </a:solidFill>
                <a:effectLst/>
                <a:latin typeface="Times New Roman" pitchFamily="18" charset="0"/>
              </a:endParaRPr>
            </a:p>
          </p:txBody>
        </p:sp>
        <p:cxnSp>
          <p:nvCxnSpPr>
            <p:cNvPr id="169" name="直線矢印コネクタ 168"/>
            <p:cNvCxnSpPr/>
            <p:nvPr/>
          </p:nvCxnSpPr>
          <p:spPr bwMode="auto">
            <a:xfrm>
              <a:off x="395536" y="4736177"/>
              <a:ext cx="4056451"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0" name="テキスト ボックス 169"/>
            <p:cNvSpPr txBox="1"/>
            <p:nvPr/>
          </p:nvSpPr>
          <p:spPr>
            <a:xfrm>
              <a:off x="2022750" y="4725144"/>
              <a:ext cx="821058" cy="276999"/>
            </a:xfrm>
            <a:prstGeom prst="rect">
              <a:avLst/>
            </a:prstGeom>
            <a:noFill/>
          </p:spPr>
          <p:txBody>
            <a:bodyPr wrap="none" rtlCol="0">
              <a:spAutoFit/>
            </a:bodyPr>
            <a:lstStyle/>
            <a:p>
              <a:r>
                <a:rPr kumimoji="1" lang="en-US" altLang="ja-JP" sz="1200" dirty="0" smtClean="0">
                  <a:latin typeface="+mj-lt"/>
                </a:rPr>
                <a:t>8.640GHz</a:t>
              </a:r>
              <a:endParaRPr kumimoji="1" lang="ja-JP" altLang="en-US" sz="1200" dirty="0">
                <a:latin typeface="+mj-lt"/>
              </a:endParaRPr>
            </a:p>
          </p:txBody>
        </p:sp>
      </p:grpSp>
      <p:grpSp>
        <p:nvGrpSpPr>
          <p:cNvPr id="171" name="グループ化 170"/>
          <p:cNvGrpSpPr/>
          <p:nvPr/>
        </p:nvGrpSpPr>
        <p:grpSpPr>
          <a:xfrm>
            <a:off x="5552416" y="4875816"/>
            <a:ext cx="1611872" cy="477655"/>
            <a:chOff x="395536" y="3800073"/>
            <a:chExt cx="4056451" cy="1202070"/>
          </a:xfrm>
        </p:grpSpPr>
        <p:sp>
          <p:nvSpPr>
            <p:cNvPr id="172" name="台形 171"/>
            <p:cNvSpPr/>
            <p:nvPr/>
          </p:nvSpPr>
          <p:spPr bwMode="auto">
            <a:xfrm>
              <a:off x="395536"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lgn="l"/>
              <a:endParaRPr lang="ja-JP" altLang="en-US" sz="1800" dirty="0">
                <a:latin typeface="Times New Roman" pitchFamily="18" charset="0"/>
              </a:endParaRPr>
            </a:p>
            <a:p>
              <a:pPr algn="l"/>
              <a:endParaRPr lang="ja-JP" altLang="en-US" sz="1800" dirty="0">
                <a:latin typeface="Times New Roman" pitchFamily="18" charset="0"/>
              </a:endParaRPr>
            </a:p>
          </p:txBody>
        </p:sp>
        <p:sp>
          <p:nvSpPr>
            <p:cNvPr id="173" name="台形 172"/>
            <p:cNvSpPr/>
            <p:nvPr/>
          </p:nvSpPr>
          <p:spPr bwMode="auto">
            <a:xfrm>
              <a:off x="1435652"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smtClean="0">
                <a:ln>
                  <a:noFill/>
                </a:ln>
                <a:solidFill>
                  <a:schemeClr val="tx1"/>
                </a:solidFill>
                <a:effectLst/>
                <a:latin typeface="Times New Roman" pitchFamily="18" charset="0"/>
              </a:endParaRPr>
            </a:p>
          </p:txBody>
        </p:sp>
        <p:sp>
          <p:nvSpPr>
            <p:cNvPr id="174" name="台形 173"/>
            <p:cNvSpPr/>
            <p:nvPr/>
          </p:nvSpPr>
          <p:spPr bwMode="auto">
            <a:xfrm>
              <a:off x="2475767"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smtClean="0">
                <a:ln>
                  <a:noFill/>
                </a:ln>
                <a:solidFill>
                  <a:schemeClr val="tx1"/>
                </a:solidFill>
                <a:effectLst/>
                <a:latin typeface="Times New Roman" pitchFamily="18" charset="0"/>
              </a:endParaRPr>
            </a:p>
          </p:txBody>
        </p:sp>
        <p:sp>
          <p:nvSpPr>
            <p:cNvPr id="175" name="台形 174"/>
            <p:cNvSpPr/>
            <p:nvPr/>
          </p:nvSpPr>
          <p:spPr bwMode="auto">
            <a:xfrm>
              <a:off x="3515883"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smtClean="0">
                <a:ln>
                  <a:noFill/>
                </a:ln>
                <a:solidFill>
                  <a:schemeClr val="tx1"/>
                </a:solidFill>
                <a:effectLst/>
                <a:latin typeface="Times New Roman" pitchFamily="18" charset="0"/>
              </a:endParaRPr>
            </a:p>
          </p:txBody>
        </p:sp>
        <p:cxnSp>
          <p:nvCxnSpPr>
            <p:cNvPr id="176" name="直線矢印コネクタ 175"/>
            <p:cNvCxnSpPr/>
            <p:nvPr/>
          </p:nvCxnSpPr>
          <p:spPr bwMode="auto">
            <a:xfrm>
              <a:off x="395536" y="4736177"/>
              <a:ext cx="4056451"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7" name="テキスト ボックス 176"/>
            <p:cNvSpPr txBox="1"/>
            <p:nvPr/>
          </p:nvSpPr>
          <p:spPr>
            <a:xfrm>
              <a:off x="2022750" y="4725144"/>
              <a:ext cx="821058" cy="276999"/>
            </a:xfrm>
            <a:prstGeom prst="rect">
              <a:avLst/>
            </a:prstGeom>
            <a:noFill/>
          </p:spPr>
          <p:txBody>
            <a:bodyPr wrap="none" rtlCol="0">
              <a:spAutoFit/>
            </a:bodyPr>
            <a:lstStyle/>
            <a:p>
              <a:r>
                <a:rPr kumimoji="1" lang="en-US" altLang="ja-JP" sz="1200" dirty="0" smtClean="0">
                  <a:latin typeface="+mj-lt"/>
                </a:rPr>
                <a:t>8.640GHz</a:t>
              </a:r>
              <a:endParaRPr kumimoji="1" lang="ja-JP" altLang="en-US" sz="1200" dirty="0">
                <a:latin typeface="+mj-lt"/>
              </a:endParaRPr>
            </a:p>
          </p:txBody>
        </p:sp>
      </p:grpSp>
      <p:grpSp>
        <p:nvGrpSpPr>
          <p:cNvPr id="178" name="グループ化 177"/>
          <p:cNvGrpSpPr/>
          <p:nvPr/>
        </p:nvGrpSpPr>
        <p:grpSpPr>
          <a:xfrm>
            <a:off x="7208600" y="4875816"/>
            <a:ext cx="1611872" cy="477655"/>
            <a:chOff x="395536" y="3800073"/>
            <a:chExt cx="4056451" cy="1202070"/>
          </a:xfrm>
        </p:grpSpPr>
        <p:sp>
          <p:nvSpPr>
            <p:cNvPr id="179" name="台形 178"/>
            <p:cNvSpPr/>
            <p:nvPr/>
          </p:nvSpPr>
          <p:spPr bwMode="auto">
            <a:xfrm>
              <a:off x="395536"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lgn="l"/>
              <a:endParaRPr lang="ja-JP" altLang="en-US" sz="1800" dirty="0">
                <a:latin typeface="Times New Roman" pitchFamily="18" charset="0"/>
              </a:endParaRPr>
            </a:p>
            <a:p>
              <a:pPr algn="l"/>
              <a:endParaRPr lang="ja-JP" altLang="en-US" sz="1800" dirty="0">
                <a:latin typeface="Times New Roman" pitchFamily="18" charset="0"/>
              </a:endParaRPr>
            </a:p>
          </p:txBody>
        </p:sp>
        <p:sp>
          <p:nvSpPr>
            <p:cNvPr id="180" name="台形 179"/>
            <p:cNvSpPr/>
            <p:nvPr/>
          </p:nvSpPr>
          <p:spPr bwMode="auto">
            <a:xfrm>
              <a:off x="1435652"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smtClean="0">
                <a:ln>
                  <a:noFill/>
                </a:ln>
                <a:solidFill>
                  <a:schemeClr val="tx1"/>
                </a:solidFill>
                <a:effectLst/>
                <a:latin typeface="Times New Roman" pitchFamily="18" charset="0"/>
              </a:endParaRPr>
            </a:p>
          </p:txBody>
        </p:sp>
        <p:sp>
          <p:nvSpPr>
            <p:cNvPr id="181" name="台形 180"/>
            <p:cNvSpPr/>
            <p:nvPr/>
          </p:nvSpPr>
          <p:spPr bwMode="auto">
            <a:xfrm>
              <a:off x="2475767"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smtClean="0">
                <a:ln>
                  <a:noFill/>
                </a:ln>
                <a:solidFill>
                  <a:schemeClr val="tx1"/>
                </a:solidFill>
                <a:effectLst/>
                <a:latin typeface="Times New Roman" pitchFamily="18" charset="0"/>
              </a:endParaRPr>
            </a:p>
          </p:txBody>
        </p:sp>
        <p:sp>
          <p:nvSpPr>
            <p:cNvPr id="182" name="台形 181"/>
            <p:cNvSpPr/>
            <p:nvPr/>
          </p:nvSpPr>
          <p:spPr bwMode="auto">
            <a:xfrm>
              <a:off x="3515883"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smtClean="0">
                <a:ln>
                  <a:noFill/>
                </a:ln>
                <a:solidFill>
                  <a:schemeClr val="tx1"/>
                </a:solidFill>
                <a:effectLst/>
                <a:latin typeface="Times New Roman" pitchFamily="18" charset="0"/>
              </a:endParaRPr>
            </a:p>
          </p:txBody>
        </p:sp>
        <p:cxnSp>
          <p:nvCxnSpPr>
            <p:cNvPr id="183" name="直線矢印コネクタ 182"/>
            <p:cNvCxnSpPr/>
            <p:nvPr/>
          </p:nvCxnSpPr>
          <p:spPr bwMode="auto">
            <a:xfrm>
              <a:off x="395536" y="4736177"/>
              <a:ext cx="4056451"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4" name="テキスト ボックス 183"/>
            <p:cNvSpPr txBox="1"/>
            <p:nvPr/>
          </p:nvSpPr>
          <p:spPr>
            <a:xfrm>
              <a:off x="2022750" y="4725144"/>
              <a:ext cx="821058" cy="276999"/>
            </a:xfrm>
            <a:prstGeom prst="rect">
              <a:avLst/>
            </a:prstGeom>
            <a:noFill/>
          </p:spPr>
          <p:txBody>
            <a:bodyPr wrap="none" rtlCol="0">
              <a:spAutoFit/>
            </a:bodyPr>
            <a:lstStyle/>
            <a:p>
              <a:r>
                <a:rPr kumimoji="1" lang="en-US" altLang="ja-JP" sz="1200" dirty="0" smtClean="0">
                  <a:latin typeface="+mj-lt"/>
                </a:rPr>
                <a:t>8.640GHz</a:t>
              </a:r>
              <a:endParaRPr kumimoji="1" lang="ja-JP" altLang="en-US" sz="1200" dirty="0">
                <a:latin typeface="+mj-lt"/>
              </a:endParaRPr>
            </a:p>
          </p:txBody>
        </p:sp>
      </p:grpSp>
      <p:sp>
        <p:nvSpPr>
          <p:cNvPr id="191" name="テキスト ボックス 190"/>
          <p:cNvSpPr txBox="1"/>
          <p:nvPr/>
        </p:nvSpPr>
        <p:spPr>
          <a:xfrm>
            <a:off x="5499859" y="2581045"/>
            <a:ext cx="2505814" cy="369332"/>
          </a:xfrm>
          <a:prstGeom prst="rect">
            <a:avLst/>
          </a:prstGeom>
          <a:noFill/>
        </p:spPr>
        <p:txBody>
          <a:bodyPr wrap="none" rtlCol="0">
            <a:spAutoFit/>
          </a:bodyPr>
          <a:lstStyle/>
          <a:p>
            <a:r>
              <a:rPr kumimoji="1" lang="en-US" altLang="ja-JP" sz="1800" dirty="0" smtClean="0">
                <a:latin typeface="+mj-lt"/>
              </a:rPr>
              <a:t>Based on IEEE802.15.3c</a:t>
            </a:r>
            <a:endParaRPr kumimoji="1" lang="ja-JP" altLang="en-US" sz="1800" dirty="0">
              <a:latin typeface="+mj-lt"/>
            </a:endParaRPr>
          </a:p>
        </p:txBody>
      </p:sp>
      <p:cxnSp>
        <p:nvCxnSpPr>
          <p:cNvPr id="193" name="直線矢印コネクタ 192"/>
          <p:cNvCxnSpPr/>
          <p:nvPr/>
        </p:nvCxnSpPr>
        <p:spPr bwMode="auto">
          <a:xfrm>
            <a:off x="595299" y="5641503"/>
            <a:ext cx="8225173"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4" name="テキスト ボックス 193"/>
          <p:cNvSpPr txBox="1"/>
          <p:nvPr/>
        </p:nvSpPr>
        <p:spPr>
          <a:xfrm>
            <a:off x="290763" y="5713511"/>
            <a:ext cx="793807" cy="307777"/>
          </a:xfrm>
          <a:prstGeom prst="rect">
            <a:avLst/>
          </a:prstGeom>
          <a:noFill/>
        </p:spPr>
        <p:txBody>
          <a:bodyPr wrap="none" rtlCol="0">
            <a:spAutoFit/>
          </a:bodyPr>
          <a:lstStyle/>
          <a:p>
            <a:r>
              <a:rPr kumimoji="1" lang="en-US" altLang="ja-JP" sz="1400" dirty="0" smtClean="0">
                <a:latin typeface="+mj-lt"/>
              </a:rPr>
              <a:t>252GHz</a:t>
            </a:r>
            <a:endParaRPr kumimoji="1" lang="ja-JP" altLang="en-US" sz="1400" dirty="0">
              <a:latin typeface="+mj-lt"/>
            </a:endParaRPr>
          </a:p>
        </p:txBody>
      </p:sp>
      <p:sp>
        <p:nvSpPr>
          <p:cNvPr id="195" name="テキスト ボックス 194"/>
          <p:cNvSpPr txBox="1"/>
          <p:nvPr/>
        </p:nvSpPr>
        <p:spPr>
          <a:xfrm>
            <a:off x="4134264" y="5693766"/>
            <a:ext cx="1229824" cy="307777"/>
          </a:xfrm>
          <a:prstGeom prst="rect">
            <a:avLst/>
          </a:prstGeom>
          <a:noFill/>
        </p:spPr>
        <p:txBody>
          <a:bodyPr wrap="none" rtlCol="0">
            <a:spAutoFit/>
          </a:bodyPr>
          <a:lstStyle/>
          <a:p>
            <a:r>
              <a:rPr kumimoji="1" lang="en-US" altLang="ja-JP" sz="1400" dirty="0" smtClean="0">
                <a:latin typeface="+mj-lt"/>
              </a:rPr>
              <a:t>BW=43.2GHz</a:t>
            </a:r>
            <a:endParaRPr kumimoji="1" lang="ja-JP" altLang="en-US" sz="1400" dirty="0">
              <a:latin typeface="+mj-lt"/>
            </a:endParaRPr>
          </a:p>
        </p:txBody>
      </p:sp>
      <p:sp>
        <p:nvSpPr>
          <p:cNvPr id="196" name="テキスト ボックス 195"/>
          <p:cNvSpPr txBox="1"/>
          <p:nvPr/>
        </p:nvSpPr>
        <p:spPr>
          <a:xfrm>
            <a:off x="8177082" y="5713511"/>
            <a:ext cx="928460" cy="307777"/>
          </a:xfrm>
          <a:prstGeom prst="rect">
            <a:avLst/>
          </a:prstGeom>
          <a:noFill/>
        </p:spPr>
        <p:txBody>
          <a:bodyPr wrap="none" rtlCol="0">
            <a:spAutoFit/>
          </a:bodyPr>
          <a:lstStyle/>
          <a:p>
            <a:r>
              <a:rPr kumimoji="1" lang="en-US" altLang="ja-JP" sz="1400" dirty="0" smtClean="0">
                <a:latin typeface="+mj-lt"/>
              </a:rPr>
              <a:t>295.2GHz</a:t>
            </a:r>
            <a:endParaRPr kumimoji="1" lang="ja-JP" altLang="en-US" sz="1400" dirty="0">
              <a:latin typeface="+mj-lt"/>
            </a:endParaRPr>
          </a:p>
        </p:txBody>
      </p:sp>
    </p:spTree>
    <p:extLst>
      <p:ext uri="{BB962C8B-B14F-4D97-AF65-F5344CB8AC3E}">
        <p14:creationId xmlns:p14="http://schemas.microsoft.com/office/powerpoint/2010/main" val="34145647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4</a:t>
            </a:fld>
            <a:endParaRPr kumimoji="1" lang="ja-JP" altLang="en-US" dirty="0"/>
          </a:p>
        </p:txBody>
      </p:sp>
      <p:sp>
        <p:nvSpPr>
          <p:cNvPr id="2" name="日付プレースホルダー 1"/>
          <p:cNvSpPr>
            <a:spLocks noGrp="1"/>
          </p:cNvSpPr>
          <p:nvPr>
            <p:ph type="dt" sz="half" idx="10"/>
          </p:nvPr>
        </p:nvSpPr>
        <p:spPr/>
        <p:txBody>
          <a:bodyPr/>
          <a:lstStyle/>
          <a:p>
            <a:r>
              <a:rPr lang="en-US" altLang="ja-JP" smtClean="0">
                <a:solidFill>
                  <a:srgbClr val="000000"/>
                </a:solidFill>
              </a:rPr>
              <a:t>January 2015</a:t>
            </a:r>
            <a:endParaRPr lang="en-US" altLang="ja-JP" dirty="0">
              <a:solidFill>
                <a:srgbClr val="000000"/>
              </a:solidFill>
            </a:endParaRPr>
          </a:p>
        </p:txBody>
      </p:sp>
      <p:sp>
        <p:nvSpPr>
          <p:cNvPr id="5" name="フッター プレースホルダー 4"/>
          <p:cNvSpPr>
            <a:spLocks noGrp="1"/>
          </p:cNvSpPr>
          <p:nvPr>
            <p:ph type="ftr" sz="quarter" idx="11"/>
          </p:nvPr>
        </p:nvSpPr>
        <p:spPr/>
        <p:txBody>
          <a:bodyPr/>
          <a:lstStyle/>
          <a:p>
            <a:r>
              <a:rPr lang="en-US" altLang="ja-JP" smtClean="0">
                <a:solidFill>
                  <a:srgbClr val="000000"/>
                </a:solidFill>
              </a:rPr>
              <a:t>Akifumi Kasamatsu, NICT</a:t>
            </a:r>
            <a:endParaRPr lang="en-US" altLang="ja-JP" dirty="0">
              <a:solidFill>
                <a:srgbClr val="000000"/>
              </a:solidFill>
            </a:endParaRPr>
          </a:p>
        </p:txBody>
      </p:sp>
      <p:sp>
        <p:nvSpPr>
          <p:cNvPr id="6" name="タイトル 1"/>
          <p:cNvSpPr txBox="1">
            <a:spLocks/>
          </p:cNvSpPr>
          <p:nvPr/>
        </p:nvSpPr>
        <p:spPr bwMode="auto">
          <a:xfrm>
            <a:off x="467544" y="836712"/>
            <a:ext cx="8064896"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kern="0" dirty="0" smtClean="0">
                <a:ea typeface="メイリオ" panose="020B0604030504040204" pitchFamily="50" charset="-128"/>
                <a:cs typeface="メイリオ" panose="020B0604030504040204" pitchFamily="50" charset="-128"/>
              </a:rPr>
              <a:t>Proposal</a:t>
            </a:r>
            <a:endParaRPr lang="ja-JP" altLang="en-US" kern="0" dirty="0">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605009" y="1700808"/>
            <a:ext cx="7684497" cy="3939540"/>
          </a:xfrm>
          <a:prstGeom prst="rect">
            <a:avLst/>
          </a:prstGeom>
          <a:noFill/>
        </p:spPr>
        <p:txBody>
          <a:bodyPr wrap="square" rtlCol="0">
            <a:spAutoFit/>
          </a:bodyPr>
          <a:lstStyle/>
          <a:p>
            <a:pPr marL="342900" indent="-342900" algn="l">
              <a:buClr>
                <a:schemeClr val="accent2"/>
              </a:buClr>
              <a:buFont typeface="Wingdings" panose="05000000000000000000" pitchFamily="2" charset="2"/>
              <a:buChar char="n"/>
            </a:pPr>
            <a:r>
              <a:rPr kumimoji="1" lang="en-US" altLang="ja-JP" dirty="0" smtClean="0">
                <a:latin typeface="+mj-lt"/>
              </a:rPr>
              <a:t>To use the same channel bandwidth specified by IEEE 802.15.3c as the first basic channel (BW=2.160 GHz).</a:t>
            </a:r>
          </a:p>
          <a:p>
            <a:pPr marL="342900" indent="-342900" algn="l">
              <a:buClr>
                <a:schemeClr val="accent2"/>
              </a:buClr>
              <a:buFont typeface="Wingdings" panose="05000000000000000000" pitchFamily="2" charset="2"/>
              <a:buChar char="n"/>
            </a:pPr>
            <a:r>
              <a:rPr kumimoji="1" lang="en-US" altLang="ja-JP" dirty="0" smtClean="0">
                <a:latin typeface="+mj-lt"/>
              </a:rPr>
              <a:t>Four bonded channel bonding is applied to create the second basic channel (BW=8.640 GHz).</a:t>
            </a:r>
          </a:p>
          <a:p>
            <a:pPr marL="342900" indent="-342900" algn="l">
              <a:buClr>
                <a:schemeClr val="accent2"/>
              </a:buClr>
              <a:buFont typeface="Wingdings" panose="05000000000000000000" pitchFamily="2" charset="2"/>
              <a:buChar char="n"/>
            </a:pPr>
            <a:r>
              <a:rPr kumimoji="1" lang="en-US" altLang="ja-JP" dirty="0" smtClean="0">
                <a:latin typeface="+mj-lt"/>
              </a:rPr>
              <a:t>To utilize the already allocated band of 252-275 GHz to mobile services.</a:t>
            </a:r>
          </a:p>
          <a:p>
            <a:pPr marL="342900" indent="-342900" algn="l">
              <a:buClr>
                <a:schemeClr val="accent2"/>
              </a:buClr>
              <a:buFont typeface="Wingdings" panose="05000000000000000000" pitchFamily="2" charset="2"/>
              <a:buChar char="n"/>
            </a:pPr>
            <a:r>
              <a:rPr kumimoji="1" lang="en-US" altLang="ja-JP" dirty="0" smtClean="0">
                <a:latin typeface="+mj-lt"/>
              </a:rPr>
              <a:t>To add the additional band of 275-295.2 GHz for mobile services.</a:t>
            </a:r>
          </a:p>
          <a:p>
            <a:pPr marL="342900" indent="-342900" algn="l">
              <a:buClr>
                <a:schemeClr val="accent2"/>
              </a:buClr>
              <a:buFont typeface="Wingdings" panose="05000000000000000000" pitchFamily="2" charset="2"/>
              <a:buChar char="n"/>
            </a:pPr>
            <a:r>
              <a:rPr kumimoji="1" lang="en-US" altLang="ja-JP" dirty="0" smtClean="0">
                <a:latin typeface="+mj-lt"/>
              </a:rPr>
              <a:t>To include</a:t>
            </a:r>
            <a:r>
              <a:rPr kumimoji="1" lang="ja-JP" altLang="en-US" dirty="0" smtClean="0">
                <a:latin typeface="+mj-lt"/>
              </a:rPr>
              <a:t> </a:t>
            </a:r>
            <a:r>
              <a:rPr kumimoji="1" lang="en-US" altLang="ja-JP" dirty="0" smtClean="0">
                <a:latin typeface="+mj-lt"/>
              </a:rPr>
              <a:t>this channel arrangement in section 10 as the  operational frequency bands.</a:t>
            </a:r>
          </a:p>
        </p:txBody>
      </p:sp>
    </p:spTree>
    <p:extLst>
      <p:ext uri="{BB962C8B-B14F-4D97-AF65-F5344CB8AC3E}">
        <p14:creationId xmlns:p14="http://schemas.microsoft.com/office/powerpoint/2010/main" val="51622220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6523</TotalTime>
  <Words>223</Words>
  <Application>Microsoft Office PowerPoint</Application>
  <PresentationFormat>画面に合わせる (4:3)</PresentationFormat>
  <Paragraphs>71</Paragraphs>
  <Slides>4</Slides>
  <Notes>1</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IEEE-P802_15</vt:lpstr>
      <vt:lpstr>PowerPoint プレゼンテーション</vt:lpstr>
      <vt:lpstr>Frequency Allocation below 275 GHz in Radio Regulation</vt:lpstr>
      <vt:lpstr>Proposed Frequency Arrangement</vt:lpstr>
      <vt:lpstr>PowerPoint プレゼンテーション</vt:lpstr>
    </vt:vector>
  </TitlesOfParts>
  <Company>（株）東芝</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(on one or two lines)</dc:title>
  <dc:creator>デザインセンター</dc:creator>
  <cp:lastModifiedBy>hiroyo ogawa1</cp:lastModifiedBy>
  <cp:revision>547</cp:revision>
  <cp:lastPrinted>2014-10-01T05:45:06Z</cp:lastPrinted>
  <dcterms:created xsi:type="dcterms:W3CDTF">2002-05-15T02:14:01Z</dcterms:created>
  <dcterms:modified xsi:type="dcterms:W3CDTF">2015-01-12T19:05:30Z</dcterms:modified>
</cp:coreProperties>
</file>