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9" r:id="rId2"/>
    <p:sldId id="258" r:id="rId3"/>
    <p:sldId id="281" r:id="rId4"/>
    <p:sldId id="271" r:id="rId5"/>
    <p:sldId id="273" r:id="rId6"/>
    <p:sldId id="274" r:id="rId7"/>
    <p:sldId id="282" r:id="rId8"/>
    <p:sldId id="276" r:id="rId9"/>
    <p:sldId id="280" r:id="rId10"/>
    <p:sldId id="256"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9594" autoAdjust="0"/>
  </p:normalViewPr>
  <p:slideViewPr>
    <p:cSldViewPr showGuides="1">
      <p:cViewPr varScale="1">
        <p:scale>
          <a:sx n="97" d="100"/>
          <a:sy n="97" d="100"/>
        </p:scale>
        <p:origin x="-568" y="-1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428553731"/>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1637226904"/>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3556052812"/>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9"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107704198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2181049402"/>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6"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2501620892"/>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
        <p:nvSpPr>
          <p:cNvPr id="1029"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802.15-15-0036-</a:t>
            </a:r>
            <a:r>
              <a:rPr lang="en-US" altLang="ja-JP" sz="1400" b="1" dirty="0" smtClean="0">
                <a:ea typeface="ＭＳ Ｐゴシック" charset="-128"/>
              </a:rPr>
              <a:t>01-</a:t>
            </a:r>
            <a:r>
              <a:rPr lang="en-US" altLang="ja-JP" sz="1400" b="1" dirty="0" smtClean="0">
                <a:ea typeface="ＭＳ Ｐゴシック" charset="-128"/>
              </a:rPr>
              <a:t>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4" Type="http://schemas.openxmlformats.org/officeDocument/2006/relationships/hyperlink" Target="mailto:jhaapola@ee.oulu.fi"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
        <p:nvSpPr>
          <p:cNvPr id="5" name="フッター プレースホルダー 2"/>
          <p:cNvSpPr>
            <a:spLocks noGrp="1"/>
          </p:cNvSpPr>
          <p:nvPr>
            <p:ph type="ftr" sz="quarter" idx="3"/>
          </p:nvPr>
        </p:nvSpPr>
        <p:spPr>
          <a:xfrm>
            <a:off x="5436096" y="6475413"/>
            <a:ext cx="3124200" cy="184666"/>
          </a:xfrm>
        </p:spPr>
        <p:txBody>
          <a:bodyPr/>
          <a:lstStyle/>
          <a:p>
            <a:r>
              <a:rPr lang="en-US" altLang="ja-JP" dirty="0" smtClean="0"/>
              <a:t>Jussi Haapola(CWC/</a:t>
            </a:r>
            <a:r>
              <a:rPr lang="en-US" altLang="ja-JP" dirty="0" err="1" smtClean="0"/>
              <a:t>UoO</a:t>
            </a:r>
            <a:r>
              <a:rPr lang="en-US" altLang="ja-JP" dirty="0" smtClean="0"/>
              <a: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98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DEP Opening Information for January 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[12 January,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[Jussi Haapola] [Centre </a:t>
            </a:r>
            <a:r>
              <a:rPr lang="en-US" altLang="ja-JP" sz="1600" dirty="0">
                <a:ea typeface="ＭＳ Ｐゴシック" charset="-128"/>
              </a:rPr>
              <a:t>for Wireless </a:t>
            </a:r>
            <a:r>
              <a:rPr lang="en-US" altLang="ja-JP" sz="1600" dirty="0" smtClean="0">
                <a:ea typeface="ＭＳ Ｐゴシック" charset="-128"/>
              </a:rPr>
              <a:t>Communications (</a:t>
            </a:r>
            <a:r>
              <a:rPr lang="en-US" altLang="ja-JP" sz="1600" dirty="0">
                <a:ea typeface="ＭＳ Ｐゴシック" charset="-128"/>
              </a:rPr>
              <a:t>CWC</a:t>
            </a:r>
            <a:r>
              <a:rPr lang="en-US" altLang="ja-JP" sz="1600" dirty="0" smtClean="0">
                <a:ea typeface="ＭＳ Ｐゴシック" charset="-128"/>
              </a:rPr>
              <a:t>) / </a:t>
            </a:r>
            <a:r>
              <a:rPr lang="en-US" altLang="ja-JP" sz="1600" dirty="0">
                <a:ea typeface="ＭＳ Ｐゴシック" charset="-128"/>
              </a:rPr>
              <a:t>University of </a:t>
            </a:r>
            <a:r>
              <a:rPr lang="en-US" altLang="ja-JP" sz="1600" dirty="0" smtClean="0">
                <a:ea typeface="ＭＳ Ｐゴシック" charset="-128"/>
              </a:rPr>
              <a:t>Oulu]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[P.O</a:t>
            </a:r>
            <a:r>
              <a:rPr lang="en-US" altLang="ja-JP" sz="1600" dirty="0">
                <a:ea typeface="ＭＳ Ｐゴシック" charset="-128"/>
              </a:rPr>
              <a:t>. Box 4500, </a:t>
            </a:r>
            <a:r>
              <a:rPr lang="en-US" altLang="ja-JP" sz="1600" dirty="0" smtClean="0">
                <a:ea typeface="ＭＳ Ｐゴシック" charset="-128"/>
              </a:rPr>
              <a:t>FI-90014 </a:t>
            </a:r>
            <a:r>
              <a:rPr lang="en-US" altLang="ja-JP" sz="1600" dirty="0" err="1" smtClean="0">
                <a:ea typeface="ＭＳ Ｐゴシック" charset="-128"/>
              </a:rPr>
              <a:t>Oulun</a:t>
            </a:r>
            <a:r>
              <a:rPr lang="en-US" altLang="ja-JP" sz="1600" dirty="0" smtClean="0">
                <a:ea typeface="ＭＳ Ｐゴシック" charset="-128"/>
              </a:rPr>
              <a:t> </a:t>
            </a:r>
            <a:r>
              <a:rPr lang="en-US" altLang="ja-JP" sz="1600" dirty="0" err="1" smtClean="0">
                <a:ea typeface="ＭＳ Ｐゴシック" charset="-128"/>
              </a:rPr>
              <a:t>yliopisto</a:t>
            </a:r>
            <a:r>
              <a:rPr lang="en-US" altLang="ja-JP" sz="1600" dirty="0" smtClean="0">
                <a:ea typeface="ＭＳ Ｐゴシック" charset="-128"/>
              </a:rPr>
              <a:t>, Finland]</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[+358 40 8363 018]</a:t>
            </a:r>
            <a:r>
              <a:rPr lang="en-US" altLang="ja-JP" sz="1600" dirty="0">
                <a:ea typeface="ＭＳ Ｐゴシック" charset="-128"/>
              </a:rPr>
              <a:t>, FAX: </a:t>
            </a:r>
            <a:r>
              <a:rPr lang="en-US" altLang="ja-JP" sz="1600" dirty="0" smtClean="0">
                <a:ea typeface="ＭＳ Ｐゴシック" charset="-128"/>
              </a:rPr>
              <a:t>[-]</a:t>
            </a:r>
            <a:r>
              <a:rPr lang="en-US" altLang="ja-JP" sz="1600" dirty="0">
                <a:ea typeface="ＭＳ Ｐゴシック" charset="-128"/>
              </a:rPr>
              <a:t>, </a:t>
            </a:r>
          </a:p>
          <a:p>
            <a:r>
              <a:rPr lang="en-US" altLang="ja-JP" sz="1600" dirty="0">
                <a:ea typeface="ＭＳ Ｐゴシック" charset="-128"/>
              </a:rPr>
              <a:t>Email:</a:t>
            </a:r>
            <a:r>
              <a:rPr lang="en-US" altLang="ja-JP" sz="1600" dirty="0" smtClean="0">
                <a:ea typeface="ＭＳ Ｐゴシック" charset="-128"/>
              </a:rPr>
              <a:t>[</a:t>
            </a:r>
            <a:r>
              <a:rPr lang="en-US" altLang="ja-JP" sz="1600" dirty="0" err="1" smtClean="0">
                <a:ea typeface="ＭＳ Ｐゴシック" charset="-128"/>
              </a:rPr>
              <a:t>jhaapola</a:t>
            </a:r>
            <a:r>
              <a:rPr lang="en-US" altLang="ja-JP" sz="1600" dirty="0" err="1">
                <a:ea typeface="ＭＳ Ｐゴシック" charset="-128"/>
              </a:rPr>
              <a:t>@ee.oulu.fi</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Discussion</a:t>
            </a:r>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p>
          <a:p>
            <a:pPr marL="0" indent="0">
              <a:buNone/>
            </a:pPr>
            <a:r>
              <a:rPr lang="en-US" altLang="ja-JP" sz="2400" dirty="0"/>
              <a:t>     </a:t>
            </a:r>
            <a:r>
              <a:rPr lang="en-US" altLang="ja-JP" sz="2400" dirty="0" smtClean="0"/>
              <a:t>2. Responses for CFI</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p>
        </p:txBody>
      </p:sp>
      <p:sp>
        <p:nvSpPr>
          <p:cNvPr id="8"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2194520"/>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CWC/</a:t>
            </a:r>
            <a:r>
              <a:rPr lang="en-US" altLang="ja-JP" sz="2800" dirty="0" err="1" smtClean="0"/>
              <a:t>UoO</a:t>
            </a:r>
            <a:endParaRPr lang="en-US" altLang="ja-JP" sz="2800" dirty="0" smtClean="0"/>
          </a:p>
          <a:p>
            <a:pPr marL="0" indent="0">
              <a:buNone/>
            </a:pPr>
            <a:r>
              <a:rPr kumimoji="1" lang="en-US" altLang="ja-JP" sz="2800" dirty="0"/>
              <a:t> </a:t>
            </a:r>
            <a:r>
              <a:rPr lang="en-US" altLang="ja-JP" sz="2800" dirty="0"/>
              <a:t> </a:t>
            </a:r>
            <a:r>
              <a:rPr lang="en-US" altLang="ja-JP" sz="2800" dirty="0" smtClean="0">
                <a:hlinkClick r:id="rId4"/>
              </a:rPr>
              <a:t>jhaapola@ee.oulu.fi</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7"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p>
        </p:txBody>
      </p:sp>
      <p:sp>
        <p:nvSpPr>
          <p:cNvPr id="8"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96841966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CASE 1: New innovative technologies for </a:t>
            </a:r>
            <a:r>
              <a:rPr lang="en-US" dirty="0" smtClean="0"/>
              <a:t>driving safety </a:t>
            </a:r>
            <a:r>
              <a:rPr lang="en-US" dirty="0"/>
              <a:t>and </a:t>
            </a:r>
            <a:r>
              <a:rPr lang="en-US" dirty="0" smtClean="0"/>
              <a:t>collision </a:t>
            </a:r>
            <a:r>
              <a:rPr lang="en-US" dirty="0"/>
              <a:t>avoidance need more reliable and secure </a:t>
            </a:r>
            <a:r>
              <a:rPr lang="en-US" dirty="0" smtClean="0"/>
              <a:t>wireless links </a:t>
            </a:r>
            <a:r>
              <a:rPr lang="en-US" dirty="0"/>
              <a:t>for remote sensing and </a:t>
            </a:r>
            <a:r>
              <a:rPr lang="en-US" dirty="0" smtClean="0"/>
              <a:t>controlling. Current </a:t>
            </a:r>
            <a:r>
              <a:rPr lang="en-US" dirty="0"/>
              <a:t>focused collision avoidance radar may be </a:t>
            </a:r>
            <a:r>
              <a:rPr lang="en-US" dirty="0" smtClean="0"/>
              <a:t>extended to </a:t>
            </a:r>
            <a:r>
              <a:rPr lang="en-US" dirty="0" smtClean="0"/>
              <a:t>inter-vehicle </a:t>
            </a:r>
            <a:r>
              <a:rPr lang="en-US" dirty="0"/>
              <a:t>wireless networks exchanging useful </a:t>
            </a:r>
            <a:r>
              <a:rPr lang="en-US" dirty="0" smtClean="0"/>
              <a:t>information to </a:t>
            </a:r>
            <a:r>
              <a:rPr lang="en-US" dirty="0"/>
              <a:t>avoid </a:t>
            </a:r>
            <a:r>
              <a:rPr lang="en-US" dirty="0" smtClean="0"/>
              <a:t>collisions </a:t>
            </a:r>
            <a:r>
              <a:rPr lang="en-US" dirty="0"/>
              <a:t>and keep safe.</a:t>
            </a:r>
          </a:p>
          <a:p>
            <a:endParaRPr lang="en-GB" dirty="0"/>
          </a:p>
        </p:txBody>
      </p:sp>
      <p:sp>
        <p:nvSpPr>
          <p:cNvPr id="3" name="Title 2"/>
          <p:cNvSpPr>
            <a:spLocks noGrp="1"/>
          </p:cNvSpPr>
          <p:nvPr>
            <p:ph type="title"/>
          </p:nvPr>
        </p:nvSpPr>
        <p:spPr/>
        <p:txBody>
          <a:bodyPr/>
          <a:lstStyle/>
          <a:p>
            <a:r>
              <a:rPr lang="en-GB" dirty="0" smtClean="0"/>
              <a:t>Responses to CFI</a:t>
            </a:r>
            <a:endParaRPr lang="en-GB" dirty="0"/>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12</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498395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No technical details presented in this case, need to inquire details.</a:t>
            </a:r>
            <a:endParaRPr lang="en-GB" dirty="0"/>
          </a:p>
        </p:txBody>
      </p:sp>
      <p:sp>
        <p:nvSpPr>
          <p:cNvPr id="3" name="Title 2"/>
          <p:cNvSpPr>
            <a:spLocks noGrp="1"/>
          </p:cNvSpPr>
          <p:nvPr>
            <p:ph type="title"/>
          </p:nvPr>
        </p:nvSpPr>
        <p:spPr/>
        <p:txBody>
          <a:bodyPr/>
          <a:lstStyle/>
          <a:p>
            <a:r>
              <a:rPr lang="en-GB" dirty="0" smtClean="0"/>
              <a:t>Comments on Case1</a:t>
            </a:r>
            <a:endParaRPr lang="en-GB" dirty="0"/>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13</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806624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CASE 2: Internal wireless networks inside a </a:t>
            </a:r>
            <a:r>
              <a:rPr lang="en-US" sz="2800" dirty="0" smtClean="0"/>
              <a:t>car. In </a:t>
            </a:r>
            <a:r>
              <a:rPr lang="en-US" sz="2800" dirty="0"/>
              <a:t>a driver and passenger room of car, wired </a:t>
            </a:r>
            <a:r>
              <a:rPr lang="en-US" sz="2800" dirty="0" smtClean="0"/>
              <a:t>connection of </a:t>
            </a:r>
            <a:r>
              <a:rPr lang="en-US" sz="2800" dirty="0"/>
              <a:t>air conditioner, audio/video system, power windows </a:t>
            </a:r>
            <a:r>
              <a:rPr lang="en-US" sz="2800" dirty="0" smtClean="0"/>
              <a:t>etc. </a:t>
            </a:r>
            <a:r>
              <a:rPr lang="en-US" sz="2800" dirty="0" smtClean="0"/>
              <a:t>can </a:t>
            </a:r>
            <a:r>
              <a:rPr lang="en-US" sz="2800" dirty="0"/>
              <a:t>be easily replaced with wireless because requirement </a:t>
            </a:r>
            <a:r>
              <a:rPr lang="en-US" sz="2800" dirty="0" smtClean="0"/>
              <a:t>for reliability </a:t>
            </a:r>
            <a:r>
              <a:rPr lang="en-US" sz="2800" dirty="0"/>
              <a:t>of the network is not tough. </a:t>
            </a:r>
            <a:r>
              <a:rPr lang="en-US" sz="2800" dirty="0" smtClean="0"/>
              <a:t>In </a:t>
            </a:r>
            <a:r>
              <a:rPr lang="en-US" sz="2800" dirty="0"/>
              <a:t>an engine space, however, brake, </a:t>
            </a:r>
            <a:r>
              <a:rPr lang="en-US" sz="2800" dirty="0" smtClean="0"/>
              <a:t>controller</a:t>
            </a:r>
            <a:r>
              <a:rPr lang="en-US" sz="2800" dirty="0"/>
              <a:t>, and </a:t>
            </a:r>
            <a:r>
              <a:rPr lang="en-US" sz="2800" dirty="0" smtClean="0"/>
              <a:t>acceleration </a:t>
            </a:r>
            <a:r>
              <a:rPr lang="en-US" sz="2800" dirty="0" smtClean="0"/>
              <a:t>and </a:t>
            </a:r>
            <a:r>
              <a:rPr lang="en-US" sz="2800" dirty="0"/>
              <a:t>other mission controlling systems need quite </a:t>
            </a:r>
            <a:r>
              <a:rPr lang="en-US" sz="2800" dirty="0" smtClean="0"/>
              <a:t>higher reliability</a:t>
            </a:r>
            <a:r>
              <a:rPr lang="en-US" sz="2800" dirty="0"/>
              <a:t>, so wireless seems no safer than wired.</a:t>
            </a:r>
          </a:p>
          <a:p>
            <a:endParaRPr lang="en-GB" dirty="0"/>
          </a:p>
        </p:txBody>
      </p:sp>
      <p:sp>
        <p:nvSpPr>
          <p:cNvPr id="3" name="Title 2"/>
          <p:cNvSpPr>
            <a:spLocks noGrp="1"/>
          </p:cNvSpPr>
          <p:nvPr>
            <p:ph type="title"/>
          </p:nvPr>
        </p:nvSpPr>
        <p:spPr/>
        <p:txBody>
          <a:bodyPr/>
          <a:lstStyle/>
          <a:p>
            <a:endParaRPr lang="en-GB" dirty="0"/>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14</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1193238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Non-mission critical solutions are targeted here</a:t>
            </a:r>
          </a:p>
          <a:p>
            <a:r>
              <a:rPr lang="en-GB" dirty="0" smtClean="0"/>
              <a:t>Again, no technical details from which to derive information</a:t>
            </a:r>
          </a:p>
          <a:p>
            <a:r>
              <a:rPr lang="en-GB" dirty="0" smtClean="0"/>
              <a:t>Need to inquire specifics.</a:t>
            </a:r>
          </a:p>
          <a:p>
            <a:endParaRPr lang="en-GB" dirty="0"/>
          </a:p>
        </p:txBody>
      </p:sp>
      <p:sp>
        <p:nvSpPr>
          <p:cNvPr id="3" name="Title 2"/>
          <p:cNvSpPr>
            <a:spLocks noGrp="1"/>
          </p:cNvSpPr>
          <p:nvPr>
            <p:ph type="title"/>
          </p:nvPr>
        </p:nvSpPr>
        <p:spPr/>
        <p:txBody>
          <a:bodyPr/>
          <a:lstStyle/>
          <a:p>
            <a:r>
              <a:rPr lang="en-GB" dirty="0" smtClean="0"/>
              <a:t>Comments on Case 2</a:t>
            </a:r>
            <a:endParaRPr lang="en-GB" dirty="0"/>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15</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2844003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CASE3: </a:t>
            </a:r>
            <a:r>
              <a:rPr lang="en-US" dirty="0" smtClean="0"/>
              <a:t>Factory </a:t>
            </a:r>
            <a:r>
              <a:rPr lang="en-US" dirty="0"/>
              <a:t>a</a:t>
            </a:r>
            <a:r>
              <a:rPr lang="en-US" dirty="0" smtClean="0"/>
              <a:t>utomation </a:t>
            </a:r>
            <a:r>
              <a:rPr lang="en-US" dirty="0"/>
              <a:t>in </a:t>
            </a:r>
            <a:r>
              <a:rPr lang="en-US" dirty="0"/>
              <a:t>c</a:t>
            </a:r>
            <a:r>
              <a:rPr lang="en-US" dirty="0" smtClean="0"/>
              <a:t>ar </a:t>
            </a:r>
            <a:r>
              <a:rPr lang="en-US" dirty="0"/>
              <a:t>a</a:t>
            </a:r>
            <a:r>
              <a:rPr lang="en-US" dirty="0" smtClean="0"/>
              <a:t>ssembly. </a:t>
            </a:r>
            <a:r>
              <a:rPr lang="en-US" dirty="0" smtClean="0"/>
              <a:t>Weight </a:t>
            </a:r>
            <a:r>
              <a:rPr lang="en-US" dirty="0"/>
              <a:t>of cables and restrict of mobility for sensing </a:t>
            </a:r>
            <a:r>
              <a:rPr lang="en-US" dirty="0" smtClean="0"/>
              <a:t>and controlling </a:t>
            </a:r>
            <a:r>
              <a:rPr lang="en-US" dirty="0"/>
              <a:t>with current wired networks may be </a:t>
            </a:r>
            <a:r>
              <a:rPr lang="en-US" dirty="0" smtClean="0"/>
              <a:t>solved by </a:t>
            </a:r>
            <a:r>
              <a:rPr lang="en-US" dirty="0"/>
              <a:t>wireless networks if reliability and robustness </a:t>
            </a:r>
            <a:r>
              <a:rPr lang="en-US" dirty="0" smtClean="0"/>
              <a:t>against any </a:t>
            </a:r>
            <a:r>
              <a:rPr lang="en-US" dirty="0"/>
              <a:t>interference in a noisy </a:t>
            </a:r>
            <a:r>
              <a:rPr lang="en-US" dirty="0" smtClean="0"/>
              <a:t>factory </a:t>
            </a:r>
            <a:r>
              <a:rPr lang="en-US" dirty="0"/>
              <a:t>environment can </a:t>
            </a:r>
            <a:r>
              <a:rPr lang="en-US" dirty="0" smtClean="0"/>
              <a:t>be guaranteed</a:t>
            </a:r>
            <a:r>
              <a:rPr lang="en-US" dirty="0"/>
              <a:t>. </a:t>
            </a:r>
            <a:endParaRPr lang="en-GB" dirty="0"/>
          </a:p>
        </p:txBody>
      </p:sp>
      <p:sp>
        <p:nvSpPr>
          <p:cNvPr id="3" name="Title 2"/>
          <p:cNvSpPr>
            <a:spLocks noGrp="1"/>
          </p:cNvSpPr>
          <p:nvPr>
            <p:ph type="title"/>
          </p:nvPr>
        </p:nvSpPr>
        <p:spPr/>
        <p:txBody>
          <a:bodyPr/>
          <a:lstStyle/>
          <a:p>
            <a:endParaRPr lang="en-GB"/>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16</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3299804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Lack of technical details prevents analysis of case feasibility.</a:t>
            </a:r>
          </a:p>
          <a:p>
            <a:r>
              <a:rPr lang="en-GB" dirty="0" smtClean="0"/>
              <a:t>Need to inquire technical details.</a:t>
            </a:r>
          </a:p>
          <a:p>
            <a:endParaRPr lang="en-GB" dirty="0"/>
          </a:p>
        </p:txBody>
      </p:sp>
      <p:sp>
        <p:nvSpPr>
          <p:cNvPr id="3" name="Title 2"/>
          <p:cNvSpPr>
            <a:spLocks noGrp="1"/>
          </p:cNvSpPr>
          <p:nvPr>
            <p:ph type="title"/>
          </p:nvPr>
        </p:nvSpPr>
        <p:spPr/>
        <p:txBody>
          <a:bodyPr/>
          <a:lstStyle/>
          <a:p>
            <a:r>
              <a:rPr lang="en-GB" dirty="0" smtClean="0"/>
              <a:t>Comments on Case 3	</a:t>
            </a:r>
            <a:endParaRPr lang="en-GB" dirty="0"/>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17</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1721717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CASE </a:t>
            </a:r>
            <a:r>
              <a:rPr lang="en-GB" dirty="0" smtClean="0"/>
              <a:t>4: </a:t>
            </a:r>
            <a:r>
              <a:rPr lang="en-GB" dirty="0"/>
              <a:t>In case to apply for controlling signals for remote </a:t>
            </a:r>
            <a:r>
              <a:rPr lang="en-GB" dirty="0" smtClean="0"/>
              <a:t>industrial robots. Currently </a:t>
            </a:r>
            <a:r>
              <a:rPr lang="en-GB" dirty="0"/>
              <a:t>a teaching box and robot controller has been connected </a:t>
            </a:r>
            <a:r>
              <a:rPr lang="en-GB" dirty="0" smtClean="0"/>
              <a:t>with wire </a:t>
            </a:r>
            <a:r>
              <a:rPr lang="en-GB" dirty="0"/>
              <a:t>but it should be replaced with wireless because of no need of </a:t>
            </a:r>
            <a:r>
              <a:rPr lang="en-GB" dirty="0" smtClean="0"/>
              <a:t>cable and then no need to maintain a cable. An operator can move with teaching box </a:t>
            </a:r>
            <a:r>
              <a:rPr lang="en-GB" dirty="0"/>
              <a:t>freely anywhere.</a:t>
            </a:r>
          </a:p>
        </p:txBody>
      </p:sp>
      <p:sp>
        <p:nvSpPr>
          <p:cNvPr id="3" name="Title 2"/>
          <p:cNvSpPr>
            <a:spLocks noGrp="1"/>
          </p:cNvSpPr>
          <p:nvPr>
            <p:ph type="title"/>
          </p:nvPr>
        </p:nvSpPr>
        <p:spPr/>
        <p:txBody>
          <a:bodyPr/>
          <a:lstStyle/>
          <a:p>
            <a:endParaRPr lang="en-GB"/>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18</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2660212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No technical requirements presented.</a:t>
            </a:r>
          </a:p>
          <a:p>
            <a:r>
              <a:rPr lang="en-GB" dirty="0" smtClean="0"/>
              <a:t>Need to inquire technical details.</a:t>
            </a:r>
            <a:endParaRPr lang="en-GB" dirty="0"/>
          </a:p>
        </p:txBody>
      </p:sp>
      <p:sp>
        <p:nvSpPr>
          <p:cNvPr id="3" name="Title 2"/>
          <p:cNvSpPr>
            <a:spLocks noGrp="1"/>
          </p:cNvSpPr>
          <p:nvPr>
            <p:ph type="title"/>
          </p:nvPr>
        </p:nvSpPr>
        <p:spPr/>
        <p:txBody>
          <a:bodyPr/>
          <a:lstStyle/>
          <a:p>
            <a:r>
              <a:rPr lang="en-GB" dirty="0" smtClean="0"/>
              <a:t>Comments on Case 4</a:t>
            </a:r>
            <a:endParaRPr lang="en-GB" dirty="0"/>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19</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2534547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3"/>
          </p:nvPr>
        </p:nvSpPr>
        <p:spPr>
          <a:xfrm>
            <a:off x="5436096" y="6475413"/>
            <a:ext cx="3124200" cy="184666"/>
          </a:xfrm>
        </p:spPr>
        <p:txBody>
          <a:bodyPr/>
          <a:lstStyle/>
          <a:p>
            <a:r>
              <a:rPr lang="en-US" altLang="ja-JP" dirty="0"/>
              <a:t>Jussi Haapola(CWC/</a:t>
            </a:r>
            <a:r>
              <a:rPr lang="en-US" altLang="ja-JP" dirty="0" err="1"/>
              <a:t>UoO</a:t>
            </a:r>
            <a:r>
              <a:rPr lang="en-US" altLang="ja-JP" dirty="0"/>
              <a:t>)</a:t>
            </a:r>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Atlanta, Georgia,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12</a:t>
            </a:r>
            <a:r>
              <a:rPr lang="en-US" altLang="ja-JP" baseline="30000" dirty="0" smtClean="0">
                <a:ea typeface="ＭＳ Ｐゴシック" pitchFamily="50" charset="-128"/>
              </a:rPr>
              <a:t>th</a:t>
            </a:r>
            <a:r>
              <a:rPr lang="en-US" altLang="ja-JP" dirty="0" smtClean="0">
                <a:ea typeface="ＭＳ Ｐゴシック" pitchFamily="50" charset="-128"/>
              </a:rPr>
              <a:t>, 2015</a:t>
            </a:r>
            <a:endParaRPr lang="ja-JP" altLang="ja-JP" dirty="0"/>
          </a:p>
        </p:txBody>
      </p:sp>
      <p:sp>
        <p:nvSpPr>
          <p:cNvPr id="7"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CASE </a:t>
            </a:r>
            <a:r>
              <a:rPr lang="en-GB" dirty="0" smtClean="0"/>
              <a:t>5: </a:t>
            </a:r>
            <a:r>
              <a:rPr lang="en-GB" dirty="0"/>
              <a:t>In case to apply for controlling sensors and actuators </a:t>
            </a:r>
            <a:r>
              <a:rPr lang="en-GB" dirty="0" smtClean="0"/>
              <a:t>at manufacturing </a:t>
            </a:r>
            <a:r>
              <a:rPr lang="en-GB" dirty="0"/>
              <a:t>line in a </a:t>
            </a:r>
            <a:r>
              <a:rPr lang="en-GB" dirty="0" smtClean="0"/>
              <a:t>factory. </a:t>
            </a:r>
            <a:r>
              <a:rPr lang="en-GB" dirty="0"/>
              <a:t>Wireless controlling results in no </a:t>
            </a:r>
            <a:r>
              <a:rPr lang="en-GB" dirty="0" smtClean="0"/>
              <a:t>need maintenance </a:t>
            </a:r>
            <a:r>
              <a:rPr lang="en-GB" dirty="0"/>
              <a:t>of cable, no need of cable space, and reconnection </a:t>
            </a:r>
            <a:r>
              <a:rPr lang="en-GB" dirty="0" smtClean="0"/>
              <a:t>according to </a:t>
            </a:r>
            <a:r>
              <a:rPr lang="en-GB" dirty="0"/>
              <a:t>reordering the process.</a:t>
            </a:r>
          </a:p>
        </p:txBody>
      </p:sp>
      <p:sp>
        <p:nvSpPr>
          <p:cNvPr id="3" name="Title 2"/>
          <p:cNvSpPr>
            <a:spLocks noGrp="1"/>
          </p:cNvSpPr>
          <p:nvPr>
            <p:ph type="title"/>
          </p:nvPr>
        </p:nvSpPr>
        <p:spPr/>
        <p:txBody>
          <a:bodyPr/>
          <a:lstStyle/>
          <a:p>
            <a:endParaRPr lang="en-GB"/>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20</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3656385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000" dirty="0"/>
              <a:t>Have you tried wireless solutions?</a:t>
            </a:r>
          </a:p>
          <a:p>
            <a:pPr>
              <a:buFontTx/>
              <a:buChar char="-"/>
            </a:pPr>
            <a:r>
              <a:rPr lang="en-GB" sz="2000" dirty="0" smtClean="0"/>
              <a:t>What </a:t>
            </a:r>
            <a:r>
              <a:rPr lang="en-GB" sz="2000" dirty="0"/>
              <a:t>worked and what did not (be specific)</a:t>
            </a:r>
            <a:r>
              <a:rPr lang="en-GB" sz="2000" dirty="0" smtClean="0"/>
              <a:t>.</a:t>
            </a:r>
          </a:p>
          <a:p>
            <a:r>
              <a:rPr lang="en-GB" sz="2000" dirty="0" smtClean="0"/>
              <a:t>Although </a:t>
            </a:r>
            <a:r>
              <a:rPr lang="en-GB" sz="2000" dirty="0"/>
              <a:t>I have evaluated a basic trial with primitive hard sets</a:t>
            </a:r>
            <a:r>
              <a:rPr lang="en-GB" sz="2000" dirty="0" smtClean="0"/>
              <a:t>, I </a:t>
            </a:r>
            <a:r>
              <a:rPr lang="en-GB" sz="2000" dirty="0"/>
              <a:t>could not get satisfied results</a:t>
            </a:r>
            <a:r>
              <a:rPr lang="en-GB" sz="2000" dirty="0" smtClean="0"/>
              <a:t>.</a:t>
            </a:r>
          </a:p>
          <a:p>
            <a:r>
              <a:rPr lang="en-GB" sz="2000" dirty="0"/>
              <a:t>What is missing with what you tried</a:t>
            </a:r>
            <a:r>
              <a:rPr lang="en-GB" sz="2000" dirty="0" smtClean="0"/>
              <a:t>?</a:t>
            </a:r>
          </a:p>
          <a:p>
            <a:pPr>
              <a:buFontTx/>
              <a:buChar char="-"/>
            </a:pPr>
            <a:r>
              <a:rPr lang="en-GB" sz="2000" dirty="0" smtClean="0"/>
              <a:t>What </a:t>
            </a:r>
            <a:r>
              <a:rPr lang="en-GB" sz="2000" dirty="0"/>
              <a:t>are the essential performance requirements for </a:t>
            </a:r>
            <a:r>
              <a:rPr lang="en-GB" sz="2000" dirty="0" smtClean="0"/>
              <a:t>your</a:t>
            </a:r>
            <a:r>
              <a:rPr lang="en-GB" sz="2000" dirty="0"/>
              <a:t> applications’ communications link, whether that link is wired </a:t>
            </a:r>
            <a:r>
              <a:rPr lang="en-GB" sz="2000" dirty="0" smtClean="0"/>
              <a:t>or</a:t>
            </a:r>
            <a:r>
              <a:rPr lang="en-GB" sz="2000" dirty="0"/>
              <a:t> </a:t>
            </a:r>
            <a:r>
              <a:rPr lang="en-GB" sz="2000" dirty="0" smtClean="0"/>
              <a:t>wireless?</a:t>
            </a:r>
          </a:p>
          <a:p>
            <a:r>
              <a:rPr lang="en-GB" sz="2000" dirty="0"/>
              <a:t>In both wired and wireless cases, strict requirement for the </a:t>
            </a:r>
            <a:r>
              <a:rPr lang="en-GB" sz="2000" dirty="0" smtClean="0"/>
              <a:t>solution is </a:t>
            </a:r>
            <a:r>
              <a:rPr lang="en-GB" sz="2000" dirty="0"/>
              <a:t>not so easy to satisfy such as a period of cyclic operation </a:t>
            </a:r>
            <a:r>
              <a:rPr lang="en-GB" sz="2000" dirty="0" smtClean="0"/>
              <a:t>signals such </a:t>
            </a:r>
            <a:r>
              <a:rPr lang="en-GB" sz="2000" dirty="0"/>
              <a:t>as 500micro seconds, real time response less than some 10micro sec.</a:t>
            </a:r>
            <a:r>
              <a:rPr lang="en-GB" sz="2000" dirty="0" smtClean="0"/>
              <a:t>, communication </a:t>
            </a:r>
            <a:r>
              <a:rPr lang="en-GB" sz="2000" dirty="0"/>
              <a:t>reliability with PER less than 10 to the </a:t>
            </a:r>
            <a:r>
              <a:rPr lang="en-GB" sz="2000" dirty="0" smtClean="0"/>
              <a:t>-6th</a:t>
            </a:r>
            <a:r>
              <a:rPr lang="en-GB" sz="2000" dirty="0"/>
              <a:t>.</a:t>
            </a:r>
          </a:p>
        </p:txBody>
      </p:sp>
      <p:sp>
        <p:nvSpPr>
          <p:cNvPr id="3" name="Title 2"/>
          <p:cNvSpPr>
            <a:spLocks noGrp="1"/>
          </p:cNvSpPr>
          <p:nvPr>
            <p:ph type="title"/>
          </p:nvPr>
        </p:nvSpPr>
        <p:spPr/>
        <p:txBody>
          <a:bodyPr/>
          <a:lstStyle/>
          <a:p>
            <a:r>
              <a:rPr lang="en-GB" dirty="0" smtClean="0"/>
              <a:t>Analysis of Case 5</a:t>
            </a:r>
            <a:endParaRPr lang="en-GB" dirty="0"/>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21</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2792983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Real-time requirements of this case are severe, even for wired links.</a:t>
            </a:r>
          </a:p>
          <a:p>
            <a:r>
              <a:rPr lang="en-GB" dirty="0" smtClean="0"/>
              <a:t>Need to have more detailed discussions with the case proposer to get more details and identify if criteria can be loosened.   </a:t>
            </a:r>
            <a:endParaRPr lang="en-GB" dirty="0"/>
          </a:p>
        </p:txBody>
      </p:sp>
      <p:sp>
        <p:nvSpPr>
          <p:cNvPr id="3" name="Title 2"/>
          <p:cNvSpPr>
            <a:spLocks noGrp="1"/>
          </p:cNvSpPr>
          <p:nvPr>
            <p:ph type="title"/>
          </p:nvPr>
        </p:nvSpPr>
        <p:spPr/>
        <p:txBody>
          <a:bodyPr/>
          <a:lstStyle/>
          <a:p>
            <a:r>
              <a:rPr lang="en-GB" dirty="0" smtClean="0"/>
              <a:t>Comments from Case 5</a:t>
            </a:r>
            <a:endParaRPr lang="en-GB" dirty="0"/>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22</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1426366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Case 6: Creating  </a:t>
            </a:r>
            <a:r>
              <a:rPr lang="en-GB" dirty="0"/>
              <a:t>a wireless </a:t>
            </a:r>
            <a:r>
              <a:rPr lang="en-GB" dirty="0" smtClean="0"/>
              <a:t>sensor </a:t>
            </a:r>
            <a:r>
              <a:rPr lang="en-GB" dirty="0"/>
              <a:t>network inside the car is of high interest to save weight and simplify production.</a:t>
            </a:r>
          </a:p>
        </p:txBody>
      </p:sp>
      <p:sp>
        <p:nvSpPr>
          <p:cNvPr id="3" name="Title 2"/>
          <p:cNvSpPr>
            <a:spLocks noGrp="1"/>
          </p:cNvSpPr>
          <p:nvPr>
            <p:ph type="title"/>
          </p:nvPr>
        </p:nvSpPr>
        <p:spPr/>
        <p:txBody>
          <a:bodyPr/>
          <a:lstStyle/>
          <a:p>
            <a:endParaRPr lang="en-GB"/>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23</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6420280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Need more details to identify if a new standards effort is required.</a:t>
            </a:r>
          </a:p>
          <a:p>
            <a:endParaRPr lang="en-GB" dirty="0"/>
          </a:p>
        </p:txBody>
      </p:sp>
      <p:sp>
        <p:nvSpPr>
          <p:cNvPr id="3" name="Title 2"/>
          <p:cNvSpPr>
            <a:spLocks noGrp="1"/>
          </p:cNvSpPr>
          <p:nvPr>
            <p:ph type="title"/>
          </p:nvPr>
        </p:nvSpPr>
        <p:spPr/>
        <p:txBody>
          <a:bodyPr/>
          <a:lstStyle/>
          <a:p>
            <a:r>
              <a:rPr lang="en-GB" dirty="0" smtClean="0"/>
              <a:t>Comments on Case 6</a:t>
            </a:r>
            <a:endParaRPr lang="en-GB" dirty="0"/>
          </a:p>
        </p:txBody>
      </p:sp>
      <p:sp>
        <p:nvSpPr>
          <p:cNvPr id="5" name="Slide Number Placeholder 4"/>
          <p:cNvSpPr>
            <a:spLocks noGrp="1"/>
          </p:cNvSpPr>
          <p:nvPr>
            <p:ph type="sldNum" sz="quarter" idx="12"/>
          </p:nvPr>
        </p:nvSpPr>
        <p:spPr/>
        <p:txBody>
          <a:bodyPr/>
          <a:lstStyle/>
          <a:p>
            <a:r>
              <a:rPr lang="en-US" altLang="ja-JP" smtClean="0"/>
              <a:t>Slide </a:t>
            </a:r>
            <a:fld id="{17C47D4F-CAA3-4307-B0EF-8C4B3E0CF21D}" type="slidenum">
              <a:rPr lang="en-US" altLang="ja-JP" smtClean="0"/>
              <a:pPr/>
              <a:t>24</a:t>
            </a:fld>
            <a:endParaRPr lang="en-US" altLang="ja-JP" dirty="0"/>
          </a:p>
        </p:txBody>
      </p:sp>
      <p:sp>
        <p:nvSpPr>
          <p:cNvPr id="7"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p>
        </p:txBody>
      </p:sp>
    </p:spTree>
    <p:extLst>
      <p:ext uri="{BB962C8B-B14F-4D97-AF65-F5344CB8AC3E}">
        <p14:creationId xmlns:p14="http://schemas.microsoft.com/office/powerpoint/2010/main" val="1635170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p>
        </p:txBody>
      </p:sp>
      <p:sp>
        <p:nvSpPr>
          <p:cNvPr id="7"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Jussi Haapola(CWC/</a:t>
            </a:r>
            <a:r>
              <a:rPr lang="en-US" altLang="ja-JP" sz="2400" dirty="0" err="1" smtClean="0">
                <a:ea typeface="ＭＳ Ｐゴシック" charset="-128"/>
              </a:rPr>
              <a:t>UoO</a:t>
            </a:r>
            <a:r>
              <a:rPr lang="en-US" altLang="ja-JP" sz="2400" dirty="0" smtClean="0">
                <a:ea typeface="ＭＳ Ｐゴシック" charset="-128"/>
              </a:rPr>
              <a:t>)</a:t>
            </a:r>
          </a:p>
          <a:p>
            <a:pPr lvl="1"/>
            <a:r>
              <a:rPr lang="en-US" altLang="ja-JP" sz="2400" dirty="0" smtClean="0">
                <a:ea typeface="ＭＳ Ｐゴシック" charset="-128"/>
              </a:rPr>
              <a:t>Secretary is </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p>
        </p:txBody>
      </p:sp>
      <p:sp>
        <p:nvSpPr>
          <p:cNvPr id="7"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7343097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p>
        </p:txBody>
      </p:sp>
      <p:sp>
        <p:nvSpPr>
          <p:cNvPr id="10"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587266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0"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p>
        </p:txBody>
      </p:sp>
      <p:sp>
        <p:nvSpPr>
          <p:cNvPr id="11"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50595874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
        <p:nvSpPr>
          <p:cNvPr id="7"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p>
        </p:txBody>
      </p:sp>
      <p:sp>
        <p:nvSpPr>
          <p:cNvPr id="8"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8405083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8"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p>
        </p:txBody>
      </p:sp>
      <p:sp>
        <p:nvSpPr>
          <p:cNvPr id="9"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39940451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31579759"/>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strike="sngStrike" dirty="0" smtClean="0">
                          <a:solidFill>
                            <a:schemeClr val="tx1"/>
                          </a:solidFill>
                        </a:rPr>
                        <a:t>IG-DEP</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r>
                        <a:rPr kumimoji="1" lang="en-US" altLang="ja-JP" dirty="0" smtClean="0">
                          <a:solidFill>
                            <a:schemeClr val="tx1"/>
                          </a:solidFill>
                        </a:rPr>
                        <a:t>IG-DEP</a:t>
                      </a:r>
                    </a:p>
                  </a:txBody>
                  <a:tcPr anchor="ctr"/>
                </a:tc>
                <a:tc>
                  <a:txBody>
                    <a:bodyPr/>
                    <a:lstStyle/>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7"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p>
        </p:txBody>
      </p:sp>
      <p:sp>
        <p:nvSpPr>
          <p:cNvPr id="10" name="日付プレースホルダー 1"/>
          <p:cNvSpPr>
            <a:spLocks noGrp="1"/>
          </p:cNvSpPr>
          <p:nvPr>
            <p:ph type="dt" sz="half" idx="2"/>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61379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3308</TotalTime>
  <Words>1751</Words>
  <Application>Microsoft Macintosh PowerPoint</Application>
  <PresentationFormat>On-screen Show (4:3)</PresentationFormat>
  <Paragraphs>226</Paragraphs>
  <Slides>24</Slides>
  <Notes>11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IEEE-P802_15</vt:lpstr>
      <vt:lpstr>PowerPoint Presentation</vt:lpstr>
      <vt:lpstr>IEEE 802.15 IG DEP   Opening Information  Atlanta, Georgia, USA January 12th, 2015</vt:lpstr>
      <vt:lpstr>Attendance</vt:lpstr>
      <vt:lpstr>Administrative Items</vt:lpstr>
      <vt:lpstr>PowerPoint Presentation</vt:lpstr>
      <vt:lpstr>PowerPoint Presentation</vt:lpstr>
      <vt:lpstr>Call for Potentially Essential Patents</vt:lpstr>
      <vt:lpstr>Other Guidelines for IEEE WG Meetings</vt:lpstr>
      <vt:lpstr>IG DEP schedule for the week</vt:lpstr>
      <vt:lpstr>Agenda items for the week</vt:lpstr>
      <vt:lpstr>Contacts and Conference call</vt:lpstr>
      <vt:lpstr>Responses to CFI</vt:lpstr>
      <vt:lpstr>Comments on Case1</vt:lpstr>
      <vt:lpstr>PowerPoint Presentation</vt:lpstr>
      <vt:lpstr>Comments on Case 2</vt:lpstr>
      <vt:lpstr>PowerPoint Presentation</vt:lpstr>
      <vt:lpstr>Comments on Case 3 </vt:lpstr>
      <vt:lpstr>PowerPoint Presentation</vt:lpstr>
      <vt:lpstr>Comments on Case 4</vt:lpstr>
      <vt:lpstr>PowerPoint Presentation</vt:lpstr>
      <vt:lpstr>Analysis of Case 5</vt:lpstr>
      <vt:lpstr>Comments from Case 5</vt:lpstr>
      <vt:lpstr>PowerPoint Presentation</vt:lpstr>
      <vt:lpstr>Comments on Case 6</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Jussi Haapola</cp:lastModifiedBy>
  <cp:revision>36</cp:revision>
  <cp:lastPrinted>2013-04-17T07:57:49Z</cp:lastPrinted>
  <dcterms:created xsi:type="dcterms:W3CDTF">2013-04-16T01:38:08Z</dcterms:created>
  <dcterms:modified xsi:type="dcterms:W3CDTF">2015-01-13T14:44:28Z</dcterms:modified>
</cp:coreProperties>
</file>