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594" autoAdjust="0"/>
  </p:normalViewPr>
  <p:slideViewPr>
    <p:cSldViewPr showGuides="1">
      <p:cViewPr varScale="1">
        <p:scale>
          <a:sx n="118" d="100"/>
          <a:sy n="118" d="100"/>
        </p:scale>
        <p:origin x="-1128" y="-1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2014</a:t>
            </a:r>
          </a:p>
        </p:txBody>
      </p:sp>
    </p:spTree>
    <p:extLst>
      <p:ext uri="{BB962C8B-B14F-4D97-AF65-F5344CB8AC3E}">
        <p14:creationId xmlns:p14="http://schemas.microsoft.com/office/powerpoint/2010/main" val="1637226904"/>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2014</a:t>
            </a:r>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November 2014</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November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November 2014</a:t>
            </a:r>
            <a:endParaRPr lang="en-US" altLang="ja-JP" dirty="0"/>
          </a:p>
        </p:txBody>
      </p:sp>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2015</a:t>
            </a:r>
            <a:endParaRPr lang="en-US" altLang="ja-JP" dirty="0" smtClean="0"/>
          </a:p>
        </p:txBody>
      </p:sp>
      <p:sp>
        <p:nvSpPr>
          <p:cNvPr id="1029" name="Rectangle 5"/>
          <p:cNvSpPr>
            <a:spLocks noGrp="1" noChangeArrowheads="1"/>
          </p:cNvSpPr>
          <p:nvPr>
            <p:ph type="ftr" sz="quarter" idx="3"/>
          </p:nvPr>
        </p:nvSpPr>
        <p:spPr bwMode="auto">
          <a:xfrm>
            <a:off x="5436096"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 (CWC/</a:t>
            </a:r>
            <a:r>
              <a:rPr lang="en-US" altLang="ja-JP" dirty="0" err="1" smtClean="0"/>
              <a:t>UoO</a:t>
            </a:r>
            <a:r>
              <a:rPr lang="en-US" altLang="ja-JP" dirty="0" smtClean="0"/>
              <a: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a:t>
            </a:r>
            <a:r>
              <a:rPr lang="en-US" altLang="ja-JP" sz="1400" b="1" dirty="0" smtClean="0">
                <a:ea typeface="ＭＳ Ｐゴシック" charset="-128"/>
              </a:rPr>
              <a:t>15-0036-</a:t>
            </a:r>
            <a:r>
              <a:rPr lang="en-US" altLang="ja-JP" sz="1400" b="1" dirty="0" smtClean="0">
                <a:ea typeface="ＭＳ Ｐゴシック" charset="-128"/>
              </a:rPr>
              <a:t>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4" Type="http://schemas.openxmlformats.org/officeDocument/2006/relationships/hyperlink" Target="mailto:jhaapola@ee.oulu.fi"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January 2015</a:t>
            </a:r>
            <a:endParaRPr lang="en-US" altLang="ja-JP" dirty="0"/>
          </a:p>
        </p:txBody>
      </p:sp>
      <p:sp>
        <p:nvSpPr>
          <p:cNvPr id="5" name="フッター プレースホルダー 2"/>
          <p:cNvSpPr>
            <a:spLocks noGrp="1"/>
          </p:cNvSpPr>
          <p:nvPr>
            <p:ph type="ftr" sz="quarter" idx="11"/>
          </p:nvPr>
        </p:nvSpPr>
        <p:spPr>
          <a:xfrm>
            <a:off x="5436096" y="6475413"/>
            <a:ext cx="3124200" cy="184666"/>
          </a:xfrm>
        </p:spPr>
        <p:txBody>
          <a:bodyPr/>
          <a:lstStyle/>
          <a:p>
            <a:r>
              <a:rPr lang="en-US" altLang="ja-JP" dirty="0" smtClean="0"/>
              <a:t>Jussi Haapola</a:t>
            </a:r>
            <a:r>
              <a:rPr lang="en-US" altLang="ja-JP" dirty="0" smtClean="0"/>
              <a:t>(CWC/</a:t>
            </a:r>
            <a:r>
              <a:rPr lang="en-US" altLang="ja-JP" dirty="0" err="1" smtClean="0"/>
              <a:t>UoO</a:t>
            </a:r>
            <a:r>
              <a:rPr lang="en-US" altLang="ja-JP" dirty="0" smtClean="0"/>
              <a: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98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[IG DEP Opening Information for </a:t>
            </a:r>
            <a:r>
              <a:rPr lang="en-US" altLang="ja-JP" sz="1600" dirty="0" smtClean="0">
                <a:ea typeface="ＭＳ Ｐゴシック" charset="-128"/>
              </a:rPr>
              <a:t>January 2015</a:t>
            </a:r>
            <a:r>
              <a:rPr lang="en-US" altLang="ja-JP" sz="1600" dirty="0" smtClean="0">
                <a:ea typeface="ＭＳ Ｐゴシック" charset="-128"/>
              </a:rPr>
              <a:t>]</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12 January</a:t>
            </a:r>
            <a:r>
              <a:rPr lang="en-US" altLang="ja-JP" sz="1600" dirty="0" smtClean="0">
                <a:ea typeface="ＭＳ Ｐゴシック" charset="-128"/>
              </a:rPr>
              <a:t>,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a:t>
            </a:r>
            <a:r>
              <a:rPr lang="en-US" altLang="ja-JP" sz="1600" dirty="0" smtClean="0">
                <a:ea typeface="ＭＳ Ｐゴシック" charset="-128"/>
              </a:rPr>
              <a:t>[Jussi Haapola] [Centre </a:t>
            </a:r>
            <a:r>
              <a:rPr lang="en-US" altLang="ja-JP" sz="1600" dirty="0">
                <a:ea typeface="ＭＳ Ｐゴシック" charset="-128"/>
              </a:rPr>
              <a:t>for Wireless </a:t>
            </a:r>
            <a:r>
              <a:rPr lang="en-US" altLang="ja-JP" sz="1600" dirty="0" smtClean="0">
                <a:ea typeface="ＭＳ Ｐゴシック" charset="-128"/>
              </a:rPr>
              <a:t>Communications (</a:t>
            </a:r>
            <a:r>
              <a:rPr lang="en-US" altLang="ja-JP" sz="1600" dirty="0">
                <a:ea typeface="ＭＳ Ｐゴシック" charset="-128"/>
              </a:rPr>
              <a:t>CWC</a:t>
            </a:r>
            <a:r>
              <a:rPr lang="en-US" altLang="ja-JP" sz="1600" dirty="0" smtClean="0">
                <a:ea typeface="ＭＳ Ｐゴシック" charset="-128"/>
              </a:rPr>
              <a:t>) / </a:t>
            </a:r>
            <a:r>
              <a:rPr lang="en-US" altLang="ja-JP" sz="1600" dirty="0">
                <a:ea typeface="ＭＳ Ｐゴシック" charset="-128"/>
              </a:rPr>
              <a:t>University of </a:t>
            </a:r>
            <a:r>
              <a:rPr lang="en-US" altLang="ja-JP" sz="1600" dirty="0" smtClean="0">
                <a:ea typeface="ＭＳ Ｐゴシック" charset="-128"/>
              </a:rPr>
              <a:t>Oulu]                                  </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[P.O</a:t>
            </a:r>
            <a:r>
              <a:rPr lang="en-US" altLang="ja-JP" sz="1600" dirty="0">
                <a:ea typeface="ＭＳ Ｐゴシック" charset="-128"/>
              </a:rPr>
              <a:t>. Box 4500, </a:t>
            </a:r>
            <a:r>
              <a:rPr lang="en-US" altLang="ja-JP" sz="1600" dirty="0" smtClean="0">
                <a:ea typeface="ＭＳ Ｐゴシック" charset="-128"/>
              </a:rPr>
              <a:t>FI-90014 </a:t>
            </a:r>
            <a:r>
              <a:rPr lang="en-US" altLang="ja-JP" sz="1600" dirty="0" err="1" smtClean="0">
                <a:ea typeface="ＭＳ Ｐゴシック" charset="-128"/>
              </a:rPr>
              <a:t>Oulun</a:t>
            </a:r>
            <a:r>
              <a:rPr lang="en-US" altLang="ja-JP" sz="1600" dirty="0" smtClean="0">
                <a:ea typeface="ＭＳ Ｐゴシック" charset="-128"/>
              </a:rPr>
              <a:t> </a:t>
            </a:r>
            <a:r>
              <a:rPr lang="en-US" altLang="ja-JP" sz="1600" dirty="0" err="1" smtClean="0">
                <a:ea typeface="ＭＳ Ｐゴシック" charset="-128"/>
              </a:rPr>
              <a:t>yliopisto</a:t>
            </a:r>
            <a:r>
              <a:rPr lang="en-US" altLang="ja-JP" sz="1600" dirty="0" smtClean="0">
                <a:ea typeface="ＭＳ Ｐゴシック" charset="-128"/>
              </a:rPr>
              <a:t>, Finland]</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[+358 40 8363 018]</a:t>
            </a:r>
            <a:r>
              <a:rPr lang="en-US" altLang="ja-JP" sz="1600" dirty="0">
                <a:ea typeface="ＭＳ Ｐゴシック" charset="-128"/>
              </a:rPr>
              <a:t>, FAX: </a:t>
            </a:r>
            <a:r>
              <a:rPr lang="en-US" altLang="ja-JP" sz="1600" dirty="0" smtClean="0">
                <a:ea typeface="ＭＳ Ｐゴシック" charset="-128"/>
              </a:rPr>
              <a:t>[-]</a:t>
            </a:r>
            <a:r>
              <a:rPr lang="en-US" altLang="ja-JP" sz="1600" dirty="0">
                <a:ea typeface="ＭＳ Ｐゴシック" charset="-128"/>
              </a:rPr>
              <a:t>, </a:t>
            </a:r>
          </a:p>
          <a:p>
            <a:r>
              <a:rPr lang="en-US" altLang="ja-JP" sz="1600" dirty="0">
                <a:ea typeface="ＭＳ Ｐゴシック" charset="-128"/>
              </a:rPr>
              <a:t>Email:</a:t>
            </a:r>
            <a:r>
              <a:rPr lang="en-US" altLang="ja-JP" sz="1600" dirty="0" smtClean="0">
                <a:ea typeface="ＭＳ Ｐゴシック" charset="-128"/>
              </a:rPr>
              <a:t>[</a:t>
            </a:r>
            <a:r>
              <a:rPr lang="en-US" altLang="ja-JP" sz="1600" dirty="0" err="1" smtClean="0">
                <a:ea typeface="ＭＳ Ｐゴシック" charset="-128"/>
              </a:rPr>
              <a:t>jhaapola</a:t>
            </a:r>
            <a:r>
              <a:rPr lang="en-US" altLang="ja-JP" sz="1600" dirty="0" err="1">
                <a:ea typeface="ＭＳ Ｐゴシック" charset="-128"/>
              </a:rPr>
              <a:t>@ee.oulu.fi</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IG DEP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a:bodyPr>
          <a:lstStyle/>
          <a:p>
            <a:r>
              <a:rPr lang="en-US" altLang="ja-JP" sz="2400" dirty="0" smtClean="0"/>
              <a:t>IG DEP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Discussion</a:t>
            </a:r>
          </a:p>
          <a:p>
            <a:pPr marL="0" indent="0">
              <a:buNone/>
            </a:pPr>
            <a:r>
              <a:rPr lang="en-US" altLang="ja-JP" sz="2400" dirty="0"/>
              <a:t> </a:t>
            </a:r>
            <a:r>
              <a:rPr lang="en-US" altLang="ja-JP" sz="2400" dirty="0" smtClean="0"/>
              <a:t>    1</a:t>
            </a:r>
            <a:r>
              <a:rPr lang="en-US" altLang="ja-JP" sz="2400" dirty="0"/>
              <a:t>. </a:t>
            </a:r>
            <a:r>
              <a:rPr lang="en-US" altLang="ja-JP" sz="2400" dirty="0" smtClean="0"/>
              <a:t>Review of Call for Interest(CFI)</a:t>
            </a:r>
          </a:p>
          <a:p>
            <a:pPr marL="0" indent="0">
              <a:buNone/>
            </a:pPr>
            <a:r>
              <a:rPr lang="en-US" altLang="ja-JP" sz="2400" dirty="0"/>
              <a:t>     </a:t>
            </a:r>
            <a:r>
              <a:rPr lang="en-US" altLang="ja-JP" sz="2400" dirty="0" smtClean="0"/>
              <a:t>2. Responses for </a:t>
            </a:r>
            <a:r>
              <a:rPr lang="en-US" altLang="ja-JP" sz="2400" dirty="0" smtClean="0"/>
              <a:t>CFI</a:t>
            </a: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b="1" dirty="0" smtClean="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endParaRPr lang="en-US" altLang="ja-JP" dirty="0"/>
          </a:p>
        </p:txBody>
      </p:sp>
      <p:sp>
        <p:nvSpPr>
          <p:cNvPr id="8" name="日付プレースホルダー 1"/>
          <p:cNvSpPr>
            <a:spLocks noGrp="1"/>
          </p:cNvSpPr>
          <p:nvPr>
            <p:ph type="dt" sz="half" idx="10"/>
          </p:nvPr>
        </p:nvSpPr>
        <p:spPr>
          <a:xfrm>
            <a:off x="685800" y="378281"/>
            <a:ext cx="1600200" cy="215444"/>
          </a:xfrm>
        </p:spPr>
        <p:txBody>
          <a:bodyPr/>
          <a:lstStyle/>
          <a:p>
            <a:r>
              <a:rPr lang="en-US" altLang="ja-JP" dirty="0" smtClean="0"/>
              <a:t>January 2015</a:t>
            </a:r>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2194520"/>
            <a:ext cx="8568952" cy="4114800"/>
          </a:xfrm>
        </p:spPr>
        <p:txBody>
          <a:bodyPr/>
          <a:lstStyle/>
          <a:p>
            <a:pPr marL="514350" indent="-514350">
              <a:buFont typeface="+mj-lt"/>
              <a:buAutoNum type="arabicPeriod"/>
            </a:pPr>
            <a:r>
              <a:rPr kumimoji="1" lang="en-US" altLang="ja-JP" sz="2800" dirty="0" smtClean="0"/>
              <a:t>Ryuji Kohno, YNU/CWC-Nippon</a:t>
            </a:r>
          </a:p>
          <a:p>
            <a:pPr marL="0" indent="0">
              <a:buNone/>
            </a:pPr>
            <a:r>
              <a:rPr kumimoji="1" lang="en-US" altLang="ja-JP" sz="2800" dirty="0" smtClean="0"/>
              <a:t>  </a:t>
            </a:r>
            <a:r>
              <a:rPr kumimoji="1" lang="en-US" altLang="ja-JP" sz="2800" dirty="0" smtClean="0">
                <a:hlinkClick r:id="rId3"/>
              </a:rPr>
              <a:t>kohno@ynu.ac.jp</a:t>
            </a:r>
            <a:r>
              <a:rPr kumimoji="1" lang="en-US" altLang="ja-JP" sz="2800" dirty="0" smtClean="0"/>
              <a:t>,  </a:t>
            </a:r>
            <a:r>
              <a:rPr kumimoji="1" lang="en-US" altLang="ja-JP" sz="2800" dirty="0" err="1" smtClean="0"/>
              <a:t>ryuji.kohno@cwc-nippon.co,jp</a:t>
            </a:r>
            <a:endParaRPr kumimoji="1" lang="en-US" altLang="ja-JP" sz="2800" dirty="0" smtClean="0"/>
          </a:p>
          <a:p>
            <a:pPr marL="514350" indent="-514350">
              <a:buAutoNum type="arabicPeriod" startAt="2"/>
            </a:pPr>
            <a:r>
              <a:rPr lang="en-US" altLang="ja-JP" sz="2800" dirty="0" smtClean="0"/>
              <a:t>Jussi Haapola, </a:t>
            </a:r>
            <a:r>
              <a:rPr lang="en-US" altLang="ja-JP" sz="2800" dirty="0" smtClean="0"/>
              <a:t>CWC/</a:t>
            </a:r>
            <a:r>
              <a:rPr lang="en-US" altLang="ja-JP" sz="2800" dirty="0" err="1" smtClean="0"/>
              <a:t>UoO</a:t>
            </a:r>
            <a:endParaRPr lang="en-US" altLang="ja-JP" sz="2800" dirty="0" smtClean="0"/>
          </a:p>
          <a:p>
            <a:pPr marL="0" indent="0">
              <a:buNone/>
            </a:pPr>
            <a:r>
              <a:rPr kumimoji="1" lang="en-US" altLang="ja-JP" sz="2800" dirty="0"/>
              <a:t> </a:t>
            </a:r>
            <a:r>
              <a:rPr lang="en-US" altLang="ja-JP" sz="2800" dirty="0"/>
              <a:t> </a:t>
            </a:r>
            <a:r>
              <a:rPr lang="en-US" altLang="ja-JP" sz="2800" dirty="0" smtClean="0">
                <a:hlinkClick r:id="rId4"/>
              </a:rPr>
              <a:t>jhaapola@</a:t>
            </a:r>
            <a:r>
              <a:rPr lang="en-US" altLang="ja-JP" sz="2800" dirty="0" smtClean="0">
                <a:hlinkClick r:id="rId4"/>
              </a:rPr>
              <a:t>ee.oulu.fi</a:t>
            </a:r>
            <a:endParaRPr kumimoji="1" lang="ja-JP" altLang="en-US" sz="2800" dirty="0"/>
          </a:p>
        </p:txBody>
      </p:sp>
      <p:sp>
        <p:nvSpPr>
          <p:cNvPr id="3" name="タイトル 2"/>
          <p:cNvSpPr>
            <a:spLocks noGrp="1"/>
          </p:cNvSpPr>
          <p:nvPr>
            <p:ph type="title"/>
          </p:nvPr>
        </p:nvSpPr>
        <p:spPr/>
        <p:txBody>
          <a:bodyPr/>
          <a:lstStyle/>
          <a:p>
            <a:r>
              <a:rPr lang="en-US" altLang="ja-JP" b="1" dirty="0" smtClean="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7"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endParaRPr lang="en-US" altLang="ja-JP" dirty="0"/>
          </a:p>
        </p:txBody>
      </p:sp>
      <p:sp>
        <p:nvSpPr>
          <p:cNvPr id="8" name="日付プレースホルダー 1"/>
          <p:cNvSpPr>
            <a:spLocks noGrp="1"/>
          </p:cNvSpPr>
          <p:nvPr>
            <p:ph type="dt" sz="half" idx="10"/>
          </p:nvPr>
        </p:nvSpPr>
        <p:spPr>
          <a:xfrm>
            <a:off x="685800" y="378281"/>
            <a:ext cx="1600200" cy="215444"/>
          </a:xfrm>
        </p:spPr>
        <p:txBody>
          <a:bodyPr/>
          <a:lstStyle/>
          <a:p>
            <a:r>
              <a:rPr lang="en-US" altLang="ja-JP" dirty="0" smtClean="0"/>
              <a:t>January 2015</a:t>
            </a:r>
            <a:endParaRPr lang="en-US" altLang="ja-JP" dirty="0"/>
          </a:p>
        </p:txBody>
      </p:sp>
    </p:spTree>
    <p:extLst>
      <p:ext uri="{BB962C8B-B14F-4D97-AF65-F5344CB8AC3E}">
        <p14:creationId xmlns:p14="http://schemas.microsoft.com/office/powerpoint/2010/main" val="19684196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36096" y="6475413"/>
            <a:ext cx="3124200" cy="184666"/>
          </a:xfrm>
        </p:spPr>
        <p:txBody>
          <a:bodyPr/>
          <a:lstStyle/>
          <a:p>
            <a:r>
              <a:rPr lang="en-US" altLang="ja-JP" dirty="0"/>
              <a:t>Jussi Haapola(CWC/</a:t>
            </a:r>
            <a:r>
              <a:rPr lang="en-US" altLang="ja-JP" dirty="0" err="1"/>
              <a:t>UoO</a:t>
            </a:r>
            <a:r>
              <a:rPr lang="en-US" altLang="ja-JP" dirty="0"/>
              <a:t>)</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Atlanta, Georgia, </a:t>
            </a:r>
            <a:r>
              <a:rPr lang="en-US" altLang="ja-JP" dirty="0" smtClean="0">
                <a:ea typeface="ＭＳ Ｐゴシック" pitchFamily="50" charset="-128"/>
              </a:rPr>
              <a:t>USA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January</a:t>
            </a:r>
            <a:r>
              <a:rPr lang="en-US" altLang="ja-JP" dirty="0" smtClean="0">
                <a:ea typeface="ＭＳ Ｐゴシック" pitchFamily="50" charset="-128"/>
              </a:rPr>
              <a:t> </a:t>
            </a:r>
            <a:r>
              <a:rPr lang="en-US" altLang="ja-JP" dirty="0" smtClean="0">
                <a:ea typeface="ＭＳ Ｐゴシック" pitchFamily="50" charset="-128"/>
              </a:rPr>
              <a:t>12</a:t>
            </a:r>
            <a:r>
              <a:rPr lang="en-US" altLang="ja-JP" baseline="30000" dirty="0" smtClean="0">
                <a:ea typeface="ＭＳ Ｐゴシック" pitchFamily="50" charset="-128"/>
              </a:rPr>
              <a:t>th</a:t>
            </a:r>
            <a:r>
              <a:rPr lang="en-US" altLang="ja-JP" dirty="0" smtClean="0">
                <a:ea typeface="ＭＳ Ｐゴシック" pitchFamily="50" charset="-128"/>
              </a:rPr>
              <a:t>, </a:t>
            </a:r>
            <a:r>
              <a:rPr lang="en-US" altLang="ja-JP" dirty="0" smtClean="0">
                <a:ea typeface="ＭＳ Ｐゴシック" pitchFamily="50" charset="-128"/>
              </a:rPr>
              <a:t>2015</a:t>
            </a:r>
            <a:endParaRPr lang="ja-JP" altLang="ja-JP" dirty="0"/>
          </a:p>
        </p:txBody>
      </p:sp>
      <p:sp>
        <p:nvSpPr>
          <p:cNvPr id="7" name="日付プレースホルダー 1"/>
          <p:cNvSpPr>
            <a:spLocks noGrp="1"/>
          </p:cNvSpPr>
          <p:nvPr>
            <p:ph type="dt" sz="half" idx="10"/>
          </p:nvPr>
        </p:nvSpPr>
        <p:spPr>
          <a:xfrm>
            <a:off x="685800" y="378281"/>
            <a:ext cx="1600200" cy="215444"/>
          </a:xfrm>
        </p:spPr>
        <p:txBody>
          <a:bodyPr/>
          <a:lstStyle/>
          <a:p>
            <a:r>
              <a:rPr lang="en-US" altLang="ja-JP" dirty="0" smtClean="0"/>
              <a:t>January 2015</a:t>
            </a:r>
            <a:endParaRPr lang="en-US" altLang="ja-JP"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sz="4000" b="1" dirty="0" smtClean="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12"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endParaRPr lang="en-US" altLang="ja-JP" dirty="0"/>
          </a:p>
        </p:txBody>
      </p:sp>
      <p:sp>
        <p:nvSpPr>
          <p:cNvPr id="7" name="日付プレースホルダー 1"/>
          <p:cNvSpPr>
            <a:spLocks noGrp="1"/>
          </p:cNvSpPr>
          <p:nvPr>
            <p:ph type="dt" sz="half" idx="10"/>
          </p:nvPr>
        </p:nvSpPr>
        <p:spPr>
          <a:xfrm>
            <a:off x="685800" y="378281"/>
            <a:ext cx="1600200" cy="215444"/>
          </a:xfrm>
        </p:spPr>
        <p:txBody>
          <a:bodyPr/>
          <a:lstStyle/>
          <a:p>
            <a:r>
              <a:rPr lang="en-US" altLang="ja-JP" dirty="0" smtClean="0"/>
              <a:t>January 2015</a:t>
            </a:r>
            <a:endParaRPr lang="en-US" altLang="ja-JP" dirty="0"/>
          </a:p>
        </p:txBody>
      </p:sp>
    </p:spTree>
    <p:extLst>
      <p:ext uri="{BB962C8B-B14F-4D97-AF65-F5344CB8AC3E}">
        <p14:creationId xmlns:p14="http://schemas.microsoft.com/office/powerpoint/2010/main" val="13932457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smtClean="0">
                <a:ea typeface="ＭＳ Ｐゴシック" charset="-128"/>
              </a:rPr>
              <a:t>Required notices</a:t>
            </a:r>
          </a:p>
          <a:p>
            <a:pPr lvl="1"/>
            <a:r>
              <a:rPr lang="en-US" altLang="ja-JP" sz="2400" dirty="0" smtClean="0">
                <a:ea typeface="ＭＳ Ｐゴシック" charset="-128"/>
              </a:rPr>
              <a:t>Affiliation FAQ - http://standards.ieee.org/faqs/affiliationFAQ.html</a:t>
            </a:r>
          </a:p>
          <a:p>
            <a:pPr lvl="1"/>
            <a:r>
              <a:rPr lang="en-US" altLang="ja-JP" sz="2400" dirty="0" smtClean="0">
                <a:ea typeface="ＭＳ Ｐゴシック" charset="-128"/>
              </a:rPr>
              <a:t>Anti-Trust FAQ - http://standards.ieee.org/resources/antitrust-guidelines.pdf</a:t>
            </a:r>
          </a:p>
          <a:p>
            <a:pPr lvl="1"/>
            <a:r>
              <a:rPr lang="en-US" altLang="ja-JP" sz="2400" dirty="0" smtClean="0">
                <a:ea typeface="ＭＳ Ｐゴシック" charset="-128"/>
              </a:rPr>
              <a:t>Ethics - http://www.ieee.org/portal/cms_docs/about/CoE_poster.pdf</a:t>
            </a:r>
          </a:p>
          <a:p>
            <a:r>
              <a:rPr lang="en-US" altLang="ja-JP" sz="2800" dirty="0" smtClean="0">
                <a:ea typeface="ＭＳ Ｐゴシック" charset="-128"/>
              </a:rPr>
              <a:t>Chair and Secretary</a:t>
            </a:r>
          </a:p>
          <a:p>
            <a:pPr lvl="1"/>
            <a:r>
              <a:rPr lang="en-US" altLang="ja-JP" sz="2400" dirty="0" smtClean="0">
                <a:ea typeface="ＭＳ Ｐゴシック" charset="-128"/>
              </a:rPr>
              <a:t>Chair is </a:t>
            </a:r>
            <a:r>
              <a:rPr lang="en-US" altLang="ja-JP" sz="2400" dirty="0" smtClean="0">
                <a:ea typeface="ＭＳ Ｐゴシック" charset="-128"/>
              </a:rPr>
              <a:t>Jussi Haapola(CWC/</a:t>
            </a:r>
            <a:r>
              <a:rPr lang="en-US" altLang="ja-JP" sz="2400" dirty="0" err="1" smtClean="0">
                <a:ea typeface="ＭＳ Ｐゴシック" charset="-128"/>
              </a:rPr>
              <a:t>UoO</a:t>
            </a:r>
            <a:r>
              <a:rPr lang="en-US" altLang="ja-JP" sz="2400" dirty="0" smtClean="0">
                <a:ea typeface="ＭＳ Ｐゴシック" charset="-128"/>
              </a:rPr>
              <a:t>)</a:t>
            </a:r>
            <a:endParaRPr lang="en-US" altLang="ja-JP" sz="2400" dirty="0" smtClean="0">
              <a:ea typeface="ＭＳ Ｐゴシック" charset="-128"/>
            </a:endParaRPr>
          </a:p>
          <a:p>
            <a:pPr lvl="1"/>
            <a:r>
              <a:rPr lang="en-US" altLang="ja-JP" sz="2400" dirty="0" smtClean="0">
                <a:ea typeface="ＭＳ Ｐゴシック" charset="-128"/>
              </a:rPr>
              <a:t>Secretary </a:t>
            </a:r>
            <a:r>
              <a:rPr lang="en-US" altLang="ja-JP" sz="2400" dirty="0" smtClean="0">
                <a:ea typeface="ＭＳ Ｐゴシック" charset="-128"/>
              </a:rPr>
              <a:t>is </a:t>
            </a:r>
            <a:endParaRPr lang="en-US" altLang="ja-JP" sz="2400" dirty="0" smtClean="0">
              <a:ea typeface="ＭＳ Ｐゴシック" charset="-128"/>
            </a:endParaRPr>
          </a:p>
          <a:p>
            <a:pPr lvl="1"/>
            <a:endParaRPr lang="en-US" altLang="ja-JP" sz="2000" dirty="0" smtClean="0">
              <a:ea typeface="ＭＳ Ｐゴシック" charset="-128"/>
            </a:endParaRPr>
          </a:p>
          <a:p>
            <a:pPr lvl="1"/>
            <a:endParaRPr lang="en-US" altLang="ja-JP" sz="2000" dirty="0" smtClean="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smtClean="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11"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endParaRPr lang="en-US" altLang="ja-JP" dirty="0"/>
          </a:p>
        </p:txBody>
      </p:sp>
      <p:sp>
        <p:nvSpPr>
          <p:cNvPr id="7" name="日付プレースホルダー 1"/>
          <p:cNvSpPr>
            <a:spLocks noGrp="1"/>
          </p:cNvSpPr>
          <p:nvPr>
            <p:ph type="dt" sz="half" idx="10"/>
          </p:nvPr>
        </p:nvSpPr>
        <p:spPr>
          <a:xfrm>
            <a:off x="685800" y="378281"/>
            <a:ext cx="1600200" cy="215444"/>
          </a:xfrm>
        </p:spPr>
        <p:txBody>
          <a:bodyPr/>
          <a:lstStyle/>
          <a:p>
            <a:r>
              <a:rPr lang="en-US" altLang="ja-JP" dirty="0" smtClean="0"/>
              <a:t>January 2015</a:t>
            </a:r>
            <a:endParaRPr lang="en-US" altLang="ja-JP" dirty="0"/>
          </a:p>
        </p:txBody>
      </p:sp>
    </p:spTree>
    <p:extLst>
      <p:ext uri="{BB962C8B-B14F-4D97-AF65-F5344CB8AC3E}">
        <p14:creationId xmlns:p14="http://schemas.microsoft.com/office/powerpoint/2010/main" val="17343097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smtClean="0">
                <a:ea typeface="ＭＳ Ｐゴシック" charset="-128"/>
              </a:rPr>
              <a:t>Participants, Patents, and Duty to Inform</a:t>
            </a:r>
            <a:endParaRPr lang="en-US" altLang="ja-JP" sz="3200" b="1"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endParaRPr lang="en-US" altLang="ja-JP" dirty="0"/>
          </a:p>
        </p:txBody>
      </p:sp>
      <p:sp>
        <p:nvSpPr>
          <p:cNvPr id="10" name="日付プレースホルダー 1"/>
          <p:cNvSpPr>
            <a:spLocks noGrp="1"/>
          </p:cNvSpPr>
          <p:nvPr>
            <p:ph type="dt" sz="half" idx="10"/>
          </p:nvPr>
        </p:nvSpPr>
        <p:spPr>
          <a:xfrm>
            <a:off x="685800" y="378281"/>
            <a:ext cx="1600200" cy="215444"/>
          </a:xfrm>
        </p:spPr>
        <p:txBody>
          <a:bodyPr/>
          <a:lstStyle/>
          <a:p>
            <a:r>
              <a:rPr lang="en-US" altLang="ja-JP" dirty="0" smtClean="0"/>
              <a:t>January 2015</a:t>
            </a:r>
            <a:endParaRPr lang="en-US" altLang="ja-JP" dirty="0"/>
          </a:p>
        </p:txBody>
      </p:sp>
    </p:spTree>
    <p:extLst>
      <p:ext uri="{BB962C8B-B14F-4D97-AF65-F5344CB8AC3E}">
        <p14:creationId xmlns:p14="http://schemas.microsoft.com/office/powerpoint/2010/main" val="587266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0"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endParaRPr lang="en-US" altLang="ja-JP" dirty="0"/>
          </a:p>
        </p:txBody>
      </p:sp>
      <p:sp>
        <p:nvSpPr>
          <p:cNvPr id="11" name="日付プレースホルダー 1"/>
          <p:cNvSpPr>
            <a:spLocks noGrp="1"/>
          </p:cNvSpPr>
          <p:nvPr>
            <p:ph type="dt" sz="half" idx="10"/>
          </p:nvPr>
        </p:nvSpPr>
        <p:spPr>
          <a:xfrm>
            <a:off x="685800" y="378281"/>
            <a:ext cx="1600200" cy="215444"/>
          </a:xfrm>
        </p:spPr>
        <p:txBody>
          <a:bodyPr/>
          <a:lstStyle/>
          <a:p>
            <a:r>
              <a:rPr lang="en-US" altLang="ja-JP" dirty="0" smtClean="0"/>
              <a:t>January 2015</a:t>
            </a:r>
            <a:endParaRPr lang="en-US" altLang="ja-JP" dirty="0"/>
          </a:p>
        </p:txBody>
      </p:sp>
    </p:spTree>
    <p:extLst>
      <p:ext uri="{BB962C8B-B14F-4D97-AF65-F5344CB8AC3E}">
        <p14:creationId xmlns:p14="http://schemas.microsoft.com/office/powerpoint/2010/main" val="5059587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smtClean="0">
              <a:ea typeface="ＭＳ Ｐゴシック" charset="-128"/>
            </a:endParaRPr>
          </a:p>
        </p:txBody>
      </p:sp>
      <p:sp>
        <p:nvSpPr>
          <p:cNvPr id="7"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endParaRPr lang="en-US" altLang="ja-JP" dirty="0"/>
          </a:p>
        </p:txBody>
      </p:sp>
      <p:sp>
        <p:nvSpPr>
          <p:cNvPr id="8" name="日付プレースホルダー 1"/>
          <p:cNvSpPr>
            <a:spLocks noGrp="1"/>
          </p:cNvSpPr>
          <p:nvPr>
            <p:ph type="dt" sz="half" idx="10"/>
          </p:nvPr>
        </p:nvSpPr>
        <p:spPr>
          <a:xfrm>
            <a:off x="685800" y="378281"/>
            <a:ext cx="1600200" cy="215444"/>
          </a:xfrm>
        </p:spPr>
        <p:txBody>
          <a:bodyPr/>
          <a:lstStyle/>
          <a:p>
            <a:r>
              <a:rPr lang="en-US" altLang="ja-JP" dirty="0" smtClean="0"/>
              <a:t>January 2015</a:t>
            </a:r>
            <a:endParaRPr lang="en-US" altLang="ja-JP" dirty="0"/>
          </a:p>
        </p:txBody>
      </p:sp>
    </p:spTree>
    <p:extLst>
      <p:ext uri="{BB962C8B-B14F-4D97-AF65-F5344CB8AC3E}">
        <p14:creationId xmlns:p14="http://schemas.microsoft.com/office/powerpoint/2010/main" val="18405083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smtClean="0">
                <a:ea typeface="ＭＳ Ｐゴシック" charset="-128"/>
              </a:rPr>
              <a:t>Other Guidelines for IEEE </a:t>
            </a:r>
            <a:r>
              <a:rPr lang="en-US" altLang="ja-JP" sz="3200" b="1" u="sng" dirty="0">
                <a:ea typeface="ＭＳ Ｐゴシック" charset="-128"/>
              </a:rPr>
              <a:t>W</a:t>
            </a:r>
            <a:r>
              <a:rPr lang="en-US" altLang="ja-JP" sz="3200" b="1" u="sng" dirty="0" smtClean="0">
                <a:ea typeface="ＭＳ Ｐゴシック" charset="-128"/>
              </a:rPr>
              <a:t>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
        <p:nvSpPr>
          <p:cNvPr id="8"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endParaRPr lang="en-US" altLang="ja-JP" dirty="0"/>
          </a:p>
        </p:txBody>
      </p:sp>
      <p:sp>
        <p:nvSpPr>
          <p:cNvPr id="9" name="日付プレースホルダー 1"/>
          <p:cNvSpPr>
            <a:spLocks noGrp="1"/>
          </p:cNvSpPr>
          <p:nvPr>
            <p:ph type="dt" sz="half" idx="10"/>
          </p:nvPr>
        </p:nvSpPr>
        <p:spPr>
          <a:xfrm>
            <a:off x="685800" y="378281"/>
            <a:ext cx="1600200" cy="215444"/>
          </a:xfrm>
        </p:spPr>
        <p:txBody>
          <a:bodyPr/>
          <a:lstStyle/>
          <a:p>
            <a:r>
              <a:rPr lang="en-US" altLang="ja-JP" dirty="0" smtClean="0"/>
              <a:t>January 2015</a:t>
            </a:r>
            <a:endParaRPr lang="en-US" altLang="ja-JP" dirty="0"/>
          </a:p>
        </p:txBody>
      </p:sp>
    </p:spTree>
    <p:extLst>
      <p:ext uri="{BB962C8B-B14F-4D97-AF65-F5344CB8AC3E}">
        <p14:creationId xmlns:p14="http://schemas.microsoft.com/office/powerpoint/2010/main" val="139940451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I</a:t>
            </a:r>
            <a:r>
              <a:rPr lang="en-US" altLang="ja-JP" b="1" dirty="0" smtClean="0"/>
              <a:t>G DEP </a:t>
            </a:r>
            <a:r>
              <a:rPr kumimoji="1" lang="en-US" altLang="ja-JP" b="1" dirty="0" smtClean="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810343071"/>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solidFill>
                            <a:schemeClr val="tx1"/>
                          </a:solidFill>
                        </a:rPr>
                        <a:t>IG-DEP</a:t>
                      </a: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r>
                        <a:rPr kumimoji="1" lang="en-US" altLang="ja-JP" dirty="0" smtClean="0">
                          <a:solidFill>
                            <a:schemeClr val="tx1"/>
                          </a:solidFill>
                        </a:rPr>
                        <a:t>IG-DEP</a:t>
                      </a:r>
                    </a:p>
                  </a:txBody>
                  <a:tcPr anchor="ctr"/>
                </a:tc>
                <a:tc>
                  <a:txBody>
                    <a:bodyPr/>
                    <a:lstStyle/>
                    <a:p>
                      <a:pPr algn="ct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
        <p:nvSpPr>
          <p:cNvPr id="7" name="フッター プレースホルダー 4"/>
          <p:cNvSpPr txBox="1">
            <a:spLocks/>
          </p:cNvSpPr>
          <p:nvPr/>
        </p:nvSpPr>
        <p:spPr bwMode="auto">
          <a:xfrm>
            <a:off x="5436096" y="6453336"/>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Jussi Haapola(CWC/</a:t>
            </a:r>
            <a:r>
              <a:rPr lang="en-US" altLang="ja-JP" dirty="0" err="1"/>
              <a:t>UoO</a:t>
            </a:r>
            <a:r>
              <a:rPr lang="en-US" altLang="ja-JP" dirty="0"/>
              <a:t>)</a:t>
            </a:r>
            <a:endParaRPr lang="en-US" altLang="ja-JP" dirty="0"/>
          </a:p>
        </p:txBody>
      </p:sp>
      <p:sp>
        <p:nvSpPr>
          <p:cNvPr id="10" name="日付プレースホルダー 1"/>
          <p:cNvSpPr>
            <a:spLocks noGrp="1"/>
          </p:cNvSpPr>
          <p:nvPr>
            <p:ph type="dt" sz="half" idx="10"/>
          </p:nvPr>
        </p:nvSpPr>
        <p:spPr>
          <a:xfrm>
            <a:off x="685800" y="378281"/>
            <a:ext cx="1600200" cy="215444"/>
          </a:xfrm>
        </p:spPr>
        <p:txBody>
          <a:bodyPr/>
          <a:lstStyle/>
          <a:p>
            <a:r>
              <a:rPr lang="en-US" altLang="ja-JP" dirty="0" smtClean="0"/>
              <a:t>January 2015</a:t>
            </a:r>
            <a:endParaRPr lang="en-US" altLang="ja-JP" dirty="0"/>
          </a:p>
        </p:txBody>
      </p:sp>
    </p:spTree>
    <p:extLst>
      <p:ext uri="{BB962C8B-B14F-4D97-AF65-F5344CB8AC3E}">
        <p14:creationId xmlns:p14="http://schemas.microsoft.com/office/powerpoint/2010/main" val="61379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3022</TotalTime>
  <Words>1113</Words>
  <Application>Microsoft Macintosh PowerPoint</Application>
  <PresentationFormat>On-screen Show (4:3)</PresentationFormat>
  <Paragraphs>156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IEEE-P802_15</vt:lpstr>
      <vt:lpstr>PowerPoint Presentation</vt:lpstr>
      <vt:lpstr>IEEE 802.15 IG DEP   Opening Information  Atlanta, Georgia, USA January 12th, 2015</vt:lpstr>
      <vt:lpstr>Attendance</vt:lpstr>
      <vt:lpstr>Administrative Items</vt:lpstr>
      <vt:lpstr>PowerPoint Presentation</vt:lpstr>
      <vt:lpstr>PowerPoint Presentation</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Jussi Haapola</cp:lastModifiedBy>
  <cp:revision>28</cp:revision>
  <cp:lastPrinted>2013-04-17T07:57:49Z</cp:lastPrinted>
  <dcterms:created xsi:type="dcterms:W3CDTF">2013-04-16T01:38:08Z</dcterms:created>
  <dcterms:modified xsi:type="dcterms:W3CDTF">2015-01-12T17:05:11Z</dcterms:modified>
</cp:coreProperties>
</file>